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64" r:id="rId4"/>
    <p:sldId id="265" r:id="rId5"/>
    <p:sldId id="266" r:id="rId6"/>
    <p:sldId id="267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7" r:id="rId34"/>
    <p:sldId id="263" r:id="rId35"/>
  </p:sldIdLst>
  <p:sldSz cx="9906000" cy="6858000" type="A4"/>
  <p:notesSz cx="6858000" cy="9144000"/>
  <p:custDataLst>
    <p:tags r:id="rId3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5F"/>
    <a:srgbClr val="0069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79" autoAdjust="0"/>
  </p:normalViewPr>
  <p:slideViewPr>
    <p:cSldViewPr>
      <p:cViewPr>
        <p:scale>
          <a:sx n="99" d="100"/>
          <a:sy n="99" d="100"/>
        </p:scale>
        <p:origin x="-90" y="-246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hgrs.holcim.net\dfs\div\CMS\1114%20TPT\02%20Employees\BLM\Education\2011_11_11%20PPE%20Course%202011\O2-SO2%20Curve%20Dundee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diamond"/>
            <c:size val="12"/>
            <c:spPr>
              <a:solidFill>
                <a:schemeClr val="tx2"/>
              </a:solidFill>
            </c:spPr>
          </c:marker>
          <c:trendline>
            <c:spPr>
              <a:ln w="31750" cmpd="sng">
                <a:prstDash val="solid"/>
              </a:ln>
            </c:spPr>
            <c:trendlineType val="power"/>
            <c:dispRSqr val="0"/>
            <c:dispEq val="0"/>
          </c:trendline>
          <c:xVal>
            <c:numRef>
              <c:f>Sheet1!$B$4:$B$9</c:f>
              <c:numCache>
                <c:formatCode>General</c:formatCode>
                <c:ptCount val="6"/>
                <c:pt idx="0">
                  <c:v>0.9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4</c:v>
                </c:pt>
              </c:numCache>
            </c:numRef>
          </c:xVal>
          <c:yVal>
            <c:numRef>
              <c:f>Sheet1!$C$4:$C$9</c:f>
              <c:numCache>
                <c:formatCode>General</c:formatCode>
                <c:ptCount val="6"/>
                <c:pt idx="0">
                  <c:v>800</c:v>
                </c:pt>
                <c:pt idx="1">
                  <c:v>550</c:v>
                </c:pt>
                <c:pt idx="2">
                  <c:v>500</c:v>
                </c:pt>
                <c:pt idx="3">
                  <c:v>340</c:v>
                </c:pt>
                <c:pt idx="4">
                  <c:v>260</c:v>
                </c:pt>
                <c:pt idx="5">
                  <c:v>190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537600"/>
        <c:axId val="182539776"/>
      </c:scatterChart>
      <c:valAx>
        <c:axId val="1825376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/>
                  <a:t>O</a:t>
                </a:r>
                <a:r>
                  <a:rPr lang="en-US" baseline="-25000" dirty="0"/>
                  <a:t>2</a:t>
                </a:r>
                <a:r>
                  <a:rPr lang="en-US" dirty="0"/>
                  <a:t> at kiln inlet [%]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31750"/>
        </c:spPr>
        <c:crossAx val="182539776"/>
        <c:crosses val="autoZero"/>
        <c:crossBetween val="midCat"/>
        <c:majorUnit val="0.5"/>
      </c:valAx>
      <c:valAx>
        <c:axId val="1825397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lang="en-US" noProof="0"/>
                </a:pPr>
                <a:r>
                  <a:rPr lang="en-US" noProof="0" dirty="0"/>
                  <a:t>SO</a:t>
                </a:r>
                <a:r>
                  <a:rPr lang="en-US" baseline="-25000" noProof="0" dirty="0"/>
                  <a:t>2</a:t>
                </a:r>
                <a:r>
                  <a:rPr lang="en-US" noProof="0" dirty="0"/>
                  <a:t> at stack [ppm]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spPr>
          <a:ln w="31750"/>
        </c:spPr>
        <c:crossAx val="182537600"/>
        <c:crosses val="autoZero"/>
        <c:crossBetween val="midCat"/>
        <c:majorUnit val="200"/>
      </c:valAx>
    </c:plotArea>
    <c:plotVisOnly val="1"/>
    <c:dispBlanksAs val="gap"/>
    <c:showDLblsOverMax val="0"/>
  </c:chart>
  <c:txPr>
    <a:bodyPr/>
    <a:lstStyle/>
    <a:p>
      <a:pPr>
        <a:defRPr lang="en-US" sz="1600" noProof="0"/>
      </a:pPr>
      <a:endParaRPr lang="de-DE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22282B1-8165-4917-BBA8-6C095B28D0B8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8524E1D-E7F9-49B2-BFFB-87B51DEF629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557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41C61E5-9F61-4041-81AC-6C13AF0A37D9}" type="datetimeFigureOut">
              <a:rPr lang="de-DE"/>
              <a:pPr>
                <a:defRPr/>
              </a:pPr>
              <a:t>09.05.2016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314F6A-2158-432C-B447-E80165196DF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99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95768-38E4-4FA7-89A0-86EE3E74849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D5CAB-8EE5-4FCF-AECD-B60483E0D8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833B5-DFFD-4BA5-A227-FF112C4A286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4C1B9-BE9C-4CF2-9E53-6FDD6E5761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67CB4-B2C8-484B-BB56-CEF5F0995F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45B31-4E3A-4806-BA59-EF1A4A8165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07977-33D9-435A-86FF-6E1C7CDD47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A4A06-6AAE-4D21-BF65-916B6DA3B6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242082-89A1-474B-96B3-56929F07F2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283F6-C866-4800-826C-2519816C3F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D365A4-B857-4389-A555-940BCCBFC6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assification"/>
          <p:cNvSpPr>
            <a:spLocks/>
          </p:cNvSpPr>
          <p:nvPr>
            <p:custDataLst>
              <p:tags r:id="rId14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5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62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3" r:id="rId10"/>
    <p:sldLayoutId id="2147483664" r:id="rId11"/>
    <p:sldLayoutId id="2147483653" r:id="rId12"/>
  </p:sldLayoutIdLst>
  <p:hf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mtClean="0"/>
              <a:t>SO2 Emission Control &amp; Reduction</a:t>
            </a:r>
          </a:p>
        </p:txBody>
      </p:sp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696075" cy="1536700"/>
          </a:xfrm>
        </p:spPr>
        <p:txBody>
          <a:bodyPr/>
          <a:lstStyle/>
          <a:p>
            <a:r>
              <a:rPr lang="en-US" dirty="0"/>
              <a:t>Technical Development Program for Process Performance Engineers – SPREAD 2016</a:t>
            </a:r>
          </a:p>
          <a:p>
            <a:r>
              <a:rPr lang="en-US" dirty="0" err="1"/>
              <a:t>Mirko</a:t>
            </a:r>
            <a:r>
              <a:rPr lang="en-US" dirty="0"/>
              <a:t> Weber</a:t>
            </a:r>
            <a:endParaRPr lang="en-US" dirty="0"/>
          </a:p>
        </p:txBody>
      </p:sp>
      <p:sp>
        <p:nvSpPr>
          <p:cNvPr id="16387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8" name="Title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310279B-80FC-4E18-8DDA-EB6E9B27F4BA}" type="slidenum">
              <a:rPr lang="en-US" sz="800"/>
              <a:pPr algn="r"/>
              <a:t>10</a:t>
            </a:fld>
            <a:endParaRPr lang="en-US" sz="800"/>
          </a:p>
        </p:txBody>
      </p:sp>
      <p:sp>
        <p:nvSpPr>
          <p:cNvPr id="27653" name="Rectangle 2"/>
          <p:cNvSpPr>
            <a:spLocks noChangeArrowheads="1"/>
          </p:cNvSpPr>
          <p:nvPr/>
        </p:nvSpPr>
        <p:spPr bwMode="auto">
          <a:xfrm>
            <a:off x="2359025" y="1181100"/>
            <a:ext cx="7129463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Sulphured organic compounds 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u="sng"/>
              <a:t>Pyrite (FeS</a:t>
            </a:r>
            <a:r>
              <a:rPr lang="en-US" sz="2000" u="sng" baseline="-25000"/>
              <a:t>2</a:t>
            </a:r>
            <a:r>
              <a:rPr lang="en-US" sz="2000" u="sng"/>
              <a:t>)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Sulfides (CaS)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Sulphites (CaSO</a:t>
            </a:r>
            <a:r>
              <a:rPr lang="en-US" sz="2000" baseline="-25000"/>
              <a:t>3</a:t>
            </a:r>
            <a:r>
              <a:rPr lang="en-US" sz="2000"/>
              <a:t>)</a:t>
            </a:r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u="sng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u="sng"/>
              <a:t>Sulphates (CaSO</a:t>
            </a:r>
            <a:r>
              <a:rPr lang="en-US" sz="2000" u="sng" baseline="-25000"/>
              <a:t>4</a:t>
            </a:r>
            <a:r>
              <a:rPr lang="en-US" sz="2000" u="sng"/>
              <a:t>)</a:t>
            </a:r>
            <a:endParaRPr lang="en-US" sz="2000"/>
          </a:p>
          <a:p>
            <a:pPr marL="269875" indent="-269875" eaLnBrk="0" hangingPunct="0">
              <a:lnSpc>
                <a:spcPct val="8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27654" name="Rectangle 3"/>
          <p:cNvSpPr>
            <a:spLocks noChangeArrowheads="1"/>
          </p:cNvSpPr>
          <p:nvPr/>
        </p:nvSpPr>
        <p:spPr bwMode="auto">
          <a:xfrm>
            <a:off x="488950" y="38735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Sulphur input into the kiln system - Compounds in raw material have different volatilities</a:t>
            </a:r>
          </a:p>
        </p:txBody>
      </p:sp>
      <p:pic>
        <p:nvPicPr>
          <p:cNvPr id="19465" name="Picture 8"/>
          <p:cNvPicPr>
            <a:picLocks noChangeAspect="1" noChangeArrowheads="1"/>
          </p:cNvPicPr>
          <p:nvPr/>
        </p:nvPicPr>
        <p:blipFill>
          <a:blip r:embed="rId2">
            <a:lum bright="-6000"/>
          </a:blip>
          <a:srcRect/>
          <a:stretch>
            <a:fillRect/>
          </a:stretch>
        </p:blipFill>
        <p:spPr bwMode="auto">
          <a:xfrm>
            <a:off x="6227763" y="4062413"/>
            <a:ext cx="3008312" cy="226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9466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2713" y="1757363"/>
            <a:ext cx="1368425" cy="172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9467" name="Picture 10" descr="pyrite_joli"/>
          <p:cNvPicPr>
            <a:picLocks noChangeAspect="1" noChangeArrowheads="1"/>
          </p:cNvPicPr>
          <p:nvPr/>
        </p:nvPicPr>
        <p:blipFill>
          <a:blip r:embed="rId4">
            <a:lum bright="-6000"/>
          </a:blip>
          <a:srcRect/>
          <a:stretch>
            <a:fillRect/>
          </a:stretch>
        </p:blipFill>
        <p:spPr bwMode="auto">
          <a:xfrm>
            <a:off x="5311775" y="1822450"/>
            <a:ext cx="2160588" cy="1312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7663" name="Text Box 4"/>
          <p:cNvSpPr txBox="1">
            <a:spLocks noChangeArrowheads="1"/>
          </p:cNvSpPr>
          <p:nvPr/>
        </p:nvSpPr>
        <p:spPr bwMode="auto">
          <a:xfrm>
            <a:off x="537121" y="1233488"/>
            <a:ext cx="1679575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High volatility</a:t>
            </a: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 sz="2000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 sz="2000">
                <a:solidFill>
                  <a:schemeClr val="accent2"/>
                </a:solidFill>
              </a:rPr>
              <a:t>Low volatility</a:t>
            </a:r>
          </a:p>
        </p:txBody>
      </p:sp>
      <p:sp>
        <p:nvSpPr>
          <p:cNvPr id="27665" name="AutoShape 5"/>
          <p:cNvSpPr>
            <a:spLocks noChangeArrowheads="1"/>
          </p:cNvSpPr>
          <p:nvPr/>
        </p:nvSpPr>
        <p:spPr bwMode="auto">
          <a:xfrm>
            <a:off x="610146" y="1700213"/>
            <a:ext cx="1150938" cy="3168650"/>
          </a:xfrm>
          <a:prstGeom prst="downArrow">
            <a:avLst>
              <a:gd name="adj1" fmla="val 50000"/>
              <a:gd name="adj2" fmla="val 81318"/>
            </a:avLst>
          </a:prstGeom>
          <a:solidFill>
            <a:schemeClr val="tx2">
              <a:alpha val="20000"/>
            </a:schemeClr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3432B6C-C344-4DFF-B480-E094E7A050E2}" type="slidenum">
              <a:rPr lang="en-US" sz="800"/>
              <a:pPr algn="r"/>
              <a:t>11</a:t>
            </a:fld>
            <a:endParaRPr lang="en-US" sz="800"/>
          </a:p>
        </p:txBody>
      </p:sp>
      <p:pic>
        <p:nvPicPr>
          <p:cNvPr id="28677" name="Picture 2" descr="AD-0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163" y="1820863"/>
            <a:ext cx="8426450" cy="420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9939" name="AutoShape 19"/>
          <p:cNvSpPr>
            <a:spLocks noChangeArrowheads="1"/>
          </p:cNvSpPr>
          <p:nvPr/>
        </p:nvSpPr>
        <p:spPr bwMode="auto">
          <a:xfrm>
            <a:off x="1352550" y="1244600"/>
            <a:ext cx="2519363" cy="576263"/>
          </a:xfrm>
          <a:prstGeom prst="wedgeRoundRectCallout">
            <a:avLst>
              <a:gd name="adj1" fmla="val 73817"/>
              <a:gd name="adj2" fmla="val 147127"/>
              <a:gd name="adj3" fmla="val 16667"/>
            </a:avLst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Pyrite - Raw material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30 – 80 % forms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</a:p>
        </p:txBody>
      </p:sp>
      <p:sp>
        <p:nvSpPr>
          <p:cNvPr id="209940" name="AutoShape 20"/>
          <p:cNvSpPr>
            <a:spLocks noChangeArrowheads="1"/>
          </p:cNvSpPr>
          <p:nvPr/>
        </p:nvSpPr>
        <p:spPr bwMode="auto">
          <a:xfrm>
            <a:off x="920750" y="3429000"/>
            <a:ext cx="2303463" cy="677863"/>
          </a:xfrm>
          <a:prstGeom prst="wedgeRoundRectCallout">
            <a:avLst>
              <a:gd name="adj1" fmla="val -15969"/>
              <a:gd name="adj2" fmla="val 145900"/>
              <a:gd name="adj3" fmla="val 16667"/>
            </a:avLst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S-Fuel (AF or trad.) </a:t>
            </a:r>
          </a:p>
          <a:p>
            <a:pPr>
              <a:lnSpc>
                <a:spcPct val="95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100 % forms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</a:p>
        </p:txBody>
      </p:sp>
      <p:sp>
        <p:nvSpPr>
          <p:cNvPr id="209941" name="AutoShape 21"/>
          <p:cNvSpPr>
            <a:spLocks noChangeArrowheads="1"/>
          </p:cNvSpPr>
          <p:nvPr/>
        </p:nvSpPr>
        <p:spPr bwMode="auto">
          <a:xfrm>
            <a:off x="993775" y="2344738"/>
            <a:ext cx="3238500" cy="647700"/>
          </a:xfrm>
          <a:prstGeom prst="wedgeRoundRectCallout">
            <a:avLst>
              <a:gd name="adj1" fmla="val 62375"/>
              <a:gd name="adj2" fmla="val 145454"/>
              <a:gd name="adj3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„100 %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-Barrier“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 + CaO + ½ 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 </a:t>
            </a:r>
            <a:r>
              <a:rPr lang="en-US">
                <a:solidFill>
                  <a:schemeClr val="tx1"/>
                </a:solidFill>
                <a:cs typeface="Arial" charset="0"/>
                <a:sym typeface="Wingdings" pitchFamily="2" charset="2"/>
              </a:rPr>
              <a:t></a:t>
            </a:r>
            <a:r>
              <a:rPr lang="en-US">
                <a:solidFill>
                  <a:schemeClr val="tx1"/>
                </a:solidFill>
                <a:cs typeface="Arial" charset="0"/>
              </a:rPr>
              <a:t> CaSO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4</a:t>
            </a:r>
          </a:p>
          <a:p>
            <a:pPr>
              <a:spcBef>
                <a:spcPct val="10000"/>
              </a:spcBef>
              <a:buFont typeface="Wingdings" pitchFamily="2" charset="2"/>
              <a:buNone/>
            </a:pPr>
            <a:endParaRPr lang="en-US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09942" name="AutoShape 22"/>
          <p:cNvSpPr>
            <a:spLocks noChangeArrowheads="1"/>
          </p:cNvSpPr>
          <p:nvPr/>
        </p:nvSpPr>
        <p:spPr bwMode="auto">
          <a:xfrm>
            <a:off x="1857375" y="5589588"/>
            <a:ext cx="3240088" cy="576262"/>
          </a:xfrm>
          <a:prstGeom prst="wedgeRoundRectCallout">
            <a:avLst>
              <a:gd name="adj1" fmla="val -3648"/>
              <a:gd name="adj2" fmla="val -153032"/>
              <a:gd name="adj3" fmla="val 16667"/>
            </a:avLst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Sulphate from raw material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30- 80 % forms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</a:p>
        </p:txBody>
      </p:sp>
      <p:sp>
        <p:nvSpPr>
          <p:cNvPr id="209943" name="AutoShape 23"/>
          <p:cNvSpPr>
            <a:spLocks noChangeArrowheads="1"/>
          </p:cNvSpPr>
          <p:nvPr/>
        </p:nvSpPr>
        <p:spPr bwMode="auto">
          <a:xfrm>
            <a:off x="7434263" y="4510088"/>
            <a:ext cx="1944687" cy="1368425"/>
          </a:xfrm>
          <a:prstGeom prst="wedgeRoundRectCallout">
            <a:avLst>
              <a:gd name="adj1" fmla="val -104903"/>
              <a:gd name="adj2" fmla="val 66"/>
              <a:gd name="adj3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u="sng">
                <a:solidFill>
                  <a:schemeClr val="tx1"/>
                </a:solidFill>
                <a:cs typeface="Arial" charset="0"/>
              </a:rPr>
              <a:t>Raw mill</a:t>
            </a:r>
            <a:endParaRPr lang="en-US">
              <a:solidFill>
                <a:schemeClr val="tx1"/>
              </a:solidFill>
              <a:cs typeface="Arial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30 – 60 %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 absorption in compound operation</a:t>
            </a:r>
          </a:p>
          <a:p>
            <a:pPr>
              <a:spcBef>
                <a:spcPct val="10000"/>
              </a:spcBef>
              <a:buFont typeface="Wingdings" pitchFamily="2" charset="2"/>
              <a:buNone/>
            </a:pPr>
            <a:endParaRPr lang="en-US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28683" name="Rectangle 3"/>
          <p:cNvSpPr txBox="1">
            <a:spLocks noChangeArrowheads="1"/>
          </p:cNvSpPr>
          <p:nvPr/>
        </p:nvSpPr>
        <p:spPr bwMode="auto">
          <a:xfrm>
            <a:off x="488950" y="306388"/>
            <a:ext cx="8890000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emissions of preheater kilns are basically fuel independent – exception: SO2 from bypass</a:t>
            </a:r>
          </a:p>
        </p:txBody>
      </p:sp>
      <p:sp>
        <p:nvSpPr>
          <p:cNvPr id="17" name="AutoShape 20"/>
          <p:cNvSpPr>
            <a:spLocks noChangeArrowheads="1"/>
          </p:cNvSpPr>
          <p:nvPr/>
        </p:nvSpPr>
        <p:spPr bwMode="auto">
          <a:xfrm>
            <a:off x="5999163" y="1560513"/>
            <a:ext cx="2879725" cy="647700"/>
          </a:xfrm>
          <a:prstGeom prst="wedgeRoundRectCallout">
            <a:avLst>
              <a:gd name="adj1" fmla="val 5478"/>
              <a:gd name="adj2" fmla="val 105904"/>
              <a:gd name="adj3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u="sng">
                <a:solidFill>
                  <a:schemeClr val="tx1"/>
                </a:solidFill>
                <a:cs typeface="Arial" charset="0"/>
              </a:rPr>
              <a:t>Filter</a:t>
            </a:r>
            <a:endParaRPr lang="en-US">
              <a:solidFill>
                <a:schemeClr val="tx1"/>
              </a:solidFill>
              <a:cs typeface="Arial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10-30 %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 Absorption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39" grpId="0" animBg="1"/>
      <p:bldP spid="209940" grpId="0" animBg="1"/>
      <p:bldP spid="209941" grpId="0" animBg="1"/>
      <p:bldP spid="209942" grpId="0" animBg="1"/>
      <p:bldP spid="20994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1FB6772-F138-4871-9C29-5D977CB35790}" type="slidenum">
              <a:rPr lang="en-US" sz="800"/>
              <a:pPr algn="r"/>
              <a:t>12</a:t>
            </a:fld>
            <a:endParaRPr lang="en-US" sz="800"/>
          </a:p>
        </p:txBody>
      </p:sp>
      <p:grpSp>
        <p:nvGrpSpPr>
          <p:cNvPr id="29701" name="Group 25"/>
          <p:cNvGrpSpPr>
            <a:grpSpLocks/>
          </p:cNvGrpSpPr>
          <p:nvPr/>
        </p:nvGrpSpPr>
        <p:grpSpPr bwMode="auto">
          <a:xfrm>
            <a:off x="3916363" y="2611438"/>
            <a:ext cx="5695950" cy="3751262"/>
            <a:chOff x="5452532" y="3356992"/>
            <a:chExt cx="4325004" cy="2847689"/>
          </a:xfrm>
        </p:grpSpPr>
        <p:grpSp>
          <p:nvGrpSpPr>
            <p:cNvPr id="29702" name="Group 1"/>
            <p:cNvGrpSpPr>
              <a:grpSpLocks/>
            </p:cNvGrpSpPr>
            <p:nvPr/>
          </p:nvGrpSpPr>
          <p:grpSpPr bwMode="auto">
            <a:xfrm>
              <a:off x="5452532" y="3356992"/>
              <a:ext cx="4325004" cy="2847689"/>
              <a:chOff x="2702859" y="3789040"/>
              <a:chExt cx="4325004" cy="2847689"/>
            </a:xfrm>
          </p:grpSpPr>
          <p:pic>
            <p:nvPicPr>
              <p:cNvPr id="29703" name="Picture 10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008313" y="3789040"/>
                <a:ext cx="4019550" cy="2743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04" name="Text Box 12"/>
              <p:cNvSpPr txBox="1">
                <a:spLocks noChangeArrowheads="1"/>
              </p:cNvSpPr>
              <p:nvPr/>
            </p:nvSpPr>
            <p:spPr bwMode="auto">
              <a:xfrm rot="-5400000">
                <a:off x="1986471" y="4915167"/>
                <a:ext cx="1873956" cy="44117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 b="1"/>
                  <a:t>Empirical  SO</a:t>
                </a:r>
                <a:r>
                  <a:rPr lang="en-US" sz="1600" b="1" baseline="-25000"/>
                  <a:t>2</a:t>
                </a:r>
                <a:r>
                  <a:rPr lang="en-US" sz="1600" b="1"/>
                  <a:t> </a:t>
                </a:r>
                <a:br>
                  <a:rPr lang="en-US" sz="1600" b="1"/>
                </a:br>
                <a:r>
                  <a:rPr lang="en-US" sz="1600" b="1"/>
                  <a:t>capture in PH tower (%)</a:t>
                </a:r>
              </a:p>
            </p:txBody>
          </p:sp>
          <p:sp>
            <p:nvSpPr>
              <p:cNvPr id="29705" name="Text Box 13"/>
              <p:cNvSpPr txBox="1">
                <a:spLocks noChangeArrowheads="1"/>
              </p:cNvSpPr>
              <p:nvPr/>
            </p:nvSpPr>
            <p:spPr bwMode="auto">
              <a:xfrm>
                <a:off x="3998673" y="6381244"/>
                <a:ext cx="2123929" cy="25548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600"/>
                  <a:t>PH exit gas temperature (°C)</a:t>
                </a:r>
              </a:p>
            </p:txBody>
          </p:sp>
        </p:grpSp>
        <p:cxnSp>
          <p:nvCxnSpPr>
            <p:cNvPr id="29706" name="Straight Arrow Connector 5"/>
            <p:cNvCxnSpPr>
              <a:cxnSpLocks noChangeShapeType="1"/>
            </p:cNvCxnSpPr>
            <p:nvPr/>
          </p:nvCxnSpPr>
          <p:spPr bwMode="auto">
            <a:xfrm flipV="1">
              <a:off x="8159493" y="4122228"/>
              <a:ext cx="0" cy="1584176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29707" name="Straight Arrow Connector 17"/>
            <p:cNvCxnSpPr>
              <a:cxnSpLocks noChangeShapeType="1"/>
            </p:cNvCxnSpPr>
            <p:nvPr/>
          </p:nvCxnSpPr>
          <p:spPr bwMode="auto">
            <a:xfrm flipH="1">
              <a:off x="6154558" y="4110939"/>
              <a:ext cx="2016224" cy="0"/>
            </a:xfrm>
            <a:prstGeom prst="straightConnector1">
              <a:avLst/>
            </a:prstGeom>
            <a:noFill/>
            <a:ln w="38100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29708" name="TextBox 10"/>
            <p:cNvSpPr txBox="1">
              <a:spLocks noChangeArrowheads="1"/>
            </p:cNvSpPr>
            <p:nvPr/>
          </p:nvSpPr>
          <p:spPr bwMode="auto">
            <a:xfrm>
              <a:off x="7922413" y="5733481"/>
              <a:ext cx="364033" cy="2313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chemeClr val="accent1"/>
                  </a:solidFill>
                </a:rPr>
                <a:t>370</a:t>
              </a:r>
            </a:p>
          </p:txBody>
        </p:sp>
        <p:sp>
          <p:nvSpPr>
            <p:cNvPr id="29709" name="TextBox 22"/>
            <p:cNvSpPr txBox="1">
              <a:spLocks noChangeArrowheads="1"/>
            </p:cNvSpPr>
            <p:nvPr/>
          </p:nvSpPr>
          <p:spPr bwMode="auto">
            <a:xfrm>
              <a:off x="6169750" y="3483529"/>
              <a:ext cx="2076918" cy="23138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>
                  <a:solidFill>
                    <a:schemeClr val="accent2"/>
                  </a:solidFill>
                </a:rPr>
                <a:t>70% capture &gt; 30% “emission”</a:t>
              </a:r>
            </a:p>
          </p:txBody>
        </p:sp>
        <p:sp>
          <p:nvSpPr>
            <p:cNvPr id="29710" name="Oval 12"/>
            <p:cNvSpPr>
              <a:spLocks noChangeArrowheads="1"/>
            </p:cNvSpPr>
            <p:nvPr/>
          </p:nvSpPr>
          <p:spPr bwMode="auto">
            <a:xfrm>
              <a:off x="5894273" y="3993775"/>
              <a:ext cx="248996" cy="2160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/>
            <a:lstStyle/>
            <a:p>
              <a:pPr algn="ctr" eaLnBrk="0" hangingPunct="0">
                <a:spcBef>
                  <a:spcPct val="50000"/>
                </a:spcBef>
                <a:buClr>
                  <a:schemeClr val="accent1"/>
                </a:buClr>
                <a:buSzPct val="90000"/>
                <a:buFont typeface="Wingdings" pitchFamily="2" charset="2"/>
                <a:buNone/>
              </a:pPr>
              <a:endParaRPr lang="en-US" sz="900" b="1"/>
            </a:p>
          </p:txBody>
        </p:sp>
      </p:grpSp>
      <p:sp>
        <p:nvSpPr>
          <p:cNvPr id="29711" name="Rectangle 2"/>
          <p:cNvSpPr>
            <a:spLocks noChangeArrowheads="1"/>
          </p:cNvSpPr>
          <p:nvPr/>
        </p:nvSpPr>
        <p:spPr bwMode="auto">
          <a:xfrm>
            <a:off x="533400" y="3175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emissions from pyrite depend on temperature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88950" y="1236663"/>
            <a:ext cx="8285163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 eaLnBrk="0" hangingPunct="0">
              <a:spcBef>
                <a:spcPct val="20000"/>
              </a:spcBef>
              <a:spcAft>
                <a:spcPct val="30000"/>
              </a:spcAft>
              <a:buClr>
                <a:schemeClr val="tx2"/>
              </a:buClr>
              <a:buSzPct val="100000"/>
              <a:buFont typeface="Arial" charset="0"/>
              <a:buChar char="•"/>
            </a:pPr>
            <a:r>
              <a:rPr lang="en-US" sz="2000"/>
              <a:t>Expected pyritic sulfur contribution to SO</a:t>
            </a:r>
            <a:r>
              <a:rPr lang="en-US" sz="2000" baseline="-25000"/>
              <a:t>2</a:t>
            </a:r>
            <a:r>
              <a:rPr lang="en-US" sz="2000"/>
              <a:t> emissions can be verified</a:t>
            </a:r>
          </a:p>
          <a:p>
            <a:pPr marL="571500" lvl="1" indent="-279400" eaLnBrk="0" hangingPunct="0">
              <a:buClr>
                <a:schemeClr val="tx2"/>
              </a:buClr>
              <a:buSzPct val="60000"/>
              <a:buFont typeface="Webdings" pitchFamily="18" charset="2"/>
              <a:buChar char="4"/>
            </a:pPr>
            <a:r>
              <a:rPr lang="en-US"/>
              <a:t>Analysis of all raw meal components</a:t>
            </a:r>
          </a:p>
          <a:p>
            <a:pPr marL="571500" lvl="1" indent="-279400" eaLnBrk="0" hangingPunct="0">
              <a:buClr>
                <a:schemeClr val="tx2"/>
              </a:buClr>
              <a:buSzPct val="60000"/>
              <a:buFont typeface="Webdings" pitchFamily="18" charset="2"/>
              <a:buChar char="4"/>
            </a:pPr>
            <a:r>
              <a:rPr lang="en-US"/>
              <a:t>Expulsion test </a:t>
            </a:r>
          </a:p>
          <a:p>
            <a:pPr marL="571500" lvl="1" indent="-279400" eaLnBrk="0" hangingPunct="0">
              <a:buClr>
                <a:schemeClr val="tx2"/>
              </a:buClr>
              <a:buSzPct val="60000"/>
              <a:buFont typeface="Webdings" pitchFamily="18" charset="2"/>
              <a:buChar char="4"/>
            </a:pPr>
            <a:r>
              <a:rPr lang="en-US"/>
              <a:t>Theoretical calculation </a:t>
            </a:r>
            <a:br>
              <a:rPr lang="en-US"/>
            </a:br>
            <a:r>
              <a:rPr lang="en-US" i="1"/>
              <a:t>For dry SP kilns e.g. at 370°C,</a:t>
            </a:r>
            <a:br>
              <a:rPr lang="en-US" i="1"/>
            </a:br>
            <a:r>
              <a:rPr lang="en-US" i="1"/>
              <a:t>assume 30% of pyrite goes</a:t>
            </a:r>
            <a:br>
              <a:rPr lang="en-US" i="1"/>
            </a:br>
            <a:r>
              <a:rPr lang="en-US" i="1"/>
              <a:t>to the emissions in direct</a:t>
            </a:r>
            <a:br>
              <a:rPr lang="en-US" i="1"/>
            </a:br>
            <a:r>
              <a:rPr lang="en-US" i="1"/>
              <a:t>operation, ca. 15% in</a:t>
            </a:r>
            <a:br>
              <a:rPr lang="en-US" i="1"/>
            </a:br>
            <a:r>
              <a:rPr lang="en-US" i="1"/>
              <a:t>compound operation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07D551F-1E5B-48F0-8DB4-7BE4E4ADB9E5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30725" name="Content Placeholder 2"/>
          <p:cNvSpPr>
            <a:spLocks/>
          </p:cNvSpPr>
          <p:nvPr/>
        </p:nvSpPr>
        <p:spPr bwMode="auto">
          <a:xfrm>
            <a:off x="560388" y="123825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Primary Measure for preheater kilns:</a:t>
            </a:r>
            <a:br>
              <a:rPr lang="en-US"/>
            </a:br>
            <a:r>
              <a:rPr lang="en-US"/>
              <a:t>Increase mill running time &gt; up to 50% less SO</a:t>
            </a:r>
            <a:r>
              <a:rPr lang="en-US" baseline="-25000"/>
              <a:t>2</a:t>
            </a:r>
            <a:r>
              <a:rPr lang="en-US"/>
              <a:t> emissions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SO2 absorption in mill and filter - example with high retention rate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30726" name="Title 3"/>
          <p:cNvSpPr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emissions lower in compound mode</a:t>
            </a:r>
          </a:p>
        </p:txBody>
      </p:sp>
      <p:pic>
        <p:nvPicPr>
          <p:cNvPr id="307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2197100"/>
            <a:ext cx="8210550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F44F886-0534-4C68-8184-18D3A37EAEDD}" type="slidenum">
              <a:rPr lang="en-US" sz="800"/>
              <a:pPr algn="r"/>
              <a:t>14</a:t>
            </a:fld>
            <a:endParaRPr lang="en-US" sz="800"/>
          </a:p>
        </p:txBody>
      </p:sp>
      <p:grpSp>
        <p:nvGrpSpPr>
          <p:cNvPr id="58563" name="Group 2243"/>
          <p:cNvGrpSpPr>
            <a:grpSpLocks/>
          </p:cNvGrpSpPr>
          <p:nvPr/>
        </p:nvGrpSpPr>
        <p:grpSpPr bwMode="auto">
          <a:xfrm>
            <a:off x="920750" y="1268413"/>
            <a:ext cx="7470775" cy="4810125"/>
            <a:chOff x="513" y="637"/>
            <a:chExt cx="4841" cy="3355"/>
          </a:xfrm>
        </p:grpSpPr>
        <p:grpSp>
          <p:nvGrpSpPr>
            <p:cNvPr id="58564" name="Group 134"/>
            <p:cNvGrpSpPr>
              <a:grpSpLocks/>
            </p:cNvGrpSpPr>
            <p:nvPr/>
          </p:nvGrpSpPr>
          <p:grpSpPr bwMode="auto">
            <a:xfrm>
              <a:off x="718" y="1057"/>
              <a:ext cx="3459" cy="2540"/>
              <a:chOff x="720" y="1104"/>
              <a:chExt cx="3900" cy="2864"/>
            </a:xfrm>
          </p:grpSpPr>
          <p:sp>
            <p:nvSpPr>
              <p:cNvPr id="58565" name="Rectangle 135"/>
              <p:cNvSpPr>
                <a:spLocks noChangeArrowheads="1"/>
              </p:cNvSpPr>
              <p:nvPr/>
            </p:nvSpPr>
            <p:spPr bwMode="auto">
              <a:xfrm>
                <a:off x="3402" y="2174"/>
                <a:ext cx="248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66" name="Rectangle 136"/>
              <p:cNvSpPr>
                <a:spLocks noChangeArrowheads="1"/>
              </p:cNvSpPr>
              <p:nvPr/>
            </p:nvSpPr>
            <p:spPr bwMode="auto">
              <a:xfrm>
                <a:off x="3415" y="2174"/>
                <a:ext cx="235" cy="1"/>
              </a:xfrm>
              <a:prstGeom prst="rect">
                <a:avLst/>
              </a:prstGeom>
              <a:solidFill>
                <a:srgbClr val="131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67" name="Rectangle 137"/>
              <p:cNvSpPr>
                <a:spLocks noChangeArrowheads="1"/>
              </p:cNvSpPr>
              <p:nvPr/>
            </p:nvSpPr>
            <p:spPr bwMode="auto">
              <a:xfrm>
                <a:off x="3429" y="2174"/>
                <a:ext cx="221" cy="1"/>
              </a:xfrm>
              <a:prstGeom prst="rect">
                <a:avLst/>
              </a:prstGeom>
              <a:solidFill>
                <a:srgbClr val="25252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68" name="Rectangle 138"/>
              <p:cNvSpPr>
                <a:spLocks noChangeArrowheads="1"/>
              </p:cNvSpPr>
              <p:nvPr/>
            </p:nvSpPr>
            <p:spPr bwMode="auto">
              <a:xfrm>
                <a:off x="3442" y="2174"/>
                <a:ext cx="208" cy="1"/>
              </a:xfrm>
              <a:prstGeom prst="rect">
                <a:avLst/>
              </a:prstGeom>
              <a:solidFill>
                <a:srgbClr val="38383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69" name="Rectangle 139"/>
              <p:cNvSpPr>
                <a:spLocks noChangeArrowheads="1"/>
              </p:cNvSpPr>
              <p:nvPr/>
            </p:nvSpPr>
            <p:spPr bwMode="auto">
              <a:xfrm>
                <a:off x="3403" y="2175"/>
                <a:ext cx="247" cy="1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70" name="Rectangle 140"/>
              <p:cNvSpPr>
                <a:spLocks noChangeArrowheads="1"/>
              </p:cNvSpPr>
              <p:nvPr/>
            </p:nvSpPr>
            <p:spPr bwMode="auto">
              <a:xfrm>
                <a:off x="3415" y="2175"/>
                <a:ext cx="235" cy="1"/>
              </a:xfrm>
              <a:prstGeom prst="rect">
                <a:avLst/>
              </a:prstGeom>
              <a:solidFill>
                <a:srgbClr val="13131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71" name="Freeform 141"/>
              <p:cNvSpPr>
                <a:spLocks/>
              </p:cNvSpPr>
              <p:nvPr/>
            </p:nvSpPr>
            <p:spPr bwMode="auto">
              <a:xfrm>
                <a:off x="2910" y="3421"/>
                <a:ext cx="546" cy="284"/>
              </a:xfrm>
              <a:custGeom>
                <a:avLst/>
                <a:gdLst>
                  <a:gd name="T0" fmla="*/ 1 w 1636"/>
                  <a:gd name="T1" fmla="*/ 0 h 852"/>
                  <a:gd name="T2" fmla="*/ 50 w 1636"/>
                  <a:gd name="T3" fmla="*/ 0 h 852"/>
                  <a:gd name="T4" fmla="*/ 50 w 1636"/>
                  <a:gd name="T5" fmla="*/ 18 h 852"/>
                  <a:gd name="T6" fmla="*/ 150 w 1636"/>
                  <a:gd name="T7" fmla="*/ 60 h 852"/>
                  <a:gd name="T8" fmla="*/ 150 w 1636"/>
                  <a:gd name="T9" fmla="*/ 148 h 852"/>
                  <a:gd name="T10" fmla="*/ 546 w 1636"/>
                  <a:gd name="T11" fmla="*/ 148 h 852"/>
                  <a:gd name="T12" fmla="*/ 546 w 1636"/>
                  <a:gd name="T13" fmla="*/ 284 h 852"/>
                  <a:gd name="T14" fmla="*/ 0 w 1636"/>
                  <a:gd name="T15" fmla="*/ 284 h 852"/>
                  <a:gd name="T16" fmla="*/ 0 w 1636"/>
                  <a:gd name="T17" fmla="*/ 0 h 852"/>
                  <a:gd name="T18" fmla="*/ 1 w 1636"/>
                  <a:gd name="T19" fmla="*/ 0 h 85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36"/>
                  <a:gd name="T31" fmla="*/ 0 h 852"/>
                  <a:gd name="T32" fmla="*/ 1636 w 1636"/>
                  <a:gd name="T33" fmla="*/ 852 h 85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36" h="852">
                    <a:moveTo>
                      <a:pt x="3" y="0"/>
                    </a:moveTo>
                    <a:lnTo>
                      <a:pt x="149" y="0"/>
                    </a:lnTo>
                    <a:lnTo>
                      <a:pt x="149" y="53"/>
                    </a:lnTo>
                    <a:lnTo>
                      <a:pt x="448" y="181"/>
                    </a:lnTo>
                    <a:lnTo>
                      <a:pt x="448" y="445"/>
                    </a:lnTo>
                    <a:lnTo>
                      <a:pt x="1636" y="445"/>
                    </a:lnTo>
                    <a:lnTo>
                      <a:pt x="1636" y="852"/>
                    </a:lnTo>
                    <a:lnTo>
                      <a:pt x="0" y="852"/>
                    </a:ln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BCBC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2" name="Freeform 142"/>
              <p:cNvSpPr>
                <a:spLocks/>
              </p:cNvSpPr>
              <p:nvPr/>
            </p:nvSpPr>
            <p:spPr bwMode="auto">
              <a:xfrm>
                <a:off x="2909" y="3568"/>
                <a:ext cx="547" cy="139"/>
              </a:xfrm>
              <a:custGeom>
                <a:avLst/>
                <a:gdLst>
                  <a:gd name="T0" fmla="*/ 2 w 1640"/>
                  <a:gd name="T1" fmla="*/ 136 h 416"/>
                  <a:gd name="T2" fmla="*/ 1 w 1640"/>
                  <a:gd name="T3" fmla="*/ 136 h 416"/>
                  <a:gd name="T4" fmla="*/ 1 w 1640"/>
                  <a:gd name="T5" fmla="*/ 136 h 416"/>
                  <a:gd name="T6" fmla="*/ 1 w 1640"/>
                  <a:gd name="T7" fmla="*/ 136 h 416"/>
                  <a:gd name="T8" fmla="*/ 1 w 1640"/>
                  <a:gd name="T9" fmla="*/ 136 h 416"/>
                  <a:gd name="T10" fmla="*/ 0 w 1640"/>
                  <a:gd name="T11" fmla="*/ 137 h 416"/>
                  <a:gd name="T12" fmla="*/ 0 w 1640"/>
                  <a:gd name="T13" fmla="*/ 138 h 416"/>
                  <a:gd name="T14" fmla="*/ 1 w 1640"/>
                  <a:gd name="T15" fmla="*/ 138 h 416"/>
                  <a:gd name="T16" fmla="*/ 1 w 1640"/>
                  <a:gd name="T17" fmla="*/ 139 h 416"/>
                  <a:gd name="T18" fmla="*/ 1 w 1640"/>
                  <a:gd name="T19" fmla="*/ 139 h 416"/>
                  <a:gd name="T20" fmla="*/ 1 w 1640"/>
                  <a:gd name="T21" fmla="*/ 139 h 416"/>
                  <a:gd name="T22" fmla="*/ 2 w 1640"/>
                  <a:gd name="T23" fmla="*/ 139 h 416"/>
                  <a:gd name="T24" fmla="*/ 545 w 1640"/>
                  <a:gd name="T25" fmla="*/ 139 h 416"/>
                  <a:gd name="T26" fmla="*/ 546 w 1640"/>
                  <a:gd name="T27" fmla="*/ 139 h 416"/>
                  <a:gd name="T28" fmla="*/ 546 w 1640"/>
                  <a:gd name="T29" fmla="*/ 138 h 416"/>
                  <a:gd name="T30" fmla="*/ 547 w 1640"/>
                  <a:gd name="T31" fmla="*/ 138 h 416"/>
                  <a:gd name="T32" fmla="*/ 547 w 1640"/>
                  <a:gd name="T33" fmla="*/ 138 h 416"/>
                  <a:gd name="T34" fmla="*/ 547 w 1640"/>
                  <a:gd name="T35" fmla="*/ 137 h 416"/>
                  <a:gd name="T36" fmla="*/ 547 w 1640"/>
                  <a:gd name="T37" fmla="*/ 1 h 416"/>
                  <a:gd name="T38" fmla="*/ 547 w 1640"/>
                  <a:gd name="T39" fmla="*/ 1 h 416"/>
                  <a:gd name="T40" fmla="*/ 547 w 1640"/>
                  <a:gd name="T41" fmla="*/ 1 h 416"/>
                  <a:gd name="T42" fmla="*/ 546 w 1640"/>
                  <a:gd name="T43" fmla="*/ 1 h 416"/>
                  <a:gd name="T44" fmla="*/ 546 w 1640"/>
                  <a:gd name="T45" fmla="*/ 0 h 416"/>
                  <a:gd name="T46" fmla="*/ 545 w 1640"/>
                  <a:gd name="T47" fmla="*/ 0 h 416"/>
                  <a:gd name="T48" fmla="*/ 544 w 1640"/>
                  <a:gd name="T49" fmla="*/ 1 h 416"/>
                  <a:gd name="T50" fmla="*/ 544 w 1640"/>
                  <a:gd name="T51" fmla="*/ 1 h 416"/>
                  <a:gd name="T52" fmla="*/ 544 w 1640"/>
                  <a:gd name="T53" fmla="*/ 1 h 416"/>
                  <a:gd name="T54" fmla="*/ 543 w 1640"/>
                  <a:gd name="T55" fmla="*/ 1 h 416"/>
                  <a:gd name="T56" fmla="*/ 543 w 1640"/>
                  <a:gd name="T57" fmla="*/ 2 h 416"/>
                  <a:gd name="T58" fmla="*/ 543 w 1640"/>
                  <a:gd name="T59" fmla="*/ 135 h 416"/>
                  <a:gd name="T60" fmla="*/ 2 w 1640"/>
                  <a:gd name="T61" fmla="*/ 136 h 41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640"/>
                  <a:gd name="T94" fmla="*/ 0 h 416"/>
                  <a:gd name="T95" fmla="*/ 1640 w 1640"/>
                  <a:gd name="T96" fmla="*/ 416 h 41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640" h="416">
                    <a:moveTo>
                      <a:pt x="6" y="406"/>
                    </a:moveTo>
                    <a:lnTo>
                      <a:pt x="4" y="406"/>
                    </a:lnTo>
                    <a:lnTo>
                      <a:pt x="3" y="407"/>
                    </a:lnTo>
                    <a:lnTo>
                      <a:pt x="2" y="407"/>
                    </a:lnTo>
                    <a:lnTo>
                      <a:pt x="2" y="408"/>
                    </a:lnTo>
                    <a:lnTo>
                      <a:pt x="0" y="410"/>
                    </a:lnTo>
                    <a:lnTo>
                      <a:pt x="0" y="412"/>
                    </a:lnTo>
                    <a:lnTo>
                      <a:pt x="2" y="413"/>
                    </a:lnTo>
                    <a:lnTo>
                      <a:pt x="2" y="415"/>
                    </a:lnTo>
                    <a:lnTo>
                      <a:pt x="3" y="415"/>
                    </a:lnTo>
                    <a:lnTo>
                      <a:pt x="4" y="416"/>
                    </a:lnTo>
                    <a:lnTo>
                      <a:pt x="6" y="416"/>
                    </a:lnTo>
                    <a:lnTo>
                      <a:pt x="1635" y="415"/>
                    </a:lnTo>
                    <a:lnTo>
                      <a:pt x="1636" y="415"/>
                    </a:lnTo>
                    <a:lnTo>
                      <a:pt x="1637" y="413"/>
                    </a:lnTo>
                    <a:lnTo>
                      <a:pt x="1639" y="413"/>
                    </a:lnTo>
                    <a:lnTo>
                      <a:pt x="1639" y="412"/>
                    </a:lnTo>
                    <a:lnTo>
                      <a:pt x="1640" y="411"/>
                    </a:lnTo>
                    <a:lnTo>
                      <a:pt x="1640" y="4"/>
                    </a:lnTo>
                    <a:lnTo>
                      <a:pt x="1639" y="3"/>
                    </a:lnTo>
                    <a:lnTo>
                      <a:pt x="1639" y="2"/>
                    </a:lnTo>
                    <a:lnTo>
                      <a:pt x="1637" y="2"/>
                    </a:lnTo>
                    <a:lnTo>
                      <a:pt x="1636" y="0"/>
                    </a:lnTo>
                    <a:lnTo>
                      <a:pt x="1633" y="0"/>
                    </a:lnTo>
                    <a:lnTo>
                      <a:pt x="1632" y="2"/>
                    </a:lnTo>
                    <a:lnTo>
                      <a:pt x="1631" y="2"/>
                    </a:lnTo>
                    <a:lnTo>
                      <a:pt x="1631" y="3"/>
                    </a:lnTo>
                    <a:lnTo>
                      <a:pt x="1629" y="4"/>
                    </a:lnTo>
                    <a:lnTo>
                      <a:pt x="1629" y="6"/>
                    </a:lnTo>
                    <a:lnTo>
                      <a:pt x="1629" y="404"/>
                    </a:lnTo>
                    <a:lnTo>
                      <a:pt x="6" y="40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3" name="Freeform 143"/>
              <p:cNvSpPr>
                <a:spLocks/>
              </p:cNvSpPr>
              <p:nvPr/>
            </p:nvSpPr>
            <p:spPr bwMode="auto">
              <a:xfrm>
                <a:off x="2909" y="3421"/>
                <a:ext cx="547" cy="286"/>
              </a:xfrm>
              <a:custGeom>
                <a:avLst/>
                <a:gdLst>
                  <a:gd name="T0" fmla="*/ 545 w 1640"/>
                  <a:gd name="T1" fmla="*/ 151 h 856"/>
                  <a:gd name="T2" fmla="*/ 546 w 1640"/>
                  <a:gd name="T3" fmla="*/ 151 h 856"/>
                  <a:gd name="T4" fmla="*/ 546 w 1640"/>
                  <a:gd name="T5" fmla="*/ 150 h 856"/>
                  <a:gd name="T6" fmla="*/ 547 w 1640"/>
                  <a:gd name="T7" fmla="*/ 150 h 856"/>
                  <a:gd name="T8" fmla="*/ 547 w 1640"/>
                  <a:gd name="T9" fmla="*/ 150 h 856"/>
                  <a:gd name="T10" fmla="*/ 547 w 1640"/>
                  <a:gd name="T11" fmla="*/ 149 h 856"/>
                  <a:gd name="T12" fmla="*/ 547 w 1640"/>
                  <a:gd name="T13" fmla="*/ 148 h 856"/>
                  <a:gd name="T14" fmla="*/ 547 w 1640"/>
                  <a:gd name="T15" fmla="*/ 148 h 856"/>
                  <a:gd name="T16" fmla="*/ 547 w 1640"/>
                  <a:gd name="T17" fmla="*/ 148 h 856"/>
                  <a:gd name="T18" fmla="*/ 546 w 1640"/>
                  <a:gd name="T19" fmla="*/ 148 h 856"/>
                  <a:gd name="T20" fmla="*/ 546 w 1640"/>
                  <a:gd name="T21" fmla="*/ 147 h 856"/>
                  <a:gd name="T22" fmla="*/ 153 w 1640"/>
                  <a:gd name="T23" fmla="*/ 147 h 856"/>
                  <a:gd name="T24" fmla="*/ 153 w 1640"/>
                  <a:gd name="T25" fmla="*/ 59 h 856"/>
                  <a:gd name="T26" fmla="*/ 153 w 1640"/>
                  <a:gd name="T27" fmla="*/ 59 h 856"/>
                  <a:gd name="T28" fmla="*/ 153 w 1640"/>
                  <a:gd name="T29" fmla="*/ 59 h 856"/>
                  <a:gd name="T30" fmla="*/ 152 w 1640"/>
                  <a:gd name="T31" fmla="*/ 59 h 856"/>
                  <a:gd name="T32" fmla="*/ 152 w 1640"/>
                  <a:gd name="T33" fmla="*/ 58 h 856"/>
                  <a:gd name="T34" fmla="*/ 55 w 1640"/>
                  <a:gd name="T35" fmla="*/ 15 h 856"/>
                  <a:gd name="T36" fmla="*/ 55 w 1640"/>
                  <a:gd name="T37" fmla="*/ 1 h 856"/>
                  <a:gd name="T38" fmla="*/ 55 w 1640"/>
                  <a:gd name="T39" fmla="*/ 1 h 856"/>
                  <a:gd name="T40" fmla="*/ 55 w 1640"/>
                  <a:gd name="T41" fmla="*/ 0 h 856"/>
                  <a:gd name="T42" fmla="*/ 54 w 1640"/>
                  <a:gd name="T43" fmla="*/ 0 h 856"/>
                  <a:gd name="T44" fmla="*/ 54 w 1640"/>
                  <a:gd name="T45" fmla="*/ 0 h 856"/>
                  <a:gd name="T46" fmla="*/ 2 w 1640"/>
                  <a:gd name="T47" fmla="*/ 0 h 856"/>
                  <a:gd name="T48" fmla="*/ 1 w 1640"/>
                  <a:gd name="T49" fmla="*/ 0 h 856"/>
                  <a:gd name="T50" fmla="*/ 1 w 1640"/>
                  <a:gd name="T51" fmla="*/ 0 h 856"/>
                  <a:gd name="T52" fmla="*/ 1 w 1640"/>
                  <a:gd name="T53" fmla="*/ 1 h 856"/>
                  <a:gd name="T54" fmla="*/ 1 w 1640"/>
                  <a:gd name="T55" fmla="*/ 1 h 856"/>
                  <a:gd name="T56" fmla="*/ 1 w 1640"/>
                  <a:gd name="T57" fmla="*/ 2 h 856"/>
                  <a:gd name="T58" fmla="*/ 0 w 1640"/>
                  <a:gd name="T59" fmla="*/ 284 h 856"/>
                  <a:gd name="T60" fmla="*/ 0 w 1640"/>
                  <a:gd name="T61" fmla="*/ 285 h 856"/>
                  <a:gd name="T62" fmla="*/ 1 w 1640"/>
                  <a:gd name="T63" fmla="*/ 285 h 856"/>
                  <a:gd name="T64" fmla="*/ 1 w 1640"/>
                  <a:gd name="T65" fmla="*/ 286 h 856"/>
                  <a:gd name="T66" fmla="*/ 1 w 1640"/>
                  <a:gd name="T67" fmla="*/ 286 h 856"/>
                  <a:gd name="T68" fmla="*/ 1 w 1640"/>
                  <a:gd name="T69" fmla="*/ 286 h 856"/>
                  <a:gd name="T70" fmla="*/ 2 w 1640"/>
                  <a:gd name="T71" fmla="*/ 286 h 856"/>
                  <a:gd name="T72" fmla="*/ 3 w 1640"/>
                  <a:gd name="T73" fmla="*/ 286 h 856"/>
                  <a:gd name="T74" fmla="*/ 3 w 1640"/>
                  <a:gd name="T75" fmla="*/ 286 h 856"/>
                  <a:gd name="T76" fmla="*/ 3 w 1640"/>
                  <a:gd name="T77" fmla="*/ 285 h 856"/>
                  <a:gd name="T78" fmla="*/ 4 w 1640"/>
                  <a:gd name="T79" fmla="*/ 285 h 856"/>
                  <a:gd name="T80" fmla="*/ 4 w 1640"/>
                  <a:gd name="T81" fmla="*/ 284 h 856"/>
                  <a:gd name="T82" fmla="*/ 4 w 1640"/>
                  <a:gd name="T83" fmla="*/ 3 h 856"/>
                  <a:gd name="T84" fmla="*/ 52 w 1640"/>
                  <a:gd name="T85" fmla="*/ 3 h 856"/>
                  <a:gd name="T86" fmla="*/ 52 w 1640"/>
                  <a:gd name="T87" fmla="*/ 17 h 856"/>
                  <a:gd name="T88" fmla="*/ 52 w 1640"/>
                  <a:gd name="T89" fmla="*/ 17 h 856"/>
                  <a:gd name="T90" fmla="*/ 52 w 1640"/>
                  <a:gd name="T91" fmla="*/ 17 h 856"/>
                  <a:gd name="T92" fmla="*/ 52 w 1640"/>
                  <a:gd name="T93" fmla="*/ 18 h 856"/>
                  <a:gd name="T94" fmla="*/ 150 w 1640"/>
                  <a:gd name="T95" fmla="*/ 61 h 856"/>
                  <a:gd name="T96" fmla="*/ 150 w 1640"/>
                  <a:gd name="T97" fmla="*/ 149 h 856"/>
                  <a:gd name="T98" fmla="*/ 150 w 1640"/>
                  <a:gd name="T99" fmla="*/ 150 h 856"/>
                  <a:gd name="T100" fmla="*/ 150 w 1640"/>
                  <a:gd name="T101" fmla="*/ 150 h 856"/>
                  <a:gd name="T102" fmla="*/ 151 w 1640"/>
                  <a:gd name="T103" fmla="*/ 150 h 856"/>
                  <a:gd name="T104" fmla="*/ 151 w 1640"/>
                  <a:gd name="T105" fmla="*/ 151 h 856"/>
                  <a:gd name="T106" fmla="*/ 151 w 1640"/>
                  <a:gd name="T107" fmla="*/ 151 h 856"/>
                  <a:gd name="T108" fmla="*/ 545 w 1640"/>
                  <a:gd name="T109" fmla="*/ 151 h 85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640"/>
                  <a:gd name="T166" fmla="*/ 0 h 856"/>
                  <a:gd name="T167" fmla="*/ 1640 w 1640"/>
                  <a:gd name="T168" fmla="*/ 856 h 85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640" h="856">
                    <a:moveTo>
                      <a:pt x="1635" y="451"/>
                    </a:moveTo>
                    <a:lnTo>
                      <a:pt x="1636" y="451"/>
                    </a:lnTo>
                    <a:lnTo>
                      <a:pt x="1637" y="450"/>
                    </a:lnTo>
                    <a:lnTo>
                      <a:pt x="1639" y="450"/>
                    </a:lnTo>
                    <a:lnTo>
                      <a:pt x="1639" y="448"/>
                    </a:lnTo>
                    <a:lnTo>
                      <a:pt x="1640" y="447"/>
                    </a:lnTo>
                    <a:lnTo>
                      <a:pt x="1640" y="444"/>
                    </a:lnTo>
                    <a:lnTo>
                      <a:pt x="1639" y="443"/>
                    </a:lnTo>
                    <a:lnTo>
                      <a:pt x="1639" y="442"/>
                    </a:lnTo>
                    <a:lnTo>
                      <a:pt x="1637" y="442"/>
                    </a:lnTo>
                    <a:lnTo>
                      <a:pt x="1636" y="440"/>
                    </a:lnTo>
                    <a:lnTo>
                      <a:pt x="460" y="440"/>
                    </a:lnTo>
                    <a:lnTo>
                      <a:pt x="460" y="178"/>
                    </a:lnTo>
                    <a:lnTo>
                      <a:pt x="458" y="177"/>
                    </a:lnTo>
                    <a:lnTo>
                      <a:pt x="458" y="176"/>
                    </a:lnTo>
                    <a:lnTo>
                      <a:pt x="457" y="176"/>
                    </a:lnTo>
                    <a:lnTo>
                      <a:pt x="457" y="174"/>
                    </a:lnTo>
                    <a:lnTo>
                      <a:pt x="165" y="44"/>
                    </a:lnTo>
                    <a:lnTo>
                      <a:pt x="165" y="4"/>
                    </a:lnTo>
                    <a:lnTo>
                      <a:pt x="164" y="3"/>
                    </a:lnTo>
                    <a:lnTo>
                      <a:pt x="164" y="1"/>
                    </a:lnTo>
                    <a:lnTo>
                      <a:pt x="163" y="1"/>
                    </a:lnTo>
                    <a:lnTo>
                      <a:pt x="161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3" y="1"/>
                    </a:lnTo>
                    <a:lnTo>
                      <a:pt x="3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851"/>
                    </a:lnTo>
                    <a:lnTo>
                      <a:pt x="0" y="852"/>
                    </a:lnTo>
                    <a:lnTo>
                      <a:pt x="2" y="853"/>
                    </a:lnTo>
                    <a:lnTo>
                      <a:pt x="2" y="855"/>
                    </a:lnTo>
                    <a:lnTo>
                      <a:pt x="3" y="855"/>
                    </a:lnTo>
                    <a:lnTo>
                      <a:pt x="4" y="856"/>
                    </a:lnTo>
                    <a:lnTo>
                      <a:pt x="7" y="856"/>
                    </a:lnTo>
                    <a:lnTo>
                      <a:pt x="8" y="855"/>
                    </a:lnTo>
                    <a:lnTo>
                      <a:pt x="10" y="855"/>
                    </a:lnTo>
                    <a:lnTo>
                      <a:pt x="10" y="853"/>
                    </a:lnTo>
                    <a:lnTo>
                      <a:pt x="11" y="852"/>
                    </a:lnTo>
                    <a:lnTo>
                      <a:pt x="11" y="851"/>
                    </a:lnTo>
                    <a:lnTo>
                      <a:pt x="12" y="10"/>
                    </a:lnTo>
                    <a:lnTo>
                      <a:pt x="155" y="10"/>
                    </a:lnTo>
                    <a:lnTo>
                      <a:pt x="155" y="50"/>
                    </a:lnTo>
                    <a:lnTo>
                      <a:pt x="156" y="51"/>
                    </a:lnTo>
                    <a:lnTo>
                      <a:pt x="156" y="52"/>
                    </a:lnTo>
                    <a:lnTo>
                      <a:pt x="157" y="54"/>
                    </a:lnTo>
                    <a:lnTo>
                      <a:pt x="449" y="183"/>
                    </a:lnTo>
                    <a:lnTo>
                      <a:pt x="449" y="447"/>
                    </a:lnTo>
                    <a:lnTo>
                      <a:pt x="450" y="448"/>
                    </a:lnTo>
                    <a:lnTo>
                      <a:pt x="450" y="450"/>
                    </a:lnTo>
                    <a:lnTo>
                      <a:pt x="452" y="450"/>
                    </a:lnTo>
                    <a:lnTo>
                      <a:pt x="453" y="451"/>
                    </a:lnTo>
                    <a:lnTo>
                      <a:pt x="454" y="451"/>
                    </a:lnTo>
                    <a:lnTo>
                      <a:pt x="1635" y="45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4" name="Freeform 144"/>
              <p:cNvSpPr>
                <a:spLocks/>
              </p:cNvSpPr>
              <p:nvPr/>
            </p:nvSpPr>
            <p:spPr bwMode="auto">
              <a:xfrm>
                <a:off x="2922" y="3627"/>
                <a:ext cx="22" cy="7"/>
              </a:xfrm>
              <a:custGeom>
                <a:avLst/>
                <a:gdLst>
                  <a:gd name="T0" fmla="*/ 2 w 67"/>
                  <a:gd name="T1" fmla="*/ 0 h 20"/>
                  <a:gd name="T2" fmla="*/ 1 w 67"/>
                  <a:gd name="T3" fmla="*/ 0 h 20"/>
                  <a:gd name="T4" fmla="*/ 1 w 67"/>
                  <a:gd name="T5" fmla="*/ 1 h 20"/>
                  <a:gd name="T6" fmla="*/ 0 w 67"/>
                  <a:gd name="T7" fmla="*/ 1 h 20"/>
                  <a:gd name="T8" fmla="*/ 0 w 67"/>
                  <a:gd name="T9" fmla="*/ 1 h 20"/>
                  <a:gd name="T10" fmla="*/ 0 w 67"/>
                  <a:gd name="T11" fmla="*/ 1 h 20"/>
                  <a:gd name="T12" fmla="*/ 0 w 67"/>
                  <a:gd name="T13" fmla="*/ 6 h 20"/>
                  <a:gd name="T14" fmla="*/ 0 w 67"/>
                  <a:gd name="T15" fmla="*/ 6 h 20"/>
                  <a:gd name="T16" fmla="*/ 0 w 67"/>
                  <a:gd name="T17" fmla="*/ 7 h 20"/>
                  <a:gd name="T18" fmla="*/ 1 w 67"/>
                  <a:gd name="T19" fmla="*/ 7 h 20"/>
                  <a:gd name="T20" fmla="*/ 1 w 67"/>
                  <a:gd name="T21" fmla="*/ 7 h 20"/>
                  <a:gd name="T22" fmla="*/ 21 w 67"/>
                  <a:gd name="T23" fmla="*/ 7 h 20"/>
                  <a:gd name="T24" fmla="*/ 21 w 67"/>
                  <a:gd name="T25" fmla="*/ 7 h 20"/>
                  <a:gd name="T26" fmla="*/ 21 w 67"/>
                  <a:gd name="T27" fmla="*/ 7 h 20"/>
                  <a:gd name="T28" fmla="*/ 21 w 67"/>
                  <a:gd name="T29" fmla="*/ 6 h 20"/>
                  <a:gd name="T30" fmla="*/ 22 w 67"/>
                  <a:gd name="T31" fmla="*/ 6 h 20"/>
                  <a:gd name="T32" fmla="*/ 22 w 67"/>
                  <a:gd name="T33" fmla="*/ 1 h 20"/>
                  <a:gd name="T34" fmla="*/ 21 w 67"/>
                  <a:gd name="T35" fmla="*/ 1 h 20"/>
                  <a:gd name="T36" fmla="*/ 21 w 67"/>
                  <a:gd name="T37" fmla="*/ 1 h 20"/>
                  <a:gd name="T38" fmla="*/ 21 w 67"/>
                  <a:gd name="T39" fmla="*/ 1 h 20"/>
                  <a:gd name="T40" fmla="*/ 21 w 67"/>
                  <a:gd name="T41" fmla="*/ 0 h 20"/>
                  <a:gd name="T42" fmla="*/ 20 w 67"/>
                  <a:gd name="T43" fmla="*/ 0 h 20"/>
                  <a:gd name="T44" fmla="*/ 2 w 67"/>
                  <a:gd name="T45" fmla="*/ 0 h 20"/>
                  <a:gd name="T46" fmla="*/ 4 w 67"/>
                  <a:gd name="T47" fmla="*/ 4 h 20"/>
                  <a:gd name="T48" fmla="*/ 18 w 67"/>
                  <a:gd name="T49" fmla="*/ 4 h 20"/>
                  <a:gd name="T50" fmla="*/ 18 w 67"/>
                  <a:gd name="T51" fmla="*/ 4 h 20"/>
                  <a:gd name="T52" fmla="*/ 4 w 67"/>
                  <a:gd name="T53" fmla="*/ 4 h 20"/>
                  <a:gd name="T54" fmla="*/ 4 w 67"/>
                  <a:gd name="T55" fmla="*/ 4 h 20"/>
                  <a:gd name="T56" fmla="*/ 2 w 67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7"/>
                  <a:gd name="T88" fmla="*/ 0 h 20"/>
                  <a:gd name="T89" fmla="*/ 67 w 67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7" h="20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3" y="19"/>
                    </a:lnTo>
                    <a:lnTo>
                      <a:pt x="4" y="20"/>
                    </a:lnTo>
                    <a:lnTo>
                      <a:pt x="63" y="20"/>
                    </a:lnTo>
                    <a:lnTo>
                      <a:pt x="64" y="19"/>
                    </a:lnTo>
                    <a:lnTo>
                      <a:pt x="65" y="19"/>
                    </a:lnTo>
                    <a:lnTo>
                      <a:pt x="65" y="18"/>
                    </a:lnTo>
                    <a:lnTo>
                      <a:pt x="67" y="16"/>
                    </a:lnTo>
                    <a:lnTo>
                      <a:pt x="67" y="4"/>
                    </a:lnTo>
                    <a:lnTo>
                      <a:pt x="65" y="3"/>
                    </a:lnTo>
                    <a:lnTo>
                      <a:pt x="65" y="2"/>
                    </a:lnTo>
                    <a:lnTo>
                      <a:pt x="64" y="2"/>
                    </a:lnTo>
                    <a:lnTo>
                      <a:pt x="63" y="0"/>
                    </a:lnTo>
                    <a:lnTo>
                      <a:pt x="61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56" y="11"/>
                    </a:lnTo>
                    <a:lnTo>
                      <a:pt x="56" y="10"/>
                    </a:lnTo>
                    <a:lnTo>
                      <a:pt x="11" y="10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5" name="Freeform 145"/>
              <p:cNvSpPr>
                <a:spLocks/>
              </p:cNvSpPr>
              <p:nvPr/>
            </p:nvSpPr>
            <p:spPr bwMode="auto">
              <a:xfrm>
                <a:off x="2953" y="3627"/>
                <a:ext cx="22" cy="7"/>
              </a:xfrm>
              <a:custGeom>
                <a:avLst/>
                <a:gdLst>
                  <a:gd name="T0" fmla="*/ 2 w 65"/>
                  <a:gd name="T1" fmla="*/ 0 h 20"/>
                  <a:gd name="T2" fmla="*/ 1 w 65"/>
                  <a:gd name="T3" fmla="*/ 0 h 20"/>
                  <a:gd name="T4" fmla="*/ 1 w 65"/>
                  <a:gd name="T5" fmla="*/ 1 h 20"/>
                  <a:gd name="T6" fmla="*/ 1 w 65"/>
                  <a:gd name="T7" fmla="*/ 1 h 20"/>
                  <a:gd name="T8" fmla="*/ 1 w 65"/>
                  <a:gd name="T9" fmla="*/ 1 h 20"/>
                  <a:gd name="T10" fmla="*/ 0 w 65"/>
                  <a:gd name="T11" fmla="*/ 1 h 20"/>
                  <a:gd name="T12" fmla="*/ 0 w 65"/>
                  <a:gd name="T13" fmla="*/ 6 h 20"/>
                  <a:gd name="T14" fmla="*/ 1 w 65"/>
                  <a:gd name="T15" fmla="*/ 6 h 20"/>
                  <a:gd name="T16" fmla="*/ 1 w 65"/>
                  <a:gd name="T17" fmla="*/ 7 h 20"/>
                  <a:gd name="T18" fmla="*/ 1 w 65"/>
                  <a:gd name="T19" fmla="*/ 7 h 20"/>
                  <a:gd name="T20" fmla="*/ 1 w 65"/>
                  <a:gd name="T21" fmla="*/ 7 h 20"/>
                  <a:gd name="T22" fmla="*/ 21 w 65"/>
                  <a:gd name="T23" fmla="*/ 7 h 20"/>
                  <a:gd name="T24" fmla="*/ 21 w 65"/>
                  <a:gd name="T25" fmla="*/ 7 h 20"/>
                  <a:gd name="T26" fmla="*/ 22 w 65"/>
                  <a:gd name="T27" fmla="*/ 7 h 20"/>
                  <a:gd name="T28" fmla="*/ 22 w 65"/>
                  <a:gd name="T29" fmla="*/ 6 h 20"/>
                  <a:gd name="T30" fmla="*/ 22 w 65"/>
                  <a:gd name="T31" fmla="*/ 6 h 20"/>
                  <a:gd name="T32" fmla="*/ 22 w 65"/>
                  <a:gd name="T33" fmla="*/ 1 h 20"/>
                  <a:gd name="T34" fmla="*/ 22 w 65"/>
                  <a:gd name="T35" fmla="*/ 1 h 20"/>
                  <a:gd name="T36" fmla="*/ 22 w 65"/>
                  <a:gd name="T37" fmla="*/ 1 h 20"/>
                  <a:gd name="T38" fmla="*/ 21 w 65"/>
                  <a:gd name="T39" fmla="*/ 1 h 20"/>
                  <a:gd name="T40" fmla="*/ 21 w 65"/>
                  <a:gd name="T41" fmla="*/ 0 h 20"/>
                  <a:gd name="T42" fmla="*/ 20 w 65"/>
                  <a:gd name="T43" fmla="*/ 0 h 20"/>
                  <a:gd name="T44" fmla="*/ 2 w 65"/>
                  <a:gd name="T45" fmla="*/ 0 h 20"/>
                  <a:gd name="T46" fmla="*/ 4 w 65"/>
                  <a:gd name="T47" fmla="*/ 4 h 20"/>
                  <a:gd name="T48" fmla="*/ 19 w 65"/>
                  <a:gd name="T49" fmla="*/ 4 h 20"/>
                  <a:gd name="T50" fmla="*/ 19 w 65"/>
                  <a:gd name="T51" fmla="*/ 4 h 20"/>
                  <a:gd name="T52" fmla="*/ 4 w 65"/>
                  <a:gd name="T53" fmla="*/ 4 h 20"/>
                  <a:gd name="T54" fmla="*/ 4 w 65"/>
                  <a:gd name="T55" fmla="*/ 4 h 20"/>
                  <a:gd name="T56" fmla="*/ 2 w 65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5"/>
                  <a:gd name="T88" fmla="*/ 0 h 20"/>
                  <a:gd name="T89" fmla="*/ 65 w 65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5" h="20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9"/>
                    </a:lnTo>
                    <a:lnTo>
                      <a:pt x="3" y="19"/>
                    </a:lnTo>
                    <a:lnTo>
                      <a:pt x="4" y="20"/>
                    </a:lnTo>
                    <a:lnTo>
                      <a:pt x="61" y="20"/>
                    </a:lnTo>
                    <a:lnTo>
                      <a:pt x="63" y="19"/>
                    </a:lnTo>
                    <a:lnTo>
                      <a:pt x="64" y="19"/>
                    </a:lnTo>
                    <a:lnTo>
                      <a:pt x="64" y="18"/>
                    </a:lnTo>
                    <a:lnTo>
                      <a:pt x="65" y="16"/>
                    </a:lnTo>
                    <a:lnTo>
                      <a:pt x="65" y="4"/>
                    </a:lnTo>
                    <a:lnTo>
                      <a:pt x="64" y="3"/>
                    </a:lnTo>
                    <a:lnTo>
                      <a:pt x="64" y="2"/>
                    </a:lnTo>
                    <a:lnTo>
                      <a:pt x="63" y="2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55" y="11"/>
                    </a:lnTo>
                    <a:lnTo>
                      <a:pt x="55" y="10"/>
                    </a:lnTo>
                    <a:lnTo>
                      <a:pt x="11" y="10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6" name="Freeform 146"/>
              <p:cNvSpPr>
                <a:spLocks/>
              </p:cNvSpPr>
              <p:nvPr/>
            </p:nvSpPr>
            <p:spPr bwMode="auto">
              <a:xfrm>
                <a:off x="2982" y="3627"/>
                <a:ext cx="22" cy="7"/>
              </a:xfrm>
              <a:custGeom>
                <a:avLst/>
                <a:gdLst>
                  <a:gd name="T0" fmla="*/ 2 w 65"/>
                  <a:gd name="T1" fmla="*/ 0 h 20"/>
                  <a:gd name="T2" fmla="*/ 1 w 65"/>
                  <a:gd name="T3" fmla="*/ 0 h 20"/>
                  <a:gd name="T4" fmla="*/ 1 w 65"/>
                  <a:gd name="T5" fmla="*/ 1 h 20"/>
                  <a:gd name="T6" fmla="*/ 0 w 65"/>
                  <a:gd name="T7" fmla="*/ 1 h 20"/>
                  <a:gd name="T8" fmla="*/ 0 w 65"/>
                  <a:gd name="T9" fmla="*/ 1 h 20"/>
                  <a:gd name="T10" fmla="*/ 0 w 65"/>
                  <a:gd name="T11" fmla="*/ 1 h 20"/>
                  <a:gd name="T12" fmla="*/ 0 w 65"/>
                  <a:gd name="T13" fmla="*/ 6 h 20"/>
                  <a:gd name="T14" fmla="*/ 0 w 65"/>
                  <a:gd name="T15" fmla="*/ 6 h 20"/>
                  <a:gd name="T16" fmla="*/ 0 w 65"/>
                  <a:gd name="T17" fmla="*/ 7 h 20"/>
                  <a:gd name="T18" fmla="*/ 1 w 65"/>
                  <a:gd name="T19" fmla="*/ 7 h 20"/>
                  <a:gd name="T20" fmla="*/ 1 w 65"/>
                  <a:gd name="T21" fmla="*/ 7 h 20"/>
                  <a:gd name="T22" fmla="*/ 21 w 65"/>
                  <a:gd name="T23" fmla="*/ 7 h 20"/>
                  <a:gd name="T24" fmla="*/ 21 w 65"/>
                  <a:gd name="T25" fmla="*/ 7 h 20"/>
                  <a:gd name="T26" fmla="*/ 22 w 65"/>
                  <a:gd name="T27" fmla="*/ 7 h 20"/>
                  <a:gd name="T28" fmla="*/ 22 w 65"/>
                  <a:gd name="T29" fmla="*/ 6 h 20"/>
                  <a:gd name="T30" fmla="*/ 22 w 65"/>
                  <a:gd name="T31" fmla="*/ 6 h 20"/>
                  <a:gd name="T32" fmla="*/ 22 w 65"/>
                  <a:gd name="T33" fmla="*/ 1 h 20"/>
                  <a:gd name="T34" fmla="*/ 22 w 65"/>
                  <a:gd name="T35" fmla="*/ 1 h 20"/>
                  <a:gd name="T36" fmla="*/ 22 w 65"/>
                  <a:gd name="T37" fmla="*/ 1 h 20"/>
                  <a:gd name="T38" fmla="*/ 21 w 65"/>
                  <a:gd name="T39" fmla="*/ 1 h 20"/>
                  <a:gd name="T40" fmla="*/ 21 w 65"/>
                  <a:gd name="T41" fmla="*/ 0 h 20"/>
                  <a:gd name="T42" fmla="*/ 20 w 65"/>
                  <a:gd name="T43" fmla="*/ 0 h 20"/>
                  <a:gd name="T44" fmla="*/ 2 w 65"/>
                  <a:gd name="T45" fmla="*/ 0 h 20"/>
                  <a:gd name="T46" fmla="*/ 3 w 65"/>
                  <a:gd name="T47" fmla="*/ 4 h 20"/>
                  <a:gd name="T48" fmla="*/ 18 w 65"/>
                  <a:gd name="T49" fmla="*/ 4 h 20"/>
                  <a:gd name="T50" fmla="*/ 18 w 65"/>
                  <a:gd name="T51" fmla="*/ 4 h 20"/>
                  <a:gd name="T52" fmla="*/ 3 w 65"/>
                  <a:gd name="T53" fmla="*/ 4 h 20"/>
                  <a:gd name="T54" fmla="*/ 3 w 65"/>
                  <a:gd name="T55" fmla="*/ 4 h 20"/>
                  <a:gd name="T56" fmla="*/ 2 w 65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5"/>
                  <a:gd name="T88" fmla="*/ 0 h 20"/>
                  <a:gd name="T89" fmla="*/ 65 w 65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5" h="20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4" y="20"/>
                    </a:lnTo>
                    <a:lnTo>
                      <a:pt x="61" y="20"/>
                    </a:lnTo>
                    <a:lnTo>
                      <a:pt x="62" y="19"/>
                    </a:lnTo>
                    <a:lnTo>
                      <a:pt x="64" y="19"/>
                    </a:lnTo>
                    <a:lnTo>
                      <a:pt x="64" y="18"/>
                    </a:lnTo>
                    <a:lnTo>
                      <a:pt x="65" y="16"/>
                    </a:lnTo>
                    <a:lnTo>
                      <a:pt x="65" y="4"/>
                    </a:lnTo>
                    <a:lnTo>
                      <a:pt x="64" y="3"/>
                    </a:lnTo>
                    <a:lnTo>
                      <a:pt x="64" y="2"/>
                    </a:lnTo>
                    <a:lnTo>
                      <a:pt x="62" y="2"/>
                    </a:lnTo>
                    <a:lnTo>
                      <a:pt x="61" y="0"/>
                    </a:lnTo>
                    <a:lnTo>
                      <a:pt x="60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54" y="11"/>
                    </a:lnTo>
                    <a:lnTo>
                      <a:pt x="54" y="10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7" name="Freeform 147"/>
              <p:cNvSpPr>
                <a:spLocks/>
              </p:cNvSpPr>
              <p:nvPr/>
            </p:nvSpPr>
            <p:spPr bwMode="auto">
              <a:xfrm>
                <a:off x="3012" y="3627"/>
                <a:ext cx="22" cy="7"/>
              </a:xfrm>
              <a:custGeom>
                <a:avLst/>
                <a:gdLst>
                  <a:gd name="T0" fmla="*/ 2 w 66"/>
                  <a:gd name="T1" fmla="*/ 0 h 20"/>
                  <a:gd name="T2" fmla="*/ 1 w 66"/>
                  <a:gd name="T3" fmla="*/ 0 h 20"/>
                  <a:gd name="T4" fmla="*/ 1 w 66"/>
                  <a:gd name="T5" fmla="*/ 1 h 20"/>
                  <a:gd name="T6" fmla="*/ 0 w 66"/>
                  <a:gd name="T7" fmla="*/ 1 h 20"/>
                  <a:gd name="T8" fmla="*/ 0 w 66"/>
                  <a:gd name="T9" fmla="*/ 1 h 20"/>
                  <a:gd name="T10" fmla="*/ 0 w 66"/>
                  <a:gd name="T11" fmla="*/ 1 h 20"/>
                  <a:gd name="T12" fmla="*/ 0 w 66"/>
                  <a:gd name="T13" fmla="*/ 6 h 20"/>
                  <a:gd name="T14" fmla="*/ 0 w 66"/>
                  <a:gd name="T15" fmla="*/ 6 h 20"/>
                  <a:gd name="T16" fmla="*/ 0 w 66"/>
                  <a:gd name="T17" fmla="*/ 7 h 20"/>
                  <a:gd name="T18" fmla="*/ 1 w 66"/>
                  <a:gd name="T19" fmla="*/ 7 h 20"/>
                  <a:gd name="T20" fmla="*/ 1 w 66"/>
                  <a:gd name="T21" fmla="*/ 7 h 20"/>
                  <a:gd name="T22" fmla="*/ 21 w 66"/>
                  <a:gd name="T23" fmla="*/ 7 h 20"/>
                  <a:gd name="T24" fmla="*/ 21 w 66"/>
                  <a:gd name="T25" fmla="*/ 7 h 20"/>
                  <a:gd name="T26" fmla="*/ 22 w 66"/>
                  <a:gd name="T27" fmla="*/ 7 h 20"/>
                  <a:gd name="T28" fmla="*/ 22 w 66"/>
                  <a:gd name="T29" fmla="*/ 6 h 20"/>
                  <a:gd name="T30" fmla="*/ 22 w 66"/>
                  <a:gd name="T31" fmla="*/ 6 h 20"/>
                  <a:gd name="T32" fmla="*/ 22 w 66"/>
                  <a:gd name="T33" fmla="*/ 1 h 20"/>
                  <a:gd name="T34" fmla="*/ 22 w 66"/>
                  <a:gd name="T35" fmla="*/ 1 h 20"/>
                  <a:gd name="T36" fmla="*/ 22 w 66"/>
                  <a:gd name="T37" fmla="*/ 1 h 20"/>
                  <a:gd name="T38" fmla="*/ 21 w 66"/>
                  <a:gd name="T39" fmla="*/ 1 h 20"/>
                  <a:gd name="T40" fmla="*/ 21 w 66"/>
                  <a:gd name="T41" fmla="*/ 0 h 20"/>
                  <a:gd name="T42" fmla="*/ 20 w 66"/>
                  <a:gd name="T43" fmla="*/ 0 h 20"/>
                  <a:gd name="T44" fmla="*/ 2 w 66"/>
                  <a:gd name="T45" fmla="*/ 0 h 20"/>
                  <a:gd name="T46" fmla="*/ 3 w 66"/>
                  <a:gd name="T47" fmla="*/ 4 h 20"/>
                  <a:gd name="T48" fmla="*/ 19 w 66"/>
                  <a:gd name="T49" fmla="*/ 4 h 20"/>
                  <a:gd name="T50" fmla="*/ 19 w 66"/>
                  <a:gd name="T51" fmla="*/ 4 h 20"/>
                  <a:gd name="T52" fmla="*/ 3 w 66"/>
                  <a:gd name="T53" fmla="*/ 4 h 20"/>
                  <a:gd name="T54" fmla="*/ 3 w 66"/>
                  <a:gd name="T55" fmla="*/ 4 h 20"/>
                  <a:gd name="T56" fmla="*/ 2 w 66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6"/>
                  <a:gd name="T88" fmla="*/ 0 h 20"/>
                  <a:gd name="T89" fmla="*/ 66 w 66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6" h="20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4" y="20"/>
                    </a:lnTo>
                    <a:lnTo>
                      <a:pt x="62" y="20"/>
                    </a:lnTo>
                    <a:lnTo>
                      <a:pt x="64" y="19"/>
                    </a:lnTo>
                    <a:lnTo>
                      <a:pt x="65" y="19"/>
                    </a:lnTo>
                    <a:lnTo>
                      <a:pt x="65" y="18"/>
                    </a:lnTo>
                    <a:lnTo>
                      <a:pt x="66" y="16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2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56" y="11"/>
                    </a:lnTo>
                    <a:lnTo>
                      <a:pt x="56" y="10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8" name="Freeform 148"/>
              <p:cNvSpPr>
                <a:spLocks/>
              </p:cNvSpPr>
              <p:nvPr/>
            </p:nvSpPr>
            <p:spPr bwMode="auto">
              <a:xfrm>
                <a:off x="3040" y="3627"/>
                <a:ext cx="23" cy="6"/>
              </a:xfrm>
              <a:custGeom>
                <a:avLst/>
                <a:gdLst>
                  <a:gd name="T0" fmla="*/ 2 w 67"/>
                  <a:gd name="T1" fmla="*/ 0 h 20"/>
                  <a:gd name="T2" fmla="*/ 1 w 67"/>
                  <a:gd name="T3" fmla="*/ 0 h 20"/>
                  <a:gd name="T4" fmla="*/ 1 w 67"/>
                  <a:gd name="T5" fmla="*/ 0 h 20"/>
                  <a:gd name="T6" fmla="*/ 1 w 67"/>
                  <a:gd name="T7" fmla="*/ 0 h 20"/>
                  <a:gd name="T8" fmla="*/ 1 w 67"/>
                  <a:gd name="T9" fmla="*/ 1 h 20"/>
                  <a:gd name="T10" fmla="*/ 0 w 67"/>
                  <a:gd name="T11" fmla="*/ 1 h 20"/>
                  <a:gd name="T12" fmla="*/ 0 w 67"/>
                  <a:gd name="T13" fmla="*/ 5 h 20"/>
                  <a:gd name="T14" fmla="*/ 1 w 67"/>
                  <a:gd name="T15" fmla="*/ 5 h 20"/>
                  <a:gd name="T16" fmla="*/ 1 w 67"/>
                  <a:gd name="T17" fmla="*/ 6 h 20"/>
                  <a:gd name="T18" fmla="*/ 1 w 67"/>
                  <a:gd name="T19" fmla="*/ 6 h 20"/>
                  <a:gd name="T20" fmla="*/ 1 w 67"/>
                  <a:gd name="T21" fmla="*/ 6 h 20"/>
                  <a:gd name="T22" fmla="*/ 22 w 67"/>
                  <a:gd name="T23" fmla="*/ 6 h 20"/>
                  <a:gd name="T24" fmla="*/ 22 w 67"/>
                  <a:gd name="T25" fmla="*/ 6 h 20"/>
                  <a:gd name="T26" fmla="*/ 23 w 67"/>
                  <a:gd name="T27" fmla="*/ 6 h 20"/>
                  <a:gd name="T28" fmla="*/ 23 w 67"/>
                  <a:gd name="T29" fmla="*/ 5 h 20"/>
                  <a:gd name="T30" fmla="*/ 23 w 67"/>
                  <a:gd name="T31" fmla="*/ 5 h 20"/>
                  <a:gd name="T32" fmla="*/ 23 w 67"/>
                  <a:gd name="T33" fmla="*/ 1 h 20"/>
                  <a:gd name="T34" fmla="*/ 23 w 67"/>
                  <a:gd name="T35" fmla="*/ 1 h 20"/>
                  <a:gd name="T36" fmla="*/ 23 w 67"/>
                  <a:gd name="T37" fmla="*/ 0 h 20"/>
                  <a:gd name="T38" fmla="*/ 22 w 67"/>
                  <a:gd name="T39" fmla="*/ 0 h 20"/>
                  <a:gd name="T40" fmla="*/ 22 w 67"/>
                  <a:gd name="T41" fmla="*/ 0 h 20"/>
                  <a:gd name="T42" fmla="*/ 21 w 67"/>
                  <a:gd name="T43" fmla="*/ 0 h 20"/>
                  <a:gd name="T44" fmla="*/ 2 w 67"/>
                  <a:gd name="T45" fmla="*/ 0 h 20"/>
                  <a:gd name="T46" fmla="*/ 4 w 67"/>
                  <a:gd name="T47" fmla="*/ 3 h 20"/>
                  <a:gd name="T48" fmla="*/ 19 w 67"/>
                  <a:gd name="T49" fmla="*/ 3 h 20"/>
                  <a:gd name="T50" fmla="*/ 19 w 67"/>
                  <a:gd name="T51" fmla="*/ 3 h 20"/>
                  <a:gd name="T52" fmla="*/ 4 w 67"/>
                  <a:gd name="T53" fmla="*/ 3 h 20"/>
                  <a:gd name="T54" fmla="*/ 4 w 67"/>
                  <a:gd name="T55" fmla="*/ 3 h 20"/>
                  <a:gd name="T56" fmla="*/ 2 w 67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7"/>
                  <a:gd name="T88" fmla="*/ 0 h 20"/>
                  <a:gd name="T89" fmla="*/ 67 w 67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7" h="20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2" y="17"/>
                    </a:lnTo>
                    <a:lnTo>
                      <a:pt x="2" y="19"/>
                    </a:lnTo>
                    <a:lnTo>
                      <a:pt x="3" y="19"/>
                    </a:lnTo>
                    <a:lnTo>
                      <a:pt x="4" y="20"/>
                    </a:lnTo>
                    <a:lnTo>
                      <a:pt x="63" y="20"/>
                    </a:lnTo>
                    <a:lnTo>
                      <a:pt x="64" y="19"/>
                    </a:lnTo>
                    <a:lnTo>
                      <a:pt x="66" y="19"/>
                    </a:lnTo>
                    <a:lnTo>
                      <a:pt x="66" y="17"/>
                    </a:lnTo>
                    <a:lnTo>
                      <a:pt x="67" y="16"/>
                    </a:lnTo>
                    <a:lnTo>
                      <a:pt x="67" y="4"/>
                    </a:lnTo>
                    <a:lnTo>
                      <a:pt x="66" y="3"/>
                    </a:lnTo>
                    <a:lnTo>
                      <a:pt x="66" y="1"/>
                    </a:lnTo>
                    <a:lnTo>
                      <a:pt x="64" y="1"/>
                    </a:lnTo>
                    <a:lnTo>
                      <a:pt x="63" y="0"/>
                    </a:lnTo>
                    <a:lnTo>
                      <a:pt x="62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56" y="11"/>
                    </a:lnTo>
                    <a:lnTo>
                      <a:pt x="56" y="9"/>
                    </a:lnTo>
                    <a:lnTo>
                      <a:pt x="11" y="9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79" name="Freeform 149"/>
              <p:cNvSpPr>
                <a:spLocks/>
              </p:cNvSpPr>
              <p:nvPr/>
            </p:nvSpPr>
            <p:spPr bwMode="auto">
              <a:xfrm>
                <a:off x="3071" y="3627"/>
                <a:ext cx="22" cy="7"/>
              </a:xfrm>
              <a:custGeom>
                <a:avLst/>
                <a:gdLst>
                  <a:gd name="T0" fmla="*/ 2 w 66"/>
                  <a:gd name="T1" fmla="*/ 0 h 20"/>
                  <a:gd name="T2" fmla="*/ 1 w 66"/>
                  <a:gd name="T3" fmla="*/ 0 h 20"/>
                  <a:gd name="T4" fmla="*/ 1 w 66"/>
                  <a:gd name="T5" fmla="*/ 1 h 20"/>
                  <a:gd name="T6" fmla="*/ 0 w 66"/>
                  <a:gd name="T7" fmla="*/ 1 h 20"/>
                  <a:gd name="T8" fmla="*/ 0 w 66"/>
                  <a:gd name="T9" fmla="*/ 1 h 20"/>
                  <a:gd name="T10" fmla="*/ 0 w 66"/>
                  <a:gd name="T11" fmla="*/ 1 h 20"/>
                  <a:gd name="T12" fmla="*/ 0 w 66"/>
                  <a:gd name="T13" fmla="*/ 6 h 20"/>
                  <a:gd name="T14" fmla="*/ 0 w 66"/>
                  <a:gd name="T15" fmla="*/ 6 h 20"/>
                  <a:gd name="T16" fmla="*/ 0 w 66"/>
                  <a:gd name="T17" fmla="*/ 7 h 20"/>
                  <a:gd name="T18" fmla="*/ 1 w 66"/>
                  <a:gd name="T19" fmla="*/ 7 h 20"/>
                  <a:gd name="T20" fmla="*/ 1 w 66"/>
                  <a:gd name="T21" fmla="*/ 7 h 20"/>
                  <a:gd name="T22" fmla="*/ 21 w 66"/>
                  <a:gd name="T23" fmla="*/ 7 h 20"/>
                  <a:gd name="T24" fmla="*/ 21 w 66"/>
                  <a:gd name="T25" fmla="*/ 7 h 20"/>
                  <a:gd name="T26" fmla="*/ 22 w 66"/>
                  <a:gd name="T27" fmla="*/ 7 h 20"/>
                  <a:gd name="T28" fmla="*/ 22 w 66"/>
                  <a:gd name="T29" fmla="*/ 6 h 20"/>
                  <a:gd name="T30" fmla="*/ 22 w 66"/>
                  <a:gd name="T31" fmla="*/ 6 h 20"/>
                  <a:gd name="T32" fmla="*/ 22 w 66"/>
                  <a:gd name="T33" fmla="*/ 1 h 20"/>
                  <a:gd name="T34" fmla="*/ 22 w 66"/>
                  <a:gd name="T35" fmla="*/ 1 h 20"/>
                  <a:gd name="T36" fmla="*/ 22 w 66"/>
                  <a:gd name="T37" fmla="*/ 1 h 20"/>
                  <a:gd name="T38" fmla="*/ 21 w 66"/>
                  <a:gd name="T39" fmla="*/ 1 h 20"/>
                  <a:gd name="T40" fmla="*/ 21 w 66"/>
                  <a:gd name="T41" fmla="*/ 0 h 20"/>
                  <a:gd name="T42" fmla="*/ 20 w 66"/>
                  <a:gd name="T43" fmla="*/ 0 h 20"/>
                  <a:gd name="T44" fmla="*/ 2 w 66"/>
                  <a:gd name="T45" fmla="*/ 0 h 20"/>
                  <a:gd name="T46" fmla="*/ 3 w 66"/>
                  <a:gd name="T47" fmla="*/ 4 h 20"/>
                  <a:gd name="T48" fmla="*/ 19 w 66"/>
                  <a:gd name="T49" fmla="*/ 4 h 20"/>
                  <a:gd name="T50" fmla="*/ 19 w 66"/>
                  <a:gd name="T51" fmla="*/ 4 h 20"/>
                  <a:gd name="T52" fmla="*/ 3 w 66"/>
                  <a:gd name="T53" fmla="*/ 4 h 20"/>
                  <a:gd name="T54" fmla="*/ 3 w 66"/>
                  <a:gd name="T55" fmla="*/ 4 h 20"/>
                  <a:gd name="T56" fmla="*/ 2 w 66"/>
                  <a:gd name="T57" fmla="*/ 0 h 2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6"/>
                  <a:gd name="T88" fmla="*/ 0 h 20"/>
                  <a:gd name="T89" fmla="*/ 66 w 66"/>
                  <a:gd name="T90" fmla="*/ 20 h 2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6" h="20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1" y="19"/>
                    </a:lnTo>
                    <a:lnTo>
                      <a:pt x="2" y="19"/>
                    </a:lnTo>
                    <a:lnTo>
                      <a:pt x="4" y="20"/>
                    </a:lnTo>
                    <a:lnTo>
                      <a:pt x="62" y="20"/>
                    </a:lnTo>
                    <a:lnTo>
                      <a:pt x="64" y="19"/>
                    </a:lnTo>
                    <a:lnTo>
                      <a:pt x="65" y="19"/>
                    </a:lnTo>
                    <a:lnTo>
                      <a:pt x="65" y="18"/>
                    </a:lnTo>
                    <a:lnTo>
                      <a:pt x="66" y="16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2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56" y="11"/>
                    </a:lnTo>
                    <a:lnTo>
                      <a:pt x="56" y="10"/>
                    </a:lnTo>
                    <a:lnTo>
                      <a:pt x="10" y="10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0" name="Freeform 150"/>
              <p:cNvSpPr>
                <a:spLocks/>
              </p:cNvSpPr>
              <p:nvPr/>
            </p:nvSpPr>
            <p:spPr bwMode="auto">
              <a:xfrm>
                <a:off x="3098" y="3631"/>
                <a:ext cx="24" cy="9"/>
              </a:xfrm>
              <a:custGeom>
                <a:avLst/>
                <a:gdLst>
                  <a:gd name="T0" fmla="*/ 2 w 71"/>
                  <a:gd name="T1" fmla="*/ 0 h 28"/>
                  <a:gd name="T2" fmla="*/ 1 w 71"/>
                  <a:gd name="T3" fmla="*/ 0 h 28"/>
                  <a:gd name="T4" fmla="*/ 1 w 71"/>
                  <a:gd name="T5" fmla="*/ 1 h 28"/>
                  <a:gd name="T6" fmla="*/ 1 w 71"/>
                  <a:gd name="T7" fmla="*/ 1 h 28"/>
                  <a:gd name="T8" fmla="*/ 1 w 71"/>
                  <a:gd name="T9" fmla="*/ 1 h 28"/>
                  <a:gd name="T10" fmla="*/ 0 w 71"/>
                  <a:gd name="T11" fmla="*/ 1 h 28"/>
                  <a:gd name="T12" fmla="*/ 0 w 71"/>
                  <a:gd name="T13" fmla="*/ 8 h 28"/>
                  <a:gd name="T14" fmla="*/ 1 w 71"/>
                  <a:gd name="T15" fmla="*/ 8 h 28"/>
                  <a:gd name="T16" fmla="*/ 1 w 71"/>
                  <a:gd name="T17" fmla="*/ 8 h 28"/>
                  <a:gd name="T18" fmla="*/ 1 w 71"/>
                  <a:gd name="T19" fmla="*/ 8 h 28"/>
                  <a:gd name="T20" fmla="*/ 1 w 71"/>
                  <a:gd name="T21" fmla="*/ 9 h 28"/>
                  <a:gd name="T22" fmla="*/ 23 w 71"/>
                  <a:gd name="T23" fmla="*/ 9 h 28"/>
                  <a:gd name="T24" fmla="*/ 23 w 71"/>
                  <a:gd name="T25" fmla="*/ 8 h 28"/>
                  <a:gd name="T26" fmla="*/ 24 w 71"/>
                  <a:gd name="T27" fmla="*/ 8 h 28"/>
                  <a:gd name="T28" fmla="*/ 24 w 71"/>
                  <a:gd name="T29" fmla="*/ 8 h 28"/>
                  <a:gd name="T30" fmla="*/ 24 w 71"/>
                  <a:gd name="T31" fmla="*/ 8 h 28"/>
                  <a:gd name="T32" fmla="*/ 24 w 71"/>
                  <a:gd name="T33" fmla="*/ 1 h 28"/>
                  <a:gd name="T34" fmla="*/ 24 w 71"/>
                  <a:gd name="T35" fmla="*/ 1 h 28"/>
                  <a:gd name="T36" fmla="*/ 24 w 71"/>
                  <a:gd name="T37" fmla="*/ 1 h 28"/>
                  <a:gd name="T38" fmla="*/ 23 w 71"/>
                  <a:gd name="T39" fmla="*/ 1 h 28"/>
                  <a:gd name="T40" fmla="*/ 23 w 71"/>
                  <a:gd name="T41" fmla="*/ 0 h 28"/>
                  <a:gd name="T42" fmla="*/ 22 w 71"/>
                  <a:gd name="T43" fmla="*/ 0 h 28"/>
                  <a:gd name="T44" fmla="*/ 2 w 71"/>
                  <a:gd name="T45" fmla="*/ 0 h 28"/>
                  <a:gd name="T46" fmla="*/ 4 w 71"/>
                  <a:gd name="T47" fmla="*/ 4 h 28"/>
                  <a:gd name="T48" fmla="*/ 20 w 71"/>
                  <a:gd name="T49" fmla="*/ 4 h 28"/>
                  <a:gd name="T50" fmla="*/ 20 w 71"/>
                  <a:gd name="T51" fmla="*/ 5 h 28"/>
                  <a:gd name="T52" fmla="*/ 4 w 71"/>
                  <a:gd name="T53" fmla="*/ 5 h 28"/>
                  <a:gd name="T54" fmla="*/ 4 w 71"/>
                  <a:gd name="T55" fmla="*/ 4 h 28"/>
                  <a:gd name="T56" fmla="*/ 2 w 71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28"/>
                  <a:gd name="T89" fmla="*/ 71 w 71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28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67" y="28"/>
                    </a:lnTo>
                    <a:lnTo>
                      <a:pt x="68" y="26"/>
                    </a:lnTo>
                    <a:lnTo>
                      <a:pt x="70" y="26"/>
                    </a:lnTo>
                    <a:lnTo>
                      <a:pt x="70" y="25"/>
                    </a:lnTo>
                    <a:lnTo>
                      <a:pt x="71" y="24"/>
                    </a:lnTo>
                    <a:lnTo>
                      <a:pt x="71" y="4"/>
                    </a:lnTo>
                    <a:lnTo>
                      <a:pt x="70" y="3"/>
                    </a:lnTo>
                    <a:lnTo>
                      <a:pt x="70" y="2"/>
                    </a:lnTo>
                    <a:lnTo>
                      <a:pt x="68" y="2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1" name="Freeform 151"/>
              <p:cNvSpPr>
                <a:spLocks/>
              </p:cNvSpPr>
              <p:nvPr/>
            </p:nvSpPr>
            <p:spPr bwMode="auto">
              <a:xfrm>
                <a:off x="3128" y="3631"/>
                <a:ext cx="23" cy="9"/>
              </a:xfrm>
              <a:custGeom>
                <a:avLst/>
                <a:gdLst>
                  <a:gd name="T0" fmla="*/ 2 w 69"/>
                  <a:gd name="T1" fmla="*/ 0 h 28"/>
                  <a:gd name="T2" fmla="*/ 1 w 69"/>
                  <a:gd name="T3" fmla="*/ 0 h 28"/>
                  <a:gd name="T4" fmla="*/ 1 w 69"/>
                  <a:gd name="T5" fmla="*/ 1 h 28"/>
                  <a:gd name="T6" fmla="*/ 0 w 69"/>
                  <a:gd name="T7" fmla="*/ 1 h 28"/>
                  <a:gd name="T8" fmla="*/ 0 w 69"/>
                  <a:gd name="T9" fmla="*/ 1 h 28"/>
                  <a:gd name="T10" fmla="*/ 0 w 69"/>
                  <a:gd name="T11" fmla="*/ 1 h 28"/>
                  <a:gd name="T12" fmla="*/ 0 w 69"/>
                  <a:gd name="T13" fmla="*/ 8 h 28"/>
                  <a:gd name="T14" fmla="*/ 0 w 69"/>
                  <a:gd name="T15" fmla="*/ 8 h 28"/>
                  <a:gd name="T16" fmla="*/ 0 w 69"/>
                  <a:gd name="T17" fmla="*/ 8 h 28"/>
                  <a:gd name="T18" fmla="*/ 1 w 69"/>
                  <a:gd name="T19" fmla="*/ 8 h 28"/>
                  <a:gd name="T20" fmla="*/ 1 w 69"/>
                  <a:gd name="T21" fmla="*/ 9 h 28"/>
                  <a:gd name="T22" fmla="*/ 22 w 69"/>
                  <a:gd name="T23" fmla="*/ 9 h 28"/>
                  <a:gd name="T24" fmla="*/ 22 w 69"/>
                  <a:gd name="T25" fmla="*/ 8 h 28"/>
                  <a:gd name="T26" fmla="*/ 22 w 69"/>
                  <a:gd name="T27" fmla="*/ 8 h 28"/>
                  <a:gd name="T28" fmla="*/ 22 w 69"/>
                  <a:gd name="T29" fmla="*/ 8 h 28"/>
                  <a:gd name="T30" fmla="*/ 23 w 69"/>
                  <a:gd name="T31" fmla="*/ 8 h 28"/>
                  <a:gd name="T32" fmla="*/ 23 w 69"/>
                  <a:gd name="T33" fmla="*/ 1 h 28"/>
                  <a:gd name="T34" fmla="*/ 22 w 69"/>
                  <a:gd name="T35" fmla="*/ 1 h 28"/>
                  <a:gd name="T36" fmla="*/ 22 w 69"/>
                  <a:gd name="T37" fmla="*/ 1 h 28"/>
                  <a:gd name="T38" fmla="*/ 22 w 69"/>
                  <a:gd name="T39" fmla="*/ 1 h 28"/>
                  <a:gd name="T40" fmla="*/ 22 w 69"/>
                  <a:gd name="T41" fmla="*/ 0 h 28"/>
                  <a:gd name="T42" fmla="*/ 21 w 69"/>
                  <a:gd name="T43" fmla="*/ 0 h 28"/>
                  <a:gd name="T44" fmla="*/ 2 w 69"/>
                  <a:gd name="T45" fmla="*/ 0 h 28"/>
                  <a:gd name="T46" fmla="*/ 3 w 69"/>
                  <a:gd name="T47" fmla="*/ 4 h 28"/>
                  <a:gd name="T48" fmla="*/ 19 w 69"/>
                  <a:gd name="T49" fmla="*/ 4 h 28"/>
                  <a:gd name="T50" fmla="*/ 19 w 69"/>
                  <a:gd name="T51" fmla="*/ 5 h 28"/>
                  <a:gd name="T52" fmla="*/ 3 w 69"/>
                  <a:gd name="T53" fmla="*/ 5 h 28"/>
                  <a:gd name="T54" fmla="*/ 3 w 69"/>
                  <a:gd name="T55" fmla="*/ 4 h 28"/>
                  <a:gd name="T56" fmla="*/ 2 w 69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28"/>
                  <a:gd name="T89" fmla="*/ 69 w 69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28">
                    <a:moveTo>
                      <a:pt x="5" y="0"/>
                    </a:moveTo>
                    <a:lnTo>
                      <a:pt x="3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2" y="26"/>
                    </a:lnTo>
                    <a:lnTo>
                      <a:pt x="3" y="28"/>
                    </a:lnTo>
                    <a:lnTo>
                      <a:pt x="65" y="28"/>
                    </a:lnTo>
                    <a:lnTo>
                      <a:pt x="66" y="26"/>
                    </a:lnTo>
                    <a:lnTo>
                      <a:pt x="67" y="26"/>
                    </a:lnTo>
                    <a:lnTo>
                      <a:pt x="67" y="25"/>
                    </a:lnTo>
                    <a:lnTo>
                      <a:pt x="69" y="24"/>
                    </a:lnTo>
                    <a:lnTo>
                      <a:pt x="69" y="4"/>
                    </a:lnTo>
                    <a:lnTo>
                      <a:pt x="67" y="3"/>
                    </a:lnTo>
                    <a:lnTo>
                      <a:pt x="67" y="2"/>
                    </a:lnTo>
                    <a:lnTo>
                      <a:pt x="66" y="2"/>
                    </a:lnTo>
                    <a:lnTo>
                      <a:pt x="65" y="0"/>
                    </a:lnTo>
                    <a:lnTo>
                      <a:pt x="63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10" y="17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2" name="Freeform 152"/>
              <p:cNvSpPr>
                <a:spLocks/>
              </p:cNvSpPr>
              <p:nvPr/>
            </p:nvSpPr>
            <p:spPr bwMode="auto">
              <a:xfrm>
                <a:off x="3157" y="3631"/>
                <a:ext cx="23" cy="9"/>
              </a:xfrm>
              <a:custGeom>
                <a:avLst/>
                <a:gdLst>
                  <a:gd name="T0" fmla="*/ 2 w 70"/>
                  <a:gd name="T1" fmla="*/ 0 h 28"/>
                  <a:gd name="T2" fmla="*/ 1 w 70"/>
                  <a:gd name="T3" fmla="*/ 0 h 28"/>
                  <a:gd name="T4" fmla="*/ 1 w 70"/>
                  <a:gd name="T5" fmla="*/ 1 h 28"/>
                  <a:gd name="T6" fmla="*/ 1 w 70"/>
                  <a:gd name="T7" fmla="*/ 1 h 28"/>
                  <a:gd name="T8" fmla="*/ 1 w 70"/>
                  <a:gd name="T9" fmla="*/ 1 h 28"/>
                  <a:gd name="T10" fmla="*/ 0 w 70"/>
                  <a:gd name="T11" fmla="*/ 1 h 28"/>
                  <a:gd name="T12" fmla="*/ 0 w 70"/>
                  <a:gd name="T13" fmla="*/ 8 h 28"/>
                  <a:gd name="T14" fmla="*/ 1 w 70"/>
                  <a:gd name="T15" fmla="*/ 8 h 28"/>
                  <a:gd name="T16" fmla="*/ 1 w 70"/>
                  <a:gd name="T17" fmla="*/ 8 h 28"/>
                  <a:gd name="T18" fmla="*/ 1 w 70"/>
                  <a:gd name="T19" fmla="*/ 8 h 28"/>
                  <a:gd name="T20" fmla="*/ 1 w 70"/>
                  <a:gd name="T21" fmla="*/ 9 h 28"/>
                  <a:gd name="T22" fmla="*/ 22 w 70"/>
                  <a:gd name="T23" fmla="*/ 9 h 28"/>
                  <a:gd name="T24" fmla="*/ 22 w 70"/>
                  <a:gd name="T25" fmla="*/ 8 h 28"/>
                  <a:gd name="T26" fmla="*/ 22 w 70"/>
                  <a:gd name="T27" fmla="*/ 8 h 28"/>
                  <a:gd name="T28" fmla="*/ 22 w 70"/>
                  <a:gd name="T29" fmla="*/ 8 h 28"/>
                  <a:gd name="T30" fmla="*/ 23 w 70"/>
                  <a:gd name="T31" fmla="*/ 8 h 28"/>
                  <a:gd name="T32" fmla="*/ 23 w 70"/>
                  <a:gd name="T33" fmla="*/ 1 h 28"/>
                  <a:gd name="T34" fmla="*/ 22 w 70"/>
                  <a:gd name="T35" fmla="*/ 1 h 28"/>
                  <a:gd name="T36" fmla="*/ 22 w 70"/>
                  <a:gd name="T37" fmla="*/ 1 h 28"/>
                  <a:gd name="T38" fmla="*/ 22 w 70"/>
                  <a:gd name="T39" fmla="*/ 1 h 28"/>
                  <a:gd name="T40" fmla="*/ 22 w 70"/>
                  <a:gd name="T41" fmla="*/ 0 h 28"/>
                  <a:gd name="T42" fmla="*/ 21 w 70"/>
                  <a:gd name="T43" fmla="*/ 0 h 28"/>
                  <a:gd name="T44" fmla="*/ 2 w 70"/>
                  <a:gd name="T45" fmla="*/ 0 h 28"/>
                  <a:gd name="T46" fmla="*/ 4 w 70"/>
                  <a:gd name="T47" fmla="*/ 4 h 28"/>
                  <a:gd name="T48" fmla="*/ 19 w 70"/>
                  <a:gd name="T49" fmla="*/ 4 h 28"/>
                  <a:gd name="T50" fmla="*/ 19 w 70"/>
                  <a:gd name="T51" fmla="*/ 5 h 28"/>
                  <a:gd name="T52" fmla="*/ 4 w 70"/>
                  <a:gd name="T53" fmla="*/ 5 h 28"/>
                  <a:gd name="T54" fmla="*/ 4 w 70"/>
                  <a:gd name="T55" fmla="*/ 4 h 28"/>
                  <a:gd name="T56" fmla="*/ 2 w 70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28"/>
                  <a:gd name="T89" fmla="*/ 70 w 70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28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66" y="28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70" y="24"/>
                    </a:lnTo>
                    <a:lnTo>
                      <a:pt x="70" y="4"/>
                    </a:lnTo>
                    <a:lnTo>
                      <a:pt x="68" y="3"/>
                    </a:lnTo>
                    <a:lnTo>
                      <a:pt x="68" y="2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59" y="11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3" name="Freeform 153"/>
              <p:cNvSpPr>
                <a:spLocks/>
              </p:cNvSpPr>
              <p:nvPr/>
            </p:nvSpPr>
            <p:spPr bwMode="auto">
              <a:xfrm>
                <a:off x="3186" y="3631"/>
                <a:ext cx="24" cy="9"/>
              </a:xfrm>
              <a:custGeom>
                <a:avLst/>
                <a:gdLst>
                  <a:gd name="T0" fmla="*/ 2 w 71"/>
                  <a:gd name="T1" fmla="*/ 0 h 28"/>
                  <a:gd name="T2" fmla="*/ 1 w 71"/>
                  <a:gd name="T3" fmla="*/ 0 h 28"/>
                  <a:gd name="T4" fmla="*/ 1 w 71"/>
                  <a:gd name="T5" fmla="*/ 1 h 28"/>
                  <a:gd name="T6" fmla="*/ 0 w 71"/>
                  <a:gd name="T7" fmla="*/ 1 h 28"/>
                  <a:gd name="T8" fmla="*/ 0 w 71"/>
                  <a:gd name="T9" fmla="*/ 1 h 28"/>
                  <a:gd name="T10" fmla="*/ 0 w 71"/>
                  <a:gd name="T11" fmla="*/ 1 h 28"/>
                  <a:gd name="T12" fmla="*/ 0 w 71"/>
                  <a:gd name="T13" fmla="*/ 8 h 28"/>
                  <a:gd name="T14" fmla="*/ 0 w 71"/>
                  <a:gd name="T15" fmla="*/ 8 h 28"/>
                  <a:gd name="T16" fmla="*/ 0 w 71"/>
                  <a:gd name="T17" fmla="*/ 8 h 28"/>
                  <a:gd name="T18" fmla="*/ 1 w 71"/>
                  <a:gd name="T19" fmla="*/ 8 h 28"/>
                  <a:gd name="T20" fmla="*/ 1 w 71"/>
                  <a:gd name="T21" fmla="*/ 9 h 28"/>
                  <a:gd name="T22" fmla="*/ 23 w 71"/>
                  <a:gd name="T23" fmla="*/ 9 h 28"/>
                  <a:gd name="T24" fmla="*/ 23 w 71"/>
                  <a:gd name="T25" fmla="*/ 8 h 28"/>
                  <a:gd name="T26" fmla="*/ 23 w 71"/>
                  <a:gd name="T27" fmla="*/ 8 h 28"/>
                  <a:gd name="T28" fmla="*/ 23 w 71"/>
                  <a:gd name="T29" fmla="*/ 8 h 28"/>
                  <a:gd name="T30" fmla="*/ 24 w 71"/>
                  <a:gd name="T31" fmla="*/ 8 h 28"/>
                  <a:gd name="T32" fmla="*/ 24 w 71"/>
                  <a:gd name="T33" fmla="*/ 1 h 28"/>
                  <a:gd name="T34" fmla="*/ 23 w 71"/>
                  <a:gd name="T35" fmla="*/ 1 h 28"/>
                  <a:gd name="T36" fmla="*/ 23 w 71"/>
                  <a:gd name="T37" fmla="*/ 1 h 28"/>
                  <a:gd name="T38" fmla="*/ 23 w 71"/>
                  <a:gd name="T39" fmla="*/ 1 h 28"/>
                  <a:gd name="T40" fmla="*/ 23 w 71"/>
                  <a:gd name="T41" fmla="*/ 0 h 28"/>
                  <a:gd name="T42" fmla="*/ 22 w 71"/>
                  <a:gd name="T43" fmla="*/ 0 h 28"/>
                  <a:gd name="T44" fmla="*/ 2 w 71"/>
                  <a:gd name="T45" fmla="*/ 0 h 28"/>
                  <a:gd name="T46" fmla="*/ 4 w 71"/>
                  <a:gd name="T47" fmla="*/ 4 h 28"/>
                  <a:gd name="T48" fmla="*/ 20 w 71"/>
                  <a:gd name="T49" fmla="*/ 4 h 28"/>
                  <a:gd name="T50" fmla="*/ 20 w 71"/>
                  <a:gd name="T51" fmla="*/ 5 h 28"/>
                  <a:gd name="T52" fmla="*/ 4 w 71"/>
                  <a:gd name="T53" fmla="*/ 5 h 28"/>
                  <a:gd name="T54" fmla="*/ 4 w 71"/>
                  <a:gd name="T55" fmla="*/ 4 h 28"/>
                  <a:gd name="T56" fmla="*/ 2 w 71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28"/>
                  <a:gd name="T89" fmla="*/ 71 w 71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28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67" y="28"/>
                    </a:lnTo>
                    <a:lnTo>
                      <a:pt x="68" y="26"/>
                    </a:lnTo>
                    <a:lnTo>
                      <a:pt x="69" y="26"/>
                    </a:lnTo>
                    <a:lnTo>
                      <a:pt x="69" y="25"/>
                    </a:lnTo>
                    <a:lnTo>
                      <a:pt x="71" y="24"/>
                    </a:lnTo>
                    <a:lnTo>
                      <a:pt x="71" y="4"/>
                    </a:lnTo>
                    <a:lnTo>
                      <a:pt x="69" y="3"/>
                    </a:lnTo>
                    <a:lnTo>
                      <a:pt x="69" y="2"/>
                    </a:lnTo>
                    <a:lnTo>
                      <a:pt x="68" y="2"/>
                    </a:lnTo>
                    <a:lnTo>
                      <a:pt x="67" y="0"/>
                    </a:lnTo>
                    <a:lnTo>
                      <a:pt x="65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4" name="Freeform 154"/>
              <p:cNvSpPr>
                <a:spLocks/>
              </p:cNvSpPr>
              <p:nvPr/>
            </p:nvSpPr>
            <p:spPr bwMode="auto">
              <a:xfrm>
                <a:off x="3217" y="3631"/>
                <a:ext cx="24" cy="9"/>
              </a:xfrm>
              <a:custGeom>
                <a:avLst/>
                <a:gdLst>
                  <a:gd name="T0" fmla="*/ 2 w 70"/>
                  <a:gd name="T1" fmla="*/ 0 h 28"/>
                  <a:gd name="T2" fmla="*/ 1 w 70"/>
                  <a:gd name="T3" fmla="*/ 0 h 28"/>
                  <a:gd name="T4" fmla="*/ 1 w 70"/>
                  <a:gd name="T5" fmla="*/ 1 h 28"/>
                  <a:gd name="T6" fmla="*/ 1 w 70"/>
                  <a:gd name="T7" fmla="*/ 1 h 28"/>
                  <a:gd name="T8" fmla="*/ 1 w 70"/>
                  <a:gd name="T9" fmla="*/ 1 h 28"/>
                  <a:gd name="T10" fmla="*/ 0 w 70"/>
                  <a:gd name="T11" fmla="*/ 1 h 28"/>
                  <a:gd name="T12" fmla="*/ 0 w 70"/>
                  <a:gd name="T13" fmla="*/ 8 h 28"/>
                  <a:gd name="T14" fmla="*/ 1 w 70"/>
                  <a:gd name="T15" fmla="*/ 8 h 28"/>
                  <a:gd name="T16" fmla="*/ 1 w 70"/>
                  <a:gd name="T17" fmla="*/ 8 h 28"/>
                  <a:gd name="T18" fmla="*/ 1 w 70"/>
                  <a:gd name="T19" fmla="*/ 8 h 28"/>
                  <a:gd name="T20" fmla="*/ 1 w 70"/>
                  <a:gd name="T21" fmla="*/ 9 h 28"/>
                  <a:gd name="T22" fmla="*/ 23 w 70"/>
                  <a:gd name="T23" fmla="*/ 9 h 28"/>
                  <a:gd name="T24" fmla="*/ 23 w 70"/>
                  <a:gd name="T25" fmla="*/ 8 h 28"/>
                  <a:gd name="T26" fmla="*/ 23 w 70"/>
                  <a:gd name="T27" fmla="*/ 8 h 28"/>
                  <a:gd name="T28" fmla="*/ 23 w 70"/>
                  <a:gd name="T29" fmla="*/ 8 h 28"/>
                  <a:gd name="T30" fmla="*/ 24 w 70"/>
                  <a:gd name="T31" fmla="*/ 8 h 28"/>
                  <a:gd name="T32" fmla="*/ 24 w 70"/>
                  <a:gd name="T33" fmla="*/ 1 h 28"/>
                  <a:gd name="T34" fmla="*/ 23 w 70"/>
                  <a:gd name="T35" fmla="*/ 1 h 28"/>
                  <a:gd name="T36" fmla="*/ 23 w 70"/>
                  <a:gd name="T37" fmla="*/ 1 h 28"/>
                  <a:gd name="T38" fmla="*/ 23 w 70"/>
                  <a:gd name="T39" fmla="*/ 1 h 28"/>
                  <a:gd name="T40" fmla="*/ 23 w 70"/>
                  <a:gd name="T41" fmla="*/ 0 h 28"/>
                  <a:gd name="T42" fmla="*/ 22 w 70"/>
                  <a:gd name="T43" fmla="*/ 0 h 28"/>
                  <a:gd name="T44" fmla="*/ 2 w 70"/>
                  <a:gd name="T45" fmla="*/ 0 h 28"/>
                  <a:gd name="T46" fmla="*/ 4 w 70"/>
                  <a:gd name="T47" fmla="*/ 4 h 28"/>
                  <a:gd name="T48" fmla="*/ 20 w 70"/>
                  <a:gd name="T49" fmla="*/ 4 h 28"/>
                  <a:gd name="T50" fmla="*/ 20 w 70"/>
                  <a:gd name="T51" fmla="*/ 5 h 28"/>
                  <a:gd name="T52" fmla="*/ 4 w 70"/>
                  <a:gd name="T53" fmla="*/ 5 h 28"/>
                  <a:gd name="T54" fmla="*/ 4 w 70"/>
                  <a:gd name="T55" fmla="*/ 4 h 28"/>
                  <a:gd name="T56" fmla="*/ 2 w 70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28"/>
                  <a:gd name="T89" fmla="*/ 70 w 70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28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66" y="28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70" y="24"/>
                    </a:lnTo>
                    <a:lnTo>
                      <a:pt x="70" y="4"/>
                    </a:lnTo>
                    <a:lnTo>
                      <a:pt x="68" y="3"/>
                    </a:lnTo>
                    <a:lnTo>
                      <a:pt x="68" y="2"/>
                    </a:lnTo>
                    <a:lnTo>
                      <a:pt x="67" y="2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59" y="11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5" name="Freeform 155"/>
              <p:cNvSpPr>
                <a:spLocks/>
              </p:cNvSpPr>
              <p:nvPr/>
            </p:nvSpPr>
            <p:spPr bwMode="auto">
              <a:xfrm>
                <a:off x="3247" y="3631"/>
                <a:ext cx="23" cy="9"/>
              </a:xfrm>
              <a:custGeom>
                <a:avLst/>
                <a:gdLst>
                  <a:gd name="T0" fmla="*/ 2 w 69"/>
                  <a:gd name="T1" fmla="*/ 0 h 28"/>
                  <a:gd name="T2" fmla="*/ 1 w 69"/>
                  <a:gd name="T3" fmla="*/ 0 h 28"/>
                  <a:gd name="T4" fmla="*/ 1 w 69"/>
                  <a:gd name="T5" fmla="*/ 1 h 28"/>
                  <a:gd name="T6" fmla="*/ 0 w 69"/>
                  <a:gd name="T7" fmla="*/ 1 h 28"/>
                  <a:gd name="T8" fmla="*/ 0 w 69"/>
                  <a:gd name="T9" fmla="*/ 1 h 28"/>
                  <a:gd name="T10" fmla="*/ 0 w 69"/>
                  <a:gd name="T11" fmla="*/ 1 h 28"/>
                  <a:gd name="T12" fmla="*/ 0 w 69"/>
                  <a:gd name="T13" fmla="*/ 8 h 28"/>
                  <a:gd name="T14" fmla="*/ 0 w 69"/>
                  <a:gd name="T15" fmla="*/ 8 h 28"/>
                  <a:gd name="T16" fmla="*/ 0 w 69"/>
                  <a:gd name="T17" fmla="*/ 8 h 28"/>
                  <a:gd name="T18" fmla="*/ 1 w 69"/>
                  <a:gd name="T19" fmla="*/ 8 h 28"/>
                  <a:gd name="T20" fmla="*/ 1 w 69"/>
                  <a:gd name="T21" fmla="*/ 9 h 28"/>
                  <a:gd name="T22" fmla="*/ 22 w 69"/>
                  <a:gd name="T23" fmla="*/ 9 h 28"/>
                  <a:gd name="T24" fmla="*/ 22 w 69"/>
                  <a:gd name="T25" fmla="*/ 8 h 28"/>
                  <a:gd name="T26" fmla="*/ 23 w 69"/>
                  <a:gd name="T27" fmla="*/ 8 h 28"/>
                  <a:gd name="T28" fmla="*/ 23 w 69"/>
                  <a:gd name="T29" fmla="*/ 8 h 28"/>
                  <a:gd name="T30" fmla="*/ 23 w 69"/>
                  <a:gd name="T31" fmla="*/ 8 h 28"/>
                  <a:gd name="T32" fmla="*/ 23 w 69"/>
                  <a:gd name="T33" fmla="*/ 1 h 28"/>
                  <a:gd name="T34" fmla="*/ 23 w 69"/>
                  <a:gd name="T35" fmla="*/ 1 h 28"/>
                  <a:gd name="T36" fmla="*/ 23 w 69"/>
                  <a:gd name="T37" fmla="*/ 1 h 28"/>
                  <a:gd name="T38" fmla="*/ 22 w 69"/>
                  <a:gd name="T39" fmla="*/ 1 h 28"/>
                  <a:gd name="T40" fmla="*/ 22 w 69"/>
                  <a:gd name="T41" fmla="*/ 0 h 28"/>
                  <a:gd name="T42" fmla="*/ 21 w 69"/>
                  <a:gd name="T43" fmla="*/ 0 h 28"/>
                  <a:gd name="T44" fmla="*/ 2 w 69"/>
                  <a:gd name="T45" fmla="*/ 0 h 28"/>
                  <a:gd name="T46" fmla="*/ 4 w 69"/>
                  <a:gd name="T47" fmla="*/ 4 h 28"/>
                  <a:gd name="T48" fmla="*/ 20 w 69"/>
                  <a:gd name="T49" fmla="*/ 4 h 28"/>
                  <a:gd name="T50" fmla="*/ 20 w 69"/>
                  <a:gd name="T51" fmla="*/ 5 h 28"/>
                  <a:gd name="T52" fmla="*/ 4 w 69"/>
                  <a:gd name="T53" fmla="*/ 5 h 28"/>
                  <a:gd name="T54" fmla="*/ 4 w 69"/>
                  <a:gd name="T55" fmla="*/ 4 h 28"/>
                  <a:gd name="T56" fmla="*/ 2 w 69"/>
                  <a:gd name="T57" fmla="*/ 0 h 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28"/>
                  <a:gd name="T89" fmla="*/ 69 w 69"/>
                  <a:gd name="T90" fmla="*/ 28 h 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28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4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3" y="26"/>
                    </a:lnTo>
                    <a:lnTo>
                      <a:pt x="4" y="28"/>
                    </a:lnTo>
                    <a:lnTo>
                      <a:pt x="65" y="28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69" y="24"/>
                    </a:lnTo>
                    <a:lnTo>
                      <a:pt x="69" y="4"/>
                    </a:lnTo>
                    <a:lnTo>
                      <a:pt x="68" y="3"/>
                    </a:lnTo>
                    <a:lnTo>
                      <a:pt x="68" y="2"/>
                    </a:lnTo>
                    <a:lnTo>
                      <a:pt x="67" y="2"/>
                    </a:lnTo>
                    <a:lnTo>
                      <a:pt x="65" y="0"/>
                    </a:lnTo>
                    <a:lnTo>
                      <a:pt x="64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59" y="11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6" name="Freeform 156"/>
              <p:cNvSpPr>
                <a:spLocks/>
              </p:cNvSpPr>
              <p:nvPr/>
            </p:nvSpPr>
            <p:spPr bwMode="auto">
              <a:xfrm>
                <a:off x="3274" y="3639"/>
                <a:ext cx="23" cy="9"/>
              </a:xfrm>
              <a:custGeom>
                <a:avLst/>
                <a:gdLst>
                  <a:gd name="T0" fmla="*/ 2 w 71"/>
                  <a:gd name="T1" fmla="*/ 0 h 27"/>
                  <a:gd name="T2" fmla="*/ 1 w 71"/>
                  <a:gd name="T3" fmla="*/ 0 h 27"/>
                  <a:gd name="T4" fmla="*/ 1 w 71"/>
                  <a:gd name="T5" fmla="*/ 0 h 27"/>
                  <a:gd name="T6" fmla="*/ 1 w 71"/>
                  <a:gd name="T7" fmla="*/ 0 h 27"/>
                  <a:gd name="T8" fmla="*/ 1 w 71"/>
                  <a:gd name="T9" fmla="*/ 1 h 27"/>
                  <a:gd name="T10" fmla="*/ 0 w 71"/>
                  <a:gd name="T11" fmla="*/ 1 h 27"/>
                  <a:gd name="T12" fmla="*/ 0 w 71"/>
                  <a:gd name="T13" fmla="*/ 8 h 27"/>
                  <a:gd name="T14" fmla="*/ 1 w 71"/>
                  <a:gd name="T15" fmla="*/ 8 h 27"/>
                  <a:gd name="T16" fmla="*/ 1 w 71"/>
                  <a:gd name="T17" fmla="*/ 9 h 27"/>
                  <a:gd name="T18" fmla="*/ 1 w 71"/>
                  <a:gd name="T19" fmla="*/ 9 h 27"/>
                  <a:gd name="T20" fmla="*/ 1 w 71"/>
                  <a:gd name="T21" fmla="*/ 9 h 27"/>
                  <a:gd name="T22" fmla="*/ 22 w 71"/>
                  <a:gd name="T23" fmla="*/ 9 h 27"/>
                  <a:gd name="T24" fmla="*/ 22 w 71"/>
                  <a:gd name="T25" fmla="*/ 9 h 27"/>
                  <a:gd name="T26" fmla="*/ 23 w 71"/>
                  <a:gd name="T27" fmla="*/ 9 h 27"/>
                  <a:gd name="T28" fmla="*/ 23 w 71"/>
                  <a:gd name="T29" fmla="*/ 8 h 27"/>
                  <a:gd name="T30" fmla="*/ 23 w 71"/>
                  <a:gd name="T31" fmla="*/ 8 h 27"/>
                  <a:gd name="T32" fmla="*/ 23 w 71"/>
                  <a:gd name="T33" fmla="*/ 1 h 27"/>
                  <a:gd name="T34" fmla="*/ 23 w 71"/>
                  <a:gd name="T35" fmla="*/ 1 h 27"/>
                  <a:gd name="T36" fmla="*/ 23 w 71"/>
                  <a:gd name="T37" fmla="*/ 0 h 27"/>
                  <a:gd name="T38" fmla="*/ 22 w 71"/>
                  <a:gd name="T39" fmla="*/ 0 h 27"/>
                  <a:gd name="T40" fmla="*/ 22 w 71"/>
                  <a:gd name="T41" fmla="*/ 0 h 27"/>
                  <a:gd name="T42" fmla="*/ 21 w 71"/>
                  <a:gd name="T43" fmla="*/ 0 h 27"/>
                  <a:gd name="T44" fmla="*/ 2 w 71"/>
                  <a:gd name="T45" fmla="*/ 0 h 27"/>
                  <a:gd name="T46" fmla="*/ 4 w 71"/>
                  <a:gd name="T47" fmla="*/ 3 h 27"/>
                  <a:gd name="T48" fmla="*/ 19 w 71"/>
                  <a:gd name="T49" fmla="*/ 3 h 27"/>
                  <a:gd name="T50" fmla="*/ 19 w 71"/>
                  <a:gd name="T51" fmla="*/ 6 h 27"/>
                  <a:gd name="T52" fmla="*/ 4 w 71"/>
                  <a:gd name="T53" fmla="*/ 6 h 27"/>
                  <a:gd name="T54" fmla="*/ 4 w 71"/>
                  <a:gd name="T55" fmla="*/ 3 h 27"/>
                  <a:gd name="T56" fmla="*/ 2 w 71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27"/>
                  <a:gd name="T89" fmla="*/ 71 w 71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2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7" y="27"/>
                    </a:lnTo>
                    <a:lnTo>
                      <a:pt x="68" y="26"/>
                    </a:lnTo>
                    <a:lnTo>
                      <a:pt x="70" y="26"/>
                    </a:lnTo>
                    <a:lnTo>
                      <a:pt x="70" y="25"/>
                    </a:lnTo>
                    <a:lnTo>
                      <a:pt x="71" y="23"/>
                    </a:lnTo>
                    <a:lnTo>
                      <a:pt x="71" y="4"/>
                    </a:lnTo>
                    <a:lnTo>
                      <a:pt x="70" y="2"/>
                    </a:lnTo>
                    <a:lnTo>
                      <a:pt x="70" y="1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7" name="Freeform 157"/>
              <p:cNvSpPr>
                <a:spLocks/>
              </p:cNvSpPr>
              <p:nvPr/>
            </p:nvSpPr>
            <p:spPr bwMode="auto">
              <a:xfrm>
                <a:off x="3303" y="3639"/>
                <a:ext cx="24" cy="9"/>
              </a:xfrm>
              <a:custGeom>
                <a:avLst/>
                <a:gdLst>
                  <a:gd name="T0" fmla="*/ 2 w 70"/>
                  <a:gd name="T1" fmla="*/ 0 h 27"/>
                  <a:gd name="T2" fmla="*/ 1 w 70"/>
                  <a:gd name="T3" fmla="*/ 0 h 27"/>
                  <a:gd name="T4" fmla="*/ 1 w 70"/>
                  <a:gd name="T5" fmla="*/ 0 h 27"/>
                  <a:gd name="T6" fmla="*/ 1 w 70"/>
                  <a:gd name="T7" fmla="*/ 0 h 27"/>
                  <a:gd name="T8" fmla="*/ 1 w 70"/>
                  <a:gd name="T9" fmla="*/ 1 h 27"/>
                  <a:gd name="T10" fmla="*/ 0 w 70"/>
                  <a:gd name="T11" fmla="*/ 1 h 27"/>
                  <a:gd name="T12" fmla="*/ 0 w 70"/>
                  <a:gd name="T13" fmla="*/ 8 h 27"/>
                  <a:gd name="T14" fmla="*/ 1 w 70"/>
                  <a:gd name="T15" fmla="*/ 8 h 27"/>
                  <a:gd name="T16" fmla="*/ 1 w 70"/>
                  <a:gd name="T17" fmla="*/ 9 h 27"/>
                  <a:gd name="T18" fmla="*/ 1 w 70"/>
                  <a:gd name="T19" fmla="*/ 9 h 27"/>
                  <a:gd name="T20" fmla="*/ 1 w 70"/>
                  <a:gd name="T21" fmla="*/ 9 h 27"/>
                  <a:gd name="T22" fmla="*/ 23 w 70"/>
                  <a:gd name="T23" fmla="*/ 9 h 27"/>
                  <a:gd name="T24" fmla="*/ 23 w 70"/>
                  <a:gd name="T25" fmla="*/ 9 h 27"/>
                  <a:gd name="T26" fmla="*/ 23 w 70"/>
                  <a:gd name="T27" fmla="*/ 9 h 27"/>
                  <a:gd name="T28" fmla="*/ 23 w 70"/>
                  <a:gd name="T29" fmla="*/ 8 h 27"/>
                  <a:gd name="T30" fmla="*/ 24 w 70"/>
                  <a:gd name="T31" fmla="*/ 8 h 27"/>
                  <a:gd name="T32" fmla="*/ 24 w 70"/>
                  <a:gd name="T33" fmla="*/ 1 h 27"/>
                  <a:gd name="T34" fmla="*/ 23 w 70"/>
                  <a:gd name="T35" fmla="*/ 1 h 27"/>
                  <a:gd name="T36" fmla="*/ 23 w 70"/>
                  <a:gd name="T37" fmla="*/ 0 h 27"/>
                  <a:gd name="T38" fmla="*/ 23 w 70"/>
                  <a:gd name="T39" fmla="*/ 0 h 27"/>
                  <a:gd name="T40" fmla="*/ 23 w 70"/>
                  <a:gd name="T41" fmla="*/ 0 h 27"/>
                  <a:gd name="T42" fmla="*/ 22 w 70"/>
                  <a:gd name="T43" fmla="*/ 0 h 27"/>
                  <a:gd name="T44" fmla="*/ 2 w 70"/>
                  <a:gd name="T45" fmla="*/ 0 h 27"/>
                  <a:gd name="T46" fmla="*/ 4 w 70"/>
                  <a:gd name="T47" fmla="*/ 3 h 27"/>
                  <a:gd name="T48" fmla="*/ 20 w 70"/>
                  <a:gd name="T49" fmla="*/ 3 h 27"/>
                  <a:gd name="T50" fmla="*/ 20 w 70"/>
                  <a:gd name="T51" fmla="*/ 6 h 27"/>
                  <a:gd name="T52" fmla="*/ 4 w 70"/>
                  <a:gd name="T53" fmla="*/ 6 h 27"/>
                  <a:gd name="T54" fmla="*/ 4 w 70"/>
                  <a:gd name="T55" fmla="*/ 3 h 27"/>
                  <a:gd name="T56" fmla="*/ 2 w 70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27"/>
                  <a:gd name="T89" fmla="*/ 70 w 70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2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6" y="27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70" y="23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59" y="10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8" name="Freeform 158"/>
              <p:cNvSpPr>
                <a:spLocks/>
              </p:cNvSpPr>
              <p:nvPr/>
            </p:nvSpPr>
            <p:spPr bwMode="auto">
              <a:xfrm>
                <a:off x="3333" y="3639"/>
                <a:ext cx="23" cy="9"/>
              </a:xfrm>
              <a:custGeom>
                <a:avLst/>
                <a:gdLst>
                  <a:gd name="T0" fmla="*/ 2 w 70"/>
                  <a:gd name="T1" fmla="*/ 0 h 27"/>
                  <a:gd name="T2" fmla="*/ 1 w 70"/>
                  <a:gd name="T3" fmla="*/ 0 h 27"/>
                  <a:gd name="T4" fmla="*/ 1 w 70"/>
                  <a:gd name="T5" fmla="*/ 0 h 27"/>
                  <a:gd name="T6" fmla="*/ 1 w 70"/>
                  <a:gd name="T7" fmla="*/ 0 h 27"/>
                  <a:gd name="T8" fmla="*/ 1 w 70"/>
                  <a:gd name="T9" fmla="*/ 1 h 27"/>
                  <a:gd name="T10" fmla="*/ 0 w 70"/>
                  <a:gd name="T11" fmla="*/ 1 h 27"/>
                  <a:gd name="T12" fmla="*/ 0 w 70"/>
                  <a:gd name="T13" fmla="*/ 8 h 27"/>
                  <a:gd name="T14" fmla="*/ 1 w 70"/>
                  <a:gd name="T15" fmla="*/ 8 h 27"/>
                  <a:gd name="T16" fmla="*/ 1 w 70"/>
                  <a:gd name="T17" fmla="*/ 9 h 27"/>
                  <a:gd name="T18" fmla="*/ 1 w 70"/>
                  <a:gd name="T19" fmla="*/ 9 h 27"/>
                  <a:gd name="T20" fmla="*/ 1 w 70"/>
                  <a:gd name="T21" fmla="*/ 9 h 27"/>
                  <a:gd name="T22" fmla="*/ 22 w 70"/>
                  <a:gd name="T23" fmla="*/ 9 h 27"/>
                  <a:gd name="T24" fmla="*/ 22 w 70"/>
                  <a:gd name="T25" fmla="*/ 9 h 27"/>
                  <a:gd name="T26" fmla="*/ 22 w 70"/>
                  <a:gd name="T27" fmla="*/ 9 h 27"/>
                  <a:gd name="T28" fmla="*/ 22 w 70"/>
                  <a:gd name="T29" fmla="*/ 8 h 27"/>
                  <a:gd name="T30" fmla="*/ 23 w 70"/>
                  <a:gd name="T31" fmla="*/ 8 h 27"/>
                  <a:gd name="T32" fmla="*/ 23 w 70"/>
                  <a:gd name="T33" fmla="*/ 1 h 27"/>
                  <a:gd name="T34" fmla="*/ 22 w 70"/>
                  <a:gd name="T35" fmla="*/ 1 h 27"/>
                  <a:gd name="T36" fmla="*/ 22 w 70"/>
                  <a:gd name="T37" fmla="*/ 0 h 27"/>
                  <a:gd name="T38" fmla="*/ 22 w 70"/>
                  <a:gd name="T39" fmla="*/ 0 h 27"/>
                  <a:gd name="T40" fmla="*/ 22 w 70"/>
                  <a:gd name="T41" fmla="*/ 0 h 27"/>
                  <a:gd name="T42" fmla="*/ 21 w 70"/>
                  <a:gd name="T43" fmla="*/ 0 h 27"/>
                  <a:gd name="T44" fmla="*/ 2 w 70"/>
                  <a:gd name="T45" fmla="*/ 0 h 27"/>
                  <a:gd name="T46" fmla="*/ 4 w 70"/>
                  <a:gd name="T47" fmla="*/ 3 h 27"/>
                  <a:gd name="T48" fmla="*/ 19 w 70"/>
                  <a:gd name="T49" fmla="*/ 3 h 27"/>
                  <a:gd name="T50" fmla="*/ 19 w 70"/>
                  <a:gd name="T51" fmla="*/ 6 h 27"/>
                  <a:gd name="T52" fmla="*/ 4 w 70"/>
                  <a:gd name="T53" fmla="*/ 6 h 27"/>
                  <a:gd name="T54" fmla="*/ 4 w 70"/>
                  <a:gd name="T55" fmla="*/ 3 h 27"/>
                  <a:gd name="T56" fmla="*/ 2 w 70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27"/>
                  <a:gd name="T89" fmla="*/ 70 w 70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2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6" y="27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70" y="23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59" y="10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89" name="Freeform 159"/>
              <p:cNvSpPr>
                <a:spLocks/>
              </p:cNvSpPr>
              <p:nvPr/>
            </p:nvSpPr>
            <p:spPr bwMode="auto">
              <a:xfrm>
                <a:off x="3362" y="3639"/>
                <a:ext cx="23" cy="9"/>
              </a:xfrm>
              <a:custGeom>
                <a:avLst/>
                <a:gdLst>
                  <a:gd name="T0" fmla="*/ 2 w 69"/>
                  <a:gd name="T1" fmla="*/ 0 h 27"/>
                  <a:gd name="T2" fmla="*/ 1 w 69"/>
                  <a:gd name="T3" fmla="*/ 0 h 27"/>
                  <a:gd name="T4" fmla="*/ 1 w 69"/>
                  <a:gd name="T5" fmla="*/ 0 h 27"/>
                  <a:gd name="T6" fmla="*/ 0 w 69"/>
                  <a:gd name="T7" fmla="*/ 0 h 27"/>
                  <a:gd name="T8" fmla="*/ 0 w 69"/>
                  <a:gd name="T9" fmla="*/ 1 h 27"/>
                  <a:gd name="T10" fmla="*/ 0 w 69"/>
                  <a:gd name="T11" fmla="*/ 1 h 27"/>
                  <a:gd name="T12" fmla="*/ 0 w 69"/>
                  <a:gd name="T13" fmla="*/ 8 h 27"/>
                  <a:gd name="T14" fmla="*/ 0 w 69"/>
                  <a:gd name="T15" fmla="*/ 8 h 27"/>
                  <a:gd name="T16" fmla="*/ 0 w 69"/>
                  <a:gd name="T17" fmla="*/ 9 h 27"/>
                  <a:gd name="T18" fmla="*/ 1 w 69"/>
                  <a:gd name="T19" fmla="*/ 9 h 27"/>
                  <a:gd name="T20" fmla="*/ 1 w 69"/>
                  <a:gd name="T21" fmla="*/ 9 h 27"/>
                  <a:gd name="T22" fmla="*/ 22 w 69"/>
                  <a:gd name="T23" fmla="*/ 9 h 27"/>
                  <a:gd name="T24" fmla="*/ 22 w 69"/>
                  <a:gd name="T25" fmla="*/ 9 h 27"/>
                  <a:gd name="T26" fmla="*/ 23 w 69"/>
                  <a:gd name="T27" fmla="*/ 9 h 27"/>
                  <a:gd name="T28" fmla="*/ 23 w 69"/>
                  <a:gd name="T29" fmla="*/ 8 h 27"/>
                  <a:gd name="T30" fmla="*/ 23 w 69"/>
                  <a:gd name="T31" fmla="*/ 8 h 27"/>
                  <a:gd name="T32" fmla="*/ 23 w 69"/>
                  <a:gd name="T33" fmla="*/ 1 h 27"/>
                  <a:gd name="T34" fmla="*/ 23 w 69"/>
                  <a:gd name="T35" fmla="*/ 1 h 27"/>
                  <a:gd name="T36" fmla="*/ 23 w 69"/>
                  <a:gd name="T37" fmla="*/ 0 h 27"/>
                  <a:gd name="T38" fmla="*/ 22 w 69"/>
                  <a:gd name="T39" fmla="*/ 0 h 27"/>
                  <a:gd name="T40" fmla="*/ 22 w 69"/>
                  <a:gd name="T41" fmla="*/ 0 h 27"/>
                  <a:gd name="T42" fmla="*/ 21 w 69"/>
                  <a:gd name="T43" fmla="*/ 0 h 27"/>
                  <a:gd name="T44" fmla="*/ 2 w 69"/>
                  <a:gd name="T45" fmla="*/ 0 h 27"/>
                  <a:gd name="T46" fmla="*/ 4 w 69"/>
                  <a:gd name="T47" fmla="*/ 3 h 27"/>
                  <a:gd name="T48" fmla="*/ 20 w 69"/>
                  <a:gd name="T49" fmla="*/ 3 h 27"/>
                  <a:gd name="T50" fmla="*/ 20 w 69"/>
                  <a:gd name="T51" fmla="*/ 6 h 27"/>
                  <a:gd name="T52" fmla="*/ 4 w 69"/>
                  <a:gd name="T53" fmla="*/ 6 h 27"/>
                  <a:gd name="T54" fmla="*/ 4 w 69"/>
                  <a:gd name="T55" fmla="*/ 3 h 27"/>
                  <a:gd name="T56" fmla="*/ 2 w 69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27"/>
                  <a:gd name="T89" fmla="*/ 69 w 69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27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1" y="25"/>
                    </a:lnTo>
                    <a:lnTo>
                      <a:pt x="1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5" y="27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69" y="23"/>
                    </a:lnTo>
                    <a:lnTo>
                      <a:pt x="69" y="4"/>
                    </a:lnTo>
                    <a:lnTo>
                      <a:pt x="68" y="2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65" y="0"/>
                    </a:lnTo>
                    <a:lnTo>
                      <a:pt x="64" y="0"/>
                    </a:lnTo>
                    <a:lnTo>
                      <a:pt x="5" y="0"/>
                    </a:lnTo>
                    <a:lnTo>
                      <a:pt x="11" y="10"/>
                    </a:lnTo>
                    <a:lnTo>
                      <a:pt x="59" y="10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0" name="Freeform 160"/>
              <p:cNvSpPr>
                <a:spLocks/>
              </p:cNvSpPr>
              <p:nvPr/>
            </p:nvSpPr>
            <p:spPr bwMode="auto">
              <a:xfrm>
                <a:off x="3392" y="3639"/>
                <a:ext cx="23" cy="9"/>
              </a:xfrm>
              <a:custGeom>
                <a:avLst/>
                <a:gdLst>
                  <a:gd name="T0" fmla="*/ 2 w 71"/>
                  <a:gd name="T1" fmla="*/ 0 h 27"/>
                  <a:gd name="T2" fmla="*/ 1 w 71"/>
                  <a:gd name="T3" fmla="*/ 0 h 27"/>
                  <a:gd name="T4" fmla="*/ 1 w 71"/>
                  <a:gd name="T5" fmla="*/ 0 h 27"/>
                  <a:gd name="T6" fmla="*/ 1 w 71"/>
                  <a:gd name="T7" fmla="*/ 0 h 27"/>
                  <a:gd name="T8" fmla="*/ 1 w 71"/>
                  <a:gd name="T9" fmla="*/ 1 h 27"/>
                  <a:gd name="T10" fmla="*/ 0 w 71"/>
                  <a:gd name="T11" fmla="*/ 1 h 27"/>
                  <a:gd name="T12" fmla="*/ 0 w 71"/>
                  <a:gd name="T13" fmla="*/ 8 h 27"/>
                  <a:gd name="T14" fmla="*/ 1 w 71"/>
                  <a:gd name="T15" fmla="*/ 8 h 27"/>
                  <a:gd name="T16" fmla="*/ 1 w 71"/>
                  <a:gd name="T17" fmla="*/ 9 h 27"/>
                  <a:gd name="T18" fmla="*/ 1 w 71"/>
                  <a:gd name="T19" fmla="*/ 9 h 27"/>
                  <a:gd name="T20" fmla="*/ 1 w 71"/>
                  <a:gd name="T21" fmla="*/ 9 h 27"/>
                  <a:gd name="T22" fmla="*/ 22 w 71"/>
                  <a:gd name="T23" fmla="*/ 9 h 27"/>
                  <a:gd name="T24" fmla="*/ 22 w 71"/>
                  <a:gd name="T25" fmla="*/ 9 h 27"/>
                  <a:gd name="T26" fmla="*/ 23 w 71"/>
                  <a:gd name="T27" fmla="*/ 9 h 27"/>
                  <a:gd name="T28" fmla="*/ 23 w 71"/>
                  <a:gd name="T29" fmla="*/ 8 h 27"/>
                  <a:gd name="T30" fmla="*/ 23 w 71"/>
                  <a:gd name="T31" fmla="*/ 8 h 27"/>
                  <a:gd name="T32" fmla="*/ 23 w 71"/>
                  <a:gd name="T33" fmla="*/ 1 h 27"/>
                  <a:gd name="T34" fmla="*/ 23 w 71"/>
                  <a:gd name="T35" fmla="*/ 1 h 27"/>
                  <a:gd name="T36" fmla="*/ 23 w 71"/>
                  <a:gd name="T37" fmla="*/ 0 h 27"/>
                  <a:gd name="T38" fmla="*/ 22 w 71"/>
                  <a:gd name="T39" fmla="*/ 0 h 27"/>
                  <a:gd name="T40" fmla="*/ 22 w 71"/>
                  <a:gd name="T41" fmla="*/ 0 h 27"/>
                  <a:gd name="T42" fmla="*/ 21 w 71"/>
                  <a:gd name="T43" fmla="*/ 0 h 27"/>
                  <a:gd name="T44" fmla="*/ 2 w 71"/>
                  <a:gd name="T45" fmla="*/ 0 h 27"/>
                  <a:gd name="T46" fmla="*/ 4 w 71"/>
                  <a:gd name="T47" fmla="*/ 3 h 27"/>
                  <a:gd name="T48" fmla="*/ 19 w 71"/>
                  <a:gd name="T49" fmla="*/ 3 h 27"/>
                  <a:gd name="T50" fmla="*/ 19 w 71"/>
                  <a:gd name="T51" fmla="*/ 6 h 27"/>
                  <a:gd name="T52" fmla="*/ 4 w 71"/>
                  <a:gd name="T53" fmla="*/ 6 h 27"/>
                  <a:gd name="T54" fmla="*/ 4 w 71"/>
                  <a:gd name="T55" fmla="*/ 3 h 27"/>
                  <a:gd name="T56" fmla="*/ 2 w 71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1"/>
                  <a:gd name="T88" fmla="*/ 0 h 27"/>
                  <a:gd name="T89" fmla="*/ 71 w 71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1" h="2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7" y="27"/>
                    </a:lnTo>
                    <a:lnTo>
                      <a:pt x="68" y="26"/>
                    </a:lnTo>
                    <a:lnTo>
                      <a:pt x="70" y="26"/>
                    </a:lnTo>
                    <a:lnTo>
                      <a:pt x="70" y="25"/>
                    </a:lnTo>
                    <a:lnTo>
                      <a:pt x="71" y="23"/>
                    </a:lnTo>
                    <a:lnTo>
                      <a:pt x="71" y="4"/>
                    </a:lnTo>
                    <a:lnTo>
                      <a:pt x="70" y="2"/>
                    </a:lnTo>
                    <a:lnTo>
                      <a:pt x="70" y="1"/>
                    </a:lnTo>
                    <a:lnTo>
                      <a:pt x="68" y="1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1" name="Freeform 161"/>
              <p:cNvSpPr>
                <a:spLocks/>
              </p:cNvSpPr>
              <p:nvPr/>
            </p:nvSpPr>
            <p:spPr bwMode="auto">
              <a:xfrm>
                <a:off x="3421" y="3639"/>
                <a:ext cx="24" cy="9"/>
              </a:xfrm>
              <a:custGeom>
                <a:avLst/>
                <a:gdLst>
                  <a:gd name="T0" fmla="*/ 2 w 70"/>
                  <a:gd name="T1" fmla="*/ 0 h 27"/>
                  <a:gd name="T2" fmla="*/ 1 w 70"/>
                  <a:gd name="T3" fmla="*/ 0 h 27"/>
                  <a:gd name="T4" fmla="*/ 1 w 70"/>
                  <a:gd name="T5" fmla="*/ 0 h 27"/>
                  <a:gd name="T6" fmla="*/ 1 w 70"/>
                  <a:gd name="T7" fmla="*/ 0 h 27"/>
                  <a:gd name="T8" fmla="*/ 1 w 70"/>
                  <a:gd name="T9" fmla="*/ 1 h 27"/>
                  <a:gd name="T10" fmla="*/ 0 w 70"/>
                  <a:gd name="T11" fmla="*/ 1 h 27"/>
                  <a:gd name="T12" fmla="*/ 0 w 70"/>
                  <a:gd name="T13" fmla="*/ 8 h 27"/>
                  <a:gd name="T14" fmla="*/ 1 w 70"/>
                  <a:gd name="T15" fmla="*/ 8 h 27"/>
                  <a:gd name="T16" fmla="*/ 1 w 70"/>
                  <a:gd name="T17" fmla="*/ 9 h 27"/>
                  <a:gd name="T18" fmla="*/ 1 w 70"/>
                  <a:gd name="T19" fmla="*/ 9 h 27"/>
                  <a:gd name="T20" fmla="*/ 1 w 70"/>
                  <a:gd name="T21" fmla="*/ 9 h 27"/>
                  <a:gd name="T22" fmla="*/ 23 w 70"/>
                  <a:gd name="T23" fmla="*/ 9 h 27"/>
                  <a:gd name="T24" fmla="*/ 23 w 70"/>
                  <a:gd name="T25" fmla="*/ 9 h 27"/>
                  <a:gd name="T26" fmla="*/ 23 w 70"/>
                  <a:gd name="T27" fmla="*/ 9 h 27"/>
                  <a:gd name="T28" fmla="*/ 23 w 70"/>
                  <a:gd name="T29" fmla="*/ 8 h 27"/>
                  <a:gd name="T30" fmla="*/ 24 w 70"/>
                  <a:gd name="T31" fmla="*/ 8 h 27"/>
                  <a:gd name="T32" fmla="*/ 24 w 70"/>
                  <a:gd name="T33" fmla="*/ 1 h 27"/>
                  <a:gd name="T34" fmla="*/ 23 w 70"/>
                  <a:gd name="T35" fmla="*/ 1 h 27"/>
                  <a:gd name="T36" fmla="*/ 23 w 70"/>
                  <a:gd name="T37" fmla="*/ 0 h 27"/>
                  <a:gd name="T38" fmla="*/ 23 w 70"/>
                  <a:gd name="T39" fmla="*/ 0 h 27"/>
                  <a:gd name="T40" fmla="*/ 23 w 70"/>
                  <a:gd name="T41" fmla="*/ 0 h 27"/>
                  <a:gd name="T42" fmla="*/ 22 w 70"/>
                  <a:gd name="T43" fmla="*/ 0 h 27"/>
                  <a:gd name="T44" fmla="*/ 2 w 70"/>
                  <a:gd name="T45" fmla="*/ 0 h 27"/>
                  <a:gd name="T46" fmla="*/ 4 w 70"/>
                  <a:gd name="T47" fmla="*/ 3 h 27"/>
                  <a:gd name="T48" fmla="*/ 20 w 70"/>
                  <a:gd name="T49" fmla="*/ 3 h 27"/>
                  <a:gd name="T50" fmla="*/ 20 w 70"/>
                  <a:gd name="T51" fmla="*/ 6 h 27"/>
                  <a:gd name="T52" fmla="*/ 4 w 70"/>
                  <a:gd name="T53" fmla="*/ 6 h 27"/>
                  <a:gd name="T54" fmla="*/ 4 w 70"/>
                  <a:gd name="T55" fmla="*/ 3 h 27"/>
                  <a:gd name="T56" fmla="*/ 2 w 70"/>
                  <a:gd name="T57" fmla="*/ 0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0"/>
                  <a:gd name="T88" fmla="*/ 0 h 27"/>
                  <a:gd name="T89" fmla="*/ 70 w 70"/>
                  <a:gd name="T90" fmla="*/ 27 h 2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0" h="2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3"/>
                    </a:lnTo>
                    <a:lnTo>
                      <a:pt x="2" y="25"/>
                    </a:lnTo>
                    <a:lnTo>
                      <a:pt x="2" y="26"/>
                    </a:lnTo>
                    <a:lnTo>
                      <a:pt x="3" y="26"/>
                    </a:lnTo>
                    <a:lnTo>
                      <a:pt x="4" y="27"/>
                    </a:lnTo>
                    <a:lnTo>
                      <a:pt x="66" y="27"/>
                    </a:lnTo>
                    <a:lnTo>
                      <a:pt x="67" y="26"/>
                    </a:lnTo>
                    <a:lnTo>
                      <a:pt x="68" y="26"/>
                    </a:lnTo>
                    <a:lnTo>
                      <a:pt x="68" y="25"/>
                    </a:lnTo>
                    <a:lnTo>
                      <a:pt x="70" y="23"/>
                    </a:lnTo>
                    <a:lnTo>
                      <a:pt x="70" y="4"/>
                    </a:lnTo>
                    <a:lnTo>
                      <a:pt x="68" y="2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66" y="0"/>
                    </a:lnTo>
                    <a:lnTo>
                      <a:pt x="64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59" y="10"/>
                    </a:lnTo>
                    <a:lnTo>
                      <a:pt x="59" y="17"/>
                    </a:lnTo>
                    <a:lnTo>
                      <a:pt x="11" y="1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2" name="Rectangle 162"/>
              <p:cNvSpPr>
                <a:spLocks noChangeArrowheads="1"/>
              </p:cNvSpPr>
              <p:nvPr/>
            </p:nvSpPr>
            <p:spPr bwMode="auto">
              <a:xfrm>
                <a:off x="3455" y="3571"/>
                <a:ext cx="138" cy="134"/>
              </a:xfrm>
              <a:prstGeom prst="rect">
                <a:avLst/>
              </a:prstGeom>
              <a:solidFill>
                <a:srgbClr val="D7D7D7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93" name="Freeform 163"/>
              <p:cNvSpPr>
                <a:spLocks/>
              </p:cNvSpPr>
              <p:nvPr/>
            </p:nvSpPr>
            <p:spPr bwMode="auto">
              <a:xfrm>
                <a:off x="3453" y="3569"/>
                <a:ext cx="141" cy="138"/>
              </a:xfrm>
              <a:custGeom>
                <a:avLst/>
                <a:gdLst>
                  <a:gd name="T0" fmla="*/ 2 w 422"/>
                  <a:gd name="T1" fmla="*/ 0 h 413"/>
                  <a:gd name="T2" fmla="*/ 1 w 422"/>
                  <a:gd name="T3" fmla="*/ 0 h 413"/>
                  <a:gd name="T4" fmla="*/ 1 w 422"/>
                  <a:gd name="T5" fmla="*/ 0 h 413"/>
                  <a:gd name="T6" fmla="*/ 1 w 422"/>
                  <a:gd name="T7" fmla="*/ 0 h 413"/>
                  <a:gd name="T8" fmla="*/ 1 w 422"/>
                  <a:gd name="T9" fmla="*/ 1 h 413"/>
                  <a:gd name="T10" fmla="*/ 0 w 422"/>
                  <a:gd name="T11" fmla="*/ 1 h 413"/>
                  <a:gd name="T12" fmla="*/ 0 w 422"/>
                  <a:gd name="T13" fmla="*/ 137 h 413"/>
                  <a:gd name="T14" fmla="*/ 1 w 422"/>
                  <a:gd name="T15" fmla="*/ 137 h 413"/>
                  <a:gd name="T16" fmla="*/ 1 w 422"/>
                  <a:gd name="T17" fmla="*/ 138 h 413"/>
                  <a:gd name="T18" fmla="*/ 1 w 422"/>
                  <a:gd name="T19" fmla="*/ 138 h 413"/>
                  <a:gd name="T20" fmla="*/ 1 w 422"/>
                  <a:gd name="T21" fmla="*/ 138 h 413"/>
                  <a:gd name="T22" fmla="*/ 140 w 422"/>
                  <a:gd name="T23" fmla="*/ 138 h 413"/>
                  <a:gd name="T24" fmla="*/ 140 w 422"/>
                  <a:gd name="T25" fmla="*/ 138 h 413"/>
                  <a:gd name="T26" fmla="*/ 141 w 422"/>
                  <a:gd name="T27" fmla="*/ 138 h 413"/>
                  <a:gd name="T28" fmla="*/ 141 w 422"/>
                  <a:gd name="T29" fmla="*/ 137 h 413"/>
                  <a:gd name="T30" fmla="*/ 141 w 422"/>
                  <a:gd name="T31" fmla="*/ 137 h 413"/>
                  <a:gd name="T32" fmla="*/ 141 w 422"/>
                  <a:gd name="T33" fmla="*/ 1 h 413"/>
                  <a:gd name="T34" fmla="*/ 141 w 422"/>
                  <a:gd name="T35" fmla="*/ 1 h 413"/>
                  <a:gd name="T36" fmla="*/ 141 w 422"/>
                  <a:gd name="T37" fmla="*/ 0 h 413"/>
                  <a:gd name="T38" fmla="*/ 140 w 422"/>
                  <a:gd name="T39" fmla="*/ 0 h 413"/>
                  <a:gd name="T40" fmla="*/ 140 w 422"/>
                  <a:gd name="T41" fmla="*/ 0 h 413"/>
                  <a:gd name="T42" fmla="*/ 139 w 422"/>
                  <a:gd name="T43" fmla="*/ 0 h 413"/>
                  <a:gd name="T44" fmla="*/ 2 w 422"/>
                  <a:gd name="T45" fmla="*/ 0 h 413"/>
                  <a:gd name="T46" fmla="*/ 4 w 422"/>
                  <a:gd name="T47" fmla="*/ 4 h 413"/>
                  <a:gd name="T48" fmla="*/ 138 w 422"/>
                  <a:gd name="T49" fmla="*/ 4 h 413"/>
                  <a:gd name="T50" fmla="*/ 138 w 422"/>
                  <a:gd name="T51" fmla="*/ 135 h 413"/>
                  <a:gd name="T52" fmla="*/ 4 w 422"/>
                  <a:gd name="T53" fmla="*/ 135 h 413"/>
                  <a:gd name="T54" fmla="*/ 4 w 422"/>
                  <a:gd name="T55" fmla="*/ 4 h 413"/>
                  <a:gd name="T56" fmla="*/ 2 w 422"/>
                  <a:gd name="T57" fmla="*/ 0 h 41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22"/>
                  <a:gd name="T88" fmla="*/ 0 h 413"/>
                  <a:gd name="T89" fmla="*/ 422 w 422"/>
                  <a:gd name="T90" fmla="*/ 413 h 41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22" h="413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409"/>
                    </a:lnTo>
                    <a:lnTo>
                      <a:pt x="2" y="410"/>
                    </a:lnTo>
                    <a:lnTo>
                      <a:pt x="2" y="412"/>
                    </a:lnTo>
                    <a:lnTo>
                      <a:pt x="3" y="412"/>
                    </a:lnTo>
                    <a:lnTo>
                      <a:pt x="4" y="413"/>
                    </a:lnTo>
                    <a:lnTo>
                      <a:pt x="418" y="413"/>
                    </a:lnTo>
                    <a:lnTo>
                      <a:pt x="419" y="412"/>
                    </a:lnTo>
                    <a:lnTo>
                      <a:pt x="421" y="412"/>
                    </a:lnTo>
                    <a:lnTo>
                      <a:pt x="421" y="410"/>
                    </a:lnTo>
                    <a:lnTo>
                      <a:pt x="422" y="409"/>
                    </a:lnTo>
                    <a:lnTo>
                      <a:pt x="422" y="4"/>
                    </a:lnTo>
                    <a:lnTo>
                      <a:pt x="421" y="3"/>
                    </a:lnTo>
                    <a:lnTo>
                      <a:pt x="421" y="1"/>
                    </a:lnTo>
                    <a:lnTo>
                      <a:pt x="419" y="1"/>
                    </a:lnTo>
                    <a:lnTo>
                      <a:pt x="418" y="0"/>
                    </a:lnTo>
                    <a:lnTo>
                      <a:pt x="417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412" y="11"/>
                    </a:lnTo>
                    <a:lnTo>
                      <a:pt x="412" y="403"/>
                    </a:lnTo>
                    <a:lnTo>
                      <a:pt x="11" y="403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4" name="Oval 164"/>
              <p:cNvSpPr>
                <a:spLocks noChangeArrowheads="1"/>
              </p:cNvSpPr>
              <p:nvPr/>
            </p:nvSpPr>
            <p:spPr bwMode="auto">
              <a:xfrm>
                <a:off x="3475" y="3591"/>
                <a:ext cx="92" cy="93"/>
              </a:xfrm>
              <a:prstGeom prst="ellipse">
                <a:avLst/>
              </a:prstGeom>
              <a:solidFill>
                <a:srgbClr val="77777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95" name="Oval 165"/>
              <p:cNvSpPr>
                <a:spLocks noChangeArrowheads="1"/>
              </p:cNvSpPr>
              <p:nvPr/>
            </p:nvSpPr>
            <p:spPr bwMode="auto">
              <a:xfrm>
                <a:off x="3510" y="3625"/>
                <a:ext cx="24" cy="24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96" name="Freeform 166"/>
              <p:cNvSpPr>
                <a:spLocks/>
              </p:cNvSpPr>
              <p:nvPr/>
            </p:nvSpPr>
            <p:spPr bwMode="auto">
              <a:xfrm>
                <a:off x="3507" y="3624"/>
                <a:ext cx="28" cy="28"/>
              </a:xfrm>
              <a:custGeom>
                <a:avLst/>
                <a:gdLst>
                  <a:gd name="T0" fmla="*/ 0 w 84"/>
                  <a:gd name="T1" fmla="*/ 13 h 83"/>
                  <a:gd name="T2" fmla="*/ 0 w 84"/>
                  <a:gd name="T3" fmla="*/ 14 h 83"/>
                  <a:gd name="T4" fmla="*/ 1 w 84"/>
                  <a:gd name="T5" fmla="*/ 19 h 83"/>
                  <a:gd name="T6" fmla="*/ 1 w 84"/>
                  <a:gd name="T7" fmla="*/ 20 h 83"/>
                  <a:gd name="T8" fmla="*/ 1 w 84"/>
                  <a:gd name="T9" fmla="*/ 20 h 83"/>
                  <a:gd name="T10" fmla="*/ 4 w 84"/>
                  <a:gd name="T11" fmla="*/ 24 h 83"/>
                  <a:gd name="T12" fmla="*/ 4 w 84"/>
                  <a:gd name="T13" fmla="*/ 24 h 83"/>
                  <a:gd name="T14" fmla="*/ 5 w 84"/>
                  <a:gd name="T15" fmla="*/ 24 h 83"/>
                  <a:gd name="T16" fmla="*/ 8 w 84"/>
                  <a:gd name="T17" fmla="*/ 27 h 83"/>
                  <a:gd name="T18" fmla="*/ 9 w 84"/>
                  <a:gd name="T19" fmla="*/ 27 h 83"/>
                  <a:gd name="T20" fmla="*/ 13 w 84"/>
                  <a:gd name="T21" fmla="*/ 28 h 83"/>
                  <a:gd name="T22" fmla="*/ 14 w 84"/>
                  <a:gd name="T23" fmla="*/ 28 h 83"/>
                  <a:gd name="T24" fmla="*/ 19 w 84"/>
                  <a:gd name="T25" fmla="*/ 27 h 83"/>
                  <a:gd name="T26" fmla="*/ 20 w 84"/>
                  <a:gd name="T27" fmla="*/ 27 h 83"/>
                  <a:gd name="T28" fmla="*/ 20 w 84"/>
                  <a:gd name="T29" fmla="*/ 27 h 83"/>
                  <a:gd name="T30" fmla="*/ 24 w 84"/>
                  <a:gd name="T31" fmla="*/ 24 h 83"/>
                  <a:gd name="T32" fmla="*/ 24 w 84"/>
                  <a:gd name="T33" fmla="*/ 24 h 83"/>
                  <a:gd name="T34" fmla="*/ 24 w 84"/>
                  <a:gd name="T35" fmla="*/ 24 h 83"/>
                  <a:gd name="T36" fmla="*/ 27 w 84"/>
                  <a:gd name="T37" fmla="*/ 20 h 83"/>
                  <a:gd name="T38" fmla="*/ 27 w 84"/>
                  <a:gd name="T39" fmla="*/ 19 h 83"/>
                  <a:gd name="T40" fmla="*/ 28 w 84"/>
                  <a:gd name="T41" fmla="*/ 14 h 83"/>
                  <a:gd name="T42" fmla="*/ 28 w 84"/>
                  <a:gd name="T43" fmla="*/ 13 h 83"/>
                  <a:gd name="T44" fmla="*/ 27 w 84"/>
                  <a:gd name="T45" fmla="*/ 8 h 83"/>
                  <a:gd name="T46" fmla="*/ 27 w 84"/>
                  <a:gd name="T47" fmla="*/ 8 h 83"/>
                  <a:gd name="T48" fmla="*/ 27 w 84"/>
                  <a:gd name="T49" fmla="*/ 8 h 83"/>
                  <a:gd name="T50" fmla="*/ 24 w 84"/>
                  <a:gd name="T51" fmla="*/ 4 h 83"/>
                  <a:gd name="T52" fmla="*/ 24 w 84"/>
                  <a:gd name="T53" fmla="*/ 4 h 83"/>
                  <a:gd name="T54" fmla="*/ 20 w 84"/>
                  <a:gd name="T55" fmla="*/ 1 h 83"/>
                  <a:gd name="T56" fmla="*/ 19 w 84"/>
                  <a:gd name="T57" fmla="*/ 1 h 83"/>
                  <a:gd name="T58" fmla="*/ 14 w 84"/>
                  <a:gd name="T59" fmla="*/ 0 h 83"/>
                  <a:gd name="T60" fmla="*/ 13 w 84"/>
                  <a:gd name="T61" fmla="*/ 0 h 83"/>
                  <a:gd name="T62" fmla="*/ 9 w 84"/>
                  <a:gd name="T63" fmla="*/ 1 h 83"/>
                  <a:gd name="T64" fmla="*/ 8 w 84"/>
                  <a:gd name="T65" fmla="*/ 1 h 83"/>
                  <a:gd name="T66" fmla="*/ 8 w 84"/>
                  <a:gd name="T67" fmla="*/ 1 h 83"/>
                  <a:gd name="T68" fmla="*/ 5 w 84"/>
                  <a:gd name="T69" fmla="*/ 4 h 83"/>
                  <a:gd name="T70" fmla="*/ 4 w 84"/>
                  <a:gd name="T71" fmla="*/ 4 h 83"/>
                  <a:gd name="T72" fmla="*/ 1 w 84"/>
                  <a:gd name="T73" fmla="*/ 8 h 83"/>
                  <a:gd name="T74" fmla="*/ 1 w 84"/>
                  <a:gd name="T75" fmla="*/ 8 h 83"/>
                  <a:gd name="T76" fmla="*/ 0 w 84"/>
                  <a:gd name="T77" fmla="*/ 13 h 83"/>
                  <a:gd name="T78" fmla="*/ 4 w 84"/>
                  <a:gd name="T79" fmla="*/ 14 h 83"/>
                  <a:gd name="T80" fmla="*/ 5 w 84"/>
                  <a:gd name="T81" fmla="*/ 10 h 83"/>
                  <a:gd name="T82" fmla="*/ 7 w 84"/>
                  <a:gd name="T83" fmla="*/ 7 h 83"/>
                  <a:gd name="T84" fmla="*/ 10 w 84"/>
                  <a:gd name="T85" fmla="*/ 4 h 83"/>
                  <a:gd name="T86" fmla="*/ 14 w 84"/>
                  <a:gd name="T87" fmla="*/ 4 h 83"/>
                  <a:gd name="T88" fmla="*/ 18 w 84"/>
                  <a:gd name="T89" fmla="*/ 4 h 83"/>
                  <a:gd name="T90" fmla="*/ 21 w 84"/>
                  <a:gd name="T91" fmla="*/ 7 h 83"/>
                  <a:gd name="T92" fmla="*/ 24 w 84"/>
                  <a:gd name="T93" fmla="*/ 10 h 83"/>
                  <a:gd name="T94" fmla="*/ 25 w 84"/>
                  <a:gd name="T95" fmla="*/ 14 h 83"/>
                  <a:gd name="T96" fmla="*/ 24 w 84"/>
                  <a:gd name="T97" fmla="*/ 18 h 83"/>
                  <a:gd name="T98" fmla="*/ 21 w 84"/>
                  <a:gd name="T99" fmla="*/ 21 h 83"/>
                  <a:gd name="T100" fmla="*/ 18 w 84"/>
                  <a:gd name="T101" fmla="*/ 24 h 83"/>
                  <a:gd name="T102" fmla="*/ 14 w 84"/>
                  <a:gd name="T103" fmla="*/ 24 h 83"/>
                  <a:gd name="T104" fmla="*/ 10 w 84"/>
                  <a:gd name="T105" fmla="*/ 24 h 83"/>
                  <a:gd name="T106" fmla="*/ 7 w 84"/>
                  <a:gd name="T107" fmla="*/ 21 h 83"/>
                  <a:gd name="T108" fmla="*/ 5 w 84"/>
                  <a:gd name="T109" fmla="*/ 18 h 83"/>
                  <a:gd name="T110" fmla="*/ 4 w 84"/>
                  <a:gd name="T111" fmla="*/ 14 h 83"/>
                  <a:gd name="T112" fmla="*/ 0 w 84"/>
                  <a:gd name="T113" fmla="*/ 13 h 8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84"/>
                  <a:gd name="T172" fmla="*/ 0 h 83"/>
                  <a:gd name="T173" fmla="*/ 84 w 84"/>
                  <a:gd name="T174" fmla="*/ 83 h 8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84" h="83">
                    <a:moveTo>
                      <a:pt x="0" y="40"/>
                    </a:moveTo>
                    <a:lnTo>
                      <a:pt x="0" y="42"/>
                    </a:lnTo>
                    <a:lnTo>
                      <a:pt x="3" y="57"/>
                    </a:lnTo>
                    <a:lnTo>
                      <a:pt x="3" y="58"/>
                    </a:lnTo>
                    <a:lnTo>
                      <a:pt x="4" y="58"/>
                    </a:lnTo>
                    <a:lnTo>
                      <a:pt x="12" y="70"/>
                    </a:lnTo>
                    <a:lnTo>
                      <a:pt x="12" y="71"/>
                    </a:lnTo>
                    <a:lnTo>
                      <a:pt x="14" y="71"/>
                    </a:lnTo>
                    <a:lnTo>
                      <a:pt x="24" y="79"/>
                    </a:lnTo>
                    <a:lnTo>
                      <a:pt x="26" y="80"/>
                    </a:lnTo>
                    <a:lnTo>
                      <a:pt x="40" y="83"/>
                    </a:lnTo>
                    <a:lnTo>
                      <a:pt x="43" y="83"/>
                    </a:lnTo>
                    <a:lnTo>
                      <a:pt x="58" y="80"/>
                    </a:lnTo>
                    <a:lnTo>
                      <a:pt x="59" y="80"/>
                    </a:lnTo>
                    <a:lnTo>
                      <a:pt x="59" y="79"/>
                    </a:lnTo>
                    <a:lnTo>
                      <a:pt x="71" y="71"/>
                    </a:lnTo>
                    <a:lnTo>
                      <a:pt x="72" y="71"/>
                    </a:lnTo>
                    <a:lnTo>
                      <a:pt x="72" y="70"/>
                    </a:lnTo>
                    <a:lnTo>
                      <a:pt x="80" y="58"/>
                    </a:lnTo>
                    <a:lnTo>
                      <a:pt x="82" y="57"/>
                    </a:lnTo>
                    <a:lnTo>
                      <a:pt x="84" y="42"/>
                    </a:lnTo>
                    <a:lnTo>
                      <a:pt x="84" y="40"/>
                    </a:lnTo>
                    <a:lnTo>
                      <a:pt x="82" y="25"/>
                    </a:lnTo>
                    <a:lnTo>
                      <a:pt x="82" y="24"/>
                    </a:lnTo>
                    <a:lnTo>
                      <a:pt x="80" y="24"/>
                    </a:lnTo>
                    <a:lnTo>
                      <a:pt x="72" y="13"/>
                    </a:lnTo>
                    <a:lnTo>
                      <a:pt x="71" y="12"/>
                    </a:lnTo>
                    <a:lnTo>
                      <a:pt x="59" y="4"/>
                    </a:lnTo>
                    <a:lnTo>
                      <a:pt x="58" y="3"/>
                    </a:lnTo>
                    <a:lnTo>
                      <a:pt x="43" y="0"/>
                    </a:lnTo>
                    <a:lnTo>
                      <a:pt x="40" y="0"/>
                    </a:lnTo>
                    <a:lnTo>
                      <a:pt x="26" y="3"/>
                    </a:lnTo>
                    <a:lnTo>
                      <a:pt x="24" y="3"/>
                    </a:lnTo>
                    <a:lnTo>
                      <a:pt x="24" y="4"/>
                    </a:lnTo>
                    <a:lnTo>
                      <a:pt x="14" y="12"/>
                    </a:lnTo>
                    <a:lnTo>
                      <a:pt x="12" y="13"/>
                    </a:lnTo>
                    <a:lnTo>
                      <a:pt x="4" y="24"/>
                    </a:lnTo>
                    <a:lnTo>
                      <a:pt x="3" y="25"/>
                    </a:lnTo>
                    <a:lnTo>
                      <a:pt x="0" y="40"/>
                    </a:lnTo>
                    <a:lnTo>
                      <a:pt x="11" y="41"/>
                    </a:lnTo>
                    <a:lnTo>
                      <a:pt x="14" y="29"/>
                    </a:lnTo>
                    <a:lnTo>
                      <a:pt x="20" y="20"/>
                    </a:lnTo>
                    <a:lnTo>
                      <a:pt x="30" y="13"/>
                    </a:lnTo>
                    <a:lnTo>
                      <a:pt x="42" y="11"/>
                    </a:lnTo>
                    <a:lnTo>
                      <a:pt x="54" y="13"/>
                    </a:lnTo>
                    <a:lnTo>
                      <a:pt x="64" y="20"/>
                    </a:lnTo>
                    <a:lnTo>
                      <a:pt x="71" y="29"/>
                    </a:lnTo>
                    <a:lnTo>
                      <a:pt x="74" y="41"/>
                    </a:lnTo>
                    <a:lnTo>
                      <a:pt x="71" y="53"/>
                    </a:lnTo>
                    <a:lnTo>
                      <a:pt x="64" y="63"/>
                    </a:lnTo>
                    <a:lnTo>
                      <a:pt x="54" y="70"/>
                    </a:lnTo>
                    <a:lnTo>
                      <a:pt x="42" y="72"/>
                    </a:lnTo>
                    <a:lnTo>
                      <a:pt x="30" y="70"/>
                    </a:lnTo>
                    <a:lnTo>
                      <a:pt x="20" y="63"/>
                    </a:lnTo>
                    <a:lnTo>
                      <a:pt x="14" y="53"/>
                    </a:lnTo>
                    <a:lnTo>
                      <a:pt x="11" y="41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7" name="Freeform 167"/>
              <p:cNvSpPr>
                <a:spLocks/>
              </p:cNvSpPr>
              <p:nvPr/>
            </p:nvSpPr>
            <p:spPr bwMode="auto">
              <a:xfrm>
                <a:off x="3474" y="3592"/>
                <a:ext cx="94" cy="93"/>
              </a:xfrm>
              <a:custGeom>
                <a:avLst/>
                <a:gdLst>
                  <a:gd name="T0" fmla="*/ 1 w 281"/>
                  <a:gd name="T1" fmla="*/ 56 h 280"/>
                  <a:gd name="T2" fmla="*/ 8 w 281"/>
                  <a:gd name="T3" fmla="*/ 72 h 280"/>
                  <a:gd name="T4" fmla="*/ 20 w 281"/>
                  <a:gd name="T5" fmla="*/ 85 h 280"/>
                  <a:gd name="T6" fmla="*/ 37 w 281"/>
                  <a:gd name="T7" fmla="*/ 92 h 280"/>
                  <a:gd name="T8" fmla="*/ 56 w 281"/>
                  <a:gd name="T9" fmla="*/ 92 h 280"/>
                  <a:gd name="T10" fmla="*/ 73 w 281"/>
                  <a:gd name="T11" fmla="*/ 85 h 280"/>
                  <a:gd name="T12" fmla="*/ 85 w 281"/>
                  <a:gd name="T13" fmla="*/ 72 h 280"/>
                  <a:gd name="T14" fmla="*/ 93 w 281"/>
                  <a:gd name="T15" fmla="*/ 56 h 280"/>
                  <a:gd name="T16" fmla="*/ 93 w 281"/>
                  <a:gd name="T17" fmla="*/ 37 h 280"/>
                  <a:gd name="T18" fmla="*/ 85 w 281"/>
                  <a:gd name="T19" fmla="*/ 21 h 280"/>
                  <a:gd name="T20" fmla="*/ 73 w 281"/>
                  <a:gd name="T21" fmla="*/ 8 h 280"/>
                  <a:gd name="T22" fmla="*/ 56 w 281"/>
                  <a:gd name="T23" fmla="*/ 1 h 280"/>
                  <a:gd name="T24" fmla="*/ 37 w 281"/>
                  <a:gd name="T25" fmla="*/ 1 h 280"/>
                  <a:gd name="T26" fmla="*/ 20 w 281"/>
                  <a:gd name="T27" fmla="*/ 8 h 280"/>
                  <a:gd name="T28" fmla="*/ 8 w 281"/>
                  <a:gd name="T29" fmla="*/ 21 h 280"/>
                  <a:gd name="T30" fmla="*/ 1 w 281"/>
                  <a:gd name="T31" fmla="*/ 37 h 280"/>
                  <a:gd name="T32" fmla="*/ 3 w 281"/>
                  <a:gd name="T33" fmla="*/ 46 h 280"/>
                  <a:gd name="T34" fmla="*/ 7 w 281"/>
                  <a:gd name="T35" fmla="*/ 30 h 280"/>
                  <a:gd name="T36" fmla="*/ 16 w 281"/>
                  <a:gd name="T37" fmla="*/ 16 h 280"/>
                  <a:gd name="T38" fmla="*/ 30 w 281"/>
                  <a:gd name="T39" fmla="*/ 7 h 280"/>
                  <a:gd name="T40" fmla="*/ 47 w 281"/>
                  <a:gd name="T41" fmla="*/ 4 h 280"/>
                  <a:gd name="T42" fmla="*/ 64 w 281"/>
                  <a:gd name="T43" fmla="*/ 7 h 280"/>
                  <a:gd name="T44" fmla="*/ 77 w 281"/>
                  <a:gd name="T45" fmla="*/ 16 h 280"/>
                  <a:gd name="T46" fmla="*/ 87 w 281"/>
                  <a:gd name="T47" fmla="*/ 30 h 280"/>
                  <a:gd name="T48" fmla="*/ 90 w 281"/>
                  <a:gd name="T49" fmla="*/ 46 h 280"/>
                  <a:gd name="T50" fmla="*/ 87 w 281"/>
                  <a:gd name="T51" fmla="*/ 63 h 280"/>
                  <a:gd name="T52" fmla="*/ 77 w 281"/>
                  <a:gd name="T53" fmla="*/ 77 h 280"/>
                  <a:gd name="T54" fmla="*/ 64 w 281"/>
                  <a:gd name="T55" fmla="*/ 86 h 280"/>
                  <a:gd name="T56" fmla="*/ 47 w 281"/>
                  <a:gd name="T57" fmla="*/ 89 h 280"/>
                  <a:gd name="T58" fmla="*/ 30 w 281"/>
                  <a:gd name="T59" fmla="*/ 86 h 280"/>
                  <a:gd name="T60" fmla="*/ 16 w 281"/>
                  <a:gd name="T61" fmla="*/ 77 h 280"/>
                  <a:gd name="T62" fmla="*/ 7 w 281"/>
                  <a:gd name="T63" fmla="*/ 63 h 280"/>
                  <a:gd name="T64" fmla="*/ 3 w 281"/>
                  <a:gd name="T65" fmla="*/ 46 h 2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81"/>
                  <a:gd name="T100" fmla="*/ 0 h 280"/>
                  <a:gd name="T101" fmla="*/ 281 w 281"/>
                  <a:gd name="T102" fmla="*/ 280 h 28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81" h="280">
                    <a:moveTo>
                      <a:pt x="0" y="139"/>
                    </a:moveTo>
                    <a:lnTo>
                      <a:pt x="3" y="168"/>
                    </a:lnTo>
                    <a:lnTo>
                      <a:pt x="10" y="194"/>
                    </a:lnTo>
                    <a:lnTo>
                      <a:pt x="24" y="218"/>
                    </a:lnTo>
                    <a:lnTo>
                      <a:pt x="41" y="239"/>
                    </a:lnTo>
                    <a:lnTo>
                      <a:pt x="61" y="255"/>
                    </a:lnTo>
                    <a:lnTo>
                      <a:pt x="85" y="269"/>
                    </a:lnTo>
                    <a:lnTo>
                      <a:pt x="112" y="277"/>
                    </a:lnTo>
                    <a:lnTo>
                      <a:pt x="140" y="280"/>
                    </a:lnTo>
                    <a:lnTo>
                      <a:pt x="168" y="277"/>
                    </a:lnTo>
                    <a:lnTo>
                      <a:pt x="195" y="269"/>
                    </a:lnTo>
                    <a:lnTo>
                      <a:pt x="218" y="255"/>
                    </a:lnTo>
                    <a:lnTo>
                      <a:pt x="239" y="239"/>
                    </a:lnTo>
                    <a:lnTo>
                      <a:pt x="255" y="218"/>
                    </a:lnTo>
                    <a:lnTo>
                      <a:pt x="270" y="194"/>
                    </a:lnTo>
                    <a:lnTo>
                      <a:pt x="278" y="168"/>
                    </a:lnTo>
                    <a:lnTo>
                      <a:pt x="281" y="139"/>
                    </a:lnTo>
                    <a:lnTo>
                      <a:pt x="278" y="112"/>
                    </a:lnTo>
                    <a:lnTo>
                      <a:pt x="270" y="84"/>
                    </a:lnTo>
                    <a:lnTo>
                      <a:pt x="255" y="62"/>
                    </a:lnTo>
                    <a:lnTo>
                      <a:pt x="239" y="41"/>
                    </a:lnTo>
                    <a:lnTo>
                      <a:pt x="218" y="25"/>
                    </a:lnTo>
                    <a:lnTo>
                      <a:pt x="195" y="11"/>
                    </a:lnTo>
                    <a:lnTo>
                      <a:pt x="168" y="3"/>
                    </a:lnTo>
                    <a:lnTo>
                      <a:pt x="140" y="0"/>
                    </a:lnTo>
                    <a:lnTo>
                      <a:pt x="112" y="3"/>
                    </a:lnTo>
                    <a:lnTo>
                      <a:pt x="85" y="11"/>
                    </a:lnTo>
                    <a:lnTo>
                      <a:pt x="61" y="25"/>
                    </a:lnTo>
                    <a:lnTo>
                      <a:pt x="41" y="41"/>
                    </a:lnTo>
                    <a:lnTo>
                      <a:pt x="24" y="62"/>
                    </a:lnTo>
                    <a:lnTo>
                      <a:pt x="10" y="84"/>
                    </a:lnTo>
                    <a:lnTo>
                      <a:pt x="3" y="112"/>
                    </a:lnTo>
                    <a:lnTo>
                      <a:pt x="0" y="139"/>
                    </a:lnTo>
                    <a:lnTo>
                      <a:pt x="10" y="139"/>
                    </a:lnTo>
                    <a:lnTo>
                      <a:pt x="13" y="114"/>
                    </a:lnTo>
                    <a:lnTo>
                      <a:pt x="21" y="89"/>
                    </a:lnTo>
                    <a:lnTo>
                      <a:pt x="32" y="67"/>
                    </a:lnTo>
                    <a:lnTo>
                      <a:pt x="49" y="49"/>
                    </a:lnTo>
                    <a:lnTo>
                      <a:pt x="66" y="33"/>
                    </a:lnTo>
                    <a:lnTo>
                      <a:pt x="90" y="21"/>
                    </a:lnTo>
                    <a:lnTo>
                      <a:pt x="114" y="13"/>
                    </a:lnTo>
                    <a:lnTo>
                      <a:pt x="140" y="11"/>
                    </a:lnTo>
                    <a:lnTo>
                      <a:pt x="165" y="13"/>
                    </a:lnTo>
                    <a:lnTo>
                      <a:pt x="190" y="21"/>
                    </a:lnTo>
                    <a:lnTo>
                      <a:pt x="213" y="33"/>
                    </a:lnTo>
                    <a:lnTo>
                      <a:pt x="231" y="49"/>
                    </a:lnTo>
                    <a:lnTo>
                      <a:pt x="247" y="67"/>
                    </a:lnTo>
                    <a:lnTo>
                      <a:pt x="259" y="89"/>
                    </a:lnTo>
                    <a:lnTo>
                      <a:pt x="267" y="114"/>
                    </a:lnTo>
                    <a:lnTo>
                      <a:pt x="270" y="139"/>
                    </a:lnTo>
                    <a:lnTo>
                      <a:pt x="267" y="165"/>
                    </a:lnTo>
                    <a:lnTo>
                      <a:pt x="259" y="189"/>
                    </a:lnTo>
                    <a:lnTo>
                      <a:pt x="247" y="213"/>
                    </a:lnTo>
                    <a:lnTo>
                      <a:pt x="231" y="231"/>
                    </a:lnTo>
                    <a:lnTo>
                      <a:pt x="213" y="247"/>
                    </a:lnTo>
                    <a:lnTo>
                      <a:pt x="190" y="259"/>
                    </a:lnTo>
                    <a:lnTo>
                      <a:pt x="165" y="266"/>
                    </a:lnTo>
                    <a:lnTo>
                      <a:pt x="140" y="269"/>
                    </a:lnTo>
                    <a:lnTo>
                      <a:pt x="114" y="266"/>
                    </a:lnTo>
                    <a:lnTo>
                      <a:pt x="90" y="259"/>
                    </a:lnTo>
                    <a:lnTo>
                      <a:pt x="66" y="247"/>
                    </a:lnTo>
                    <a:lnTo>
                      <a:pt x="49" y="231"/>
                    </a:lnTo>
                    <a:lnTo>
                      <a:pt x="32" y="213"/>
                    </a:lnTo>
                    <a:lnTo>
                      <a:pt x="21" y="189"/>
                    </a:lnTo>
                    <a:lnTo>
                      <a:pt x="13" y="165"/>
                    </a:lnTo>
                    <a:lnTo>
                      <a:pt x="10" y="139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598" name="Rectangle 168"/>
              <p:cNvSpPr>
                <a:spLocks noChangeArrowheads="1"/>
              </p:cNvSpPr>
              <p:nvPr/>
            </p:nvSpPr>
            <p:spPr bwMode="auto">
              <a:xfrm>
                <a:off x="3510" y="3581"/>
                <a:ext cx="24" cy="2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599" name="Freeform 169"/>
              <p:cNvSpPr>
                <a:spLocks/>
              </p:cNvSpPr>
              <p:nvPr/>
            </p:nvSpPr>
            <p:spPr bwMode="auto">
              <a:xfrm>
                <a:off x="3508" y="3580"/>
                <a:ext cx="27" cy="28"/>
              </a:xfrm>
              <a:custGeom>
                <a:avLst/>
                <a:gdLst>
                  <a:gd name="T0" fmla="*/ 2 w 80"/>
                  <a:gd name="T1" fmla="*/ 0 h 86"/>
                  <a:gd name="T2" fmla="*/ 1 w 80"/>
                  <a:gd name="T3" fmla="*/ 0 h 86"/>
                  <a:gd name="T4" fmla="*/ 1 w 80"/>
                  <a:gd name="T5" fmla="*/ 0 h 86"/>
                  <a:gd name="T6" fmla="*/ 1 w 80"/>
                  <a:gd name="T7" fmla="*/ 0 h 86"/>
                  <a:gd name="T8" fmla="*/ 1 w 80"/>
                  <a:gd name="T9" fmla="*/ 1 h 86"/>
                  <a:gd name="T10" fmla="*/ 0 w 80"/>
                  <a:gd name="T11" fmla="*/ 1 h 86"/>
                  <a:gd name="T12" fmla="*/ 0 w 80"/>
                  <a:gd name="T13" fmla="*/ 27 h 86"/>
                  <a:gd name="T14" fmla="*/ 1 w 80"/>
                  <a:gd name="T15" fmla="*/ 27 h 86"/>
                  <a:gd name="T16" fmla="*/ 1 w 80"/>
                  <a:gd name="T17" fmla="*/ 28 h 86"/>
                  <a:gd name="T18" fmla="*/ 1 w 80"/>
                  <a:gd name="T19" fmla="*/ 28 h 86"/>
                  <a:gd name="T20" fmla="*/ 1 w 80"/>
                  <a:gd name="T21" fmla="*/ 28 h 86"/>
                  <a:gd name="T22" fmla="*/ 26 w 80"/>
                  <a:gd name="T23" fmla="*/ 28 h 86"/>
                  <a:gd name="T24" fmla="*/ 26 w 80"/>
                  <a:gd name="T25" fmla="*/ 28 h 86"/>
                  <a:gd name="T26" fmla="*/ 27 w 80"/>
                  <a:gd name="T27" fmla="*/ 28 h 86"/>
                  <a:gd name="T28" fmla="*/ 27 w 80"/>
                  <a:gd name="T29" fmla="*/ 27 h 86"/>
                  <a:gd name="T30" fmla="*/ 27 w 80"/>
                  <a:gd name="T31" fmla="*/ 27 h 86"/>
                  <a:gd name="T32" fmla="*/ 27 w 80"/>
                  <a:gd name="T33" fmla="*/ 1 h 86"/>
                  <a:gd name="T34" fmla="*/ 27 w 80"/>
                  <a:gd name="T35" fmla="*/ 1 h 86"/>
                  <a:gd name="T36" fmla="*/ 27 w 80"/>
                  <a:gd name="T37" fmla="*/ 0 h 86"/>
                  <a:gd name="T38" fmla="*/ 26 w 80"/>
                  <a:gd name="T39" fmla="*/ 0 h 86"/>
                  <a:gd name="T40" fmla="*/ 26 w 80"/>
                  <a:gd name="T41" fmla="*/ 0 h 86"/>
                  <a:gd name="T42" fmla="*/ 25 w 80"/>
                  <a:gd name="T43" fmla="*/ 0 h 86"/>
                  <a:gd name="T44" fmla="*/ 2 w 80"/>
                  <a:gd name="T45" fmla="*/ 0 h 86"/>
                  <a:gd name="T46" fmla="*/ 4 w 80"/>
                  <a:gd name="T47" fmla="*/ 3 h 86"/>
                  <a:gd name="T48" fmla="*/ 24 w 80"/>
                  <a:gd name="T49" fmla="*/ 3 h 86"/>
                  <a:gd name="T50" fmla="*/ 24 w 80"/>
                  <a:gd name="T51" fmla="*/ 25 h 86"/>
                  <a:gd name="T52" fmla="*/ 4 w 80"/>
                  <a:gd name="T53" fmla="*/ 25 h 86"/>
                  <a:gd name="T54" fmla="*/ 4 w 80"/>
                  <a:gd name="T55" fmla="*/ 3 h 86"/>
                  <a:gd name="T56" fmla="*/ 2 w 80"/>
                  <a:gd name="T57" fmla="*/ 0 h 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0"/>
                  <a:gd name="T88" fmla="*/ 0 h 86"/>
                  <a:gd name="T89" fmla="*/ 80 w 80"/>
                  <a:gd name="T90" fmla="*/ 86 h 8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0" h="86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3"/>
                    </a:lnTo>
                    <a:lnTo>
                      <a:pt x="0" y="82"/>
                    </a:lnTo>
                    <a:lnTo>
                      <a:pt x="2" y="83"/>
                    </a:lnTo>
                    <a:lnTo>
                      <a:pt x="2" y="85"/>
                    </a:lnTo>
                    <a:lnTo>
                      <a:pt x="3" y="85"/>
                    </a:lnTo>
                    <a:lnTo>
                      <a:pt x="4" y="86"/>
                    </a:lnTo>
                    <a:lnTo>
                      <a:pt x="76" y="86"/>
                    </a:lnTo>
                    <a:lnTo>
                      <a:pt x="78" y="85"/>
                    </a:lnTo>
                    <a:lnTo>
                      <a:pt x="79" y="85"/>
                    </a:lnTo>
                    <a:lnTo>
                      <a:pt x="79" y="83"/>
                    </a:lnTo>
                    <a:lnTo>
                      <a:pt x="80" y="82"/>
                    </a:lnTo>
                    <a:lnTo>
                      <a:pt x="80" y="3"/>
                    </a:lnTo>
                    <a:lnTo>
                      <a:pt x="79" y="2"/>
                    </a:lnTo>
                    <a:lnTo>
                      <a:pt x="79" y="1"/>
                    </a:lnTo>
                    <a:lnTo>
                      <a:pt x="78" y="1"/>
                    </a:lnTo>
                    <a:lnTo>
                      <a:pt x="76" y="0"/>
                    </a:lnTo>
                    <a:lnTo>
                      <a:pt x="75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70" y="10"/>
                    </a:lnTo>
                    <a:lnTo>
                      <a:pt x="70" y="76"/>
                    </a:lnTo>
                    <a:lnTo>
                      <a:pt x="11" y="76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0" name="Rectangle 170"/>
              <p:cNvSpPr>
                <a:spLocks noChangeArrowheads="1"/>
              </p:cNvSpPr>
              <p:nvPr/>
            </p:nvSpPr>
            <p:spPr bwMode="auto">
              <a:xfrm>
                <a:off x="3553" y="3627"/>
                <a:ext cx="26" cy="2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01" name="Freeform 171"/>
              <p:cNvSpPr>
                <a:spLocks/>
              </p:cNvSpPr>
              <p:nvPr/>
            </p:nvSpPr>
            <p:spPr bwMode="auto">
              <a:xfrm>
                <a:off x="3551" y="3625"/>
                <a:ext cx="29" cy="27"/>
              </a:xfrm>
              <a:custGeom>
                <a:avLst/>
                <a:gdLst>
                  <a:gd name="T0" fmla="*/ 25 w 88"/>
                  <a:gd name="T1" fmla="*/ 24 h 80"/>
                  <a:gd name="T2" fmla="*/ 4 w 88"/>
                  <a:gd name="T3" fmla="*/ 24 h 80"/>
                  <a:gd name="T4" fmla="*/ 4 w 88"/>
                  <a:gd name="T5" fmla="*/ 4 h 80"/>
                  <a:gd name="T6" fmla="*/ 25 w 88"/>
                  <a:gd name="T7" fmla="*/ 4 h 80"/>
                  <a:gd name="T8" fmla="*/ 25 w 88"/>
                  <a:gd name="T9" fmla="*/ 24 h 80"/>
                  <a:gd name="T10" fmla="*/ 29 w 88"/>
                  <a:gd name="T11" fmla="*/ 25 h 80"/>
                  <a:gd name="T12" fmla="*/ 29 w 88"/>
                  <a:gd name="T13" fmla="*/ 2 h 80"/>
                  <a:gd name="T14" fmla="*/ 29 w 88"/>
                  <a:gd name="T15" fmla="*/ 1 h 80"/>
                  <a:gd name="T16" fmla="*/ 29 w 88"/>
                  <a:gd name="T17" fmla="*/ 1 h 80"/>
                  <a:gd name="T18" fmla="*/ 29 w 88"/>
                  <a:gd name="T19" fmla="*/ 1 h 80"/>
                  <a:gd name="T20" fmla="*/ 28 w 88"/>
                  <a:gd name="T21" fmla="*/ 1 h 80"/>
                  <a:gd name="T22" fmla="*/ 28 w 88"/>
                  <a:gd name="T23" fmla="*/ 0 h 80"/>
                  <a:gd name="T24" fmla="*/ 1 w 88"/>
                  <a:gd name="T25" fmla="*/ 0 h 80"/>
                  <a:gd name="T26" fmla="*/ 1 w 88"/>
                  <a:gd name="T27" fmla="*/ 1 h 80"/>
                  <a:gd name="T28" fmla="*/ 0 w 88"/>
                  <a:gd name="T29" fmla="*/ 1 h 80"/>
                  <a:gd name="T30" fmla="*/ 0 w 88"/>
                  <a:gd name="T31" fmla="*/ 1 h 80"/>
                  <a:gd name="T32" fmla="*/ 0 w 88"/>
                  <a:gd name="T33" fmla="*/ 1 h 80"/>
                  <a:gd name="T34" fmla="*/ 0 w 88"/>
                  <a:gd name="T35" fmla="*/ 26 h 80"/>
                  <a:gd name="T36" fmla="*/ 0 w 88"/>
                  <a:gd name="T37" fmla="*/ 26 h 80"/>
                  <a:gd name="T38" fmla="*/ 0 w 88"/>
                  <a:gd name="T39" fmla="*/ 27 h 80"/>
                  <a:gd name="T40" fmla="*/ 1 w 88"/>
                  <a:gd name="T41" fmla="*/ 27 h 80"/>
                  <a:gd name="T42" fmla="*/ 1 w 88"/>
                  <a:gd name="T43" fmla="*/ 27 h 80"/>
                  <a:gd name="T44" fmla="*/ 28 w 88"/>
                  <a:gd name="T45" fmla="*/ 27 h 80"/>
                  <a:gd name="T46" fmla="*/ 28 w 88"/>
                  <a:gd name="T47" fmla="*/ 27 h 80"/>
                  <a:gd name="T48" fmla="*/ 29 w 88"/>
                  <a:gd name="T49" fmla="*/ 27 h 80"/>
                  <a:gd name="T50" fmla="*/ 29 w 88"/>
                  <a:gd name="T51" fmla="*/ 26 h 80"/>
                  <a:gd name="T52" fmla="*/ 29 w 88"/>
                  <a:gd name="T53" fmla="*/ 26 h 80"/>
                  <a:gd name="T54" fmla="*/ 29 w 88"/>
                  <a:gd name="T55" fmla="*/ 25 h 80"/>
                  <a:gd name="T56" fmla="*/ 25 w 88"/>
                  <a:gd name="T57" fmla="*/ 24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8"/>
                  <a:gd name="T88" fmla="*/ 0 h 80"/>
                  <a:gd name="T89" fmla="*/ 88 w 88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8" h="80">
                    <a:moveTo>
                      <a:pt x="77" y="70"/>
                    </a:moveTo>
                    <a:lnTo>
                      <a:pt x="11" y="70"/>
                    </a:lnTo>
                    <a:lnTo>
                      <a:pt x="11" y="11"/>
                    </a:lnTo>
                    <a:lnTo>
                      <a:pt x="77" y="11"/>
                    </a:lnTo>
                    <a:lnTo>
                      <a:pt x="77" y="70"/>
                    </a:lnTo>
                    <a:lnTo>
                      <a:pt x="88" y="75"/>
                    </a:lnTo>
                    <a:lnTo>
                      <a:pt x="88" y="5"/>
                    </a:lnTo>
                    <a:lnTo>
                      <a:pt x="88" y="4"/>
                    </a:lnTo>
                    <a:lnTo>
                      <a:pt x="87" y="3"/>
                    </a:lnTo>
                    <a:lnTo>
                      <a:pt x="87" y="2"/>
                    </a:lnTo>
                    <a:lnTo>
                      <a:pt x="85" y="2"/>
                    </a:lnTo>
                    <a:lnTo>
                      <a:pt x="84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6"/>
                    </a:lnTo>
                    <a:lnTo>
                      <a:pt x="1" y="78"/>
                    </a:lnTo>
                    <a:lnTo>
                      <a:pt x="1" y="79"/>
                    </a:lnTo>
                    <a:lnTo>
                      <a:pt x="3" y="79"/>
                    </a:lnTo>
                    <a:lnTo>
                      <a:pt x="4" y="80"/>
                    </a:lnTo>
                    <a:lnTo>
                      <a:pt x="84" y="80"/>
                    </a:lnTo>
                    <a:lnTo>
                      <a:pt x="85" y="79"/>
                    </a:lnTo>
                    <a:lnTo>
                      <a:pt x="87" y="79"/>
                    </a:lnTo>
                    <a:lnTo>
                      <a:pt x="87" y="78"/>
                    </a:lnTo>
                    <a:lnTo>
                      <a:pt x="88" y="76"/>
                    </a:lnTo>
                    <a:lnTo>
                      <a:pt x="88" y="75"/>
                    </a:lnTo>
                    <a:lnTo>
                      <a:pt x="77" y="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2" name="Rectangle 172"/>
              <p:cNvSpPr>
                <a:spLocks noChangeArrowheads="1"/>
              </p:cNvSpPr>
              <p:nvPr/>
            </p:nvSpPr>
            <p:spPr bwMode="auto">
              <a:xfrm>
                <a:off x="3509" y="3670"/>
                <a:ext cx="23" cy="2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03" name="Freeform 173"/>
              <p:cNvSpPr>
                <a:spLocks/>
              </p:cNvSpPr>
              <p:nvPr/>
            </p:nvSpPr>
            <p:spPr bwMode="auto">
              <a:xfrm>
                <a:off x="3508" y="3668"/>
                <a:ext cx="26" cy="29"/>
              </a:xfrm>
              <a:custGeom>
                <a:avLst/>
                <a:gdLst>
                  <a:gd name="T0" fmla="*/ 3 w 80"/>
                  <a:gd name="T1" fmla="*/ 26 h 86"/>
                  <a:gd name="T2" fmla="*/ 3 w 80"/>
                  <a:gd name="T3" fmla="*/ 3 h 86"/>
                  <a:gd name="T4" fmla="*/ 22 w 80"/>
                  <a:gd name="T5" fmla="*/ 3 h 86"/>
                  <a:gd name="T6" fmla="*/ 22 w 80"/>
                  <a:gd name="T7" fmla="*/ 26 h 86"/>
                  <a:gd name="T8" fmla="*/ 3 w 80"/>
                  <a:gd name="T9" fmla="*/ 26 h 86"/>
                  <a:gd name="T10" fmla="*/ 2 w 80"/>
                  <a:gd name="T11" fmla="*/ 29 h 86"/>
                  <a:gd name="T12" fmla="*/ 24 w 80"/>
                  <a:gd name="T13" fmla="*/ 29 h 86"/>
                  <a:gd name="T14" fmla="*/ 25 w 80"/>
                  <a:gd name="T15" fmla="*/ 29 h 86"/>
                  <a:gd name="T16" fmla="*/ 25 w 80"/>
                  <a:gd name="T17" fmla="*/ 29 h 86"/>
                  <a:gd name="T18" fmla="*/ 25 w 80"/>
                  <a:gd name="T19" fmla="*/ 29 h 86"/>
                  <a:gd name="T20" fmla="*/ 25 w 80"/>
                  <a:gd name="T21" fmla="*/ 28 h 86"/>
                  <a:gd name="T22" fmla="*/ 26 w 80"/>
                  <a:gd name="T23" fmla="*/ 28 h 86"/>
                  <a:gd name="T24" fmla="*/ 26 w 80"/>
                  <a:gd name="T25" fmla="*/ 1 h 86"/>
                  <a:gd name="T26" fmla="*/ 25 w 80"/>
                  <a:gd name="T27" fmla="*/ 1 h 86"/>
                  <a:gd name="T28" fmla="*/ 25 w 80"/>
                  <a:gd name="T29" fmla="*/ 0 h 86"/>
                  <a:gd name="T30" fmla="*/ 25 w 80"/>
                  <a:gd name="T31" fmla="*/ 0 h 86"/>
                  <a:gd name="T32" fmla="*/ 25 w 80"/>
                  <a:gd name="T33" fmla="*/ 0 h 86"/>
                  <a:gd name="T34" fmla="*/ 1 w 80"/>
                  <a:gd name="T35" fmla="*/ 0 h 86"/>
                  <a:gd name="T36" fmla="*/ 1 w 80"/>
                  <a:gd name="T37" fmla="*/ 0 h 86"/>
                  <a:gd name="T38" fmla="*/ 0 w 80"/>
                  <a:gd name="T39" fmla="*/ 0 h 86"/>
                  <a:gd name="T40" fmla="*/ 0 w 80"/>
                  <a:gd name="T41" fmla="*/ 1 h 86"/>
                  <a:gd name="T42" fmla="*/ 0 w 80"/>
                  <a:gd name="T43" fmla="*/ 1 h 86"/>
                  <a:gd name="T44" fmla="*/ 0 w 80"/>
                  <a:gd name="T45" fmla="*/ 28 h 86"/>
                  <a:gd name="T46" fmla="*/ 0 w 80"/>
                  <a:gd name="T47" fmla="*/ 28 h 86"/>
                  <a:gd name="T48" fmla="*/ 0 w 80"/>
                  <a:gd name="T49" fmla="*/ 29 h 86"/>
                  <a:gd name="T50" fmla="*/ 1 w 80"/>
                  <a:gd name="T51" fmla="*/ 29 h 86"/>
                  <a:gd name="T52" fmla="*/ 1 w 80"/>
                  <a:gd name="T53" fmla="*/ 29 h 86"/>
                  <a:gd name="T54" fmla="*/ 2 w 80"/>
                  <a:gd name="T55" fmla="*/ 29 h 86"/>
                  <a:gd name="T56" fmla="*/ 3 w 80"/>
                  <a:gd name="T57" fmla="*/ 26 h 8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0"/>
                  <a:gd name="T88" fmla="*/ 0 h 86"/>
                  <a:gd name="T89" fmla="*/ 80 w 80"/>
                  <a:gd name="T90" fmla="*/ 86 h 8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0" h="86">
                    <a:moveTo>
                      <a:pt x="10" y="76"/>
                    </a:moveTo>
                    <a:lnTo>
                      <a:pt x="10" y="10"/>
                    </a:lnTo>
                    <a:lnTo>
                      <a:pt x="69" y="10"/>
                    </a:lnTo>
                    <a:lnTo>
                      <a:pt x="69" y="76"/>
                    </a:lnTo>
                    <a:lnTo>
                      <a:pt x="10" y="76"/>
                    </a:lnTo>
                    <a:lnTo>
                      <a:pt x="5" y="86"/>
                    </a:lnTo>
                    <a:lnTo>
                      <a:pt x="74" y="86"/>
                    </a:lnTo>
                    <a:lnTo>
                      <a:pt x="76" y="86"/>
                    </a:lnTo>
                    <a:lnTo>
                      <a:pt x="77" y="85"/>
                    </a:lnTo>
                    <a:lnTo>
                      <a:pt x="78" y="85"/>
                    </a:lnTo>
                    <a:lnTo>
                      <a:pt x="78" y="84"/>
                    </a:lnTo>
                    <a:lnTo>
                      <a:pt x="80" y="82"/>
                    </a:lnTo>
                    <a:lnTo>
                      <a:pt x="80" y="4"/>
                    </a:lnTo>
                    <a:lnTo>
                      <a:pt x="78" y="2"/>
                    </a:lnTo>
                    <a:lnTo>
                      <a:pt x="78" y="1"/>
                    </a:lnTo>
                    <a:lnTo>
                      <a:pt x="77" y="1"/>
                    </a:lnTo>
                    <a:lnTo>
                      <a:pt x="7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82"/>
                    </a:lnTo>
                    <a:lnTo>
                      <a:pt x="1" y="84"/>
                    </a:lnTo>
                    <a:lnTo>
                      <a:pt x="1" y="85"/>
                    </a:lnTo>
                    <a:lnTo>
                      <a:pt x="2" y="85"/>
                    </a:lnTo>
                    <a:lnTo>
                      <a:pt x="4" y="86"/>
                    </a:lnTo>
                    <a:lnTo>
                      <a:pt x="5" y="86"/>
                    </a:lnTo>
                    <a:lnTo>
                      <a:pt x="10" y="7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4" name="Rectangle 174"/>
              <p:cNvSpPr>
                <a:spLocks noChangeArrowheads="1"/>
              </p:cNvSpPr>
              <p:nvPr/>
            </p:nvSpPr>
            <p:spPr bwMode="auto">
              <a:xfrm>
                <a:off x="3464" y="3627"/>
                <a:ext cx="25" cy="2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05" name="Freeform 175"/>
              <p:cNvSpPr>
                <a:spLocks/>
              </p:cNvSpPr>
              <p:nvPr/>
            </p:nvSpPr>
            <p:spPr bwMode="auto">
              <a:xfrm>
                <a:off x="3462" y="3625"/>
                <a:ext cx="29" cy="27"/>
              </a:xfrm>
              <a:custGeom>
                <a:avLst/>
                <a:gdLst>
                  <a:gd name="T0" fmla="*/ 3 w 87"/>
                  <a:gd name="T1" fmla="*/ 3 h 80"/>
                  <a:gd name="T2" fmla="*/ 26 w 87"/>
                  <a:gd name="T3" fmla="*/ 3 h 80"/>
                  <a:gd name="T4" fmla="*/ 26 w 87"/>
                  <a:gd name="T5" fmla="*/ 23 h 80"/>
                  <a:gd name="T6" fmla="*/ 3 w 87"/>
                  <a:gd name="T7" fmla="*/ 23 h 80"/>
                  <a:gd name="T8" fmla="*/ 3 w 87"/>
                  <a:gd name="T9" fmla="*/ 3 h 80"/>
                  <a:gd name="T10" fmla="*/ 0 w 87"/>
                  <a:gd name="T11" fmla="*/ 2 h 80"/>
                  <a:gd name="T12" fmla="*/ 0 w 87"/>
                  <a:gd name="T13" fmla="*/ 25 h 80"/>
                  <a:gd name="T14" fmla="*/ 0 w 87"/>
                  <a:gd name="T15" fmla="*/ 26 h 80"/>
                  <a:gd name="T16" fmla="*/ 0 w 87"/>
                  <a:gd name="T17" fmla="*/ 26 h 80"/>
                  <a:gd name="T18" fmla="*/ 0 w 87"/>
                  <a:gd name="T19" fmla="*/ 27 h 80"/>
                  <a:gd name="T20" fmla="*/ 1 w 87"/>
                  <a:gd name="T21" fmla="*/ 27 h 80"/>
                  <a:gd name="T22" fmla="*/ 1 w 87"/>
                  <a:gd name="T23" fmla="*/ 27 h 80"/>
                  <a:gd name="T24" fmla="*/ 28 w 87"/>
                  <a:gd name="T25" fmla="*/ 27 h 80"/>
                  <a:gd name="T26" fmla="*/ 28 w 87"/>
                  <a:gd name="T27" fmla="*/ 27 h 80"/>
                  <a:gd name="T28" fmla="*/ 29 w 87"/>
                  <a:gd name="T29" fmla="*/ 27 h 80"/>
                  <a:gd name="T30" fmla="*/ 29 w 87"/>
                  <a:gd name="T31" fmla="*/ 26 h 80"/>
                  <a:gd name="T32" fmla="*/ 29 w 87"/>
                  <a:gd name="T33" fmla="*/ 26 h 80"/>
                  <a:gd name="T34" fmla="*/ 29 w 87"/>
                  <a:gd name="T35" fmla="*/ 1 h 80"/>
                  <a:gd name="T36" fmla="*/ 29 w 87"/>
                  <a:gd name="T37" fmla="*/ 1 h 80"/>
                  <a:gd name="T38" fmla="*/ 29 w 87"/>
                  <a:gd name="T39" fmla="*/ 0 h 80"/>
                  <a:gd name="T40" fmla="*/ 28 w 87"/>
                  <a:gd name="T41" fmla="*/ 0 h 80"/>
                  <a:gd name="T42" fmla="*/ 28 w 87"/>
                  <a:gd name="T43" fmla="*/ 0 h 80"/>
                  <a:gd name="T44" fmla="*/ 1 w 87"/>
                  <a:gd name="T45" fmla="*/ 0 h 80"/>
                  <a:gd name="T46" fmla="*/ 1 w 87"/>
                  <a:gd name="T47" fmla="*/ 0 h 80"/>
                  <a:gd name="T48" fmla="*/ 0 w 87"/>
                  <a:gd name="T49" fmla="*/ 0 h 80"/>
                  <a:gd name="T50" fmla="*/ 0 w 87"/>
                  <a:gd name="T51" fmla="*/ 1 h 80"/>
                  <a:gd name="T52" fmla="*/ 0 w 87"/>
                  <a:gd name="T53" fmla="*/ 1 h 80"/>
                  <a:gd name="T54" fmla="*/ 0 w 87"/>
                  <a:gd name="T55" fmla="*/ 2 h 80"/>
                  <a:gd name="T56" fmla="*/ 3 w 87"/>
                  <a:gd name="T57" fmla="*/ 3 h 8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7"/>
                  <a:gd name="T88" fmla="*/ 0 h 80"/>
                  <a:gd name="T89" fmla="*/ 87 w 87"/>
                  <a:gd name="T90" fmla="*/ 80 h 8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7" h="80">
                    <a:moveTo>
                      <a:pt x="10" y="10"/>
                    </a:moveTo>
                    <a:lnTo>
                      <a:pt x="77" y="10"/>
                    </a:lnTo>
                    <a:lnTo>
                      <a:pt x="77" y="69"/>
                    </a:lnTo>
                    <a:lnTo>
                      <a:pt x="10" y="69"/>
                    </a:lnTo>
                    <a:lnTo>
                      <a:pt x="10" y="10"/>
                    </a:lnTo>
                    <a:lnTo>
                      <a:pt x="0" y="5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1" y="77"/>
                    </a:lnTo>
                    <a:lnTo>
                      <a:pt x="1" y="79"/>
                    </a:lnTo>
                    <a:lnTo>
                      <a:pt x="2" y="79"/>
                    </a:lnTo>
                    <a:lnTo>
                      <a:pt x="4" y="80"/>
                    </a:lnTo>
                    <a:lnTo>
                      <a:pt x="83" y="80"/>
                    </a:lnTo>
                    <a:lnTo>
                      <a:pt x="85" y="79"/>
                    </a:lnTo>
                    <a:lnTo>
                      <a:pt x="86" y="79"/>
                    </a:lnTo>
                    <a:lnTo>
                      <a:pt x="86" y="77"/>
                    </a:lnTo>
                    <a:lnTo>
                      <a:pt x="87" y="76"/>
                    </a:lnTo>
                    <a:lnTo>
                      <a:pt x="87" y="4"/>
                    </a:lnTo>
                    <a:lnTo>
                      <a:pt x="86" y="3"/>
                    </a:lnTo>
                    <a:lnTo>
                      <a:pt x="86" y="1"/>
                    </a:lnTo>
                    <a:lnTo>
                      <a:pt x="85" y="1"/>
                    </a:lnTo>
                    <a:lnTo>
                      <a:pt x="83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6" name="Freeform 176"/>
              <p:cNvSpPr>
                <a:spLocks/>
              </p:cNvSpPr>
              <p:nvPr/>
            </p:nvSpPr>
            <p:spPr bwMode="auto">
              <a:xfrm>
                <a:off x="3371" y="3768"/>
                <a:ext cx="49" cy="93"/>
              </a:xfrm>
              <a:custGeom>
                <a:avLst/>
                <a:gdLst>
                  <a:gd name="T0" fmla="*/ 49 w 147"/>
                  <a:gd name="T1" fmla="*/ 93 h 277"/>
                  <a:gd name="T2" fmla="*/ 49 w 147"/>
                  <a:gd name="T3" fmla="*/ 0 h 277"/>
                  <a:gd name="T4" fmla="*/ 0 w 147"/>
                  <a:gd name="T5" fmla="*/ 0 h 277"/>
                  <a:gd name="T6" fmla="*/ 0 w 147"/>
                  <a:gd name="T7" fmla="*/ 59 h 277"/>
                  <a:gd name="T8" fmla="*/ 15 w 147"/>
                  <a:gd name="T9" fmla="*/ 61 h 277"/>
                  <a:gd name="T10" fmla="*/ 29 w 147"/>
                  <a:gd name="T11" fmla="*/ 66 h 277"/>
                  <a:gd name="T12" fmla="*/ 40 w 147"/>
                  <a:gd name="T13" fmla="*/ 78 h 277"/>
                  <a:gd name="T14" fmla="*/ 47 w 147"/>
                  <a:gd name="T15" fmla="*/ 88 h 277"/>
                  <a:gd name="T16" fmla="*/ 49 w 147"/>
                  <a:gd name="T17" fmla="*/ 93 h 27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"/>
                  <a:gd name="T28" fmla="*/ 0 h 277"/>
                  <a:gd name="T29" fmla="*/ 147 w 147"/>
                  <a:gd name="T30" fmla="*/ 277 h 27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" h="277">
                    <a:moveTo>
                      <a:pt x="147" y="277"/>
                    </a:moveTo>
                    <a:lnTo>
                      <a:pt x="147" y="0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46" y="182"/>
                    </a:lnTo>
                    <a:lnTo>
                      <a:pt x="86" y="198"/>
                    </a:lnTo>
                    <a:lnTo>
                      <a:pt x="120" y="232"/>
                    </a:lnTo>
                    <a:lnTo>
                      <a:pt x="140" y="261"/>
                    </a:lnTo>
                    <a:lnTo>
                      <a:pt x="147" y="277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7" name="Freeform 177"/>
              <p:cNvSpPr>
                <a:spLocks/>
              </p:cNvSpPr>
              <p:nvPr/>
            </p:nvSpPr>
            <p:spPr bwMode="auto">
              <a:xfrm>
                <a:off x="3327" y="3828"/>
                <a:ext cx="92" cy="90"/>
              </a:xfrm>
              <a:custGeom>
                <a:avLst/>
                <a:gdLst>
                  <a:gd name="T0" fmla="*/ 46 w 276"/>
                  <a:gd name="T1" fmla="*/ 90 h 270"/>
                  <a:gd name="T2" fmla="*/ 37 w 276"/>
                  <a:gd name="T3" fmla="*/ 89 h 270"/>
                  <a:gd name="T4" fmla="*/ 28 w 276"/>
                  <a:gd name="T5" fmla="*/ 87 h 270"/>
                  <a:gd name="T6" fmla="*/ 20 w 276"/>
                  <a:gd name="T7" fmla="*/ 82 h 270"/>
                  <a:gd name="T8" fmla="*/ 13 w 276"/>
                  <a:gd name="T9" fmla="*/ 77 h 270"/>
                  <a:gd name="T10" fmla="*/ 8 w 276"/>
                  <a:gd name="T11" fmla="*/ 70 h 270"/>
                  <a:gd name="T12" fmla="*/ 3 w 276"/>
                  <a:gd name="T13" fmla="*/ 63 h 270"/>
                  <a:gd name="T14" fmla="*/ 1 w 276"/>
                  <a:gd name="T15" fmla="*/ 54 h 270"/>
                  <a:gd name="T16" fmla="*/ 0 w 276"/>
                  <a:gd name="T17" fmla="*/ 45 h 270"/>
                  <a:gd name="T18" fmla="*/ 1 w 276"/>
                  <a:gd name="T19" fmla="*/ 36 h 270"/>
                  <a:gd name="T20" fmla="*/ 3 w 276"/>
                  <a:gd name="T21" fmla="*/ 28 h 270"/>
                  <a:gd name="T22" fmla="*/ 8 w 276"/>
                  <a:gd name="T23" fmla="*/ 20 h 270"/>
                  <a:gd name="T24" fmla="*/ 13 w 276"/>
                  <a:gd name="T25" fmla="*/ 13 h 270"/>
                  <a:gd name="T26" fmla="*/ 20 w 276"/>
                  <a:gd name="T27" fmla="*/ 8 h 270"/>
                  <a:gd name="T28" fmla="*/ 28 w 276"/>
                  <a:gd name="T29" fmla="*/ 4 h 270"/>
                  <a:gd name="T30" fmla="*/ 37 w 276"/>
                  <a:gd name="T31" fmla="*/ 1 h 270"/>
                  <a:gd name="T32" fmla="*/ 46 w 276"/>
                  <a:gd name="T33" fmla="*/ 0 h 270"/>
                  <a:gd name="T34" fmla="*/ 55 w 276"/>
                  <a:gd name="T35" fmla="*/ 1 h 270"/>
                  <a:gd name="T36" fmla="*/ 64 w 276"/>
                  <a:gd name="T37" fmla="*/ 4 h 270"/>
                  <a:gd name="T38" fmla="*/ 72 w 276"/>
                  <a:gd name="T39" fmla="*/ 8 h 270"/>
                  <a:gd name="T40" fmla="*/ 78 w 276"/>
                  <a:gd name="T41" fmla="*/ 13 h 270"/>
                  <a:gd name="T42" fmla="*/ 84 w 276"/>
                  <a:gd name="T43" fmla="*/ 20 h 270"/>
                  <a:gd name="T44" fmla="*/ 89 w 276"/>
                  <a:gd name="T45" fmla="*/ 28 h 270"/>
                  <a:gd name="T46" fmla="*/ 91 w 276"/>
                  <a:gd name="T47" fmla="*/ 36 h 270"/>
                  <a:gd name="T48" fmla="*/ 92 w 276"/>
                  <a:gd name="T49" fmla="*/ 45 h 270"/>
                  <a:gd name="T50" fmla="*/ 91 w 276"/>
                  <a:gd name="T51" fmla="*/ 54 h 270"/>
                  <a:gd name="T52" fmla="*/ 89 w 276"/>
                  <a:gd name="T53" fmla="*/ 63 h 270"/>
                  <a:gd name="T54" fmla="*/ 84 w 276"/>
                  <a:gd name="T55" fmla="*/ 70 h 270"/>
                  <a:gd name="T56" fmla="*/ 78 w 276"/>
                  <a:gd name="T57" fmla="*/ 77 h 270"/>
                  <a:gd name="T58" fmla="*/ 72 w 276"/>
                  <a:gd name="T59" fmla="*/ 82 h 270"/>
                  <a:gd name="T60" fmla="*/ 64 w 276"/>
                  <a:gd name="T61" fmla="*/ 87 h 270"/>
                  <a:gd name="T62" fmla="*/ 55 w 276"/>
                  <a:gd name="T63" fmla="*/ 89 h 270"/>
                  <a:gd name="T64" fmla="*/ 46 w 276"/>
                  <a:gd name="T65" fmla="*/ 90 h 27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6"/>
                  <a:gd name="T100" fmla="*/ 0 h 270"/>
                  <a:gd name="T101" fmla="*/ 276 w 276"/>
                  <a:gd name="T102" fmla="*/ 270 h 27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6" h="270">
                    <a:moveTo>
                      <a:pt x="138" y="270"/>
                    </a:moveTo>
                    <a:lnTo>
                      <a:pt x="110" y="268"/>
                    </a:lnTo>
                    <a:lnTo>
                      <a:pt x="84" y="260"/>
                    </a:lnTo>
                    <a:lnTo>
                      <a:pt x="61" y="247"/>
                    </a:lnTo>
                    <a:lnTo>
                      <a:pt x="40" y="231"/>
                    </a:lnTo>
                    <a:lnTo>
                      <a:pt x="24" y="211"/>
                    </a:lnTo>
                    <a:lnTo>
                      <a:pt x="10" y="188"/>
                    </a:lnTo>
                    <a:lnTo>
                      <a:pt x="2" y="163"/>
                    </a:lnTo>
                    <a:lnTo>
                      <a:pt x="0" y="135"/>
                    </a:lnTo>
                    <a:lnTo>
                      <a:pt x="2" y="108"/>
                    </a:lnTo>
                    <a:lnTo>
                      <a:pt x="10" y="83"/>
                    </a:lnTo>
                    <a:lnTo>
                      <a:pt x="24" y="59"/>
                    </a:lnTo>
                    <a:lnTo>
                      <a:pt x="40" y="40"/>
                    </a:lnTo>
                    <a:lnTo>
                      <a:pt x="61" y="24"/>
                    </a:lnTo>
                    <a:lnTo>
                      <a:pt x="84" y="11"/>
                    </a:lnTo>
                    <a:lnTo>
                      <a:pt x="110" y="3"/>
                    </a:lnTo>
                    <a:lnTo>
                      <a:pt x="138" y="0"/>
                    </a:lnTo>
                    <a:lnTo>
                      <a:pt x="166" y="3"/>
                    </a:lnTo>
                    <a:lnTo>
                      <a:pt x="191" y="11"/>
                    </a:lnTo>
                    <a:lnTo>
                      <a:pt x="215" y="24"/>
                    </a:lnTo>
                    <a:lnTo>
                      <a:pt x="235" y="40"/>
                    </a:lnTo>
                    <a:lnTo>
                      <a:pt x="253" y="59"/>
                    </a:lnTo>
                    <a:lnTo>
                      <a:pt x="266" y="83"/>
                    </a:lnTo>
                    <a:lnTo>
                      <a:pt x="274" y="108"/>
                    </a:lnTo>
                    <a:lnTo>
                      <a:pt x="276" y="135"/>
                    </a:lnTo>
                    <a:lnTo>
                      <a:pt x="274" y="163"/>
                    </a:lnTo>
                    <a:lnTo>
                      <a:pt x="266" y="188"/>
                    </a:lnTo>
                    <a:lnTo>
                      <a:pt x="253" y="211"/>
                    </a:lnTo>
                    <a:lnTo>
                      <a:pt x="235" y="231"/>
                    </a:lnTo>
                    <a:lnTo>
                      <a:pt x="215" y="247"/>
                    </a:lnTo>
                    <a:lnTo>
                      <a:pt x="191" y="260"/>
                    </a:lnTo>
                    <a:lnTo>
                      <a:pt x="166" y="268"/>
                    </a:lnTo>
                    <a:lnTo>
                      <a:pt x="138" y="270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8" name="Freeform 178"/>
              <p:cNvSpPr>
                <a:spLocks/>
              </p:cNvSpPr>
              <p:nvPr/>
            </p:nvSpPr>
            <p:spPr bwMode="auto">
              <a:xfrm>
                <a:off x="3323" y="3825"/>
                <a:ext cx="99" cy="96"/>
              </a:xfrm>
              <a:custGeom>
                <a:avLst/>
                <a:gdLst>
                  <a:gd name="T0" fmla="*/ 40 w 299"/>
                  <a:gd name="T1" fmla="*/ 90 h 289"/>
                  <a:gd name="T2" fmla="*/ 25 w 299"/>
                  <a:gd name="T3" fmla="*/ 83 h 289"/>
                  <a:gd name="T4" fmla="*/ 13 w 299"/>
                  <a:gd name="T5" fmla="*/ 72 h 289"/>
                  <a:gd name="T6" fmla="*/ 6 w 299"/>
                  <a:gd name="T7" fmla="*/ 57 h 289"/>
                  <a:gd name="T8" fmla="*/ 6 w 299"/>
                  <a:gd name="T9" fmla="*/ 39 h 289"/>
                  <a:gd name="T10" fmla="*/ 13 w 299"/>
                  <a:gd name="T11" fmla="*/ 24 h 289"/>
                  <a:gd name="T12" fmla="*/ 25 w 299"/>
                  <a:gd name="T13" fmla="*/ 13 h 289"/>
                  <a:gd name="T14" fmla="*/ 40 w 299"/>
                  <a:gd name="T15" fmla="*/ 6 h 289"/>
                  <a:gd name="T16" fmla="*/ 59 w 299"/>
                  <a:gd name="T17" fmla="*/ 6 h 289"/>
                  <a:gd name="T18" fmla="*/ 74 w 299"/>
                  <a:gd name="T19" fmla="*/ 13 h 289"/>
                  <a:gd name="T20" fmla="*/ 86 w 299"/>
                  <a:gd name="T21" fmla="*/ 24 h 289"/>
                  <a:gd name="T22" fmla="*/ 93 w 299"/>
                  <a:gd name="T23" fmla="*/ 39 h 289"/>
                  <a:gd name="T24" fmla="*/ 93 w 299"/>
                  <a:gd name="T25" fmla="*/ 57 h 289"/>
                  <a:gd name="T26" fmla="*/ 86 w 299"/>
                  <a:gd name="T27" fmla="*/ 72 h 289"/>
                  <a:gd name="T28" fmla="*/ 74 w 299"/>
                  <a:gd name="T29" fmla="*/ 83 h 289"/>
                  <a:gd name="T30" fmla="*/ 59 w 299"/>
                  <a:gd name="T31" fmla="*/ 90 h 289"/>
                  <a:gd name="T32" fmla="*/ 50 w 299"/>
                  <a:gd name="T33" fmla="*/ 96 h 289"/>
                  <a:gd name="T34" fmla="*/ 69 w 299"/>
                  <a:gd name="T35" fmla="*/ 92 h 289"/>
                  <a:gd name="T36" fmla="*/ 84 w 299"/>
                  <a:gd name="T37" fmla="*/ 81 h 289"/>
                  <a:gd name="T38" fmla="*/ 95 w 299"/>
                  <a:gd name="T39" fmla="*/ 66 h 289"/>
                  <a:gd name="T40" fmla="*/ 99 w 299"/>
                  <a:gd name="T41" fmla="*/ 48 h 289"/>
                  <a:gd name="T42" fmla="*/ 95 w 299"/>
                  <a:gd name="T43" fmla="*/ 29 h 289"/>
                  <a:gd name="T44" fmla="*/ 91 w 299"/>
                  <a:gd name="T45" fmla="*/ 21 h 289"/>
                  <a:gd name="T46" fmla="*/ 77 w 299"/>
                  <a:gd name="T47" fmla="*/ 8 h 289"/>
                  <a:gd name="T48" fmla="*/ 69 w 299"/>
                  <a:gd name="T49" fmla="*/ 4 h 289"/>
                  <a:gd name="T50" fmla="*/ 50 w 299"/>
                  <a:gd name="T51" fmla="*/ 0 h 289"/>
                  <a:gd name="T52" fmla="*/ 30 w 299"/>
                  <a:gd name="T53" fmla="*/ 4 h 289"/>
                  <a:gd name="T54" fmla="*/ 22 w 299"/>
                  <a:gd name="T55" fmla="*/ 8 h 289"/>
                  <a:gd name="T56" fmla="*/ 8 w 299"/>
                  <a:gd name="T57" fmla="*/ 21 h 289"/>
                  <a:gd name="T58" fmla="*/ 3 w 299"/>
                  <a:gd name="T59" fmla="*/ 29 h 289"/>
                  <a:gd name="T60" fmla="*/ 0 w 299"/>
                  <a:gd name="T61" fmla="*/ 48 h 289"/>
                  <a:gd name="T62" fmla="*/ 3 w 299"/>
                  <a:gd name="T63" fmla="*/ 66 h 289"/>
                  <a:gd name="T64" fmla="*/ 15 w 299"/>
                  <a:gd name="T65" fmla="*/ 81 h 289"/>
                  <a:gd name="T66" fmla="*/ 30 w 299"/>
                  <a:gd name="T67" fmla="*/ 92 h 289"/>
                  <a:gd name="T68" fmla="*/ 50 w 299"/>
                  <a:gd name="T69" fmla="*/ 9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99"/>
                  <a:gd name="T106" fmla="*/ 0 h 289"/>
                  <a:gd name="T107" fmla="*/ 299 w 299"/>
                  <a:gd name="T108" fmla="*/ 289 h 2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99" h="289">
                    <a:moveTo>
                      <a:pt x="150" y="273"/>
                    </a:moveTo>
                    <a:lnTo>
                      <a:pt x="122" y="270"/>
                    </a:lnTo>
                    <a:lnTo>
                      <a:pt x="97" y="262"/>
                    </a:lnTo>
                    <a:lnTo>
                      <a:pt x="74" y="251"/>
                    </a:lnTo>
                    <a:lnTo>
                      <a:pt x="54" y="235"/>
                    </a:lnTo>
                    <a:lnTo>
                      <a:pt x="38" y="216"/>
                    </a:lnTo>
                    <a:lnTo>
                      <a:pt x="26" y="194"/>
                    </a:lnTo>
                    <a:lnTo>
                      <a:pt x="18" y="171"/>
                    </a:lnTo>
                    <a:lnTo>
                      <a:pt x="16" y="144"/>
                    </a:lnTo>
                    <a:lnTo>
                      <a:pt x="18" y="118"/>
                    </a:lnTo>
                    <a:lnTo>
                      <a:pt x="26" y="93"/>
                    </a:lnTo>
                    <a:lnTo>
                      <a:pt x="38" y="72"/>
                    </a:lnTo>
                    <a:lnTo>
                      <a:pt x="54" y="53"/>
                    </a:lnTo>
                    <a:lnTo>
                      <a:pt x="74" y="38"/>
                    </a:lnTo>
                    <a:lnTo>
                      <a:pt x="97" y="26"/>
                    </a:lnTo>
                    <a:lnTo>
                      <a:pt x="122" y="18"/>
                    </a:lnTo>
                    <a:lnTo>
                      <a:pt x="150" y="16"/>
                    </a:lnTo>
                    <a:lnTo>
                      <a:pt x="177" y="18"/>
                    </a:lnTo>
                    <a:lnTo>
                      <a:pt x="202" y="26"/>
                    </a:lnTo>
                    <a:lnTo>
                      <a:pt x="225" y="38"/>
                    </a:lnTo>
                    <a:lnTo>
                      <a:pt x="245" y="53"/>
                    </a:lnTo>
                    <a:lnTo>
                      <a:pt x="261" y="72"/>
                    </a:lnTo>
                    <a:lnTo>
                      <a:pt x="273" y="93"/>
                    </a:lnTo>
                    <a:lnTo>
                      <a:pt x="281" y="118"/>
                    </a:lnTo>
                    <a:lnTo>
                      <a:pt x="283" y="144"/>
                    </a:lnTo>
                    <a:lnTo>
                      <a:pt x="281" y="171"/>
                    </a:lnTo>
                    <a:lnTo>
                      <a:pt x="273" y="194"/>
                    </a:lnTo>
                    <a:lnTo>
                      <a:pt x="261" y="216"/>
                    </a:lnTo>
                    <a:lnTo>
                      <a:pt x="245" y="235"/>
                    </a:lnTo>
                    <a:lnTo>
                      <a:pt x="225" y="251"/>
                    </a:lnTo>
                    <a:lnTo>
                      <a:pt x="202" y="262"/>
                    </a:lnTo>
                    <a:lnTo>
                      <a:pt x="177" y="270"/>
                    </a:lnTo>
                    <a:lnTo>
                      <a:pt x="150" y="273"/>
                    </a:lnTo>
                    <a:lnTo>
                      <a:pt x="150" y="289"/>
                    </a:lnTo>
                    <a:lnTo>
                      <a:pt x="179" y="286"/>
                    </a:lnTo>
                    <a:lnTo>
                      <a:pt x="207" y="278"/>
                    </a:lnTo>
                    <a:lnTo>
                      <a:pt x="233" y="264"/>
                    </a:lnTo>
                    <a:lnTo>
                      <a:pt x="255" y="245"/>
                    </a:lnTo>
                    <a:lnTo>
                      <a:pt x="274" y="224"/>
                    </a:lnTo>
                    <a:lnTo>
                      <a:pt x="288" y="199"/>
                    </a:lnTo>
                    <a:lnTo>
                      <a:pt x="296" y="173"/>
                    </a:lnTo>
                    <a:lnTo>
                      <a:pt x="299" y="144"/>
                    </a:lnTo>
                    <a:lnTo>
                      <a:pt x="296" y="115"/>
                    </a:lnTo>
                    <a:lnTo>
                      <a:pt x="288" y="88"/>
                    </a:lnTo>
                    <a:lnTo>
                      <a:pt x="274" y="64"/>
                    </a:lnTo>
                    <a:lnTo>
                      <a:pt x="274" y="63"/>
                    </a:lnTo>
                    <a:lnTo>
                      <a:pt x="255" y="42"/>
                    </a:lnTo>
                    <a:lnTo>
                      <a:pt x="234" y="25"/>
                    </a:lnTo>
                    <a:lnTo>
                      <a:pt x="233" y="25"/>
                    </a:lnTo>
                    <a:lnTo>
                      <a:pt x="207" y="11"/>
                    </a:lnTo>
                    <a:lnTo>
                      <a:pt x="179" y="3"/>
                    </a:lnTo>
                    <a:lnTo>
                      <a:pt x="150" y="0"/>
                    </a:lnTo>
                    <a:lnTo>
                      <a:pt x="119" y="3"/>
                    </a:lnTo>
                    <a:lnTo>
                      <a:pt x="92" y="11"/>
                    </a:lnTo>
                    <a:lnTo>
                      <a:pt x="66" y="25"/>
                    </a:lnTo>
                    <a:lnTo>
                      <a:pt x="65" y="25"/>
                    </a:lnTo>
                    <a:lnTo>
                      <a:pt x="44" y="42"/>
                    </a:lnTo>
                    <a:lnTo>
                      <a:pt x="25" y="63"/>
                    </a:lnTo>
                    <a:lnTo>
                      <a:pt x="25" y="64"/>
                    </a:lnTo>
                    <a:lnTo>
                      <a:pt x="10" y="88"/>
                    </a:lnTo>
                    <a:lnTo>
                      <a:pt x="2" y="115"/>
                    </a:lnTo>
                    <a:lnTo>
                      <a:pt x="0" y="144"/>
                    </a:lnTo>
                    <a:lnTo>
                      <a:pt x="2" y="173"/>
                    </a:lnTo>
                    <a:lnTo>
                      <a:pt x="10" y="199"/>
                    </a:lnTo>
                    <a:lnTo>
                      <a:pt x="25" y="224"/>
                    </a:lnTo>
                    <a:lnTo>
                      <a:pt x="44" y="245"/>
                    </a:lnTo>
                    <a:lnTo>
                      <a:pt x="66" y="264"/>
                    </a:lnTo>
                    <a:lnTo>
                      <a:pt x="92" y="278"/>
                    </a:lnTo>
                    <a:lnTo>
                      <a:pt x="119" y="286"/>
                    </a:lnTo>
                    <a:lnTo>
                      <a:pt x="150" y="289"/>
                    </a:lnTo>
                    <a:lnTo>
                      <a:pt x="150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09" name="Freeform 179"/>
              <p:cNvSpPr>
                <a:spLocks/>
              </p:cNvSpPr>
              <p:nvPr/>
            </p:nvSpPr>
            <p:spPr bwMode="auto">
              <a:xfrm>
                <a:off x="3368" y="3765"/>
                <a:ext cx="54" cy="108"/>
              </a:xfrm>
              <a:custGeom>
                <a:avLst/>
                <a:gdLst>
                  <a:gd name="T0" fmla="*/ 54 w 162"/>
                  <a:gd name="T1" fmla="*/ 108 h 324"/>
                  <a:gd name="T2" fmla="*/ 54 w 162"/>
                  <a:gd name="T3" fmla="*/ 0 h 324"/>
                  <a:gd name="T4" fmla="*/ 0 w 162"/>
                  <a:gd name="T5" fmla="*/ 0 h 324"/>
                  <a:gd name="T6" fmla="*/ 0 w 162"/>
                  <a:gd name="T7" fmla="*/ 62 h 324"/>
                  <a:gd name="T8" fmla="*/ 5 w 162"/>
                  <a:gd name="T9" fmla="*/ 62 h 324"/>
                  <a:gd name="T10" fmla="*/ 5 w 162"/>
                  <a:gd name="T11" fmla="*/ 5 h 324"/>
                  <a:gd name="T12" fmla="*/ 49 w 162"/>
                  <a:gd name="T13" fmla="*/ 5 h 324"/>
                  <a:gd name="T14" fmla="*/ 49 w 162"/>
                  <a:gd name="T15" fmla="*/ 108 h 324"/>
                  <a:gd name="T16" fmla="*/ 54 w 162"/>
                  <a:gd name="T17" fmla="*/ 108 h 3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2"/>
                  <a:gd name="T28" fmla="*/ 0 h 324"/>
                  <a:gd name="T29" fmla="*/ 162 w 162"/>
                  <a:gd name="T30" fmla="*/ 324 h 3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2" h="324">
                    <a:moveTo>
                      <a:pt x="162" y="32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86"/>
                    </a:lnTo>
                    <a:lnTo>
                      <a:pt x="16" y="186"/>
                    </a:lnTo>
                    <a:lnTo>
                      <a:pt x="16" y="16"/>
                    </a:lnTo>
                    <a:lnTo>
                      <a:pt x="146" y="16"/>
                    </a:lnTo>
                    <a:lnTo>
                      <a:pt x="146" y="324"/>
                    </a:lnTo>
                    <a:lnTo>
                      <a:pt x="16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0" name="Freeform 180"/>
              <p:cNvSpPr>
                <a:spLocks/>
              </p:cNvSpPr>
              <p:nvPr/>
            </p:nvSpPr>
            <p:spPr bwMode="auto">
              <a:xfrm>
                <a:off x="3356" y="3857"/>
                <a:ext cx="33" cy="32"/>
              </a:xfrm>
              <a:custGeom>
                <a:avLst/>
                <a:gdLst>
                  <a:gd name="T0" fmla="*/ 17 w 99"/>
                  <a:gd name="T1" fmla="*/ 27 h 96"/>
                  <a:gd name="T2" fmla="*/ 12 w 99"/>
                  <a:gd name="T3" fmla="*/ 26 h 96"/>
                  <a:gd name="T4" fmla="*/ 8 w 99"/>
                  <a:gd name="T5" fmla="*/ 24 h 96"/>
                  <a:gd name="T6" fmla="*/ 6 w 99"/>
                  <a:gd name="T7" fmla="*/ 20 h 96"/>
                  <a:gd name="T8" fmla="*/ 5 w 99"/>
                  <a:gd name="T9" fmla="*/ 16 h 96"/>
                  <a:gd name="T10" fmla="*/ 6 w 99"/>
                  <a:gd name="T11" fmla="*/ 12 h 96"/>
                  <a:gd name="T12" fmla="*/ 8 w 99"/>
                  <a:gd name="T13" fmla="*/ 8 h 96"/>
                  <a:gd name="T14" fmla="*/ 12 w 99"/>
                  <a:gd name="T15" fmla="*/ 6 h 96"/>
                  <a:gd name="T16" fmla="*/ 17 w 99"/>
                  <a:gd name="T17" fmla="*/ 5 h 96"/>
                  <a:gd name="T18" fmla="*/ 21 w 99"/>
                  <a:gd name="T19" fmla="*/ 6 h 96"/>
                  <a:gd name="T20" fmla="*/ 25 w 99"/>
                  <a:gd name="T21" fmla="*/ 8 h 96"/>
                  <a:gd name="T22" fmla="*/ 27 w 99"/>
                  <a:gd name="T23" fmla="*/ 12 h 96"/>
                  <a:gd name="T24" fmla="*/ 28 w 99"/>
                  <a:gd name="T25" fmla="*/ 16 h 96"/>
                  <a:gd name="T26" fmla="*/ 27 w 99"/>
                  <a:gd name="T27" fmla="*/ 20 h 96"/>
                  <a:gd name="T28" fmla="*/ 25 w 99"/>
                  <a:gd name="T29" fmla="*/ 24 h 96"/>
                  <a:gd name="T30" fmla="*/ 21 w 99"/>
                  <a:gd name="T31" fmla="*/ 26 h 96"/>
                  <a:gd name="T32" fmla="*/ 17 w 99"/>
                  <a:gd name="T33" fmla="*/ 27 h 96"/>
                  <a:gd name="T34" fmla="*/ 17 w 99"/>
                  <a:gd name="T35" fmla="*/ 32 h 96"/>
                  <a:gd name="T36" fmla="*/ 23 w 99"/>
                  <a:gd name="T37" fmla="*/ 31 h 96"/>
                  <a:gd name="T38" fmla="*/ 28 w 99"/>
                  <a:gd name="T39" fmla="*/ 27 h 96"/>
                  <a:gd name="T40" fmla="*/ 32 w 99"/>
                  <a:gd name="T41" fmla="*/ 22 h 96"/>
                  <a:gd name="T42" fmla="*/ 33 w 99"/>
                  <a:gd name="T43" fmla="*/ 16 h 96"/>
                  <a:gd name="T44" fmla="*/ 32 w 99"/>
                  <a:gd name="T45" fmla="*/ 10 h 96"/>
                  <a:gd name="T46" fmla="*/ 28 w 99"/>
                  <a:gd name="T47" fmla="*/ 5 h 96"/>
                  <a:gd name="T48" fmla="*/ 23 w 99"/>
                  <a:gd name="T49" fmla="*/ 1 h 96"/>
                  <a:gd name="T50" fmla="*/ 17 w 99"/>
                  <a:gd name="T51" fmla="*/ 0 h 96"/>
                  <a:gd name="T52" fmla="*/ 10 w 99"/>
                  <a:gd name="T53" fmla="*/ 1 h 96"/>
                  <a:gd name="T54" fmla="*/ 5 w 99"/>
                  <a:gd name="T55" fmla="*/ 5 h 96"/>
                  <a:gd name="T56" fmla="*/ 1 w 99"/>
                  <a:gd name="T57" fmla="*/ 10 h 96"/>
                  <a:gd name="T58" fmla="*/ 0 w 99"/>
                  <a:gd name="T59" fmla="*/ 16 h 96"/>
                  <a:gd name="T60" fmla="*/ 1 w 99"/>
                  <a:gd name="T61" fmla="*/ 22 h 96"/>
                  <a:gd name="T62" fmla="*/ 5 w 99"/>
                  <a:gd name="T63" fmla="*/ 27 h 96"/>
                  <a:gd name="T64" fmla="*/ 10 w 99"/>
                  <a:gd name="T65" fmla="*/ 31 h 96"/>
                  <a:gd name="T66" fmla="*/ 17 w 99"/>
                  <a:gd name="T67" fmla="*/ 32 h 96"/>
                  <a:gd name="T68" fmla="*/ 17 w 99"/>
                  <a:gd name="T69" fmla="*/ 27 h 9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9"/>
                  <a:gd name="T106" fmla="*/ 0 h 96"/>
                  <a:gd name="T107" fmla="*/ 99 w 99"/>
                  <a:gd name="T108" fmla="*/ 96 h 9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9" h="96">
                    <a:moveTo>
                      <a:pt x="50" y="80"/>
                    </a:moveTo>
                    <a:lnTo>
                      <a:pt x="35" y="77"/>
                    </a:lnTo>
                    <a:lnTo>
                      <a:pt x="25" y="71"/>
                    </a:lnTo>
                    <a:lnTo>
                      <a:pt x="18" y="61"/>
                    </a:lnTo>
                    <a:lnTo>
                      <a:pt x="15" y="48"/>
                    </a:lnTo>
                    <a:lnTo>
                      <a:pt x="18" y="35"/>
                    </a:lnTo>
                    <a:lnTo>
                      <a:pt x="25" y="25"/>
                    </a:lnTo>
                    <a:lnTo>
                      <a:pt x="35" y="18"/>
                    </a:lnTo>
                    <a:lnTo>
                      <a:pt x="50" y="16"/>
                    </a:lnTo>
                    <a:lnTo>
                      <a:pt x="63" y="18"/>
                    </a:lnTo>
                    <a:lnTo>
                      <a:pt x="74" y="25"/>
                    </a:lnTo>
                    <a:lnTo>
                      <a:pt x="81" y="35"/>
                    </a:lnTo>
                    <a:lnTo>
                      <a:pt x="83" y="48"/>
                    </a:lnTo>
                    <a:lnTo>
                      <a:pt x="81" y="61"/>
                    </a:lnTo>
                    <a:lnTo>
                      <a:pt x="74" y="71"/>
                    </a:lnTo>
                    <a:lnTo>
                      <a:pt x="63" y="77"/>
                    </a:lnTo>
                    <a:lnTo>
                      <a:pt x="50" y="80"/>
                    </a:lnTo>
                    <a:lnTo>
                      <a:pt x="50" y="96"/>
                    </a:lnTo>
                    <a:lnTo>
                      <a:pt x="69" y="93"/>
                    </a:lnTo>
                    <a:lnTo>
                      <a:pt x="85" y="81"/>
                    </a:lnTo>
                    <a:lnTo>
                      <a:pt x="97" y="67"/>
                    </a:lnTo>
                    <a:lnTo>
                      <a:pt x="99" y="48"/>
                    </a:lnTo>
                    <a:lnTo>
                      <a:pt x="97" y="30"/>
                    </a:lnTo>
                    <a:lnTo>
                      <a:pt x="85" y="14"/>
                    </a:lnTo>
                    <a:lnTo>
                      <a:pt x="69" y="2"/>
                    </a:lnTo>
                    <a:lnTo>
                      <a:pt x="50" y="0"/>
                    </a:lnTo>
                    <a:lnTo>
                      <a:pt x="30" y="2"/>
                    </a:lnTo>
                    <a:lnTo>
                      <a:pt x="14" y="14"/>
                    </a:lnTo>
                    <a:lnTo>
                      <a:pt x="2" y="30"/>
                    </a:lnTo>
                    <a:lnTo>
                      <a:pt x="0" y="48"/>
                    </a:lnTo>
                    <a:lnTo>
                      <a:pt x="2" y="67"/>
                    </a:lnTo>
                    <a:lnTo>
                      <a:pt x="14" y="81"/>
                    </a:lnTo>
                    <a:lnTo>
                      <a:pt x="30" y="93"/>
                    </a:lnTo>
                    <a:lnTo>
                      <a:pt x="50" y="96"/>
                    </a:lnTo>
                    <a:lnTo>
                      <a:pt x="5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1" name="Freeform 181"/>
              <p:cNvSpPr>
                <a:spLocks/>
              </p:cNvSpPr>
              <p:nvPr/>
            </p:nvSpPr>
            <p:spPr bwMode="auto">
              <a:xfrm>
                <a:off x="3359" y="3860"/>
                <a:ext cx="27" cy="25"/>
              </a:xfrm>
              <a:custGeom>
                <a:avLst/>
                <a:gdLst>
                  <a:gd name="T0" fmla="*/ 14 w 79"/>
                  <a:gd name="T1" fmla="*/ 25 h 77"/>
                  <a:gd name="T2" fmla="*/ 8 w 79"/>
                  <a:gd name="T3" fmla="*/ 24 h 77"/>
                  <a:gd name="T4" fmla="*/ 4 w 79"/>
                  <a:gd name="T5" fmla="*/ 22 h 77"/>
                  <a:gd name="T6" fmla="*/ 1 w 79"/>
                  <a:gd name="T7" fmla="*/ 18 h 77"/>
                  <a:gd name="T8" fmla="*/ 0 w 79"/>
                  <a:gd name="T9" fmla="*/ 13 h 77"/>
                  <a:gd name="T10" fmla="*/ 1 w 79"/>
                  <a:gd name="T11" fmla="*/ 8 h 77"/>
                  <a:gd name="T12" fmla="*/ 4 w 79"/>
                  <a:gd name="T13" fmla="*/ 4 h 77"/>
                  <a:gd name="T14" fmla="*/ 8 w 79"/>
                  <a:gd name="T15" fmla="*/ 1 h 77"/>
                  <a:gd name="T16" fmla="*/ 14 w 79"/>
                  <a:gd name="T17" fmla="*/ 0 h 77"/>
                  <a:gd name="T18" fmla="*/ 19 w 79"/>
                  <a:gd name="T19" fmla="*/ 1 h 77"/>
                  <a:gd name="T20" fmla="*/ 23 w 79"/>
                  <a:gd name="T21" fmla="*/ 4 h 77"/>
                  <a:gd name="T22" fmla="*/ 26 w 79"/>
                  <a:gd name="T23" fmla="*/ 8 h 77"/>
                  <a:gd name="T24" fmla="*/ 27 w 79"/>
                  <a:gd name="T25" fmla="*/ 13 h 77"/>
                  <a:gd name="T26" fmla="*/ 26 w 79"/>
                  <a:gd name="T27" fmla="*/ 18 h 77"/>
                  <a:gd name="T28" fmla="*/ 23 w 79"/>
                  <a:gd name="T29" fmla="*/ 22 h 77"/>
                  <a:gd name="T30" fmla="*/ 19 w 79"/>
                  <a:gd name="T31" fmla="*/ 24 h 77"/>
                  <a:gd name="T32" fmla="*/ 14 w 79"/>
                  <a:gd name="T33" fmla="*/ 25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9"/>
                  <a:gd name="T52" fmla="*/ 0 h 77"/>
                  <a:gd name="T53" fmla="*/ 79 w 79"/>
                  <a:gd name="T54" fmla="*/ 77 h 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9" h="77">
                    <a:moveTo>
                      <a:pt x="40" y="77"/>
                    </a:moveTo>
                    <a:lnTo>
                      <a:pt x="24" y="75"/>
                    </a:lnTo>
                    <a:lnTo>
                      <a:pt x="12" y="67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4" y="3"/>
                    </a:lnTo>
                    <a:lnTo>
                      <a:pt x="40" y="0"/>
                    </a:lnTo>
                    <a:lnTo>
                      <a:pt x="55" y="3"/>
                    </a:lnTo>
                    <a:lnTo>
                      <a:pt x="68" y="12"/>
                    </a:lnTo>
                    <a:lnTo>
                      <a:pt x="76" y="25"/>
                    </a:lnTo>
                    <a:lnTo>
                      <a:pt x="79" y="39"/>
                    </a:lnTo>
                    <a:lnTo>
                      <a:pt x="76" y="54"/>
                    </a:lnTo>
                    <a:lnTo>
                      <a:pt x="68" y="67"/>
                    </a:lnTo>
                    <a:lnTo>
                      <a:pt x="55" y="75"/>
                    </a:lnTo>
                    <a:lnTo>
                      <a:pt x="40" y="7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2" name="Freeform 182"/>
              <p:cNvSpPr>
                <a:spLocks/>
              </p:cNvSpPr>
              <p:nvPr/>
            </p:nvSpPr>
            <p:spPr bwMode="auto">
              <a:xfrm>
                <a:off x="3237" y="3768"/>
                <a:ext cx="48" cy="93"/>
              </a:xfrm>
              <a:custGeom>
                <a:avLst/>
                <a:gdLst>
                  <a:gd name="T0" fmla="*/ 48 w 146"/>
                  <a:gd name="T1" fmla="*/ 93 h 277"/>
                  <a:gd name="T2" fmla="*/ 48 w 146"/>
                  <a:gd name="T3" fmla="*/ 0 h 277"/>
                  <a:gd name="T4" fmla="*/ 0 w 146"/>
                  <a:gd name="T5" fmla="*/ 0 h 277"/>
                  <a:gd name="T6" fmla="*/ 0 w 146"/>
                  <a:gd name="T7" fmla="*/ 59 h 277"/>
                  <a:gd name="T8" fmla="*/ 15 w 146"/>
                  <a:gd name="T9" fmla="*/ 61 h 277"/>
                  <a:gd name="T10" fmla="*/ 28 w 146"/>
                  <a:gd name="T11" fmla="*/ 66 h 277"/>
                  <a:gd name="T12" fmla="*/ 39 w 146"/>
                  <a:gd name="T13" fmla="*/ 78 h 277"/>
                  <a:gd name="T14" fmla="*/ 45 w 146"/>
                  <a:gd name="T15" fmla="*/ 88 h 277"/>
                  <a:gd name="T16" fmla="*/ 48 w 146"/>
                  <a:gd name="T17" fmla="*/ 93 h 27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6"/>
                  <a:gd name="T28" fmla="*/ 0 h 277"/>
                  <a:gd name="T29" fmla="*/ 146 w 146"/>
                  <a:gd name="T30" fmla="*/ 277 h 27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6" h="277">
                    <a:moveTo>
                      <a:pt x="146" y="277"/>
                    </a:moveTo>
                    <a:lnTo>
                      <a:pt x="146" y="0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46" y="182"/>
                    </a:lnTo>
                    <a:lnTo>
                      <a:pt x="86" y="198"/>
                    </a:lnTo>
                    <a:lnTo>
                      <a:pt x="119" y="232"/>
                    </a:lnTo>
                    <a:lnTo>
                      <a:pt x="138" y="261"/>
                    </a:lnTo>
                    <a:lnTo>
                      <a:pt x="146" y="277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3" name="Freeform 183"/>
              <p:cNvSpPr>
                <a:spLocks/>
              </p:cNvSpPr>
              <p:nvPr/>
            </p:nvSpPr>
            <p:spPr bwMode="auto">
              <a:xfrm>
                <a:off x="3192" y="3828"/>
                <a:ext cx="92" cy="90"/>
              </a:xfrm>
              <a:custGeom>
                <a:avLst/>
                <a:gdLst>
                  <a:gd name="T0" fmla="*/ 46 w 277"/>
                  <a:gd name="T1" fmla="*/ 90 h 270"/>
                  <a:gd name="T2" fmla="*/ 37 w 277"/>
                  <a:gd name="T3" fmla="*/ 89 h 270"/>
                  <a:gd name="T4" fmla="*/ 28 w 277"/>
                  <a:gd name="T5" fmla="*/ 87 h 270"/>
                  <a:gd name="T6" fmla="*/ 20 w 277"/>
                  <a:gd name="T7" fmla="*/ 82 h 270"/>
                  <a:gd name="T8" fmla="*/ 14 w 277"/>
                  <a:gd name="T9" fmla="*/ 77 h 270"/>
                  <a:gd name="T10" fmla="*/ 8 w 277"/>
                  <a:gd name="T11" fmla="*/ 70 h 270"/>
                  <a:gd name="T12" fmla="*/ 4 w 277"/>
                  <a:gd name="T13" fmla="*/ 63 h 270"/>
                  <a:gd name="T14" fmla="*/ 1 w 277"/>
                  <a:gd name="T15" fmla="*/ 54 h 270"/>
                  <a:gd name="T16" fmla="*/ 0 w 277"/>
                  <a:gd name="T17" fmla="*/ 45 h 270"/>
                  <a:gd name="T18" fmla="*/ 1 w 277"/>
                  <a:gd name="T19" fmla="*/ 36 h 270"/>
                  <a:gd name="T20" fmla="*/ 4 w 277"/>
                  <a:gd name="T21" fmla="*/ 28 h 270"/>
                  <a:gd name="T22" fmla="*/ 8 w 277"/>
                  <a:gd name="T23" fmla="*/ 20 h 270"/>
                  <a:gd name="T24" fmla="*/ 14 w 277"/>
                  <a:gd name="T25" fmla="*/ 13 h 270"/>
                  <a:gd name="T26" fmla="*/ 20 w 277"/>
                  <a:gd name="T27" fmla="*/ 8 h 270"/>
                  <a:gd name="T28" fmla="*/ 28 w 277"/>
                  <a:gd name="T29" fmla="*/ 4 h 270"/>
                  <a:gd name="T30" fmla="*/ 37 w 277"/>
                  <a:gd name="T31" fmla="*/ 1 h 270"/>
                  <a:gd name="T32" fmla="*/ 46 w 277"/>
                  <a:gd name="T33" fmla="*/ 0 h 270"/>
                  <a:gd name="T34" fmla="*/ 55 w 277"/>
                  <a:gd name="T35" fmla="*/ 1 h 270"/>
                  <a:gd name="T36" fmla="*/ 64 w 277"/>
                  <a:gd name="T37" fmla="*/ 4 h 270"/>
                  <a:gd name="T38" fmla="*/ 72 w 277"/>
                  <a:gd name="T39" fmla="*/ 8 h 270"/>
                  <a:gd name="T40" fmla="*/ 79 w 277"/>
                  <a:gd name="T41" fmla="*/ 13 h 270"/>
                  <a:gd name="T42" fmla="*/ 84 w 277"/>
                  <a:gd name="T43" fmla="*/ 20 h 270"/>
                  <a:gd name="T44" fmla="*/ 88 w 277"/>
                  <a:gd name="T45" fmla="*/ 28 h 270"/>
                  <a:gd name="T46" fmla="*/ 91 w 277"/>
                  <a:gd name="T47" fmla="*/ 36 h 270"/>
                  <a:gd name="T48" fmla="*/ 92 w 277"/>
                  <a:gd name="T49" fmla="*/ 45 h 270"/>
                  <a:gd name="T50" fmla="*/ 91 w 277"/>
                  <a:gd name="T51" fmla="*/ 54 h 270"/>
                  <a:gd name="T52" fmla="*/ 88 w 277"/>
                  <a:gd name="T53" fmla="*/ 63 h 270"/>
                  <a:gd name="T54" fmla="*/ 84 w 277"/>
                  <a:gd name="T55" fmla="*/ 70 h 270"/>
                  <a:gd name="T56" fmla="*/ 79 w 277"/>
                  <a:gd name="T57" fmla="*/ 77 h 270"/>
                  <a:gd name="T58" fmla="*/ 72 w 277"/>
                  <a:gd name="T59" fmla="*/ 82 h 270"/>
                  <a:gd name="T60" fmla="*/ 64 w 277"/>
                  <a:gd name="T61" fmla="*/ 87 h 270"/>
                  <a:gd name="T62" fmla="*/ 55 w 277"/>
                  <a:gd name="T63" fmla="*/ 89 h 270"/>
                  <a:gd name="T64" fmla="*/ 46 w 277"/>
                  <a:gd name="T65" fmla="*/ 90 h 27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7"/>
                  <a:gd name="T100" fmla="*/ 0 h 270"/>
                  <a:gd name="T101" fmla="*/ 277 w 277"/>
                  <a:gd name="T102" fmla="*/ 270 h 27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7" h="270">
                    <a:moveTo>
                      <a:pt x="139" y="270"/>
                    </a:moveTo>
                    <a:lnTo>
                      <a:pt x="111" y="268"/>
                    </a:lnTo>
                    <a:lnTo>
                      <a:pt x="85" y="260"/>
                    </a:lnTo>
                    <a:lnTo>
                      <a:pt x="61" y="247"/>
                    </a:lnTo>
                    <a:lnTo>
                      <a:pt x="41" y="231"/>
                    </a:lnTo>
                    <a:lnTo>
                      <a:pt x="24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5"/>
                    </a:lnTo>
                    <a:lnTo>
                      <a:pt x="3" y="108"/>
                    </a:lnTo>
                    <a:lnTo>
                      <a:pt x="11" y="83"/>
                    </a:lnTo>
                    <a:lnTo>
                      <a:pt x="24" y="59"/>
                    </a:lnTo>
                    <a:lnTo>
                      <a:pt x="41" y="40"/>
                    </a:lnTo>
                    <a:lnTo>
                      <a:pt x="61" y="24"/>
                    </a:lnTo>
                    <a:lnTo>
                      <a:pt x="85" y="11"/>
                    </a:lnTo>
                    <a:lnTo>
                      <a:pt x="111" y="3"/>
                    </a:lnTo>
                    <a:lnTo>
                      <a:pt x="139" y="0"/>
                    </a:lnTo>
                    <a:lnTo>
                      <a:pt x="166" y="3"/>
                    </a:lnTo>
                    <a:lnTo>
                      <a:pt x="193" y="11"/>
                    </a:lnTo>
                    <a:lnTo>
                      <a:pt x="216" y="24"/>
                    </a:lnTo>
                    <a:lnTo>
                      <a:pt x="237" y="40"/>
                    </a:lnTo>
                    <a:lnTo>
                      <a:pt x="253" y="59"/>
                    </a:lnTo>
                    <a:lnTo>
                      <a:pt x="266" y="83"/>
                    </a:lnTo>
                    <a:lnTo>
                      <a:pt x="274" y="108"/>
                    </a:lnTo>
                    <a:lnTo>
                      <a:pt x="277" y="135"/>
                    </a:lnTo>
                    <a:lnTo>
                      <a:pt x="274" y="163"/>
                    </a:lnTo>
                    <a:lnTo>
                      <a:pt x="266" y="188"/>
                    </a:lnTo>
                    <a:lnTo>
                      <a:pt x="253" y="211"/>
                    </a:lnTo>
                    <a:lnTo>
                      <a:pt x="237" y="231"/>
                    </a:lnTo>
                    <a:lnTo>
                      <a:pt x="216" y="247"/>
                    </a:lnTo>
                    <a:lnTo>
                      <a:pt x="193" y="260"/>
                    </a:lnTo>
                    <a:lnTo>
                      <a:pt x="166" y="268"/>
                    </a:lnTo>
                    <a:lnTo>
                      <a:pt x="139" y="270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4" name="Freeform 184"/>
              <p:cNvSpPr>
                <a:spLocks/>
              </p:cNvSpPr>
              <p:nvPr/>
            </p:nvSpPr>
            <p:spPr bwMode="auto">
              <a:xfrm>
                <a:off x="3188" y="3825"/>
                <a:ext cx="100" cy="96"/>
              </a:xfrm>
              <a:custGeom>
                <a:avLst/>
                <a:gdLst>
                  <a:gd name="T0" fmla="*/ 41 w 300"/>
                  <a:gd name="T1" fmla="*/ 90 h 289"/>
                  <a:gd name="T2" fmla="*/ 25 w 300"/>
                  <a:gd name="T3" fmla="*/ 83 h 289"/>
                  <a:gd name="T4" fmla="*/ 13 w 300"/>
                  <a:gd name="T5" fmla="*/ 72 h 289"/>
                  <a:gd name="T6" fmla="*/ 6 w 300"/>
                  <a:gd name="T7" fmla="*/ 57 h 289"/>
                  <a:gd name="T8" fmla="*/ 6 w 300"/>
                  <a:gd name="T9" fmla="*/ 39 h 289"/>
                  <a:gd name="T10" fmla="*/ 13 w 300"/>
                  <a:gd name="T11" fmla="*/ 24 h 289"/>
                  <a:gd name="T12" fmla="*/ 25 w 300"/>
                  <a:gd name="T13" fmla="*/ 13 h 289"/>
                  <a:gd name="T14" fmla="*/ 41 w 300"/>
                  <a:gd name="T15" fmla="*/ 6 h 289"/>
                  <a:gd name="T16" fmla="*/ 59 w 300"/>
                  <a:gd name="T17" fmla="*/ 6 h 289"/>
                  <a:gd name="T18" fmla="*/ 75 w 300"/>
                  <a:gd name="T19" fmla="*/ 13 h 289"/>
                  <a:gd name="T20" fmla="*/ 87 w 300"/>
                  <a:gd name="T21" fmla="*/ 24 h 289"/>
                  <a:gd name="T22" fmla="*/ 94 w 300"/>
                  <a:gd name="T23" fmla="*/ 39 h 289"/>
                  <a:gd name="T24" fmla="*/ 94 w 300"/>
                  <a:gd name="T25" fmla="*/ 57 h 289"/>
                  <a:gd name="T26" fmla="*/ 87 w 300"/>
                  <a:gd name="T27" fmla="*/ 72 h 289"/>
                  <a:gd name="T28" fmla="*/ 75 w 300"/>
                  <a:gd name="T29" fmla="*/ 83 h 289"/>
                  <a:gd name="T30" fmla="*/ 59 w 300"/>
                  <a:gd name="T31" fmla="*/ 90 h 289"/>
                  <a:gd name="T32" fmla="*/ 50 w 300"/>
                  <a:gd name="T33" fmla="*/ 96 h 289"/>
                  <a:gd name="T34" fmla="*/ 69 w 300"/>
                  <a:gd name="T35" fmla="*/ 92 h 289"/>
                  <a:gd name="T36" fmla="*/ 85 w 300"/>
                  <a:gd name="T37" fmla="*/ 81 h 289"/>
                  <a:gd name="T38" fmla="*/ 96 w 300"/>
                  <a:gd name="T39" fmla="*/ 66 h 289"/>
                  <a:gd name="T40" fmla="*/ 100 w 300"/>
                  <a:gd name="T41" fmla="*/ 48 h 289"/>
                  <a:gd name="T42" fmla="*/ 96 w 300"/>
                  <a:gd name="T43" fmla="*/ 29 h 289"/>
                  <a:gd name="T44" fmla="*/ 92 w 300"/>
                  <a:gd name="T45" fmla="*/ 21 h 289"/>
                  <a:gd name="T46" fmla="*/ 78 w 300"/>
                  <a:gd name="T47" fmla="*/ 8 h 289"/>
                  <a:gd name="T48" fmla="*/ 69 w 300"/>
                  <a:gd name="T49" fmla="*/ 4 h 289"/>
                  <a:gd name="T50" fmla="*/ 50 w 300"/>
                  <a:gd name="T51" fmla="*/ 0 h 289"/>
                  <a:gd name="T52" fmla="*/ 31 w 300"/>
                  <a:gd name="T53" fmla="*/ 4 h 289"/>
                  <a:gd name="T54" fmla="*/ 22 w 300"/>
                  <a:gd name="T55" fmla="*/ 8 h 289"/>
                  <a:gd name="T56" fmla="*/ 9 w 300"/>
                  <a:gd name="T57" fmla="*/ 21 h 289"/>
                  <a:gd name="T58" fmla="*/ 4 w 300"/>
                  <a:gd name="T59" fmla="*/ 29 h 289"/>
                  <a:gd name="T60" fmla="*/ 0 w 300"/>
                  <a:gd name="T61" fmla="*/ 48 h 289"/>
                  <a:gd name="T62" fmla="*/ 4 w 300"/>
                  <a:gd name="T63" fmla="*/ 66 h 289"/>
                  <a:gd name="T64" fmla="*/ 15 w 300"/>
                  <a:gd name="T65" fmla="*/ 81 h 289"/>
                  <a:gd name="T66" fmla="*/ 31 w 300"/>
                  <a:gd name="T67" fmla="*/ 92 h 289"/>
                  <a:gd name="T68" fmla="*/ 50 w 300"/>
                  <a:gd name="T69" fmla="*/ 9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300"/>
                  <a:gd name="T106" fmla="*/ 0 h 289"/>
                  <a:gd name="T107" fmla="*/ 300 w 300"/>
                  <a:gd name="T108" fmla="*/ 289 h 2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300" h="289">
                    <a:moveTo>
                      <a:pt x="150" y="273"/>
                    </a:moveTo>
                    <a:lnTo>
                      <a:pt x="123" y="270"/>
                    </a:lnTo>
                    <a:lnTo>
                      <a:pt x="98" y="262"/>
                    </a:lnTo>
                    <a:lnTo>
                      <a:pt x="75" y="251"/>
                    </a:lnTo>
                    <a:lnTo>
                      <a:pt x="55" y="235"/>
                    </a:lnTo>
                    <a:lnTo>
                      <a:pt x="39" y="216"/>
                    </a:lnTo>
                    <a:lnTo>
                      <a:pt x="27" y="194"/>
                    </a:lnTo>
                    <a:lnTo>
                      <a:pt x="19" y="171"/>
                    </a:lnTo>
                    <a:lnTo>
                      <a:pt x="16" y="144"/>
                    </a:lnTo>
                    <a:lnTo>
                      <a:pt x="19" y="118"/>
                    </a:lnTo>
                    <a:lnTo>
                      <a:pt x="27" y="93"/>
                    </a:lnTo>
                    <a:lnTo>
                      <a:pt x="39" y="72"/>
                    </a:lnTo>
                    <a:lnTo>
                      <a:pt x="55" y="53"/>
                    </a:lnTo>
                    <a:lnTo>
                      <a:pt x="75" y="38"/>
                    </a:lnTo>
                    <a:lnTo>
                      <a:pt x="98" y="26"/>
                    </a:lnTo>
                    <a:lnTo>
                      <a:pt x="123" y="18"/>
                    </a:lnTo>
                    <a:lnTo>
                      <a:pt x="150" y="16"/>
                    </a:lnTo>
                    <a:lnTo>
                      <a:pt x="177" y="18"/>
                    </a:lnTo>
                    <a:lnTo>
                      <a:pt x="203" y="26"/>
                    </a:lnTo>
                    <a:lnTo>
                      <a:pt x="225" y="38"/>
                    </a:lnTo>
                    <a:lnTo>
                      <a:pt x="245" y="53"/>
                    </a:lnTo>
                    <a:lnTo>
                      <a:pt x="261" y="72"/>
                    </a:lnTo>
                    <a:lnTo>
                      <a:pt x="273" y="93"/>
                    </a:lnTo>
                    <a:lnTo>
                      <a:pt x="281" y="118"/>
                    </a:lnTo>
                    <a:lnTo>
                      <a:pt x="284" y="144"/>
                    </a:lnTo>
                    <a:lnTo>
                      <a:pt x="281" y="171"/>
                    </a:lnTo>
                    <a:lnTo>
                      <a:pt x="273" y="194"/>
                    </a:lnTo>
                    <a:lnTo>
                      <a:pt x="261" y="216"/>
                    </a:lnTo>
                    <a:lnTo>
                      <a:pt x="245" y="235"/>
                    </a:lnTo>
                    <a:lnTo>
                      <a:pt x="225" y="251"/>
                    </a:lnTo>
                    <a:lnTo>
                      <a:pt x="203" y="262"/>
                    </a:lnTo>
                    <a:lnTo>
                      <a:pt x="177" y="270"/>
                    </a:lnTo>
                    <a:lnTo>
                      <a:pt x="150" y="273"/>
                    </a:lnTo>
                    <a:lnTo>
                      <a:pt x="150" y="289"/>
                    </a:lnTo>
                    <a:lnTo>
                      <a:pt x="180" y="286"/>
                    </a:lnTo>
                    <a:lnTo>
                      <a:pt x="208" y="278"/>
                    </a:lnTo>
                    <a:lnTo>
                      <a:pt x="233" y="264"/>
                    </a:lnTo>
                    <a:lnTo>
                      <a:pt x="256" y="245"/>
                    </a:lnTo>
                    <a:lnTo>
                      <a:pt x="275" y="224"/>
                    </a:lnTo>
                    <a:lnTo>
                      <a:pt x="289" y="199"/>
                    </a:lnTo>
                    <a:lnTo>
                      <a:pt x="297" y="173"/>
                    </a:lnTo>
                    <a:lnTo>
                      <a:pt x="300" y="144"/>
                    </a:lnTo>
                    <a:lnTo>
                      <a:pt x="297" y="115"/>
                    </a:lnTo>
                    <a:lnTo>
                      <a:pt x="289" y="88"/>
                    </a:lnTo>
                    <a:lnTo>
                      <a:pt x="275" y="64"/>
                    </a:lnTo>
                    <a:lnTo>
                      <a:pt x="275" y="63"/>
                    </a:lnTo>
                    <a:lnTo>
                      <a:pt x="256" y="42"/>
                    </a:lnTo>
                    <a:lnTo>
                      <a:pt x="235" y="25"/>
                    </a:lnTo>
                    <a:lnTo>
                      <a:pt x="233" y="25"/>
                    </a:lnTo>
                    <a:lnTo>
                      <a:pt x="208" y="11"/>
                    </a:lnTo>
                    <a:lnTo>
                      <a:pt x="180" y="3"/>
                    </a:lnTo>
                    <a:lnTo>
                      <a:pt x="150" y="0"/>
                    </a:lnTo>
                    <a:lnTo>
                      <a:pt x="120" y="3"/>
                    </a:lnTo>
                    <a:lnTo>
                      <a:pt x="92" y="11"/>
                    </a:lnTo>
                    <a:lnTo>
                      <a:pt x="67" y="25"/>
                    </a:lnTo>
                    <a:lnTo>
                      <a:pt x="66" y="25"/>
                    </a:lnTo>
                    <a:lnTo>
                      <a:pt x="44" y="42"/>
                    </a:lnTo>
                    <a:lnTo>
                      <a:pt x="26" y="63"/>
                    </a:lnTo>
                    <a:lnTo>
                      <a:pt x="26" y="64"/>
                    </a:lnTo>
                    <a:lnTo>
                      <a:pt x="11" y="88"/>
                    </a:lnTo>
                    <a:lnTo>
                      <a:pt x="3" y="115"/>
                    </a:lnTo>
                    <a:lnTo>
                      <a:pt x="0" y="144"/>
                    </a:lnTo>
                    <a:lnTo>
                      <a:pt x="3" y="173"/>
                    </a:lnTo>
                    <a:lnTo>
                      <a:pt x="11" y="199"/>
                    </a:lnTo>
                    <a:lnTo>
                      <a:pt x="26" y="224"/>
                    </a:lnTo>
                    <a:lnTo>
                      <a:pt x="44" y="245"/>
                    </a:lnTo>
                    <a:lnTo>
                      <a:pt x="67" y="264"/>
                    </a:lnTo>
                    <a:lnTo>
                      <a:pt x="92" y="278"/>
                    </a:lnTo>
                    <a:lnTo>
                      <a:pt x="120" y="286"/>
                    </a:lnTo>
                    <a:lnTo>
                      <a:pt x="150" y="289"/>
                    </a:lnTo>
                    <a:lnTo>
                      <a:pt x="150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5" name="Freeform 185"/>
              <p:cNvSpPr>
                <a:spLocks/>
              </p:cNvSpPr>
              <p:nvPr/>
            </p:nvSpPr>
            <p:spPr bwMode="auto">
              <a:xfrm>
                <a:off x="3234" y="3765"/>
                <a:ext cx="54" cy="108"/>
              </a:xfrm>
              <a:custGeom>
                <a:avLst/>
                <a:gdLst>
                  <a:gd name="T0" fmla="*/ 54 w 162"/>
                  <a:gd name="T1" fmla="*/ 108 h 324"/>
                  <a:gd name="T2" fmla="*/ 54 w 162"/>
                  <a:gd name="T3" fmla="*/ 0 h 324"/>
                  <a:gd name="T4" fmla="*/ 0 w 162"/>
                  <a:gd name="T5" fmla="*/ 0 h 324"/>
                  <a:gd name="T6" fmla="*/ 0 w 162"/>
                  <a:gd name="T7" fmla="*/ 62 h 324"/>
                  <a:gd name="T8" fmla="*/ 5 w 162"/>
                  <a:gd name="T9" fmla="*/ 62 h 324"/>
                  <a:gd name="T10" fmla="*/ 5 w 162"/>
                  <a:gd name="T11" fmla="*/ 5 h 324"/>
                  <a:gd name="T12" fmla="*/ 49 w 162"/>
                  <a:gd name="T13" fmla="*/ 5 h 324"/>
                  <a:gd name="T14" fmla="*/ 49 w 162"/>
                  <a:gd name="T15" fmla="*/ 108 h 324"/>
                  <a:gd name="T16" fmla="*/ 54 w 162"/>
                  <a:gd name="T17" fmla="*/ 108 h 3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2"/>
                  <a:gd name="T28" fmla="*/ 0 h 324"/>
                  <a:gd name="T29" fmla="*/ 162 w 162"/>
                  <a:gd name="T30" fmla="*/ 324 h 3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2" h="324">
                    <a:moveTo>
                      <a:pt x="162" y="32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86"/>
                    </a:lnTo>
                    <a:lnTo>
                      <a:pt x="16" y="186"/>
                    </a:lnTo>
                    <a:lnTo>
                      <a:pt x="16" y="16"/>
                    </a:lnTo>
                    <a:lnTo>
                      <a:pt x="146" y="16"/>
                    </a:lnTo>
                    <a:lnTo>
                      <a:pt x="146" y="324"/>
                    </a:lnTo>
                    <a:lnTo>
                      <a:pt x="16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6" name="Freeform 186"/>
              <p:cNvSpPr>
                <a:spLocks/>
              </p:cNvSpPr>
              <p:nvPr/>
            </p:nvSpPr>
            <p:spPr bwMode="auto">
              <a:xfrm>
                <a:off x="3221" y="3857"/>
                <a:ext cx="34" cy="32"/>
              </a:xfrm>
              <a:custGeom>
                <a:avLst/>
                <a:gdLst>
                  <a:gd name="T0" fmla="*/ 17 w 100"/>
                  <a:gd name="T1" fmla="*/ 27 h 96"/>
                  <a:gd name="T2" fmla="*/ 12 w 100"/>
                  <a:gd name="T3" fmla="*/ 26 h 96"/>
                  <a:gd name="T4" fmla="*/ 9 w 100"/>
                  <a:gd name="T5" fmla="*/ 24 h 96"/>
                  <a:gd name="T6" fmla="*/ 6 w 100"/>
                  <a:gd name="T7" fmla="*/ 20 h 96"/>
                  <a:gd name="T8" fmla="*/ 5 w 100"/>
                  <a:gd name="T9" fmla="*/ 16 h 96"/>
                  <a:gd name="T10" fmla="*/ 6 w 100"/>
                  <a:gd name="T11" fmla="*/ 12 h 96"/>
                  <a:gd name="T12" fmla="*/ 9 w 100"/>
                  <a:gd name="T13" fmla="*/ 8 h 96"/>
                  <a:gd name="T14" fmla="*/ 12 w 100"/>
                  <a:gd name="T15" fmla="*/ 6 h 96"/>
                  <a:gd name="T16" fmla="*/ 17 w 100"/>
                  <a:gd name="T17" fmla="*/ 5 h 96"/>
                  <a:gd name="T18" fmla="*/ 21 w 100"/>
                  <a:gd name="T19" fmla="*/ 6 h 96"/>
                  <a:gd name="T20" fmla="*/ 25 w 100"/>
                  <a:gd name="T21" fmla="*/ 8 h 96"/>
                  <a:gd name="T22" fmla="*/ 27 w 100"/>
                  <a:gd name="T23" fmla="*/ 12 h 96"/>
                  <a:gd name="T24" fmla="*/ 29 w 100"/>
                  <a:gd name="T25" fmla="*/ 16 h 96"/>
                  <a:gd name="T26" fmla="*/ 27 w 100"/>
                  <a:gd name="T27" fmla="*/ 20 h 96"/>
                  <a:gd name="T28" fmla="*/ 25 w 100"/>
                  <a:gd name="T29" fmla="*/ 24 h 96"/>
                  <a:gd name="T30" fmla="*/ 21 w 100"/>
                  <a:gd name="T31" fmla="*/ 26 h 96"/>
                  <a:gd name="T32" fmla="*/ 17 w 100"/>
                  <a:gd name="T33" fmla="*/ 27 h 96"/>
                  <a:gd name="T34" fmla="*/ 17 w 100"/>
                  <a:gd name="T35" fmla="*/ 32 h 96"/>
                  <a:gd name="T36" fmla="*/ 23 w 100"/>
                  <a:gd name="T37" fmla="*/ 31 h 96"/>
                  <a:gd name="T38" fmla="*/ 29 w 100"/>
                  <a:gd name="T39" fmla="*/ 27 h 96"/>
                  <a:gd name="T40" fmla="*/ 33 w 100"/>
                  <a:gd name="T41" fmla="*/ 23 h 96"/>
                  <a:gd name="T42" fmla="*/ 34 w 100"/>
                  <a:gd name="T43" fmla="*/ 16 h 96"/>
                  <a:gd name="T44" fmla="*/ 33 w 100"/>
                  <a:gd name="T45" fmla="*/ 10 h 96"/>
                  <a:gd name="T46" fmla="*/ 29 w 100"/>
                  <a:gd name="T47" fmla="*/ 5 h 96"/>
                  <a:gd name="T48" fmla="*/ 23 w 100"/>
                  <a:gd name="T49" fmla="*/ 1 h 96"/>
                  <a:gd name="T50" fmla="*/ 17 w 100"/>
                  <a:gd name="T51" fmla="*/ 0 h 96"/>
                  <a:gd name="T52" fmla="*/ 11 w 100"/>
                  <a:gd name="T53" fmla="*/ 1 h 96"/>
                  <a:gd name="T54" fmla="*/ 5 w 100"/>
                  <a:gd name="T55" fmla="*/ 5 h 96"/>
                  <a:gd name="T56" fmla="*/ 1 w 100"/>
                  <a:gd name="T57" fmla="*/ 10 h 96"/>
                  <a:gd name="T58" fmla="*/ 0 w 100"/>
                  <a:gd name="T59" fmla="*/ 16 h 96"/>
                  <a:gd name="T60" fmla="*/ 1 w 100"/>
                  <a:gd name="T61" fmla="*/ 22 h 96"/>
                  <a:gd name="T62" fmla="*/ 5 w 100"/>
                  <a:gd name="T63" fmla="*/ 27 h 96"/>
                  <a:gd name="T64" fmla="*/ 11 w 100"/>
                  <a:gd name="T65" fmla="*/ 31 h 96"/>
                  <a:gd name="T66" fmla="*/ 17 w 100"/>
                  <a:gd name="T67" fmla="*/ 32 h 96"/>
                  <a:gd name="T68" fmla="*/ 17 w 100"/>
                  <a:gd name="T69" fmla="*/ 27 h 9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00"/>
                  <a:gd name="T106" fmla="*/ 0 h 96"/>
                  <a:gd name="T107" fmla="*/ 100 w 100"/>
                  <a:gd name="T108" fmla="*/ 96 h 9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00" h="96">
                    <a:moveTo>
                      <a:pt x="50" y="80"/>
                    </a:moveTo>
                    <a:lnTo>
                      <a:pt x="36" y="77"/>
                    </a:lnTo>
                    <a:lnTo>
                      <a:pt x="26" y="71"/>
                    </a:lnTo>
                    <a:lnTo>
                      <a:pt x="19" y="61"/>
                    </a:lnTo>
                    <a:lnTo>
                      <a:pt x="16" y="48"/>
                    </a:lnTo>
                    <a:lnTo>
                      <a:pt x="19" y="35"/>
                    </a:lnTo>
                    <a:lnTo>
                      <a:pt x="26" y="25"/>
                    </a:lnTo>
                    <a:lnTo>
                      <a:pt x="36" y="18"/>
                    </a:lnTo>
                    <a:lnTo>
                      <a:pt x="50" y="16"/>
                    </a:lnTo>
                    <a:lnTo>
                      <a:pt x="63" y="18"/>
                    </a:lnTo>
                    <a:lnTo>
                      <a:pt x="73" y="25"/>
                    </a:lnTo>
                    <a:lnTo>
                      <a:pt x="80" y="37"/>
                    </a:lnTo>
                    <a:lnTo>
                      <a:pt x="84" y="48"/>
                    </a:lnTo>
                    <a:lnTo>
                      <a:pt x="80" y="60"/>
                    </a:lnTo>
                    <a:lnTo>
                      <a:pt x="73" y="71"/>
                    </a:lnTo>
                    <a:lnTo>
                      <a:pt x="63" y="77"/>
                    </a:lnTo>
                    <a:lnTo>
                      <a:pt x="50" y="80"/>
                    </a:lnTo>
                    <a:lnTo>
                      <a:pt x="50" y="96"/>
                    </a:lnTo>
                    <a:lnTo>
                      <a:pt x="68" y="93"/>
                    </a:lnTo>
                    <a:lnTo>
                      <a:pt x="84" y="81"/>
                    </a:lnTo>
                    <a:lnTo>
                      <a:pt x="96" y="68"/>
                    </a:lnTo>
                    <a:lnTo>
                      <a:pt x="100" y="48"/>
                    </a:lnTo>
                    <a:lnTo>
                      <a:pt x="96" y="29"/>
                    </a:lnTo>
                    <a:lnTo>
                      <a:pt x="84" y="14"/>
                    </a:lnTo>
                    <a:lnTo>
                      <a:pt x="68" y="2"/>
                    </a:lnTo>
                    <a:lnTo>
                      <a:pt x="50" y="0"/>
                    </a:lnTo>
                    <a:lnTo>
                      <a:pt x="31" y="2"/>
                    </a:lnTo>
                    <a:lnTo>
                      <a:pt x="15" y="14"/>
                    </a:lnTo>
                    <a:lnTo>
                      <a:pt x="3" y="30"/>
                    </a:lnTo>
                    <a:lnTo>
                      <a:pt x="0" y="48"/>
                    </a:lnTo>
                    <a:lnTo>
                      <a:pt x="3" y="67"/>
                    </a:lnTo>
                    <a:lnTo>
                      <a:pt x="15" y="81"/>
                    </a:lnTo>
                    <a:lnTo>
                      <a:pt x="31" y="93"/>
                    </a:lnTo>
                    <a:lnTo>
                      <a:pt x="50" y="96"/>
                    </a:lnTo>
                    <a:lnTo>
                      <a:pt x="5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7" name="Freeform 187"/>
              <p:cNvSpPr>
                <a:spLocks/>
              </p:cNvSpPr>
              <p:nvPr/>
            </p:nvSpPr>
            <p:spPr bwMode="auto">
              <a:xfrm>
                <a:off x="3225" y="3860"/>
                <a:ext cx="26" cy="25"/>
              </a:xfrm>
              <a:custGeom>
                <a:avLst/>
                <a:gdLst>
                  <a:gd name="T0" fmla="*/ 13 w 79"/>
                  <a:gd name="T1" fmla="*/ 25 h 77"/>
                  <a:gd name="T2" fmla="*/ 8 w 79"/>
                  <a:gd name="T3" fmla="*/ 24 h 77"/>
                  <a:gd name="T4" fmla="*/ 4 w 79"/>
                  <a:gd name="T5" fmla="*/ 22 h 77"/>
                  <a:gd name="T6" fmla="*/ 1 w 79"/>
                  <a:gd name="T7" fmla="*/ 18 h 77"/>
                  <a:gd name="T8" fmla="*/ 0 w 79"/>
                  <a:gd name="T9" fmla="*/ 13 h 77"/>
                  <a:gd name="T10" fmla="*/ 1 w 79"/>
                  <a:gd name="T11" fmla="*/ 8 h 77"/>
                  <a:gd name="T12" fmla="*/ 4 w 79"/>
                  <a:gd name="T13" fmla="*/ 4 h 77"/>
                  <a:gd name="T14" fmla="*/ 8 w 79"/>
                  <a:gd name="T15" fmla="*/ 1 h 77"/>
                  <a:gd name="T16" fmla="*/ 13 w 79"/>
                  <a:gd name="T17" fmla="*/ 0 h 77"/>
                  <a:gd name="T18" fmla="*/ 18 w 79"/>
                  <a:gd name="T19" fmla="*/ 1 h 77"/>
                  <a:gd name="T20" fmla="*/ 22 w 79"/>
                  <a:gd name="T21" fmla="*/ 4 h 77"/>
                  <a:gd name="T22" fmla="*/ 25 w 79"/>
                  <a:gd name="T23" fmla="*/ 8 h 77"/>
                  <a:gd name="T24" fmla="*/ 26 w 79"/>
                  <a:gd name="T25" fmla="*/ 13 h 77"/>
                  <a:gd name="T26" fmla="*/ 25 w 79"/>
                  <a:gd name="T27" fmla="*/ 18 h 77"/>
                  <a:gd name="T28" fmla="*/ 22 w 79"/>
                  <a:gd name="T29" fmla="*/ 22 h 77"/>
                  <a:gd name="T30" fmla="*/ 18 w 79"/>
                  <a:gd name="T31" fmla="*/ 24 h 77"/>
                  <a:gd name="T32" fmla="*/ 13 w 79"/>
                  <a:gd name="T33" fmla="*/ 25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9"/>
                  <a:gd name="T52" fmla="*/ 0 h 77"/>
                  <a:gd name="T53" fmla="*/ 79 w 79"/>
                  <a:gd name="T54" fmla="*/ 77 h 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9" h="77">
                    <a:moveTo>
                      <a:pt x="40" y="77"/>
                    </a:moveTo>
                    <a:lnTo>
                      <a:pt x="25" y="75"/>
                    </a:lnTo>
                    <a:lnTo>
                      <a:pt x="12" y="67"/>
                    </a:lnTo>
                    <a:lnTo>
                      <a:pt x="2" y="54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lnTo>
                      <a:pt x="56" y="3"/>
                    </a:lnTo>
                    <a:lnTo>
                      <a:pt x="67" y="12"/>
                    </a:lnTo>
                    <a:lnTo>
                      <a:pt x="77" y="25"/>
                    </a:lnTo>
                    <a:lnTo>
                      <a:pt x="79" y="39"/>
                    </a:lnTo>
                    <a:lnTo>
                      <a:pt x="77" y="54"/>
                    </a:lnTo>
                    <a:lnTo>
                      <a:pt x="67" y="67"/>
                    </a:lnTo>
                    <a:lnTo>
                      <a:pt x="56" y="75"/>
                    </a:lnTo>
                    <a:lnTo>
                      <a:pt x="40" y="7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8" name="Freeform 188"/>
              <p:cNvSpPr>
                <a:spLocks/>
              </p:cNvSpPr>
              <p:nvPr/>
            </p:nvSpPr>
            <p:spPr bwMode="auto">
              <a:xfrm>
                <a:off x="3107" y="3768"/>
                <a:ext cx="49" cy="93"/>
              </a:xfrm>
              <a:custGeom>
                <a:avLst/>
                <a:gdLst>
                  <a:gd name="T0" fmla="*/ 49 w 146"/>
                  <a:gd name="T1" fmla="*/ 93 h 277"/>
                  <a:gd name="T2" fmla="*/ 49 w 146"/>
                  <a:gd name="T3" fmla="*/ 0 h 277"/>
                  <a:gd name="T4" fmla="*/ 0 w 146"/>
                  <a:gd name="T5" fmla="*/ 0 h 277"/>
                  <a:gd name="T6" fmla="*/ 0 w 146"/>
                  <a:gd name="T7" fmla="*/ 59 h 277"/>
                  <a:gd name="T8" fmla="*/ 16 w 146"/>
                  <a:gd name="T9" fmla="*/ 61 h 277"/>
                  <a:gd name="T10" fmla="*/ 29 w 146"/>
                  <a:gd name="T11" fmla="*/ 66 h 277"/>
                  <a:gd name="T12" fmla="*/ 40 w 146"/>
                  <a:gd name="T13" fmla="*/ 78 h 277"/>
                  <a:gd name="T14" fmla="*/ 46 w 146"/>
                  <a:gd name="T15" fmla="*/ 88 h 277"/>
                  <a:gd name="T16" fmla="*/ 49 w 146"/>
                  <a:gd name="T17" fmla="*/ 93 h 27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6"/>
                  <a:gd name="T28" fmla="*/ 0 h 277"/>
                  <a:gd name="T29" fmla="*/ 146 w 146"/>
                  <a:gd name="T30" fmla="*/ 277 h 27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6" h="277">
                    <a:moveTo>
                      <a:pt x="146" y="277"/>
                    </a:moveTo>
                    <a:lnTo>
                      <a:pt x="146" y="0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47" y="182"/>
                    </a:lnTo>
                    <a:lnTo>
                      <a:pt x="86" y="198"/>
                    </a:lnTo>
                    <a:lnTo>
                      <a:pt x="120" y="232"/>
                    </a:lnTo>
                    <a:lnTo>
                      <a:pt x="138" y="261"/>
                    </a:lnTo>
                    <a:lnTo>
                      <a:pt x="146" y="277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19" name="Freeform 189"/>
              <p:cNvSpPr>
                <a:spLocks/>
              </p:cNvSpPr>
              <p:nvPr/>
            </p:nvSpPr>
            <p:spPr bwMode="auto">
              <a:xfrm>
                <a:off x="3062" y="3828"/>
                <a:ext cx="92" cy="90"/>
              </a:xfrm>
              <a:custGeom>
                <a:avLst/>
                <a:gdLst>
                  <a:gd name="T0" fmla="*/ 46 w 276"/>
                  <a:gd name="T1" fmla="*/ 90 h 270"/>
                  <a:gd name="T2" fmla="*/ 37 w 276"/>
                  <a:gd name="T3" fmla="*/ 89 h 270"/>
                  <a:gd name="T4" fmla="*/ 28 w 276"/>
                  <a:gd name="T5" fmla="*/ 87 h 270"/>
                  <a:gd name="T6" fmla="*/ 20 w 276"/>
                  <a:gd name="T7" fmla="*/ 82 h 270"/>
                  <a:gd name="T8" fmla="*/ 14 w 276"/>
                  <a:gd name="T9" fmla="*/ 77 h 270"/>
                  <a:gd name="T10" fmla="*/ 8 w 276"/>
                  <a:gd name="T11" fmla="*/ 70 h 270"/>
                  <a:gd name="T12" fmla="*/ 3 w 276"/>
                  <a:gd name="T13" fmla="*/ 63 h 270"/>
                  <a:gd name="T14" fmla="*/ 1 w 276"/>
                  <a:gd name="T15" fmla="*/ 54 h 270"/>
                  <a:gd name="T16" fmla="*/ 0 w 276"/>
                  <a:gd name="T17" fmla="*/ 45 h 270"/>
                  <a:gd name="T18" fmla="*/ 1 w 276"/>
                  <a:gd name="T19" fmla="*/ 36 h 270"/>
                  <a:gd name="T20" fmla="*/ 3 w 276"/>
                  <a:gd name="T21" fmla="*/ 28 h 270"/>
                  <a:gd name="T22" fmla="*/ 8 w 276"/>
                  <a:gd name="T23" fmla="*/ 20 h 270"/>
                  <a:gd name="T24" fmla="*/ 14 w 276"/>
                  <a:gd name="T25" fmla="*/ 13 h 270"/>
                  <a:gd name="T26" fmla="*/ 20 w 276"/>
                  <a:gd name="T27" fmla="*/ 8 h 270"/>
                  <a:gd name="T28" fmla="*/ 28 w 276"/>
                  <a:gd name="T29" fmla="*/ 4 h 270"/>
                  <a:gd name="T30" fmla="*/ 37 w 276"/>
                  <a:gd name="T31" fmla="*/ 1 h 270"/>
                  <a:gd name="T32" fmla="*/ 46 w 276"/>
                  <a:gd name="T33" fmla="*/ 0 h 270"/>
                  <a:gd name="T34" fmla="*/ 55 w 276"/>
                  <a:gd name="T35" fmla="*/ 1 h 270"/>
                  <a:gd name="T36" fmla="*/ 64 w 276"/>
                  <a:gd name="T37" fmla="*/ 4 h 270"/>
                  <a:gd name="T38" fmla="*/ 72 w 276"/>
                  <a:gd name="T39" fmla="*/ 8 h 270"/>
                  <a:gd name="T40" fmla="*/ 79 w 276"/>
                  <a:gd name="T41" fmla="*/ 13 h 270"/>
                  <a:gd name="T42" fmla="*/ 84 w 276"/>
                  <a:gd name="T43" fmla="*/ 20 h 270"/>
                  <a:gd name="T44" fmla="*/ 89 w 276"/>
                  <a:gd name="T45" fmla="*/ 28 h 270"/>
                  <a:gd name="T46" fmla="*/ 91 w 276"/>
                  <a:gd name="T47" fmla="*/ 36 h 270"/>
                  <a:gd name="T48" fmla="*/ 92 w 276"/>
                  <a:gd name="T49" fmla="*/ 45 h 270"/>
                  <a:gd name="T50" fmla="*/ 91 w 276"/>
                  <a:gd name="T51" fmla="*/ 54 h 270"/>
                  <a:gd name="T52" fmla="*/ 89 w 276"/>
                  <a:gd name="T53" fmla="*/ 63 h 270"/>
                  <a:gd name="T54" fmla="*/ 84 w 276"/>
                  <a:gd name="T55" fmla="*/ 70 h 270"/>
                  <a:gd name="T56" fmla="*/ 79 w 276"/>
                  <a:gd name="T57" fmla="*/ 77 h 270"/>
                  <a:gd name="T58" fmla="*/ 72 w 276"/>
                  <a:gd name="T59" fmla="*/ 82 h 270"/>
                  <a:gd name="T60" fmla="*/ 64 w 276"/>
                  <a:gd name="T61" fmla="*/ 87 h 270"/>
                  <a:gd name="T62" fmla="*/ 55 w 276"/>
                  <a:gd name="T63" fmla="*/ 89 h 270"/>
                  <a:gd name="T64" fmla="*/ 46 w 276"/>
                  <a:gd name="T65" fmla="*/ 90 h 27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6"/>
                  <a:gd name="T100" fmla="*/ 0 h 270"/>
                  <a:gd name="T101" fmla="*/ 276 w 276"/>
                  <a:gd name="T102" fmla="*/ 270 h 27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6" h="270">
                    <a:moveTo>
                      <a:pt x="138" y="270"/>
                    </a:moveTo>
                    <a:lnTo>
                      <a:pt x="110" y="268"/>
                    </a:lnTo>
                    <a:lnTo>
                      <a:pt x="85" y="260"/>
                    </a:lnTo>
                    <a:lnTo>
                      <a:pt x="61" y="247"/>
                    </a:lnTo>
                    <a:lnTo>
                      <a:pt x="41" y="231"/>
                    </a:lnTo>
                    <a:lnTo>
                      <a:pt x="23" y="211"/>
                    </a:lnTo>
                    <a:lnTo>
                      <a:pt x="10" y="188"/>
                    </a:lnTo>
                    <a:lnTo>
                      <a:pt x="2" y="163"/>
                    </a:lnTo>
                    <a:lnTo>
                      <a:pt x="0" y="135"/>
                    </a:lnTo>
                    <a:lnTo>
                      <a:pt x="2" y="108"/>
                    </a:lnTo>
                    <a:lnTo>
                      <a:pt x="10" y="83"/>
                    </a:lnTo>
                    <a:lnTo>
                      <a:pt x="23" y="59"/>
                    </a:lnTo>
                    <a:lnTo>
                      <a:pt x="41" y="40"/>
                    </a:lnTo>
                    <a:lnTo>
                      <a:pt x="61" y="24"/>
                    </a:lnTo>
                    <a:lnTo>
                      <a:pt x="85" y="11"/>
                    </a:lnTo>
                    <a:lnTo>
                      <a:pt x="110" y="3"/>
                    </a:lnTo>
                    <a:lnTo>
                      <a:pt x="138" y="0"/>
                    </a:lnTo>
                    <a:lnTo>
                      <a:pt x="166" y="3"/>
                    </a:lnTo>
                    <a:lnTo>
                      <a:pt x="193" y="11"/>
                    </a:lnTo>
                    <a:lnTo>
                      <a:pt x="215" y="24"/>
                    </a:lnTo>
                    <a:lnTo>
                      <a:pt x="236" y="40"/>
                    </a:lnTo>
                    <a:lnTo>
                      <a:pt x="252" y="59"/>
                    </a:lnTo>
                    <a:lnTo>
                      <a:pt x="266" y="83"/>
                    </a:lnTo>
                    <a:lnTo>
                      <a:pt x="274" y="108"/>
                    </a:lnTo>
                    <a:lnTo>
                      <a:pt x="276" y="135"/>
                    </a:lnTo>
                    <a:lnTo>
                      <a:pt x="274" y="163"/>
                    </a:lnTo>
                    <a:lnTo>
                      <a:pt x="266" y="188"/>
                    </a:lnTo>
                    <a:lnTo>
                      <a:pt x="252" y="211"/>
                    </a:lnTo>
                    <a:lnTo>
                      <a:pt x="236" y="231"/>
                    </a:lnTo>
                    <a:lnTo>
                      <a:pt x="215" y="247"/>
                    </a:lnTo>
                    <a:lnTo>
                      <a:pt x="193" y="260"/>
                    </a:lnTo>
                    <a:lnTo>
                      <a:pt x="166" y="268"/>
                    </a:lnTo>
                    <a:lnTo>
                      <a:pt x="138" y="270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0" name="Freeform 190"/>
              <p:cNvSpPr>
                <a:spLocks/>
              </p:cNvSpPr>
              <p:nvPr/>
            </p:nvSpPr>
            <p:spPr bwMode="auto">
              <a:xfrm>
                <a:off x="3059" y="3825"/>
                <a:ext cx="99" cy="96"/>
              </a:xfrm>
              <a:custGeom>
                <a:avLst/>
                <a:gdLst>
                  <a:gd name="T0" fmla="*/ 41 w 298"/>
                  <a:gd name="T1" fmla="*/ 90 h 289"/>
                  <a:gd name="T2" fmla="*/ 25 w 298"/>
                  <a:gd name="T3" fmla="*/ 83 h 289"/>
                  <a:gd name="T4" fmla="*/ 13 w 298"/>
                  <a:gd name="T5" fmla="*/ 72 h 289"/>
                  <a:gd name="T6" fmla="*/ 6 w 298"/>
                  <a:gd name="T7" fmla="*/ 57 h 289"/>
                  <a:gd name="T8" fmla="*/ 6 w 298"/>
                  <a:gd name="T9" fmla="*/ 39 h 289"/>
                  <a:gd name="T10" fmla="*/ 13 w 298"/>
                  <a:gd name="T11" fmla="*/ 24 h 289"/>
                  <a:gd name="T12" fmla="*/ 25 w 298"/>
                  <a:gd name="T13" fmla="*/ 13 h 289"/>
                  <a:gd name="T14" fmla="*/ 41 w 298"/>
                  <a:gd name="T15" fmla="*/ 6 h 289"/>
                  <a:gd name="T16" fmla="*/ 58 w 298"/>
                  <a:gd name="T17" fmla="*/ 6 h 289"/>
                  <a:gd name="T18" fmla="*/ 74 w 298"/>
                  <a:gd name="T19" fmla="*/ 13 h 289"/>
                  <a:gd name="T20" fmla="*/ 86 w 298"/>
                  <a:gd name="T21" fmla="*/ 24 h 289"/>
                  <a:gd name="T22" fmla="*/ 93 w 298"/>
                  <a:gd name="T23" fmla="*/ 39 h 289"/>
                  <a:gd name="T24" fmla="*/ 93 w 298"/>
                  <a:gd name="T25" fmla="*/ 57 h 289"/>
                  <a:gd name="T26" fmla="*/ 86 w 298"/>
                  <a:gd name="T27" fmla="*/ 72 h 289"/>
                  <a:gd name="T28" fmla="*/ 74 w 298"/>
                  <a:gd name="T29" fmla="*/ 83 h 289"/>
                  <a:gd name="T30" fmla="*/ 58 w 298"/>
                  <a:gd name="T31" fmla="*/ 90 h 289"/>
                  <a:gd name="T32" fmla="*/ 49 w 298"/>
                  <a:gd name="T33" fmla="*/ 96 h 289"/>
                  <a:gd name="T34" fmla="*/ 68 w 298"/>
                  <a:gd name="T35" fmla="*/ 92 h 289"/>
                  <a:gd name="T36" fmla="*/ 84 w 298"/>
                  <a:gd name="T37" fmla="*/ 81 h 289"/>
                  <a:gd name="T38" fmla="*/ 95 w 298"/>
                  <a:gd name="T39" fmla="*/ 66 h 289"/>
                  <a:gd name="T40" fmla="*/ 99 w 298"/>
                  <a:gd name="T41" fmla="*/ 48 h 289"/>
                  <a:gd name="T42" fmla="*/ 95 w 298"/>
                  <a:gd name="T43" fmla="*/ 29 h 289"/>
                  <a:gd name="T44" fmla="*/ 91 w 298"/>
                  <a:gd name="T45" fmla="*/ 21 h 289"/>
                  <a:gd name="T46" fmla="*/ 77 w 298"/>
                  <a:gd name="T47" fmla="*/ 8 h 289"/>
                  <a:gd name="T48" fmla="*/ 68 w 298"/>
                  <a:gd name="T49" fmla="*/ 4 h 289"/>
                  <a:gd name="T50" fmla="*/ 49 w 298"/>
                  <a:gd name="T51" fmla="*/ 0 h 289"/>
                  <a:gd name="T52" fmla="*/ 31 w 298"/>
                  <a:gd name="T53" fmla="*/ 4 h 289"/>
                  <a:gd name="T54" fmla="*/ 22 w 298"/>
                  <a:gd name="T55" fmla="*/ 8 h 289"/>
                  <a:gd name="T56" fmla="*/ 8 w 298"/>
                  <a:gd name="T57" fmla="*/ 21 h 289"/>
                  <a:gd name="T58" fmla="*/ 4 w 298"/>
                  <a:gd name="T59" fmla="*/ 29 h 289"/>
                  <a:gd name="T60" fmla="*/ 0 w 298"/>
                  <a:gd name="T61" fmla="*/ 48 h 289"/>
                  <a:gd name="T62" fmla="*/ 4 w 298"/>
                  <a:gd name="T63" fmla="*/ 66 h 289"/>
                  <a:gd name="T64" fmla="*/ 15 w 298"/>
                  <a:gd name="T65" fmla="*/ 81 h 289"/>
                  <a:gd name="T66" fmla="*/ 31 w 298"/>
                  <a:gd name="T67" fmla="*/ 92 h 289"/>
                  <a:gd name="T68" fmla="*/ 49 w 298"/>
                  <a:gd name="T69" fmla="*/ 9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98"/>
                  <a:gd name="T106" fmla="*/ 0 h 289"/>
                  <a:gd name="T107" fmla="*/ 298 w 298"/>
                  <a:gd name="T108" fmla="*/ 289 h 2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98" h="289">
                    <a:moveTo>
                      <a:pt x="149" y="273"/>
                    </a:moveTo>
                    <a:lnTo>
                      <a:pt x="122" y="270"/>
                    </a:lnTo>
                    <a:lnTo>
                      <a:pt x="97" y="262"/>
                    </a:lnTo>
                    <a:lnTo>
                      <a:pt x="74" y="251"/>
                    </a:lnTo>
                    <a:lnTo>
                      <a:pt x="54" y="235"/>
                    </a:lnTo>
                    <a:lnTo>
                      <a:pt x="38" y="216"/>
                    </a:lnTo>
                    <a:lnTo>
                      <a:pt x="27" y="194"/>
                    </a:lnTo>
                    <a:lnTo>
                      <a:pt x="19" y="171"/>
                    </a:lnTo>
                    <a:lnTo>
                      <a:pt x="16" y="144"/>
                    </a:lnTo>
                    <a:lnTo>
                      <a:pt x="19" y="118"/>
                    </a:lnTo>
                    <a:lnTo>
                      <a:pt x="27" y="93"/>
                    </a:lnTo>
                    <a:lnTo>
                      <a:pt x="38" y="72"/>
                    </a:lnTo>
                    <a:lnTo>
                      <a:pt x="54" y="53"/>
                    </a:lnTo>
                    <a:lnTo>
                      <a:pt x="74" y="38"/>
                    </a:lnTo>
                    <a:lnTo>
                      <a:pt x="97" y="26"/>
                    </a:lnTo>
                    <a:lnTo>
                      <a:pt x="122" y="18"/>
                    </a:lnTo>
                    <a:lnTo>
                      <a:pt x="149" y="16"/>
                    </a:lnTo>
                    <a:lnTo>
                      <a:pt x="176" y="18"/>
                    </a:lnTo>
                    <a:lnTo>
                      <a:pt x="201" y="26"/>
                    </a:lnTo>
                    <a:lnTo>
                      <a:pt x="223" y="38"/>
                    </a:lnTo>
                    <a:lnTo>
                      <a:pt x="243" y="53"/>
                    </a:lnTo>
                    <a:lnTo>
                      <a:pt x="259" y="72"/>
                    </a:lnTo>
                    <a:lnTo>
                      <a:pt x="271" y="93"/>
                    </a:lnTo>
                    <a:lnTo>
                      <a:pt x="279" y="118"/>
                    </a:lnTo>
                    <a:lnTo>
                      <a:pt x="282" y="144"/>
                    </a:lnTo>
                    <a:lnTo>
                      <a:pt x="279" y="171"/>
                    </a:lnTo>
                    <a:lnTo>
                      <a:pt x="271" y="194"/>
                    </a:lnTo>
                    <a:lnTo>
                      <a:pt x="259" y="216"/>
                    </a:lnTo>
                    <a:lnTo>
                      <a:pt x="243" y="235"/>
                    </a:lnTo>
                    <a:lnTo>
                      <a:pt x="223" y="251"/>
                    </a:lnTo>
                    <a:lnTo>
                      <a:pt x="201" y="262"/>
                    </a:lnTo>
                    <a:lnTo>
                      <a:pt x="176" y="270"/>
                    </a:lnTo>
                    <a:lnTo>
                      <a:pt x="149" y="273"/>
                    </a:lnTo>
                    <a:lnTo>
                      <a:pt x="149" y="289"/>
                    </a:lnTo>
                    <a:lnTo>
                      <a:pt x="178" y="286"/>
                    </a:lnTo>
                    <a:lnTo>
                      <a:pt x="206" y="278"/>
                    </a:lnTo>
                    <a:lnTo>
                      <a:pt x="231" y="264"/>
                    </a:lnTo>
                    <a:lnTo>
                      <a:pt x="254" y="245"/>
                    </a:lnTo>
                    <a:lnTo>
                      <a:pt x="273" y="224"/>
                    </a:lnTo>
                    <a:lnTo>
                      <a:pt x="287" y="199"/>
                    </a:lnTo>
                    <a:lnTo>
                      <a:pt x="295" y="173"/>
                    </a:lnTo>
                    <a:lnTo>
                      <a:pt x="298" y="144"/>
                    </a:lnTo>
                    <a:lnTo>
                      <a:pt x="295" y="115"/>
                    </a:lnTo>
                    <a:lnTo>
                      <a:pt x="287" y="88"/>
                    </a:lnTo>
                    <a:lnTo>
                      <a:pt x="273" y="64"/>
                    </a:lnTo>
                    <a:lnTo>
                      <a:pt x="273" y="63"/>
                    </a:lnTo>
                    <a:lnTo>
                      <a:pt x="254" y="42"/>
                    </a:lnTo>
                    <a:lnTo>
                      <a:pt x="233" y="25"/>
                    </a:lnTo>
                    <a:lnTo>
                      <a:pt x="231" y="25"/>
                    </a:lnTo>
                    <a:lnTo>
                      <a:pt x="206" y="11"/>
                    </a:lnTo>
                    <a:lnTo>
                      <a:pt x="178" y="3"/>
                    </a:lnTo>
                    <a:lnTo>
                      <a:pt x="149" y="0"/>
                    </a:lnTo>
                    <a:lnTo>
                      <a:pt x="120" y="3"/>
                    </a:lnTo>
                    <a:lnTo>
                      <a:pt x="92" y="11"/>
                    </a:lnTo>
                    <a:lnTo>
                      <a:pt x="66" y="25"/>
                    </a:lnTo>
                    <a:lnTo>
                      <a:pt x="65" y="25"/>
                    </a:lnTo>
                    <a:lnTo>
                      <a:pt x="44" y="42"/>
                    </a:lnTo>
                    <a:lnTo>
                      <a:pt x="25" y="63"/>
                    </a:lnTo>
                    <a:lnTo>
                      <a:pt x="25" y="64"/>
                    </a:lnTo>
                    <a:lnTo>
                      <a:pt x="11" y="88"/>
                    </a:lnTo>
                    <a:lnTo>
                      <a:pt x="3" y="115"/>
                    </a:lnTo>
                    <a:lnTo>
                      <a:pt x="0" y="144"/>
                    </a:lnTo>
                    <a:lnTo>
                      <a:pt x="3" y="173"/>
                    </a:lnTo>
                    <a:lnTo>
                      <a:pt x="11" y="199"/>
                    </a:lnTo>
                    <a:lnTo>
                      <a:pt x="25" y="224"/>
                    </a:lnTo>
                    <a:lnTo>
                      <a:pt x="44" y="245"/>
                    </a:lnTo>
                    <a:lnTo>
                      <a:pt x="66" y="264"/>
                    </a:lnTo>
                    <a:lnTo>
                      <a:pt x="92" y="278"/>
                    </a:lnTo>
                    <a:lnTo>
                      <a:pt x="120" y="286"/>
                    </a:lnTo>
                    <a:lnTo>
                      <a:pt x="149" y="289"/>
                    </a:lnTo>
                    <a:lnTo>
                      <a:pt x="149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1" name="Freeform 191"/>
              <p:cNvSpPr>
                <a:spLocks/>
              </p:cNvSpPr>
              <p:nvPr/>
            </p:nvSpPr>
            <p:spPr bwMode="auto">
              <a:xfrm>
                <a:off x="3104" y="3765"/>
                <a:ext cx="54" cy="108"/>
              </a:xfrm>
              <a:custGeom>
                <a:avLst/>
                <a:gdLst>
                  <a:gd name="T0" fmla="*/ 54 w 162"/>
                  <a:gd name="T1" fmla="*/ 108 h 324"/>
                  <a:gd name="T2" fmla="*/ 54 w 162"/>
                  <a:gd name="T3" fmla="*/ 0 h 324"/>
                  <a:gd name="T4" fmla="*/ 0 w 162"/>
                  <a:gd name="T5" fmla="*/ 0 h 324"/>
                  <a:gd name="T6" fmla="*/ 0 w 162"/>
                  <a:gd name="T7" fmla="*/ 62 h 324"/>
                  <a:gd name="T8" fmla="*/ 5 w 162"/>
                  <a:gd name="T9" fmla="*/ 62 h 324"/>
                  <a:gd name="T10" fmla="*/ 5 w 162"/>
                  <a:gd name="T11" fmla="*/ 5 h 324"/>
                  <a:gd name="T12" fmla="*/ 49 w 162"/>
                  <a:gd name="T13" fmla="*/ 5 h 324"/>
                  <a:gd name="T14" fmla="*/ 49 w 162"/>
                  <a:gd name="T15" fmla="*/ 108 h 324"/>
                  <a:gd name="T16" fmla="*/ 54 w 162"/>
                  <a:gd name="T17" fmla="*/ 108 h 3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2"/>
                  <a:gd name="T28" fmla="*/ 0 h 324"/>
                  <a:gd name="T29" fmla="*/ 162 w 162"/>
                  <a:gd name="T30" fmla="*/ 324 h 3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2" h="324">
                    <a:moveTo>
                      <a:pt x="162" y="324"/>
                    </a:moveTo>
                    <a:lnTo>
                      <a:pt x="162" y="0"/>
                    </a:lnTo>
                    <a:lnTo>
                      <a:pt x="0" y="0"/>
                    </a:lnTo>
                    <a:lnTo>
                      <a:pt x="0" y="186"/>
                    </a:lnTo>
                    <a:lnTo>
                      <a:pt x="16" y="186"/>
                    </a:lnTo>
                    <a:lnTo>
                      <a:pt x="16" y="16"/>
                    </a:lnTo>
                    <a:lnTo>
                      <a:pt x="146" y="16"/>
                    </a:lnTo>
                    <a:lnTo>
                      <a:pt x="146" y="324"/>
                    </a:lnTo>
                    <a:lnTo>
                      <a:pt x="162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2" name="Freeform 192"/>
              <p:cNvSpPr>
                <a:spLocks/>
              </p:cNvSpPr>
              <p:nvPr/>
            </p:nvSpPr>
            <p:spPr bwMode="auto">
              <a:xfrm>
                <a:off x="3092" y="3857"/>
                <a:ext cx="33" cy="32"/>
              </a:xfrm>
              <a:custGeom>
                <a:avLst/>
                <a:gdLst>
                  <a:gd name="T0" fmla="*/ 17 w 98"/>
                  <a:gd name="T1" fmla="*/ 27 h 96"/>
                  <a:gd name="T2" fmla="*/ 12 w 98"/>
                  <a:gd name="T3" fmla="*/ 26 h 96"/>
                  <a:gd name="T4" fmla="*/ 8 w 98"/>
                  <a:gd name="T5" fmla="*/ 24 h 96"/>
                  <a:gd name="T6" fmla="*/ 6 w 98"/>
                  <a:gd name="T7" fmla="*/ 20 h 96"/>
                  <a:gd name="T8" fmla="*/ 5 w 98"/>
                  <a:gd name="T9" fmla="*/ 16 h 96"/>
                  <a:gd name="T10" fmla="*/ 6 w 98"/>
                  <a:gd name="T11" fmla="*/ 12 h 96"/>
                  <a:gd name="T12" fmla="*/ 8 w 98"/>
                  <a:gd name="T13" fmla="*/ 8 h 96"/>
                  <a:gd name="T14" fmla="*/ 12 w 98"/>
                  <a:gd name="T15" fmla="*/ 6 h 96"/>
                  <a:gd name="T16" fmla="*/ 17 w 98"/>
                  <a:gd name="T17" fmla="*/ 5 h 96"/>
                  <a:gd name="T18" fmla="*/ 21 w 98"/>
                  <a:gd name="T19" fmla="*/ 6 h 96"/>
                  <a:gd name="T20" fmla="*/ 25 w 98"/>
                  <a:gd name="T21" fmla="*/ 8 h 96"/>
                  <a:gd name="T22" fmla="*/ 27 w 98"/>
                  <a:gd name="T23" fmla="*/ 12 h 96"/>
                  <a:gd name="T24" fmla="*/ 28 w 98"/>
                  <a:gd name="T25" fmla="*/ 16 h 96"/>
                  <a:gd name="T26" fmla="*/ 27 w 98"/>
                  <a:gd name="T27" fmla="*/ 20 h 96"/>
                  <a:gd name="T28" fmla="*/ 25 w 98"/>
                  <a:gd name="T29" fmla="*/ 24 h 96"/>
                  <a:gd name="T30" fmla="*/ 21 w 98"/>
                  <a:gd name="T31" fmla="*/ 26 h 96"/>
                  <a:gd name="T32" fmla="*/ 17 w 98"/>
                  <a:gd name="T33" fmla="*/ 27 h 96"/>
                  <a:gd name="T34" fmla="*/ 17 w 98"/>
                  <a:gd name="T35" fmla="*/ 32 h 96"/>
                  <a:gd name="T36" fmla="*/ 23 w 98"/>
                  <a:gd name="T37" fmla="*/ 31 h 96"/>
                  <a:gd name="T38" fmla="*/ 28 w 98"/>
                  <a:gd name="T39" fmla="*/ 27 h 96"/>
                  <a:gd name="T40" fmla="*/ 32 w 98"/>
                  <a:gd name="T41" fmla="*/ 22 h 96"/>
                  <a:gd name="T42" fmla="*/ 33 w 98"/>
                  <a:gd name="T43" fmla="*/ 16 h 96"/>
                  <a:gd name="T44" fmla="*/ 32 w 98"/>
                  <a:gd name="T45" fmla="*/ 10 h 96"/>
                  <a:gd name="T46" fmla="*/ 28 w 98"/>
                  <a:gd name="T47" fmla="*/ 5 h 96"/>
                  <a:gd name="T48" fmla="*/ 23 w 98"/>
                  <a:gd name="T49" fmla="*/ 1 h 96"/>
                  <a:gd name="T50" fmla="*/ 17 w 98"/>
                  <a:gd name="T51" fmla="*/ 0 h 96"/>
                  <a:gd name="T52" fmla="*/ 10 w 98"/>
                  <a:gd name="T53" fmla="*/ 1 h 96"/>
                  <a:gd name="T54" fmla="*/ 5 w 98"/>
                  <a:gd name="T55" fmla="*/ 5 h 96"/>
                  <a:gd name="T56" fmla="*/ 1 w 98"/>
                  <a:gd name="T57" fmla="*/ 10 h 96"/>
                  <a:gd name="T58" fmla="*/ 0 w 98"/>
                  <a:gd name="T59" fmla="*/ 16 h 96"/>
                  <a:gd name="T60" fmla="*/ 1 w 98"/>
                  <a:gd name="T61" fmla="*/ 22 h 96"/>
                  <a:gd name="T62" fmla="*/ 5 w 98"/>
                  <a:gd name="T63" fmla="*/ 27 h 96"/>
                  <a:gd name="T64" fmla="*/ 10 w 98"/>
                  <a:gd name="T65" fmla="*/ 31 h 96"/>
                  <a:gd name="T66" fmla="*/ 17 w 98"/>
                  <a:gd name="T67" fmla="*/ 32 h 96"/>
                  <a:gd name="T68" fmla="*/ 17 w 98"/>
                  <a:gd name="T69" fmla="*/ 27 h 9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8"/>
                  <a:gd name="T106" fmla="*/ 0 h 96"/>
                  <a:gd name="T107" fmla="*/ 98 w 98"/>
                  <a:gd name="T108" fmla="*/ 96 h 9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8" h="96">
                    <a:moveTo>
                      <a:pt x="49" y="80"/>
                    </a:moveTo>
                    <a:lnTo>
                      <a:pt x="36" y="77"/>
                    </a:lnTo>
                    <a:lnTo>
                      <a:pt x="25" y="71"/>
                    </a:lnTo>
                    <a:lnTo>
                      <a:pt x="18" y="61"/>
                    </a:lnTo>
                    <a:lnTo>
                      <a:pt x="16" y="48"/>
                    </a:lnTo>
                    <a:lnTo>
                      <a:pt x="18" y="35"/>
                    </a:lnTo>
                    <a:lnTo>
                      <a:pt x="25" y="25"/>
                    </a:lnTo>
                    <a:lnTo>
                      <a:pt x="36" y="18"/>
                    </a:lnTo>
                    <a:lnTo>
                      <a:pt x="49" y="16"/>
                    </a:lnTo>
                    <a:lnTo>
                      <a:pt x="62" y="18"/>
                    </a:lnTo>
                    <a:lnTo>
                      <a:pt x="73" y="25"/>
                    </a:lnTo>
                    <a:lnTo>
                      <a:pt x="80" y="35"/>
                    </a:lnTo>
                    <a:lnTo>
                      <a:pt x="82" y="48"/>
                    </a:lnTo>
                    <a:lnTo>
                      <a:pt x="80" y="61"/>
                    </a:lnTo>
                    <a:lnTo>
                      <a:pt x="73" y="71"/>
                    </a:lnTo>
                    <a:lnTo>
                      <a:pt x="62" y="77"/>
                    </a:lnTo>
                    <a:lnTo>
                      <a:pt x="49" y="80"/>
                    </a:lnTo>
                    <a:lnTo>
                      <a:pt x="49" y="96"/>
                    </a:lnTo>
                    <a:lnTo>
                      <a:pt x="68" y="93"/>
                    </a:lnTo>
                    <a:lnTo>
                      <a:pt x="84" y="81"/>
                    </a:lnTo>
                    <a:lnTo>
                      <a:pt x="96" y="67"/>
                    </a:lnTo>
                    <a:lnTo>
                      <a:pt x="98" y="48"/>
                    </a:lnTo>
                    <a:lnTo>
                      <a:pt x="96" y="30"/>
                    </a:lnTo>
                    <a:lnTo>
                      <a:pt x="84" y="14"/>
                    </a:lnTo>
                    <a:lnTo>
                      <a:pt x="68" y="2"/>
                    </a:lnTo>
                    <a:lnTo>
                      <a:pt x="49" y="0"/>
                    </a:lnTo>
                    <a:lnTo>
                      <a:pt x="30" y="2"/>
                    </a:lnTo>
                    <a:lnTo>
                      <a:pt x="14" y="14"/>
                    </a:lnTo>
                    <a:lnTo>
                      <a:pt x="2" y="30"/>
                    </a:lnTo>
                    <a:lnTo>
                      <a:pt x="0" y="48"/>
                    </a:lnTo>
                    <a:lnTo>
                      <a:pt x="2" y="67"/>
                    </a:lnTo>
                    <a:lnTo>
                      <a:pt x="14" y="81"/>
                    </a:lnTo>
                    <a:lnTo>
                      <a:pt x="30" y="93"/>
                    </a:lnTo>
                    <a:lnTo>
                      <a:pt x="49" y="96"/>
                    </a:lnTo>
                    <a:lnTo>
                      <a:pt x="49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3" name="Freeform 193"/>
              <p:cNvSpPr>
                <a:spLocks/>
              </p:cNvSpPr>
              <p:nvPr/>
            </p:nvSpPr>
            <p:spPr bwMode="auto">
              <a:xfrm>
                <a:off x="3095" y="3860"/>
                <a:ext cx="27" cy="25"/>
              </a:xfrm>
              <a:custGeom>
                <a:avLst/>
                <a:gdLst>
                  <a:gd name="T0" fmla="*/ 14 w 80"/>
                  <a:gd name="T1" fmla="*/ 25 h 77"/>
                  <a:gd name="T2" fmla="*/ 8 w 80"/>
                  <a:gd name="T3" fmla="*/ 24 h 77"/>
                  <a:gd name="T4" fmla="*/ 4 w 80"/>
                  <a:gd name="T5" fmla="*/ 22 h 77"/>
                  <a:gd name="T6" fmla="*/ 1 w 80"/>
                  <a:gd name="T7" fmla="*/ 18 h 77"/>
                  <a:gd name="T8" fmla="*/ 0 w 80"/>
                  <a:gd name="T9" fmla="*/ 13 h 77"/>
                  <a:gd name="T10" fmla="*/ 1 w 80"/>
                  <a:gd name="T11" fmla="*/ 8 h 77"/>
                  <a:gd name="T12" fmla="*/ 4 w 80"/>
                  <a:gd name="T13" fmla="*/ 4 h 77"/>
                  <a:gd name="T14" fmla="*/ 8 w 80"/>
                  <a:gd name="T15" fmla="*/ 1 h 77"/>
                  <a:gd name="T16" fmla="*/ 14 w 80"/>
                  <a:gd name="T17" fmla="*/ 0 h 77"/>
                  <a:gd name="T18" fmla="*/ 19 w 80"/>
                  <a:gd name="T19" fmla="*/ 1 h 77"/>
                  <a:gd name="T20" fmla="*/ 23 w 80"/>
                  <a:gd name="T21" fmla="*/ 4 h 77"/>
                  <a:gd name="T22" fmla="*/ 26 w 80"/>
                  <a:gd name="T23" fmla="*/ 8 h 77"/>
                  <a:gd name="T24" fmla="*/ 27 w 80"/>
                  <a:gd name="T25" fmla="*/ 13 h 77"/>
                  <a:gd name="T26" fmla="*/ 26 w 80"/>
                  <a:gd name="T27" fmla="*/ 18 h 77"/>
                  <a:gd name="T28" fmla="*/ 23 w 80"/>
                  <a:gd name="T29" fmla="*/ 22 h 77"/>
                  <a:gd name="T30" fmla="*/ 19 w 80"/>
                  <a:gd name="T31" fmla="*/ 24 h 77"/>
                  <a:gd name="T32" fmla="*/ 14 w 80"/>
                  <a:gd name="T33" fmla="*/ 25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0"/>
                  <a:gd name="T52" fmla="*/ 0 h 77"/>
                  <a:gd name="T53" fmla="*/ 80 w 80"/>
                  <a:gd name="T54" fmla="*/ 77 h 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0" h="77">
                    <a:moveTo>
                      <a:pt x="40" y="77"/>
                    </a:moveTo>
                    <a:lnTo>
                      <a:pt x="25" y="75"/>
                    </a:lnTo>
                    <a:lnTo>
                      <a:pt x="12" y="67"/>
                    </a:lnTo>
                    <a:lnTo>
                      <a:pt x="3" y="54"/>
                    </a:lnTo>
                    <a:lnTo>
                      <a:pt x="0" y="39"/>
                    </a:lnTo>
                    <a:lnTo>
                      <a:pt x="3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lnTo>
                      <a:pt x="56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4"/>
                    </a:lnTo>
                    <a:lnTo>
                      <a:pt x="68" y="67"/>
                    </a:lnTo>
                    <a:lnTo>
                      <a:pt x="56" y="75"/>
                    </a:lnTo>
                    <a:lnTo>
                      <a:pt x="40" y="7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4" name="Freeform 194"/>
              <p:cNvSpPr>
                <a:spLocks/>
              </p:cNvSpPr>
              <p:nvPr/>
            </p:nvSpPr>
            <p:spPr bwMode="auto">
              <a:xfrm>
                <a:off x="2969" y="3768"/>
                <a:ext cx="50" cy="93"/>
              </a:xfrm>
              <a:custGeom>
                <a:avLst/>
                <a:gdLst>
                  <a:gd name="T0" fmla="*/ 50 w 148"/>
                  <a:gd name="T1" fmla="*/ 93 h 277"/>
                  <a:gd name="T2" fmla="*/ 50 w 148"/>
                  <a:gd name="T3" fmla="*/ 0 h 277"/>
                  <a:gd name="T4" fmla="*/ 0 w 148"/>
                  <a:gd name="T5" fmla="*/ 0 h 277"/>
                  <a:gd name="T6" fmla="*/ 0 w 148"/>
                  <a:gd name="T7" fmla="*/ 59 h 277"/>
                  <a:gd name="T8" fmla="*/ 16 w 148"/>
                  <a:gd name="T9" fmla="*/ 61 h 277"/>
                  <a:gd name="T10" fmla="*/ 29 w 148"/>
                  <a:gd name="T11" fmla="*/ 66 h 277"/>
                  <a:gd name="T12" fmla="*/ 41 w 148"/>
                  <a:gd name="T13" fmla="*/ 78 h 277"/>
                  <a:gd name="T14" fmla="*/ 47 w 148"/>
                  <a:gd name="T15" fmla="*/ 88 h 277"/>
                  <a:gd name="T16" fmla="*/ 50 w 148"/>
                  <a:gd name="T17" fmla="*/ 93 h 27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8"/>
                  <a:gd name="T28" fmla="*/ 0 h 277"/>
                  <a:gd name="T29" fmla="*/ 148 w 148"/>
                  <a:gd name="T30" fmla="*/ 277 h 27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8" h="277">
                    <a:moveTo>
                      <a:pt x="148" y="277"/>
                    </a:moveTo>
                    <a:lnTo>
                      <a:pt x="148" y="0"/>
                    </a:lnTo>
                    <a:lnTo>
                      <a:pt x="0" y="0"/>
                    </a:lnTo>
                    <a:lnTo>
                      <a:pt x="0" y="177"/>
                    </a:lnTo>
                    <a:lnTo>
                      <a:pt x="48" y="182"/>
                    </a:lnTo>
                    <a:lnTo>
                      <a:pt x="87" y="198"/>
                    </a:lnTo>
                    <a:lnTo>
                      <a:pt x="122" y="232"/>
                    </a:lnTo>
                    <a:lnTo>
                      <a:pt x="140" y="261"/>
                    </a:lnTo>
                    <a:lnTo>
                      <a:pt x="148" y="277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5" name="Freeform 195"/>
              <p:cNvSpPr>
                <a:spLocks/>
              </p:cNvSpPr>
              <p:nvPr/>
            </p:nvSpPr>
            <p:spPr bwMode="auto">
              <a:xfrm>
                <a:off x="2925" y="3828"/>
                <a:ext cx="92" cy="90"/>
              </a:xfrm>
              <a:custGeom>
                <a:avLst/>
                <a:gdLst>
                  <a:gd name="T0" fmla="*/ 46 w 277"/>
                  <a:gd name="T1" fmla="*/ 90 h 270"/>
                  <a:gd name="T2" fmla="*/ 37 w 277"/>
                  <a:gd name="T3" fmla="*/ 89 h 270"/>
                  <a:gd name="T4" fmla="*/ 29 w 277"/>
                  <a:gd name="T5" fmla="*/ 87 h 270"/>
                  <a:gd name="T6" fmla="*/ 21 w 277"/>
                  <a:gd name="T7" fmla="*/ 82 h 270"/>
                  <a:gd name="T8" fmla="*/ 14 w 277"/>
                  <a:gd name="T9" fmla="*/ 77 h 270"/>
                  <a:gd name="T10" fmla="*/ 8 w 277"/>
                  <a:gd name="T11" fmla="*/ 70 h 270"/>
                  <a:gd name="T12" fmla="*/ 4 w 277"/>
                  <a:gd name="T13" fmla="*/ 63 h 270"/>
                  <a:gd name="T14" fmla="*/ 1 w 277"/>
                  <a:gd name="T15" fmla="*/ 54 h 270"/>
                  <a:gd name="T16" fmla="*/ 0 w 277"/>
                  <a:gd name="T17" fmla="*/ 45 h 270"/>
                  <a:gd name="T18" fmla="*/ 1 w 277"/>
                  <a:gd name="T19" fmla="*/ 36 h 270"/>
                  <a:gd name="T20" fmla="*/ 4 w 277"/>
                  <a:gd name="T21" fmla="*/ 28 h 270"/>
                  <a:gd name="T22" fmla="*/ 8 w 277"/>
                  <a:gd name="T23" fmla="*/ 20 h 270"/>
                  <a:gd name="T24" fmla="*/ 14 w 277"/>
                  <a:gd name="T25" fmla="*/ 13 h 270"/>
                  <a:gd name="T26" fmla="*/ 21 w 277"/>
                  <a:gd name="T27" fmla="*/ 8 h 270"/>
                  <a:gd name="T28" fmla="*/ 29 w 277"/>
                  <a:gd name="T29" fmla="*/ 4 h 270"/>
                  <a:gd name="T30" fmla="*/ 37 w 277"/>
                  <a:gd name="T31" fmla="*/ 1 h 270"/>
                  <a:gd name="T32" fmla="*/ 46 w 277"/>
                  <a:gd name="T33" fmla="*/ 0 h 270"/>
                  <a:gd name="T34" fmla="*/ 55 w 277"/>
                  <a:gd name="T35" fmla="*/ 1 h 270"/>
                  <a:gd name="T36" fmla="*/ 64 w 277"/>
                  <a:gd name="T37" fmla="*/ 4 h 270"/>
                  <a:gd name="T38" fmla="*/ 72 w 277"/>
                  <a:gd name="T39" fmla="*/ 8 h 270"/>
                  <a:gd name="T40" fmla="*/ 78 w 277"/>
                  <a:gd name="T41" fmla="*/ 13 h 270"/>
                  <a:gd name="T42" fmla="*/ 84 w 277"/>
                  <a:gd name="T43" fmla="*/ 20 h 270"/>
                  <a:gd name="T44" fmla="*/ 88 w 277"/>
                  <a:gd name="T45" fmla="*/ 28 h 270"/>
                  <a:gd name="T46" fmla="*/ 91 w 277"/>
                  <a:gd name="T47" fmla="*/ 36 h 270"/>
                  <a:gd name="T48" fmla="*/ 92 w 277"/>
                  <a:gd name="T49" fmla="*/ 45 h 270"/>
                  <a:gd name="T50" fmla="*/ 91 w 277"/>
                  <a:gd name="T51" fmla="*/ 54 h 270"/>
                  <a:gd name="T52" fmla="*/ 88 w 277"/>
                  <a:gd name="T53" fmla="*/ 63 h 270"/>
                  <a:gd name="T54" fmla="*/ 84 w 277"/>
                  <a:gd name="T55" fmla="*/ 70 h 270"/>
                  <a:gd name="T56" fmla="*/ 78 w 277"/>
                  <a:gd name="T57" fmla="*/ 77 h 270"/>
                  <a:gd name="T58" fmla="*/ 72 w 277"/>
                  <a:gd name="T59" fmla="*/ 82 h 270"/>
                  <a:gd name="T60" fmla="*/ 64 w 277"/>
                  <a:gd name="T61" fmla="*/ 87 h 270"/>
                  <a:gd name="T62" fmla="*/ 55 w 277"/>
                  <a:gd name="T63" fmla="*/ 89 h 270"/>
                  <a:gd name="T64" fmla="*/ 46 w 277"/>
                  <a:gd name="T65" fmla="*/ 90 h 27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7"/>
                  <a:gd name="T100" fmla="*/ 0 h 270"/>
                  <a:gd name="T101" fmla="*/ 277 w 277"/>
                  <a:gd name="T102" fmla="*/ 270 h 27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7" h="270">
                    <a:moveTo>
                      <a:pt x="139" y="270"/>
                    </a:moveTo>
                    <a:lnTo>
                      <a:pt x="111" y="268"/>
                    </a:lnTo>
                    <a:lnTo>
                      <a:pt x="86" y="260"/>
                    </a:lnTo>
                    <a:lnTo>
                      <a:pt x="62" y="247"/>
                    </a:lnTo>
                    <a:lnTo>
                      <a:pt x="42" y="231"/>
                    </a:lnTo>
                    <a:lnTo>
                      <a:pt x="24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5"/>
                    </a:lnTo>
                    <a:lnTo>
                      <a:pt x="3" y="108"/>
                    </a:lnTo>
                    <a:lnTo>
                      <a:pt x="11" y="83"/>
                    </a:lnTo>
                    <a:lnTo>
                      <a:pt x="24" y="59"/>
                    </a:lnTo>
                    <a:lnTo>
                      <a:pt x="42" y="40"/>
                    </a:lnTo>
                    <a:lnTo>
                      <a:pt x="62" y="24"/>
                    </a:lnTo>
                    <a:lnTo>
                      <a:pt x="86" y="11"/>
                    </a:lnTo>
                    <a:lnTo>
                      <a:pt x="111" y="3"/>
                    </a:lnTo>
                    <a:lnTo>
                      <a:pt x="139" y="0"/>
                    </a:lnTo>
                    <a:lnTo>
                      <a:pt x="167" y="3"/>
                    </a:lnTo>
                    <a:lnTo>
                      <a:pt x="192" y="11"/>
                    </a:lnTo>
                    <a:lnTo>
                      <a:pt x="216" y="24"/>
                    </a:lnTo>
                    <a:lnTo>
                      <a:pt x="236" y="40"/>
                    </a:lnTo>
                    <a:lnTo>
                      <a:pt x="253" y="59"/>
                    </a:lnTo>
                    <a:lnTo>
                      <a:pt x="266" y="83"/>
                    </a:lnTo>
                    <a:lnTo>
                      <a:pt x="274" y="108"/>
                    </a:lnTo>
                    <a:lnTo>
                      <a:pt x="277" y="135"/>
                    </a:lnTo>
                    <a:lnTo>
                      <a:pt x="274" y="163"/>
                    </a:lnTo>
                    <a:lnTo>
                      <a:pt x="266" y="188"/>
                    </a:lnTo>
                    <a:lnTo>
                      <a:pt x="253" y="211"/>
                    </a:lnTo>
                    <a:lnTo>
                      <a:pt x="236" y="231"/>
                    </a:lnTo>
                    <a:lnTo>
                      <a:pt x="216" y="247"/>
                    </a:lnTo>
                    <a:lnTo>
                      <a:pt x="192" y="260"/>
                    </a:lnTo>
                    <a:lnTo>
                      <a:pt x="167" y="268"/>
                    </a:lnTo>
                    <a:lnTo>
                      <a:pt x="139" y="270"/>
                    </a:lnTo>
                    <a:close/>
                  </a:path>
                </a:pathLst>
              </a:custGeom>
              <a:solidFill>
                <a:srgbClr val="C0C0C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6" name="Freeform 196"/>
              <p:cNvSpPr>
                <a:spLocks/>
              </p:cNvSpPr>
              <p:nvPr/>
            </p:nvSpPr>
            <p:spPr bwMode="auto">
              <a:xfrm>
                <a:off x="2922" y="3825"/>
                <a:ext cx="99" cy="96"/>
              </a:xfrm>
              <a:custGeom>
                <a:avLst/>
                <a:gdLst>
                  <a:gd name="T0" fmla="*/ 41 w 298"/>
                  <a:gd name="T1" fmla="*/ 90 h 289"/>
                  <a:gd name="T2" fmla="*/ 25 w 298"/>
                  <a:gd name="T3" fmla="*/ 83 h 289"/>
                  <a:gd name="T4" fmla="*/ 13 w 298"/>
                  <a:gd name="T5" fmla="*/ 72 h 289"/>
                  <a:gd name="T6" fmla="*/ 6 w 298"/>
                  <a:gd name="T7" fmla="*/ 57 h 289"/>
                  <a:gd name="T8" fmla="*/ 6 w 298"/>
                  <a:gd name="T9" fmla="*/ 39 h 289"/>
                  <a:gd name="T10" fmla="*/ 13 w 298"/>
                  <a:gd name="T11" fmla="*/ 24 h 289"/>
                  <a:gd name="T12" fmla="*/ 25 w 298"/>
                  <a:gd name="T13" fmla="*/ 13 h 289"/>
                  <a:gd name="T14" fmla="*/ 41 w 298"/>
                  <a:gd name="T15" fmla="*/ 6 h 289"/>
                  <a:gd name="T16" fmla="*/ 58 w 298"/>
                  <a:gd name="T17" fmla="*/ 6 h 289"/>
                  <a:gd name="T18" fmla="*/ 74 w 298"/>
                  <a:gd name="T19" fmla="*/ 13 h 289"/>
                  <a:gd name="T20" fmla="*/ 86 w 298"/>
                  <a:gd name="T21" fmla="*/ 24 h 289"/>
                  <a:gd name="T22" fmla="*/ 93 w 298"/>
                  <a:gd name="T23" fmla="*/ 39 h 289"/>
                  <a:gd name="T24" fmla="*/ 93 w 298"/>
                  <a:gd name="T25" fmla="*/ 57 h 289"/>
                  <a:gd name="T26" fmla="*/ 86 w 298"/>
                  <a:gd name="T27" fmla="*/ 72 h 289"/>
                  <a:gd name="T28" fmla="*/ 74 w 298"/>
                  <a:gd name="T29" fmla="*/ 83 h 289"/>
                  <a:gd name="T30" fmla="*/ 58 w 298"/>
                  <a:gd name="T31" fmla="*/ 90 h 289"/>
                  <a:gd name="T32" fmla="*/ 49 w 298"/>
                  <a:gd name="T33" fmla="*/ 96 h 289"/>
                  <a:gd name="T34" fmla="*/ 68 w 298"/>
                  <a:gd name="T35" fmla="*/ 92 h 289"/>
                  <a:gd name="T36" fmla="*/ 84 w 298"/>
                  <a:gd name="T37" fmla="*/ 81 h 289"/>
                  <a:gd name="T38" fmla="*/ 95 w 298"/>
                  <a:gd name="T39" fmla="*/ 66 h 289"/>
                  <a:gd name="T40" fmla="*/ 99 w 298"/>
                  <a:gd name="T41" fmla="*/ 48 h 289"/>
                  <a:gd name="T42" fmla="*/ 95 w 298"/>
                  <a:gd name="T43" fmla="*/ 29 h 289"/>
                  <a:gd name="T44" fmla="*/ 90 w 298"/>
                  <a:gd name="T45" fmla="*/ 21 h 289"/>
                  <a:gd name="T46" fmla="*/ 77 w 298"/>
                  <a:gd name="T47" fmla="*/ 8 h 289"/>
                  <a:gd name="T48" fmla="*/ 68 w 298"/>
                  <a:gd name="T49" fmla="*/ 4 h 289"/>
                  <a:gd name="T50" fmla="*/ 49 w 298"/>
                  <a:gd name="T51" fmla="*/ 0 h 289"/>
                  <a:gd name="T52" fmla="*/ 31 w 298"/>
                  <a:gd name="T53" fmla="*/ 4 h 289"/>
                  <a:gd name="T54" fmla="*/ 22 w 298"/>
                  <a:gd name="T55" fmla="*/ 8 h 289"/>
                  <a:gd name="T56" fmla="*/ 8 w 298"/>
                  <a:gd name="T57" fmla="*/ 21 h 289"/>
                  <a:gd name="T58" fmla="*/ 3 w 298"/>
                  <a:gd name="T59" fmla="*/ 29 h 289"/>
                  <a:gd name="T60" fmla="*/ 0 w 298"/>
                  <a:gd name="T61" fmla="*/ 48 h 289"/>
                  <a:gd name="T62" fmla="*/ 3 w 298"/>
                  <a:gd name="T63" fmla="*/ 66 h 289"/>
                  <a:gd name="T64" fmla="*/ 15 w 298"/>
                  <a:gd name="T65" fmla="*/ 81 h 289"/>
                  <a:gd name="T66" fmla="*/ 31 w 298"/>
                  <a:gd name="T67" fmla="*/ 92 h 289"/>
                  <a:gd name="T68" fmla="*/ 49 w 298"/>
                  <a:gd name="T69" fmla="*/ 96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298"/>
                  <a:gd name="T106" fmla="*/ 0 h 289"/>
                  <a:gd name="T107" fmla="*/ 298 w 298"/>
                  <a:gd name="T108" fmla="*/ 289 h 2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298" h="289">
                    <a:moveTo>
                      <a:pt x="149" y="273"/>
                    </a:moveTo>
                    <a:lnTo>
                      <a:pt x="122" y="270"/>
                    </a:lnTo>
                    <a:lnTo>
                      <a:pt x="97" y="262"/>
                    </a:lnTo>
                    <a:lnTo>
                      <a:pt x="74" y="251"/>
                    </a:lnTo>
                    <a:lnTo>
                      <a:pt x="54" y="235"/>
                    </a:lnTo>
                    <a:lnTo>
                      <a:pt x="38" y="216"/>
                    </a:lnTo>
                    <a:lnTo>
                      <a:pt x="26" y="194"/>
                    </a:lnTo>
                    <a:lnTo>
                      <a:pt x="18" y="171"/>
                    </a:lnTo>
                    <a:lnTo>
                      <a:pt x="16" y="144"/>
                    </a:lnTo>
                    <a:lnTo>
                      <a:pt x="18" y="118"/>
                    </a:lnTo>
                    <a:lnTo>
                      <a:pt x="26" y="93"/>
                    </a:lnTo>
                    <a:lnTo>
                      <a:pt x="38" y="72"/>
                    </a:lnTo>
                    <a:lnTo>
                      <a:pt x="54" y="53"/>
                    </a:lnTo>
                    <a:lnTo>
                      <a:pt x="74" y="38"/>
                    </a:lnTo>
                    <a:lnTo>
                      <a:pt x="97" y="26"/>
                    </a:lnTo>
                    <a:lnTo>
                      <a:pt x="122" y="18"/>
                    </a:lnTo>
                    <a:lnTo>
                      <a:pt x="149" y="16"/>
                    </a:lnTo>
                    <a:lnTo>
                      <a:pt x="175" y="18"/>
                    </a:lnTo>
                    <a:lnTo>
                      <a:pt x="201" y="26"/>
                    </a:lnTo>
                    <a:lnTo>
                      <a:pt x="223" y="38"/>
                    </a:lnTo>
                    <a:lnTo>
                      <a:pt x="243" y="53"/>
                    </a:lnTo>
                    <a:lnTo>
                      <a:pt x="259" y="72"/>
                    </a:lnTo>
                    <a:lnTo>
                      <a:pt x="271" y="93"/>
                    </a:lnTo>
                    <a:lnTo>
                      <a:pt x="279" y="118"/>
                    </a:lnTo>
                    <a:lnTo>
                      <a:pt x="282" y="144"/>
                    </a:lnTo>
                    <a:lnTo>
                      <a:pt x="279" y="171"/>
                    </a:lnTo>
                    <a:lnTo>
                      <a:pt x="271" y="194"/>
                    </a:lnTo>
                    <a:lnTo>
                      <a:pt x="259" y="216"/>
                    </a:lnTo>
                    <a:lnTo>
                      <a:pt x="243" y="235"/>
                    </a:lnTo>
                    <a:lnTo>
                      <a:pt x="223" y="251"/>
                    </a:lnTo>
                    <a:lnTo>
                      <a:pt x="201" y="262"/>
                    </a:lnTo>
                    <a:lnTo>
                      <a:pt x="175" y="270"/>
                    </a:lnTo>
                    <a:lnTo>
                      <a:pt x="149" y="273"/>
                    </a:lnTo>
                    <a:lnTo>
                      <a:pt x="149" y="289"/>
                    </a:lnTo>
                    <a:lnTo>
                      <a:pt x="178" y="286"/>
                    </a:lnTo>
                    <a:lnTo>
                      <a:pt x="206" y="278"/>
                    </a:lnTo>
                    <a:lnTo>
                      <a:pt x="231" y="264"/>
                    </a:lnTo>
                    <a:lnTo>
                      <a:pt x="254" y="245"/>
                    </a:lnTo>
                    <a:lnTo>
                      <a:pt x="272" y="224"/>
                    </a:lnTo>
                    <a:lnTo>
                      <a:pt x="287" y="199"/>
                    </a:lnTo>
                    <a:lnTo>
                      <a:pt x="295" y="173"/>
                    </a:lnTo>
                    <a:lnTo>
                      <a:pt x="298" y="144"/>
                    </a:lnTo>
                    <a:lnTo>
                      <a:pt x="295" y="115"/>
                    </a:lnTo>
                    <a:lnTo>
                      <a:pt x="287" y="88"/>
                    </a:lnTo>
                    <a:lnTo>
                      <a:pt x="272" y="64"/>
                    </a:lnTo>
                    <a:lnTo>
                      <a:pt x="272" y="63"/>
                    </a:lnTo>
                    <a:lnTo>
                      <a:pt x="254" y="42"/>
                    </a:lnTo>
                    <a:lnTo>
                      <a:pt x="233" y="25"/>
                    </a:lnTo>
                    <a:lnTo>
                      <a:pt x="231" y="25"/>
                    </a:lnTo>
                    <a:lnTo>
                      <a:pt x="206" y="11"/>
                    </a:lnTo>
                    <a:lnTo>
                      <a:pt x="178" y="3"/>
                    </a:lnTo>
                    <a:lnTo>
                      <a:pt x="149" y="0"/>
                    </a:lnTo>
                    <a:lnTo>
                      <a:pt x="119" y="3"/>
                    </a:lnTo>
                    <a:lnTo>
                      <a:pt x="92" y="11"/>
                    </a:lnTo>
                    <a:lnTo>
                      <a:pt x="66" y="25"/>
                    </a:lnTo>
                    <a:lnTo>
                      <a:pt x="65" y="25"/>
                    </a:lnTo>
                    <a:lnTo>
                      <a:pt x="44" y="42"/>
                    </a:lnTo>
                    <a:lnTo>
                      <a:pt x="25" y="63"/>
                    </a:lnTo>
                    <a:lnTo>
                      <a:pt x="25" y="64"/>
                    </a:lnTo>
                    <a:lnTo>
                      <a:pt x="10" y="88"/>
                    </a:lnTo>
                    <a:lnTo>
                      <a:pt x="2" y="115"/>
                    </a:lnTo>
                    <a:lnTo>
                      <a:pt x="0" y="144"/>
                    </a:lnTo>
                    <a:lnTo>
                      <a:pt x="2" y="173"/>
                    </a:lnTo>
                    <a:lnTo>
                      <a:pt x="10" y="199"/>
                    </a:lnTo>
                    <a:lnTo>
                      <a:pt x="25" y="224"/>
                    </a:lnTo>
                    <a:lnTo>
                      <a:pt x="44" y="245"/>
                    </a:lnTo>
                    <a:lnTo>
                      <a:pt x="66" y="264"/>
                    </a:lnTo>
                    <a:lnTo>
                      <a:pt x="92" y="278"/>
                    </a:lnTo>
                    <a:lnTo>
                      <a:pt x="119" y="286"/>
                    </a:lnTo>
                    <a:lnTo>
                      <a:pt x="149" y="289"/>
                    </a:lnTo>
                    <a:lnTo>
                      <a:pt x="149" y="27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7" name="Freeform 197"/>
              <p:cNvSpPr>
                <a:spLocks/>
              </p:cNvSpPr>
              <p:nvPr/>
            </p:nvSpPr>
            <p:spPr bwMode="auto">
              <a:xfrm>
                <a:off x="2967" y="3765"/>
                <a:ext cx="54" cy="108"/>
              </a:xfrm>
              <a:custGeom>
                <a:avLst/>
                <a:gdLst>
                  <a:gd name="T0" fmla="*/ 54 w 164"/>
                  <a:gd name="T1" fmla="*/ 108 h 324"/>
                  <a:gd name="T2" fmla="*/ 54 w 164"/>
                  <a:gd name="T3" fmla="*/ 0 h 324"/>
                  <a:gd name="T4" fmla="*/ 0 w 164"/>
                  <a:gd name="T5" fmla="*/ 0 h 324"/>
                  <a:gd name="T6" fmla="*/ 0 w 164"/>
                  <a:gd name="T7" fmla="*/ 62 h 324"/>
                  <a:gd name="T8" fmla="*/ 5 w 164"/>
                  <a:gd name="T9" fmla="*/ 62 h 324"/>
                  <a:gd name="T10" fmla="*/ 5 w 164"/>
                  <a:gd name="T11" fmla="*/ 5 h 324"/>
                  <a:gd name="T12" fmla="*/ 49 w 164"/>
                  <a:gd name="T13" fmla="*/ 5 h 324"/>
                  <a:gd name="T14" fmla="*/ 49 w 164"/>
                  <a:gd name="T15" fmla="*/ 108 h 324"/>
                  <a:gd name="T16" fmla="*/ 54 w 164"/>
                  <a:gd name="T17" fmla="*/ 108 h 3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64"/>
                  <a:gd name="T28" fmla="*/ 0 h 324"/>
                  <a:gd name="T29" fmla="*/ 164 w 164"/>
                  <a:gd name="T30" fmla="*/ 324 h 3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64" h="324">
                    <a:moveTo>
                      <a:pt x="164" y="324"/>
                    </a:moveTo>
                    <a:lnTo>
                      <a:pt x="164" y="0"/>
                    </a:lnTo>
                    <a:lnTo>
                      <a:pt x="0" y="0"/>
                    </a:lnTo>
                    <a:lnTo>
                      <a:pt x="0" y="186"/>
                    </a:lnTo>
                    <a:lnTo>
                      <a:pt x="16" y="186"/>
                    </a:lnTo>
                    <a:lnTo>
                      <a:pt x="16" y="16"/>
                    </a:lnTo>
                    <a:lnTo>
                      <a:pt x="148" y="16"/>
                    </a:lnTo>
                    <a:lnTo>
                      <a:pt x="148" y="324"/>
                    </a:lnTo>
                    <a:lnTo>
                      <a:pt x="164" y="3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8" name="Freeform 198"/>
              <p:cNvSpPr>
                <a:spLocks/>
              </p:cNvSpPr>
              <p:nvPr/>
            </p:nvSpPr>
            <p:spPr bwMode="auto">
              <a:xfrm>
                <a:off x="2955" y="3857"/>
                <a:ext cx="33" cy="32"/>
              </a:xfrm>
              <a:custGeom>
                <a:avLst/>
                <a:gdLst>
                  <a:gd name="T0" fmla="*/ 17 w 99"/>
                  <a:gd name="T1" fmla="*/ 27 h 96"/>
                  <a:gd name="T2" fmla="*/ 12 w 99"/>
                  <a:gd name="T3" fmla="*/ 26 h 96"/>
                  <a:gd name="T4" fmla="*/ 9 w 99"/>
                  <a:gd name="T5" fmla="*/ 24 h 96"/>
                  <a:gd name="T6" fmla="*/ 6 w 99"/>
                  <a:gd name="T7" fmla="*/ 20 h 96"/>
                  <a:gd name="T8" fmla="*/ 5 w 99"/>
                  <a:gd name="T9" fmla="*/ 16 h 96"/>
                  <a:gd name="T10" fmla="*/ 6 w 99"/>
                  <a:gd name="T11" fmla="*/ 12 h 96"/>
                  <a:gd name="T12" fmla="*/ 9 w 99"/>
                  <a:gd name="T13" fmla="*/ 8 h 96"/>
                  <a:gd name="T14" fmla="*/ 12 w 99"/>
                  <a:gd name="T15" fmla="*/ 6 h 96"/>
                  <a:gd name="T16" fmla="*/ 17 w 99"/>
                  <a:gd name="T17" fmla="*/ 5 h 96"/>
                  <a:gd name="T18" fmla="*/ 21 w 99"/>
                  <a:gd name="T19" fmla="*/ 6 h 96"/>
                  <a:gd name="T20" fmla="*/ 25 w 99"/>
                  <a:gd name="T21" fmla="*/ 8 h 96"/>
                  <a:gd name="T22" fmla="*/ 27 w 99"/>
                  <a:gd name="T23" fmla="*/ 12 h 96"/>
                  <a:gd name="T24" fmla="*/ 28 w 99"/>
                  <a:gd name="T25" fmla="*/ 16 h 96"/>
                  <a:gd name="T26" fmla="*/ 27 w 99"/>
                  <a:gd name="T27" fmla="*/ 20 h 96"/>
                  <a:gd name="T28" fmla="*/ 25 w 99"/>
                  <a:gd name="T29" fmla="*/ 24 h 96"/>
                  <a:gd name="T30" fmla="*/ 21 w 99"/>
                  <a:gd name="T31" fmla="*/ 26 h 96"/>
                  <a:gd name="T32" fmla="*/ 17 w 99"/>
                  <a:gd name="T33" fmla="*/ 27 h 96"/>
                  <a:gd name="T34" fmla="*/ 17 w 99"/>
                  <a:gd name="T35" fmla="*/ 32 h 96"/>
                  <a:gd name="T36" fmla="*/ 23 w 99"/>
                  <a:gd name="T37" fmla="*/ 31 h 96"/>
                  <a:gd name="T38" fmla="*/ 28 w 99"/>
                  <a:gd name="T39" fmla="*/ 27 h 96"/>
                  <a:gd name="T40" fmla="*/ 32 w 99"/>
                  <a:gd name="T41" fmla="*/ 22 h 96"/>
                  <a:gd name="T42" fmla="*/ 33 w 99"/>
                  <a:gd name="T43" fmla="*/ 16 h 96"/>
                  <a:gd name="T44" fmla="*/ 32 w 99"/>
                  <a:gd name="T45" fmla="*/ 10 h 96"/>
                  <a:gd name="T46" fmla="*/ 28 w 99"/>
                  <a:gd name="T47" fmla="*/ 5 h 96"/>
                  <a:gd name="T48" fmla="*/ 23 w 99"/>
                  <a:gd name="T49" fmla="*/ 1 h 96"/>
                  <a:gd name="T50" fmla="*/ 17 w 99"/>
                  <a:gd name="T51" fmla="*/ 0 h 96"/>
                  <a:gd name="T52" fmla="*/ 10 w 99"/>
                  <a:gd name="T53" fmla="*/ 1 h 96"/>
                  <a:gd name="T54" fmla="*/ 5 w 99"/>
                  <a:gd name="T55" fmla="*/ 5 h 96"/>
                  <a:gd name="T56" fmla="*/ 1 w 99"/>
                  <a:gd name="T57" fmla="*/ 10 h 96"/>
                  <a:gd name="T58" fmla="*/ 0 w 99"/>
                  <a:gd name="T59" fmla="*/ 16 h 96"/>
                  <a:gd name="T60" fmla="*/ 1 w 99"/>
                  <a:gd name="T61" fmla="*/ 22 h 96"/>
                  <a:gd name="T62" fmla="*/ 5 w 99"/>
                  <a:gd name="T63" fmla="*/ 27 h 96"/>
                  <a:gd name="T64" fmla="*/ 10 w 99"/>
                  <a:gd name="T65" fmla="*/ 31 h 96"/>
                  <a:gd name="T66" fmla="*/ 17 w 99"/>
                  <a:gd name="T67" fmla="*/ 32 h 96"/>
                  <a:gd name="T68" fmla="*/ 17 w 99"/>
                  <a:gd name="T69" fmla="*/ 27 h 9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99"/>
                  <a:gd name="T106" fmla="*/ 0 h 96"/>
                  <a:gd name="T107" fmla="*/ 99 w 99"/>
                  <a:gd name="T108" fmla="*/ 96 h 9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99" h="96">
                    <a:moveTo>
                      <a:pt x="50" y="80"/>
                    </a:moveTo>
                    <a:lnTo>
                      <a:pt x="36" y="77"/>
                    </a:lnTo>
                    <a:lnTo>
                      <a:pt x="26" y="71"/>
                    </a:lnTo>
                    <a:lnTo>
                      <a:pt x="19" y="61"/>
                    </a:lnTo>
                    <a:lnTo>
                      <a:pt x="16" y="48"/>
                    </a:lnTo>
                    <a:lnTo>
                      <a:pt x="19" y="35"/>
                    </a:lnTo>
                    <a:lnTo>
                      <a:pt x="26" y="25"/>
                    </a:lnTo>
                    <a:lnTo>
                      <a:pt x="36" y="18"/>
                    </a:lnTo>
                    <a:lnTo>
                      <a:pt x="50" y="16"/>
                    </a:lnTo>
                    <a:lnTo>
                      <a:pt x="63" y="18"/>
                    </a:lnTo>
                    <a:lnTo>
                      <a:pt x="74" y="25"/>
                    </a:lnTo>
                    <a:lnTo>
                      <a:pt x="80" y="35"/>
                    </a:lnTo>
                    <a:lnTo>
                      <a:pt x="83" y="48"/>
                    </a:lnTo>
                    <a:lnTo>
                      <a:pt x="80" y="61"/>
                    </a:lnTo>
                    <a:lnTo>
                      <a:pt x="74" y="71"/>
                    </a:lnTo>
                    <a:lnTo>
                      <a:pt x="63" y="77"/>
                    </a:lnTo>
                    <a:lnTo>
                      <a:pt x="50" y="80"/>
                    </a:lnTo>
                    <a:lnTo>
                      <a:pt x="50" y="96"/>
                    </a:lnTo>
                    <a:lnTo>
                      <a:pt x="68" y="93"/>
                    </a:lnTo>
                    <a:lnTo>
                      <a:pt x="84" y="81"/>
                    </a:lnTo>
                    <a:lnTo>
                      <a:pt x="96" y="67"/>
                    </a:lnTo>
                    <a:lnTo>
                      <a:pt x="99" y="48"/>
                    </a:lnTo>
                    <a:lnTo>
                      <a:pt x="96" y="30"/>
                    </a:lnTo>
                    <a:lnTo>
                      <a:pt x="84" y="14"/>
                    </a:lnTo>
                    <a:lnTo>
                      <a:pt x="68" y="2"/>
                    </a:lnTo>
                    <a:lnTo>
                      <a:pt x="50" y="0"/>
                    </a:lnTo>
                    <a:lnTo>
                      <a:pt x="31" y="2"/>
                    </a:lnTo>
                    <a:lnTo>
                      <a:pt x="15" y="14"/>
                    </a:lnTo>
                    <a:lnTo>
                      <a:pt x="3" y="30"/>
                    </a:lnTo>
                    <a:lnTo>
                      <a:pt x="0" y="48"/>
                    </a:lnTo>
                    <a:lnTo>
                      <a:pt x="3" y="67"/>
                    </a:lnTo>
                    <a:lnTo>
                      <a:pt x="15" y="81"/>
                    </a:lnTo>
                    <a:lnTo>
                      <a:pt x="31" y="93"/>
                    </a:lnTo>
                    <a:lnTo>
                      <a:pt x="50" y="96"/>
                    </a:lnTo>
                    <a:lnTo>
                      <a:pt x="50" y="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29" name="Freeform 199"/>
              <p:cNvSpPr>
                <a:spLocks/>
              </p:cNvSpPr>
              <p:nvPr/>
            </p:nvSpPr>
            <p:spPr bwMode="auto">
              <a:xfrm>
                <a:off x="2958" y="3860"/>
                <a:ext cx="27" cy="25"/>
              </a:xfrm>
              <a:custGeom>
                <a:avLst/>
                <a:gdLst>
                  <a:gd name="T0" fmla="*/ 14 w 80"/>
                  <a:gd name="T1" fmla="*/ 25 h 77"/>
                  <a:gd name="T2" fmla="*/ 8 w 80"/>
                  <a:gd name="T3" fmla="*/ 24 h 77"/>
                  <a:gd name="T4" fmla="*/ 4 w 80"/>
                  <a:gd name="T5" fmla="*/ 22 h 77"/>
                  <a:gd name="T6" fmla="*/ 1 w 80"/>
                  <a:gd name="T7" fmla="*/ 18 h 77"/>
                  <a:gd name="T8" fmla="*/ 0 w 80"/>
                  <a:gd name="T9" fmla="*/ 13 h 77"/>
                  <a:gd name="T10" fmla="*/ 1 w 80"/>
                  <a:gd name="T11" fmla="*/ 8 h 77"/>
                  <a:gd name="T12" fmla="*/ 4 w 80"/>
                  <a:gd name="T13" fmla="*/ 4 h 77"/>
                  <a:gd name="T14" fmla="*/ 8 w 80"/>
                  <a:gd name="T15" fmla="*/ 1 h 77"/>
                  <a:gd name="T16" fmla="*/ 14 w 80"/>
                  <a:gd name="T17" fmla="*/ 0 h 77"/>
                  <a:gd name="T18" fmla="*/ 18 w 80"/>
                  <a:gd name="T19" fmla="*/ 1 h 77"/>
                  <a:gd name="T20" fmla="*/ 23 w 80"/>
                  <a:gd name="T21" fmla="*/ 4 h 77"/>
                  <a:gd name="T22" fmla="*/ 26 w 80"/>
                  <a:gd name="T23" fmla="*/ 8 h 77"/>
                  <a:gd name="T24" fmla="*/ 27 w 80"/>
                  <a:gd name="T25" fmla="*/ 13 h 77"/>
                  <a:gd name="T26" fmla="*/ 26 w 80"/>
                  <a:gd name="T27" fmla="*/ 18 h 77"/>
                  <a:gd name="T28" fmla="*/ 23 w 80"/>
                  <a:gd name="T29" fmla="*/ 22 h 77"/>
                  <a:gd name="T30" fmla="*/ 18 w 80"/>
                  <a:gd name="T31" fmla="*/ 24 h 77"/>
                  <a:gd name="T32" fmla="*/ 14 w 80"/>
                  <a:gd name="T33" fmla="*/ 25 h 7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0"/>
                  <a:gd name="T52" fmla="*/ 0 h 77"/>
                  <a:gd name="T53" fmla="*/ 80 w 80"/>
                  <a:gd name="T54" fmla="*/ 77 h 7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0" h="77">
                    <a:moveTo>
                      <a:pt x="40" y="77"/>
                    </a:moveTo>
                    <a:lnTo>
                      <a:pt x="25" y="75"/>
                    </a:lnTo>
                    <a:lnTo>
                      <a:pt x="12" y="67"/>
                    </a:lnTo>
                    <a:lnTo>
                      <a:pt x="2" y="54"/>
                    </a:lnTo>
                    <a:lnTo>
                      <a:pt x="0" y="39"/>
                    </a:lnTo>
                    <a:lnTo>
                      <a:pt x="2" y="25"/>
                    </a:lnTo>
                    <a:lnTo>
                      <a:pt x="12" y="12"/>
                    </a:lnTo>
                    <a:lnTo>
                      <a:pt x="25" y="3"/>
                    </a:lnTo>
                    <a:lnTo>
                      <a:pt x="40" y="0"/>
                    </a:lnTo>
                    <a:lnTo>
                      <a:pt x="54" y="3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0" y="39"/>
                    </a:lnTo>
                    <a:lnTo>
                      <a:pt x="77" y="54"/>
                    </a:lnTo>
                    <a:lnTo>
                      <a:pt x="68" y="67"/>
                    </a:lnTo>
                    <a:lnTo>
                      <a:pt x="54" y="75"/>
                    </a:lnTo>
                    <a:lnTo>
                      <a:pt x="40" y="77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0" name="Freeform 200"/>
              <p:cNvSpPr>
                <a:spLocks/>
              </p:cNvSpPr>
              <p:nvPr/>
            </p:nvSpPr>
            <p:spPr bwMode="auto">
              <a:xfrm>
                <a:off x="2991" y="3704"/>
                <a:ext cx="5" cy="56"/>
              </a:xfrm>
              <a:custGeom>
                <a:avLst/>
                <a:gdLst>
                  <a:gd name="T0" fmla="*/ 1 w 14"/>
                  <a:gd name="T1" fmla="*/ 54 h 168"/>
                  <a:gd name="T2" fmla="*/ 1 w 14"/>
                  <a:gd name="T3" fmla="*/ 55 h 168"/>
                  <a:gd name="T4" fmla="*/ 2 w 14"/>
                  <a:gd name="T5" fmla="*/ 55 h 168"/>
                  <a:gd name="T6" fmla="*/ 2 w 14"/>
                  <a:gd name="T7" fmla="*/ 56 h 168"/>
                  <a:gd name="T8" fmla="*/ 2 w 14"/>
                  <a:gd name="T9" fmla="*/ 56 h 168"/>
                  <a:gd name="T10" fmla="*/ 4 w 14"/>
                  <a:gd name="T11" fmla="*/ 56 h 168"/>
                  <a:gd name="T12" fmla="*/ 4 w 14"/>
                  <a:gd name="T13" fmla="*/ 56 h 168"/>
                  <a:gd name="T14" fmla="*/ 5 w 14"/>
                  <a:gd name="T15" fmla="*/ 56 h 168"/>
                  <a:gd name="T16" fmla="*/ 5 w 14"/>
                  <a:gd name="T17" fmla="*/ 55 h 168"/>
                  <a:gd name="T18" fmla="*/ 5 w 14"/>
                  <a:gd name="T19" fmla="*/ 54 h 168"/>
                  <a:gd name="T20" fmla="*/ 4 w 14"/>
                  <a:gd name="T21" fmla="*/ 2 h 168"/>
                  <a:gd name="T22" fmla="*/ 4 w 14"/>
                  <a:gd name="T23" fmla="*/ 1 h 168"/>
                  <a:gd name="T24" fmla="*/ 3 w 14"/>
                  <a:gd name="T25" fmla="*/ 1 h 168"/>
                  <a:gd name="T26" fmla="*/ 3 w 14"/>
                  <a:gd name="T27" fmla="*/ 1 h 168"/>
                  <a:gd name="T28" fmla="*/ 3 w 14"/>
                  <a:gd name="T29" fmla="*/ 0 h 168"/>
                  <a:gd name="T30" fmla="*/ 1 w 14"/>
                  <a:gd name="T31" fmla="*/ 0 h 168"/>
                  <a:gd name="T32" fmla="*/ 1 w 14"/>
                  <a:gd name="T33" fmla="*/ 1 h 168"/>
                  <a:gd name="T34" fmla="*/ 0 w 14"/>
                  <a:gd name="T35" fmla="*/ 1 h 168"/>
                  <a:gd name="T36" fmla="*/ 0 w 14"/>
                  <a:gd name="T37" fmla="*/ 1 h 168"/>
                  <a:gd name="T38" fmla="*/ 0 w 14"/>
                  <a:gd name="T39" fmla="*/ 2 h 168"/>
                  <a:gd name="T40" fmla="*/ 1 w 14"/>
                  <a:gd name="T41" fmla="*/ 54 h 1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"/>
                  <a:gd name="T64" fmla="*/ 0 h 168"/>
                  <a:gd name="T65" fmla="*/ 14 w 14"/>
                  <a:gd name="T66" fmla="*/ 168 h 1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" h="168">
                    <a:moveTo>
                      <a:pt x="4" y="163"/>
                    </a:moveTo>
                    <a:lnTo>
                      <a:pt x="4" y="164"/>
                    </a:lnTo>
                    <a:lnTo>
                      <a:pt x="5" y="165"/>
                    </a:lnTo>
                    <a:lnTo>
                      <a:pt x="5" y="167"/>
                    </a:lnTo>
                    <a:lnTo>
                      <a:pt x="6" y="168"/>
                    </a:lnTo>
                    <a:lnTo>
                      <a:pt x="10" y="168"/>
                    </a:lnTo>
                    <a:lnTo>
                      <a:pt x="12" y="167"/>
                    </a:lnTo>
                    <a:lnTo>
                      <a:pt x="13" y="167"/>
                    </a:lnTo>
                    <a:lnTo>
                      <a:pt x="14" y="165"/>
                    </a:lnTo>
                    <a:lnTo>
                      <a:pt x="14" y="163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1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1" name="Freeform 201"/>
              <p:cNvSpPr>
                <a:spLocks/>
              </p:cNvSpPr>
              <p:nvPr/>
            </p:nvSpPr>
            <p:spPr bwMode="auto">
              <a:xfrm>
                <a:off x="2977" y="3706"/>
                <a:ext cx="34" cy="34"/>
              </a:xfrm>
              <a:custGeom>
                <a:avLst/>
                <a:gdLst>
                  <a:gd name="T0" fmla="*/ 34 w 104"/>
                  <a:gd name="T1" fmla="*/ 33 h 104"/>
                  <a:gd name="T2" fmla="*/ 16 w 104"/>
                  <a:gd name="T3" fmla="*/ 0 h 104"/>
                  <a:gd name="T4" fmla="*/ 0 w 104"/>
                  <a:gd name="T5" fmla="*/ 34 h 104"/>
                  <a:gd name="T6" fmla="*/ 34 w 104"/>
                  <a:gd name="T7" fmla="*/ 3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104"/>
                  <a:gd name="T14" fmla="*/ 104 w 104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104">
                    <a:moveTo>
                      <a:pt x="104" y="100"/>
                    </a:moveTo>
                    <a:lnTo>
                      <a:pt x="49" y="0"/>
                    </a:lnTo>
                    <a:lnTo>
                      <a:pt x="0" y="104"/>
                    </a:lnTo>
                    <a:lnTo>
                      <a:pt x="104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2" name="Freeform 202"/>
              <p:cNvSpPr>
                <a:spLocks/>
              </p:cNvSpPr>
              <p:nvPr/>
            </p:nvSpPr>
            <p:spPr bwMode="auto">
              <a:xfrm>
                <a:off x="2975" y="3704"/>
                <a:ext cx="38" cy="38"/>
              </a:xfrm>
              <a:custGeom>
                <a:avLst/>
                <a:gdLst>
                  <a:gd name="T0" fmla="*/ 36 w 115"/>
                  <a:gd name="T1" fmla="*/ 37 h 114"/>
                  <a:gd name="T2" fmla="*/ 37 w 115"/>
                  <a:gd name="T3" fmla="*/ 37 h 114"/>
                  <a:gd name="T4" fmla="*/ 37 w 115"/>
                  <a:gd name="T5" fmla="*/ 36 h 114"/>
                  <a:gd name="T6" fmla="*/ 37 w 115"/>
                  <a:gd name="T7" fmla="*/ 36 h 114"/>
                  <a:gd name="T8" fmla="*/ 38 w 115"/>
                  <a:gd name="T9" fmla="*/ 36 h 114"/>
                  <a:gd name="T10" fmla="*/ 38 w 115"/>
                  <a:gd name="T11" fmla="*/ 34 h 114"/>
                  <a:gd name="T12" fmla="*/ 20 w 115"/>
                  <a:gd name="T13" fmla="*/ 1 h 114"/>
                  <a:gd name="T14" fmla="*/ 19 w 115"/>
                  <a:gd name="T15" fmla="*/ 1 h 114"/>
                  <a:gd name="T16" fmla="*/ 19 w 115"/>
                  <a:gd name="T17" fmla="*/ 1 h 114"/>
                  <a:gd name="T18" fmla="*/ 19 w 115"/>
                  <a:gd name="T19" fmla="*/ 0 h 114"/>
                  <a:gd name="T20" fmla="*/ 17 w 115"/>
                  <a:gd name="T21" fmla="*/ 0 h 114"/>
                  <a:gd name="T22" fmla="*/ 17 w 115"/>
                  <a:gd name="T23" fmla="*/ 1 h 114"/>
                  <a:gd name="T24" fmla="*/ 17 w 115"/>
                  <a:gd name="T25" fmla="*/ 1 h 114"/>
                  <a:gd name="T26" fmla="*/ 17 w 115"/>
                  <a:gd name="T27" fmla="*/ 1 h 114"/>
                  <a:gd name="T28" fmla="*/ 0 w 115"/>
                  <a:gd name="T29" fmla="*/ 35 h 114"/>
                  <a:gd name="T30" fmla="*/ 0 w 115"/>
                  <a:gd name="T31" fmla="*/ 37 h 114"/>
                  <a:gd name="T32" fmla="*/ 1 w 115"/>
                  <a:gd name="T33" fmla="*/ 37 h 114"/>
                  <a:gd name="T34" fmla="*/ 1 w 115"/>
                  <a:gd name="T35" fmla="*/ 38 h 114"/>
                  <a:gd name="T36" fmla="*/ 1 w 115"/>
                  <a:gd name="T37" fmla="*/ 38 h 114"/>
                  <a:gd name="T38" fmla="*/ 2 w 115"/>
                  <a:gd name="T39" fmla="*/ 38 h 114"/>
                  <a:gd name="T40" fmla="*/ 36 w 115"/>
                  <a:gd name="T41" fmla="*/ 37 h 114"/>
                  <a:gd name="T42" fmla="*/ 33 w 115"/>
                  <a:gd name="T43" fmla="*/ 33 h 114"/>
                  <a:gd name="T44" fmla="*/ 5 w 115"/>
                  <a:gd name="T45" fmla="*/ 35 h 114"/>
                  <a:gd name="T46" fmla="*/ 18 w 115"/>
                  <a:gd name="T47" fmla="*/ 6 h 114"/>
                  <a:gd name="T48" fmla="*/ 33 w 115"/>
                  <a:gd name="T49" fmla="*/ 33 h 114"/>
                  <a:gd name="T50" fmla="*/ 36 w 115"/>
                  <a:gd name="T51" fmla="*/ 37 h 11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5"/>
                  <a:gd name="T79" fmla="*/ 0 h 114"/>
                  <a:gd name="T80" fmla="*/ 115 w 115"/>
                  <a:gd name="T81" fmla="*/ 114 h 11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5" h="114">
                    <a:moveTo>
                      <a:pt x="110" y="110"/>
                    </a:moveTo>
                    <a:lnTo>
                      <a:pt x="111" y="110"/>
                    </a:lnTo>
                    <a:lnTo>
                      <a:pt x="112" y="109"/>
                    </a:lnTo>
                    <a:lnTo>
                      <a:pt x="113" y="109"/>
                    </a:lnTo>
                    <a:lnTo>
                      <a:pt x="115" y="108"/>
                    </a:lnTo>
                    <a:lnTo>
                      <a:pt x="115" y="102"/>
                    </a:lnTo>
                    <a:lnTo>
                      <a:pt x="60" y="3"/>
                    </a:lnTo>
                    <a:lnTo>
                      <a:pt x="59" y="2"/>
                    </a:lnTo>
                    <a:lnTo>
                      <a:pt x="58" y="2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51" y="2"/>
                    </a:lnTo>
                    <a:lnTo>
                      <a:pt x="51" y="3"/>
                    </a:lnTo>
                    <a:lnTo>
                      <a:pt x="50" y="3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2" y="112"/>
                    </a:lnTo>
                    <a:lnTo>
                      <a:pt x="2" y="113"/>
                    </a:lnTo>
                    <a:lnTo>
                      <a:pt x="3" y="114"/>
                    </a:lnTo>
                    <a:lnTo>
                      <a:pt x="6" y="114"/>
                    </a:lnTo>
                    <a:lnTo>
                      <a:pt x="110" y="110"/>
                    </a:lnTo>
                    <a:lnTo>
                      <a:pt x="100" y="100"/>
                    </a:lnTo>
                    <a:lnTo>
                      <a:pt x="14" y="104"/>
                    </a:lnTo>
                    <a:lnTo>
                      <a:pt x="55" y="17"/>
                    </a:lnTo>
                    <a:lnTo>
                      <a:pt x="100" y="100"/>
                    </a:lnTo>
                    <a:lnTo>
                      <a:pt x="110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3" name="Freeform 203"/>
              <p:cNvSpPr>
                <a:spLocks/>
              </p:cNvSpPr>
              <p:nvPr/>
            </p:nvSpPr>
            <p:spPr bwMode="auto">
              <a:xfrm>
                <a:off x="3134" y="3704"/>
                <a:ext cx="4" cy="56"/>
              </a:xfrm>
              <a:custGeom>
                <a:avLst/>
                <a:gdLst>
                  <a:gd name="T0" fmla="*/ 1 w 14"/>
                  <a:gd name="T1" fmla="*/ 54 h 168"/>
                  <a:gd name="T2" fmla="*/ 1 w 14"/>
                  <a:gd name="T3" fmla="*/ 55 h 168"/>
                  <a:gd name="T4" fmla="*/ 1 w 14"/>
                  <a:gd name="T5" fmla="*/ 55 h 168"/>
                  <a:gd name="T6" fmla="*/ 1 w 14"/>
                  <a:gd name="T7" fmla="*/ 56 h 168"/>
                  <a:gd name="T8" fmla="*/ 2 w 14"/>
                  <a:gd name="T9" fmla="*/ 56 h 168"/>
                  <a:gd name="T10" fmla="*/ 3 w 14"/>
                  <a:gd name="T11" fmla="*/ 56 h 168"/>
                  <a:gd name="T12" fmla="*/ 3 w 14"/>
                  <a:gd name="T13" fmla="*/ 56 h 168"/>
                  <a:gd name="T14" fmla="*/ 4 w 14"/>
                  <a:gd name="T15" fmla="*/ 56 h 168"/>
                  <a:gd name="T16" fmla="*/ 4 w 14"/>
                  <a:gd name="T17" fmla="*/ 55 h 168"/>
                  <a:gd name="T18" fmla="*/ 4 w 14"/>
                  <a:gd name="T19" fmla="*/ 54 h 168"/>
                  <a:gd name="T20" fmla="*/ 3 w 14"/>
                  <a:gd name="T21" fmla="*/ 2 h 168"/>
                  <a:gd name="T22" fmla="*/ 3 w 14"/>
                  <a:gd name="T23" fmla="*/ 1 h 168"/>
                  <a:gd name="T24" fmla="*/ 3 w 14"/>
                  <a:gd name="T25" fmla="*/ 1 h 168"/>
                  <a:gd name="T26" fmla="*/ 3 w 14"/>
                  <a:gd name="T27" fmla="*/ 1 h 168"/>
                  <a:gd name="T28" fmla="*/ 2 w 14"/>
                  <a:gd name="T29" fmla="*/ 0 h 168"/>
                  <a:gd name="T30" fmla="*/ 1 w 14"/>
                  <a:gd name="T31" fmla="*/ 0 h 168"/>
                  <a:gd name="T32" fmla="*/ 1 w 14"/>
                  <a:gd name="T33" fmla="*/ 1 h 168"/>
                  <a:gd name="T34" fmla="*/ 0 w 14"/>
                  <a:gd name="T35" fmla="*/ 1 h 168"/>
                  <a:gd name="T36" fmla="*/ 0 w 14"/>
                  <a:gd name="T37" fmla="*/ 1 h 168"/>
                  <a:gd name="T38" fmla="*/ 0 w 14"/>
                  <a:gd name="T39" fmla="*/ 2 h 168"/>
                  <a:gd name="T40" fmla="*/ 1 w 14"/>
                  <a:gd name="T41" fmla="*/ 54 h 1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"/>
                  <a:gd name="T64" fmla="*/ 0 h 168"/>
                  <a:gd name="T65" fmla="*/ 14 w 14"/>
                  <a:gd name="T66" fmla="*/ 168 h 1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" h="168">
                    <a:moveTo>
                      <a:pt x="4" y="163"/>
                    </a:moveTo>
                    <a:lnTo>
                      <a:pt x="4" y="164"/>
                    </a:lnTo>
                    <a:lnTo>
                      <a:pt x="5" y="165"/>
                    </a:lnTo>
                    <a:lnTo>
                      <a:pt x="5" y="167"/>
                    </a:lnTo>
                    <a:lnTo>
                      <a:pt x="6" y="168"/>
                    </a:lnTo>
                    <a:lnTo>
                      <a:pt x="10" y="168"/>
                    </a:lnTo>
                    <a:lnTo>
                      <a:pt x="12" y="167"/>
                    </a:lnTo>
                    <a:lnTo>
                      <a:pt x="13" y="167"/>
                    </a:lnTo>
                    <a:lnTo>
                      <a:pt x="14" y="165"/>
                    </a:lnTo>
                    <a:lnTo>
                      <a:pt x="14" y="163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4" y="1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4" name="Freeform 204"/>
              <p:cNvSpPr>
                <a:spLocks/>
              </p:cNvSpPr>
              <p:nvPr/>
            </p:nvSpPr>
            <p:spPr bwMode="auto">
              <a:xfrm>
                <a:off x="3119" y="3706"/>
                <a:ext cx="35" cy="34"/>
              </a:xfrm>
              <a:custGeom>
                <a:avLst/>
                <a:gdLst>
                  <a:gd name="T0" fmla="*/ 35 w 103"/>
                  <a:gd name="T1" fmla="*/ 33 h 104"/>
                  <a:gd name="T2" fmla="*/ 16 w 103"/>
                  <a:gd name="T3" fmla="*/ 0 h 104"/>
                  <a:gd name="T4" fmla="*/ 0 w 103"/>
                  <a:gd name="T5" fmla="*/ 34 h 104"/>
                  <a:gd name="T6" fmla="*/ 35 w 103"/>
                  <a:gd name="T7" fmla="*/ 3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104"/>
                  <a:gd name="T14" fmla="*/ 103 w 103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104">
                    <a:moveTo>
                      <a:pt x="103" y="100"/>
                    </a:moveTo>
                    <a:lnTo>
                      <a:pt x="48" y="0"/>
                    </a:lnTo>
                    <a:lnTo>
                      <a:pt x="0" y="104"/>
                    </a:lnTo>
                    <a:lnTo>
                      <a:pt x="103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5" name="Freeform 205"/>
              <p:cNvSpPr>
                <a:spLocks/>
              </p:cNvSpPr>
              <p:nvPr/>
            </p:nvSpPr>
            <p:spPr bwMode="auto">
              <a:xfrm>
                <a:off x="3118" y="3704"/>
                <a:ext cx="37" cy="38"/>
              </a:xfrm>
              <a:custGeom>
                <a:avLst/>
                <a:gdLst>
                  <a:gd name="T0" fmla="*/ 35 w 113"/>
                  <a:gd name="T1" fmla="*/ 37 h 114"/>
                  <a:gd name="T2" fmla="*/ 36 w 113"/>
                  <a:gd name="T3" fmla="*/ 37 h 114"/>
                  <a:gd name="T4" fmla="*/ 36 w 113"/>
                  <a:gd name="T5" fmla="*/ 36 h 114"/>
                  <a:gd name="T6" fmla="*/ 37 w 113"/>
                  <a:gd name="T7" fmla="*/ 36 h 114"/>
                  <a:gd name="T8" fmla="*/ 37 w 113"/>
                  <a:gd name="T9" fmla="*/ 36 h 114"/>
                  <a:gd name="T10" fmla="*/ 37 w 113"/>
                  <a:gd name="T11" fmla="*/ 34 h 114"/>
                  <a:gd name="T12" fmla="*/ 19 w 113"/>
                  <a:gd name="T13" fmla="*/ 1 h 114"/>
                  <a:gd name="T14" fmla="*/ 19 w 113"/>
                  <a:gd name="T15" fmla="*/ 1 h 114"/>
                  <a:gd name="T16" fmla="*/ 18 w 113"/>
                  <a:gd name="T17" fmla="*/ 1 h 114"/>
                  <a:gd name="T18" fmla="*/ 18 w 113"/>
                  <a:gd name="T19" fmla="*/ 0 h 114"/>
                  <a:gd name="T20" fmla="*/ 16 w 113"/>
                  <a:gd name="T21" fmla="*/ 0 h 114"/>
                  <a:gd name="T22" fmla="*/ 16 w 113"/>
                  <a:gd name="T23" fmla="*/ 1 h 114"/>
                  <a:gd name="T24" fmla="*/ 16 w 113"/>
                  <a:gd name="T25" fmla="*/ 1 h 114"/>
                  <a:gd name="T26" fmla="*/ 16 w 113"/>
                  <a:gd name="T27" fmla="*/ 1 h 114"/>
                  <a:gd name="T28" fmla="*/ 0 w 113"/>
                  <a:gd name="T29" fmla="*/ 35 h 114"/>
                  <a:gd name="T30" fmla="*/ 0 w 113"/>
                  <a:gd name="T31" fmla="*/ 37 h 114"/>
                  <a:gd name="T32" fmla="*/ 0 w 113"/>
                  <a:gd name="T33" fmla="*/ 37 h 114"/>
                  <a:gd name="T34" fmla="*/ 0 w 113"/>
                  <a:gd name="T35" fmla="*/ 38 h 114"/>
                  <a:gd name="T36" fmla="*/ 1 w 113"/>
                  <a:gd name="T37" fmla="*/ 38 h 114"/>
                  <a:gd name="T38" fmla="*/ 2 w 113"/>
                  <a:gd name="T39" fmla="*/ 38 h 114"/>
                  <a:gd name="T40" fmla="*/ 35 w 113"/>
                  <a:gd name="T41" fmla="*/ 37 h 114"/>
                  <a:gd name="T42" fmla="*/ 32 w 113"/>
                  <a:gd name="T43" fmla="*/ 33 h 114"/>
                  <a:gd name="T44" fmla="*/ 4 w 113"/>
                  <a:gd name="T45" fmla="*/ 35 h 114"/>
                  <a:gd name="T46" fmla="*/ 17 w 113"/>
                  <a:gd name="T47" fmla="*/ 6 h 114"/>
                  <a:gd name="T48" fmla="*/ 32 w 113"/>
                  <a:gd name="T49" fmla="*/ 33 h 114"/>
                  <a:gd name="T50" fmla="*/ 35 w 113"/>
                  <a:gd name="T51" fmla="*/ 37 h 11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3"/>
                  <a:gd name="T79" fmla="*/ 0 h 114"/>
                  <a:gd name="T80" fmla="*/ 113 w 113"/>
                  <a:gd name="T81" fmla="*/ 114 h 11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3" h="114">
                    <a:moveTo>
                      <a:pt x="108" y="110"/>
                    </a:moveTo>
                    <a:lnTo>
                      <a:pt x="109" y="110"/>
                    </a:lnTo>
                    <a:lnTo>
                      <a:pt x="110" y="109"/>
                    </a:lnTo>
                    <a:lnTo>
                      <a:pt x="112" y="109"/>
                    </a:lnTo>
                    <a:lnTo>
                      <a:pt x="113" y="108"/>
                    </a:lnTo>
                    <a:lnTo>
                      <a:pt x="113" y="102"/>
                    </a:lnTo>
                    <a:lnTo>
                      <a:pt x="58" y="3"/>
                    </a:lnTo>
                    <a:lnTo>
                      <a:pt x="57" y="2"/>
                    </a:lnTo>
                    <a:lnTo>
                      <a:pt x="56" y="2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8" y="3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1" y="112"/>
                    </a:lnTo>
                    <a:lnTo>
                      <a:pt x="1" y="113"/>
                    </a:lnTo>
                    <a:lnTo>
                      <a:pt x="3" y="114"/>
                    </a:lnTo>
                    <a:lnTo>
                      <a:pt x="5" y="114"/>
                    </a:lnTo>
                    <a:lnTo>
                      <a:pt x="108" y="110"/>
                    </a:lnTo>
                    <a:lnTo>
                      <a:pt x="98" y="100"/>
                    </a:lnTo>
                    <a:lnTo>
                      <a:pt x="13" y="104"/>
                    </a:lnTo>
                    <a:lnTo>
                      <a:pt x="53" y="17"/>
                    </a:lnTo>
                    <a:lnTo>
                      <a:pt x="98" y="100"/>
                    </a:lnTo>
                    <a:lnTo>
                      <a:pt x="108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6" name="Freeform 206"/>
              <p:cNvSpPr>
                <a:spLocks/>
              </p:cNvSpPr>
              <p:nvPr/>
            </p:nvSpPr>
            <p:spPr bwMode="auto">
              <a:xfrm>
                <a:off x="3262" y="3704"/>
                <a:ext cx="6" cy="56"/>
              </a:xfrm>
              <a:custGeom>
                <a:avLst/>
                <a:gdLst>
                  <a:gd name="T0" fmla="*/ 2 w 16"/>
                  <a:gd name="T1" fmla="*/ 54 h 168"/>
                  <a:gd name="T2" fmla="*/ 2 w 16"/>
                  <a:gd name="T3" fmla="*/ 55 h 168"/>
                  <a:gd name="T4" fmla="*/ 2 w 16"/>
                  <a:gd name="T5" fmla="*/ 55 h 168"/>
                  <a:gd name="T6" fmla="*/ 2 w 16"/>
                  <a:gd name="T7" fmla="*/ 56 h 168"/>
                  <a:gd name="T8" fmla="*/ 3 w 16"/>
                  <a:gd name="T9" fmla="*/ 56 h 168"/>
                  <a:gd name="T10" fmla="*/ 4 w 16"/>
                  <a:gd name="T11" fmla="*/ 56 h 168"/>
                  <a:gd name="T12" fmla="*/ 5 w 16"/>
                  <a:gd name="T13" fmla="*/ 56 h 168"/>
                  <a:gd name="T14" fmla="*/ 5 w 16"/>
                  <a:gd name="T15" fmla="*/ 56 h 168"/>
                  <a:gd name="T16" fmla="*/ 6 w 16"/>
                  <a:gd name="T17" fmla="*/ 55 h 168"/>
                  <a:gd name="T18" fmla="*/ 6 w 16"/>
                  <a:gd name="T19" fmla="*/ 54 h 168"/>
                  <a:gd name="T20" fmla="*/ 4 w 16"/>
                  <a:gd name="T21" fmla="*/ 2 h 168"/>
                  <a:gd name="T22" fmla="*/ 4 w 16"/>
                  <a:gd name="T23" fmla="*/ 1 h 168"/>
                  <a:gd name="T24" fmla="*/ 3 w 16"/>
                  <a:gd name="T25" fmla="*/ 1 h 168"/>
                  <a:gd name="T26" fmla="*/ 3 w 16"/>
                  <a:gd name="T27" fmla="*/ 1 h 168"/>
                  <a:gd name="T28" fmla="*/ 3 w 16"/>
                  <a:gd name="T29" fmla="*/ 0 h 168"/>
                  <a:gd name="T30" fmla="*/ 2 w 16"/>
                  <a:gd name="T31" fmla="*/ 0 h 168"/>
                  <a:gd name="T32" fmla="*/ 1 w 16"/>
                  <a:gd name="T33" fmla="*/ 1 h 168"/>
                  <a:gd name="T34" fmla="*/ 0 w 16"/>
                  <a:gd name="T35" fmla="*/ 1 h 168"/>
                  <a:gd name="T36" fmla="*/ 0 w 16"/>
                  <a:gd name="T37" fmla="*/ 1 h 168"/>
                  <a:gd name="T38" fmla="*/ 0 w 16"/>
                  <a:gd name="T39" fmla="*/ 2 h 168"/>
                  <a:gd name="T40" fmla="*/ 2 w 16"/>
                  <a:gd name="T41" fmla="*/ 54 h 1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6"/>
                  <a:gd name="T64" fmla="*/ 0 h 168"/>
                  <a:gd name="T65" fmla="*/ 16 w 16"/>
                  <a:gd name="T66" fmla="*/ 168 h 1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6" h="168">
                    <a:moveTo>
                      <a:pt x="5" y="163"/>
                    </a:moveTo>
                    <a:lnTo>
                      <a:pt x="5" y="164"/>
                    </a:lnTo>
                    <a:lnTo>
                      <a:pt x="6" y="165"/>
                    </a:lnTo>
                    <a:lnTo>
                      <a:pt x="6" y="167"/>
                    </a:lnTo>
                    <a:lnTo>
                      <a:pt x="8" y="168"/>
                    </a:lnTo>
                    <a:lnTo>
                      <a:pt x="12" y="168"/>
                    </a:lnTo>
                    <a:lnTo>
                      <a:pt x="13" y="167"/>
                    </a:lnTo>
                    <a:lnTo>
                      <a:pt x="14" y="167"/>
                    </a:lnTo>
                    <a:lnTo>
                      <a:pt x="16" y="165"/>
                    </a:lnTo>
                    <a:lnTo>
                      <a:pt x="16" y="163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5" y="1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7" name="Freeform 207"/>
              <p:cNvSpPr>
                <a:spLocks/>
              </p:cNvSpPr>
              <p:nvPr/>
            </p:nvSpPr>
            <p:spPr bwMode="auto">
              <a:xfrm>
                <a:off x="3248" y="3706"/>
                <a:ext cx="34" cy="34"/>
              </a:xfrm>
              <a:custGeom>
                <a:avLst/>
                <a:gdLst>
                  <a:gd name="T0" fmla="*/ 34 w 103"/>
                  <a:gd name="T1" fmla="*/ 33 h 104"/>
                  <a:gd name="T2" fmla="*/ 16 w 103"/>
                  <a:gd name="T3" fmla="*/ 0 h 104"/>
                  <a:gd name="T4" fmla="*/ 0 w 103"/>
                  <a:gd name="T5" fmla="*/ 34 h 104"/>
                  <a:gd name="T6" fmla="*/ 34 w 103"/>
                  <a:gd name="T7" fmla="*/ 3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104"/>
                  <a:gd name="T14" fmla="*/ 103 w 103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104">
                    <a:moveTo>
                      <a:pt x="103" y="100"/>
                    </a:moveTo>
                    <a:lnTo>
                      <a:pt x="48" y="0"/>
                    </a:lnTo>
                    <a:lnTo>
                      <a:pt x="0" y="104"/>
                    </a:lnTo>
                    <a:lnTo>
                      <a:pt x="103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8" name="Freeform 208"/>
              <p:cNvSpPr>
                <a:spLocks/>
              </p:cNvSpPr>
              <p:nvPr/>
            </p:nvSpPr>
            <p:spPr bwMode="auto">
              <a:xfrm>
                <a:off x="3246" y="3704"/>
                <a:ext cx="38" cy="38"/>
              </a:xfrm>
              <a:custGeom>
                <a:avLst/>
                <a:gdLst>
                  <a:gd name="T0" fmla="*/ 36 w 113"/>
                  <a:gd name="T1" fmla="*/ 37 h 114"/>
                  <a:gd name="T2" fmla="*/ 37 w 113"/>
                  <a:gd name="T3" fmla="*/ 37 h 114"/>
                  <a:gd name="T4" fmla="*/ 37 w 113"/>
                  <a:gd name="T5" fmla="*/ 36 h 114"/>
                  <a:gd name="T6" fmla="*/ 38 w 113"/>
                  <a:gd name="T7" fmla="*/ 36 h 114"/>
                  <a:gd name="T8" fmla="*/ 38 w 113"/>
                  <a:gd name="T9" fmla="*/ 36 h 114"/>
                  <a:gd name="T10" fmla="*/ 38 w 113"/>
                  <a:gd name="T11" fmla="*/ 34 h 114"/>
                  <a:gd name="T12" fmla="*/ 20 w 113"/>
                  <a:gd name="T13" fmla="*/ 1 h 114"/>
                  <a:gd name="T14" fmla="*/ 19 w 113"/>
                  <a:gd name="T15" fmla="*/ 1 h 114"/>
                  <a:gd name="T16" fmla="*/ 19 w 113"/>
                  <a:gd name="T17" fmla="*/ 1 h 114"/>
                  <a:gd name="T18" fmla="*/ 18 w 113"/>
                  <a:gd name="T19" fmla="*/ 0 h 114"/>
                  <a:gd name="T20" fmla="*/ 17 w 113"/>
                  <a:gd name="T21" fmla="*/ 0 h 114"/>
                  <a:gd name="T22" fmla="*/ 16 w 113"/>
                  <a:gd name="T23" fmla="*/ 1 h 114"/>
                  <a:gd name="T24" fmla="*/ 16 w 113"/>
                  <a:gd name="T25" fmla="*/ 1 h 114"/>
                  <a:gd name="T26" fmla="*/ 16 w 113"/>
                  <a:gd name="T27" fmla="*/ 1 h 114"/>
                  <a:gd name="T28" fmla="*/ 0 w 113"/>
                  <a:gd name="T29" fmla="*/ 35 h 114"/>
                  <a:gd name="T30" fmla="*/ 0 w 113"/>
                  <a:gd name="T31" fmla="*/ 37 h 114"/>
                  <a:gd name="T32" fmla="*/ 0 w 113"/>
                  <a:gd name="T33" fmla="*/ 37 h 114"/>
                  <a:gd name="T34" fmla="*/ 0 w 113"/>
                  <a:gd name="T35" fmla="*/ 38 h 114"/>
                  <a:gd name="T36" fmla="*/ 1 w 113"/>
                  <a:gd name="T37" fmla="*/ 38 h 114"/>
                  <a:gd name="T38" fmla="*/ 2 w 113"/>
                  <a:gd name="T39" fmla="*/ 38 h 114"/>
                  <a:gd name="T40" fmla="*/ 36 w 113"/>
                  <a:gd name="T41" fmla="*/ 37 h 114"/>
                  <a:gd name="T42" fmla="*/ 33 w 113"/>
                  <a:gd name="T43" fmla="*/ 33 h 114"/>
                  <a:gd name="T44" fmla="*/ 4 w 113"/>
                  <a:gd name="T45" fmla="*/ 35 h 114"/>
                  <a:gd name="T46" fmla="*/ 18 w 113"/>
                  <a:gd name="T47" fmla="*/ 6 h 114"/>
                  <a:gd name="T48" fmla="*/ 33 w 113"/>
                  <a:gd name="T49" fmla="*/ 33 h 114"/>
                  <a:gd name="T50" fmla="*/ 36 w 113"/>
                  <a:gd name="T51" fmla="*/ 37 h 11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3"/>
                  <a:gd name="T79" fmla="*/ 0 h 114"/>
                  <a:gd name="T80" fmla="*/ 113 w 113"/>
                  <a:gd name="T81" fmla="*/ 114 h 11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3" h="114">
                    <a:moveTo>
                      <a:pt x="108" y="110"/>
                    </a:moveTo>
                    <a:lnTo>
                      <a:pt x="109" y="110"/>
                    </a:lnTo>
                    <a:lnTo>
                      <a:pt x="110" y="109"/>
                    </a:lnTo>
                    <a:lnTo>
                      <a:pt x="112" y="109"/>
                    </a:lnTo>
                    <a:lnTo>
                      <a:pt x="113" y="108"/>
                    </a:lnTo>
                    <a:lnTo>
                      <a:pt x="113" y="102"/>
                    </a:lnTo>
                    <a:lnTo>
                      <a:pt x="58" y="3"/>
                    </a:lnTo>
                    <a:lnTo>
                      <a:pt x="57" y="2"/>
                    </a:lnTo>
                    <a:lnTo>
                      <a:pt x="56" y="2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8" y="3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1" y="112"/>
                    </a:lnTo>
                    <a:lnTo>
                      <a:pt x="1" y="113"/>
                    </a:lnTo>
                    <a:lnTo>
                      <a:pt x="2" y="114"/>
                    </a:lnTo>
                    <a:lnTo>
                      <a:pt x="5" y="114"/>
                    </a:lnTo>
                    <a:lnTo>
                      <a:pt x="108" y="110"/>
                    </a:lnTo>
                    <a:lnTo>
                      <a:pt x="98" y="100"/>
                    </a:lnTo>
                    <a:lnTo>
                      <a:pt x="13" y="104"/>
                    </a:lnTo>
                    <a:lnTo>
                      <a:pt x="53" y="17"/>
                    </a:lnTo>
                    <a:lnTo>
                      <a:pt x="98" y="100"/>
                    </a:lnTo>
                    <a:lnTo>
                      <a:pt x="108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39" name="Freeform 209"/>
              <p:cNvSpPr>
                <a:spLocks/>
              </p:cNvSpPr>
              <p:nvPr/>
            </p:nvSpPr>
            <p:spPr bwMode="auto">
              <a:xfrm>
                <a:off x="3391" y="3704"/>
                <a:ext cx="5" cy="56"/>
              </a:xfrm>
              <a:custGeom>
                <a:avLst/>
                <a:gdLst>
                  <a:gd name="T0" fmla="*/ 2 w 16"/>
                  <a:gd name="T1" fmla="*/ 54 h 168"/>
                  <a:gd name="T2" fmla="*/ 2 w 16"/>
                  <a:gd name="T3" fmla="*/ 55 h 168"/>
                  <a:gd name="T4" fmla="*/ 2 w 16"/>
                  <a:gd name="T5" fmla="*/ 55 h 168"/>
                  <a:gd name="T6" fmla="*/ 2 w 16"/>
                  <a:gd name="T7" fmla="*/ 56 h 168"/>
                  <a:gd name="T8" fmla="*/ 3 w 16"/>
                  <a:gd name="T9" fmla="*/ 56 h 168"/>
                  <a:gd name="T10" fmla="*/ 4 w 16"/>
                  <a:gd name="T11" fmla="*/ 56 h 168"/>
                  <a:gd name="T12" fmla="*/ 4 w 16"/>
                  <a:gd name="T13" fmla="*/ 56 h 168"/>
                  <a:gd name="T14" fmla="*/ 4 w 16"/>
                  <a:gd name="T15" fmla="*/ 56 h 168"/>
                  <a:gd name="T16" fmla="*/ 5 w 16"/>
                  <a:gd name="T17" fmla="*/ 55 h 168"/>
                  <a:gd name="T18" fmla="*/ 5 w 16"/>
                  <a:gd name="T19" fmla="*/ 54 h 168"/>
                  <a:gd name="T20" fmla="*/ 3 w 16"/>
                  <a:gd name="T21" fmla="*/ 2 h 168"/>
                  <a:gd name="T22" fmla="*/ 3 w 16"/>
                  <a:gd name="T23" fmla="*/ 1 h 168"/>
                  <a:gd name="T24" fmla="*/ 3 w 16"/>
                  <a:gd name="T25" fmla="*/ 1 h 168"/>
                  <a:gd name="T26" fmla="*/ 3 w 16"/>
                  <a:gd name="T27" fmla="*/ 1 h 168"/>
                  <a:gd name="T28" fmla="*/ 3 w 16"/>
                  <a:gd name="T29" fmla="*/ 0 h 168"/>
                  <a:gd name="T30" fmla="*/ 1 w 16"/>
                  <a:gd name="T31" fmla="*/ 0 h 168"/>
                  <a:gd name="T32" fmla="*/ 1 w 16"/>
                  <a:gd name="T33" fmla="*/ 1 h 168"/>
                  <a:gd name="T34" fmla="*/ 0 w 16"/>
                  <a:gd name="T35" fmla="*/ 1 h 168"/>
                  <a:gd name="T36" fmla="*/ 0 w 16"/>
                  <a:gd name="T37" fmla="*/ 1 h 168"/>
                  <a:gd name="T38" fmla="*/ 0 w 16"/>
                  <a:gd name="T39" fmla="*/ 2 h 168"/>
                  <a:gd name="T40" fmla="*/ 2 w 16"/>
                  <a:gd name="T41" fmla="*/ 54 h 16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6"/>
                  <a:gd name="T64" fmla="*/ 0 h 168"/>
                  <a:gd name="T65" fmla="*/ 16 w 16"/>
                  <a:gd name="T66" fmla="*/ 168 h 16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6" h="168">
                    <a:moveTo>
                      <a:pt x="5" y="163"/>
                    </a:moveTo>
                    <a:lnTo>
                      <a:pt x="5" y="164"/>
                    </a:lnTo>
                    <a:lnTo>
                      <a:pt x="6" y="165"/>
                    </a:lnTo>
                    <a:lnTo>
                      <a:pt x="6" y="167"/>
                    </a:lnTo>
                    <a:lnTo>
                      <a:pt x="8" y="168"/>
                    </a:lnTo>
                    <a:lnTo>
                      <a:pt x="12" y="168"/>
                    </a:lnTo>
                    <a:lnTo>
                      <a:pt x="13" y="167"/>
                    </a:lnTo>
                    <a:lnTo>
                      <a:pt x="14" y="167"/>
                    </a:lnTo>
                    <a:lnTo>
                      <a:pt x="16" y="165"/>
                    </a:lnTo>
                    <a:lnTo>
                      <a:pt x="16" y="163"/>
                    </a:lnTo>
                    <a:lnTo>
                      <a:pt x="10" y="5"/>
                    </a:lnTo>
                    <a:lnTo>
                      <a:pt x="10" y="4"/>
                    </a:lnTo>
                    <a:lnTo>
                      <a:pt x="9" y="3"/>
                    </a:lnTo>
                    <a:lnTo>
                      <a:pt x="9" y="2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5"/>
                    </a:lnTo>
                    <a:lnTo>
                      <a:pt x="5" y="16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40" name="Freeform 210"/>
              <p:cNvSpPr>
                <a:spLocks/>
              </p:cNvSpPr>
              <p:nvPr/>
            </p:nvSpPr>
            <p:spPr bwMode="auto">
              <a:xfrm>
                <a:off x="3377" y="3706"/>
                <a:ext cx="34" cy="34"/>
              </a:xfrm>
              <a:custGeom>
                <a:avLst/>
                <a:gdLst>
                  <a:gd name="T0" fmla="*/ 34 w 103"/>
                  <a:gd name="T1" fmla="*/ 33 h 104"/>
                  <a:gd name="T2" fmla="*/ 16 w 103"/>
                  <a:gd name="T3" fmla="*/ 0 h 104"/>
                  <a:gd name="T4" fmla="*/ 0 w 103"/>
                  <a:gd name="T5" fmla="*/ 34 h 104"/>
                  <a:gd name="T6" fmla="*/ 34 w 103"/>
                  <a:gd name="T7" fmla="*/ 33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104"/>
                  <a:gd name="T14" fmla="*/ 103 w 103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104">
                    <a:moveTo>
                      <a:pt x="103" y="100"/>
                    </a:moveTo>
                    <a:lnTo>
                      <a:pt x="48" y="0"/>
                    </a:lnTo>
                    <a:lnTo>
                      <a:pt x="0" y="104"/>
                    </a:lnTo>
                    <a:lnTo>
                      <a:pt x="103" y="1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41" name="Freeform 211"/>
              <p:cNvSpPr>
                <a:spLocks/>
              </p:cNvSpPr>
              <p:nvPr/>
            </p:nvSpPr>
            <p:spPr bwMode="auto">
              <a:xfrm>
                <a:off x="3375" y="3704"/>
                <a:ext cx="38" cy="38"/>
              </a:xfrm>
              <a:custGeom>
                <a:avLst/>
                <a:gdLst>
                  <a:gd name="T0" fmla="*/ 36 w 113"/>
                  <a:gd name="T1" fmla="*/ 37 h 114"/>
                  <a:gd name="T2" fmla="*/ 37 w 113"/>
                  <a:gd name="T3" fmla="*/ 37 h 114"/>
                  <a:gd name="T4" fmla="*/ 37 w 113"/>
                  <a:gd name="T5" fmla="*/ 36 h 114"/>
                  <a:gd name="T6" fmla="*/ 38 w 113"/>
                  <a:gd name="T7" fmla="*/ 36 h 114"/>
                  <a:gd name="T8" fmla="*/ 38 w 113"/>
                  <a:gd name="T9" fmla="*/ 36 h 114"/>
                  <a:gd name="T10" fmla="*/ 38 w 113"/>
                  <a:gd name="T11" fmla="*/ 34 h 114"/>
                  <a:gd name="T12" fmla="*/ 20 w 113"/>
                  <a:gd name="T13" fmla="*/ 1 h 114"/>
                  <a:gd name="T14" fmla="*/ 19 w 113"/>
                  <a:gd name="T15" fmla="*/ 1 h 114"/>
                  <a:gd name="T16" fmla="*/ 19 w 113"/>
                  <a:gd name="T17" fmla="*/ 1 h 114"/>
                  <a:gd name="T18" fmla="*/ 18 w 113"/>
                  <a:gd name="T19" fmla="*/ 0 h 114"/>
                  <a:gd name="T20" fmla="*/ 17 w 113"/>
                  <a:gd name="T21" fmla="*/ 0 h 114"/>
                  <a:gd name="T22" fmla="*/ 16 w 113"/>
                  <a:gd name="T23" fmla="*/ 1 h 114"/>
                  <a:gd name="T24" fmla="*/ 16 w 113"/>
                  <a:gd name="T25" fmla="*/ 1 h 114"/>
                  <a:gd name="T26" fmla="*/ 16 w 113"/>
                  <a:gd name="T27" fmla="*/ 1 h 114"/>
                  <a:gd name="T28" fmla="*/ 0 w 113"/>
                  <a:gd name="T29" fmla="*/ 35 h 114"/>
                  <a:gd name="T30" fmla="*/ 0 w 113"/>
                  <a:gd name="T31" fmla="*/ 37 h 114"/>
                  <a:gd name="T32" fmla="*/ 0 w 113"/>
                  <a:gd name="T33" fmla="*/ 37 h 114"/>
                  <a:gd name="T34" fmla="*/ 0 w 113"/>
                  <a:gd name="T35" fmla="*/ 38 h 114"/>
                  <a:gd name="T36" fmla="*/ 1 w 113"/>
                  <a:gd name="T37" fmla="*/ 38 h 114"/>
                  <a:gd name="T38" fmla="*/ 2 w 113"/>
                  <a:gd name="T39" fmla="*/ 38 h 114"/>
                  <a:gd name="T40" fmla="*/ 36 w 113"/>
                  <a:gd name="T41" fmla="*/ 37 h 114"/>
                  <a:gd name="T42" fmla="*/ 33 w 113"/>
                  <a:gd name="T43" fmla="*/ 33 h 114"/>
                  <a:gd name="T44" fmla="*/ 4 w 113"/>
                  <a:gd name="T45" fmla="*/ 35 h 114"/>
                  <a:gd name="T46" fmla="*/ 18 w 113"/>
                  <a:gd name="T47" fmla="*/ 6 h 114"/>
                  <a:gd name="T48" fmla="*/ 33 w 113"/>
                  <a:gd name="T49" fmla="*/ 33 h 114"/>
                  <a:gd name="T50" fmla="*/ 36 w 113"/>
                  <a:gd name="T51" fmla="*/ 37 h 114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13"/>
                  <a:gd name="T79" fmla="*/ 0 h 114"/>
                  <a:gd name="T80" fmla="*/ 113 w 113"/>
                  <a:gd name="T81" fmla="*/ 114 h 114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13" h="114">
                    <a:moveTo>
                      <a:pt x="108" y="110"/>
                    </a:moveTo>
                    <a:lnTo>
                      <a:pt x="109" y="110"/>
                    </a:lnTo>
                    <a:lnTo>
                      <a:pt x="110" y="109"/>
                    </a:lnTo>
                    <a:lnTo>
                      <a:pt x="112" y="109"/>
                    </a:lnTo>
                    <a:lnTo>
                      <a:pt x="113" y="108"/>
                    </a:lnTo>
                    <a:lnTo>
                      <a:pt x="113" y="102"/>
                    </a:lnTo>
                    <a:lnTo>
                      <a:pt x="58" y="3"/>
                    </a:lnTo>
                    <a:lnTo>
                      <a:pt x="57" y="2"/>
                    </a:lnTo>
                    <a:lnTo>
                      <a:pt x="56" y="2"/>
                    </a:lnTo>
                    <a:lnTo>
                      <a:pt x="54" y="0"/>
                    </a:lnTo>
                    <a:lnTo>
                      <a:pt x="50" y="0"/>
                    </a:lnTo>
                    <a:lnTo>
                      <a:pt x="49" y="2"/>
                    </a:lnTo>
                    <a:lnTo>
                      <a:pt x="49" y="3"/>
                    </a:lnTo>
                    <a:lnTo>
                      <a:pt x="48" y="3"/>
                    </a:lnTo>
                    <a:lnTo>
                      <a:pt x="0" y="106"/>
                    </a:lnTo>
                    <a:lnTo>
                      <a:pt x="0" y="110"/>
                    </a:lnTo>
                    <a:lnTo>
                      <a:pt x="1" y="112"/>
                    </a:lnTo>
                    <a:lnTo>
                      <a:pt x="1" y="113"/>
                    </a:lnTo>
                    <a:lnTo>
                      <a:pt x="2" y="114"/>
                    </a:lnTo>
                    <a:lnTo>
                      <a:pt x="5" y="114"/>
                    </a:lnTo>
                    <a:lnTo>
                      <a:pt x="108" y="110"/>
                    </a:lnTo>
                    <a:lnTo>
                      <a:pt x="98" y="100"/>
                    </a:lnTo>
                    <a:lnTo>
                      <a:pt x="13" y="104"/>
                    </a:lnTo>
                    <a:lnTo>
                      <a:pt x="53" y="17"/>
                    </a:lnTo>
                    <a:lnTo>
                      <a:pt x="98" y="100"/>
                    </a:lnTo>
                    <a:lnTo>
                      <a:pt x="108" y="1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42" name="Freeform 212"/>
              <p:cNvSpPr>
                <a:spLocks/>
              </p:cNvSpPr>
              <p:nvPr/>
            </p:nvSpPr>
            <p:spPr bwMode="auto">
              <a:xfrm>
                <a:off x="815" y="3398"/>
                <a:ext cx="152" cy="90"/>
              </a:xfrm>
              <a:custGeom>
                <a:avLst/>
                <a:gdLst>
                  <a:gd name="T0" fmla="*/ 9 w 455"/>
                  <a:gd name="T1" fmla="*/ 4 h 272"/>
                  <a:gd name="T2" fmla="*/ 9 w 455"/>
                  <a:gd name="T3" fmla="*/ 3 h 272"/>
                  <a:gd name="T4" fmla="*/ 8 w 455"/>
                  <a:gd name="T5" fmla="*/ 2 h 272"/>
                  <a:gd name="T6" fmla="*/ 7 w 455"/>
                  <a:gd name="T7" fmla="*/ 0 h 272"/>
                  <a:gd name="T8" fmla="*/ 6 w 455"/>
                  <a:gd name="T9" fmla="*/ 0 h 272"/>
                  <a:gd name="T10" fmla="*/ 3 w 455"/>
                  <a:gd name="T11" fmla="*/ 0 h 272"/>
                  <a:gd name="T12" fmla="*/ 2 w 455"/>
                  <a:gd name="T13" fmla="*/ 0 h 272"/>
                  <a:gd name="T14" fmla="*/ 0 w 455"/>
                  <a:gd name="T15" fmla="*/ 2 h 272"/>
                  <a:gd name="T16" fmla="*/ 0 w 455"/>
                  <a:gd name="T17" fmla="*/ 3 h 272"/>
                  <a:gd name="T18" fmla="*/ 0 w 455"/>
                  <a:gd name="T19" fmla="*/ 73 h 272"/>
                  <a:gd name="T20" fmla="*/ 0 w 455"/>
                  <a:gd name="T21" fmla="*/ 74 h 272"/>
                  <a:gd name="T22" fmla="*/ 2 w 455"/>
                  <a:gd name="T23" fmla="*/ 75 h 272"/>
                  <a:gd name="T24" fmla="*/ 3 w 455"/>
                  <a:gd name="T25" fmla="*/ 76 h 272"/>
                  <a:gd name="T26" fmla="*/ 4 w 455"/>
                  <a:gd name="T27" fmla="*/ 76 h 272"/>
                  <a:gd name="T28" fmla="*/ 147 w 455"/>
                  <a:gd name="T29" fmla="*/ 90 h 272"/>
                  <a:gd name="T30" fmla="*/ 148 w 455"/>
                  <a:gd name="T31" fmla="*/ 90 h 272"/>
                  <a:gd name="T32" fmla="*/ 150 w 455"/>
                  <a:gd name="T33" fmla="*/ 89 h 272"/>
                  <a:gd name="T34" fmla="*/ 151 w 455"/>
                  <a:gd name="T35" fmla="*/ 88 h 272"/>
                  <a:gd name="T36" fmla="*/ 152 w 455"/>
                  <a:gd name="T37" fmla="*/ 87 h 272"/>
                  <a:gd name="T38" fmla="*/ 152 w 455"/>
                  <a:gd name="T39" fmla="*/ 86 h 272"/>
                  <a:gd name="T40" fmla="*/ 152 w 455"/>
                  <a:gd name="T41" fmla="*/ 85 h 272"/>
                  <a:gd name="T42" fmla="*/ 151 w 455"/>
                  <a:gd name="T43" fmla="*/ 83 h 272"/>
                  <a:gd name="T44" fmla="*/ 150 w 455"/>
                  <a:gd name="T45" fmla="*/ 82 h 272"/>
                  <a:gd name="T46" fmla="*/ 149 w 455"/>
                  <a:gd name="T47" fmla="*/ 82 h 272"/>
                  <a:gd name="T48" fmla="*/ 148 w 455"/>
                  <a:gd name="T49" fmla="*/ 81 h 272"/>
                  <a:gd name="T50" fmla="*/ 9 w 455"/>
                  <a:gd name="T51" fmla="*/ 68 h 272"/>
                  <a:gd name="T52" fmla="*/ 9 w 455"/>
                  <a:gd name="T53" fmla="*/ 4 h 272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455"/>
                  <a:gd name="T82" fmla="*/ 0 h 272"/>
                  <a:gd name="T83" fmla="*/ 455 w 455"/>
                  <a:gd name="T84" fmla="*/ 272 h 272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455" h="272">
                    <a:moveTo>
                      <a:pt x="26" y="13"/>
                    </a:moveTo>
                    <a:lnTo>
                      <a:pt x="26" y="9"/>
                    </a:lnTo>
                    <a:lnTo>
                      <a:pt x="25" y="7"/>
                    </a:lnTo>
                    <a:lnTo>
                      <a:pt x="20" y="1"/>
                    </a:lnTo>
                    <a:lnTo>
                      <a:pt x="17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220"/>
                    </a:lnTo>
                    <a:lnTo>
                      <a:pt x="1" y="223"/>
                    </a:lnTo>
                    <a:lnTo>
                      <a:pt x="6" y="228"/>
                    </a:lnTo>
                    <a:lnTo>
                      <a:pt x="9" y="230"/>
                    </a:lnTo>
                    <a:lnTo>
                      <a:pt x="12" y="230"/>
                    </a:lnTo>
                    <a:lnTo>
                      <a:pt x="440" y="272"/>
                    </a:lnTo>
                    <a:lnTo>
                      <a:pt x="444" y="272"/>
                    </a:lnTo>
                    <a:lnTo>
                      <a:pt x="450" y="269"/>
                    </a:lnTo>
                    <a:lnTo>
                      <a:pt x="452" y="266"/>
                    </a:lnTo>
                    <a:lnTo>
                      <a:pt x="454" y="264"/>
                    </a:lnTo>
                    <a:lnTo>
                      <a:pt x="455" y="260"/>
                    </a:lnTo>
                    <a:lnTo>
                      <a:pt x="455" y="256"/>
                    </a:lnTo>
                    <a:lnTo>
                      <a:pt x="452" y="251"/>
                    </a:lnTo>
                    <a:lnTo>
                      <a:pt x="450" y="248"/>
                    </a:lnTo>
                    <a:lnTo>
                      <a:pt x="447" y="247"/>
                    </a:lnTo>
                    <a:lnTo>
                      <a:pt x="443" y="245"/>
                    </a:lnTo>
                    <a:lnTo>
                      <a:pt x="26" y="205"/>
                    </a:lnTo>
                    <a:lnTo>
                      <a:pt x="26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43" name="Rectangle 213"/>
              <p:cNvSpPr>
                <a:spLocks noChangeArrowheads="1"/>
              </p:cNvSpPr>
              <p:nvPr/>
            </p:nvSpPr>
            <p:spPr bwMode="auto">
              <a:xfrm>
                <a:off x="1927" y="3489"/>
                <a:ext cx="846" cy="12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4" name="Rectangle 214"/>
              <p:cNvSpPr>
                <a:spLocks noChangeArrowheads="1"/>
              </p:cNvSpPr>
              <p:nvPr/>
            </p:nvSpPr>
            <p:spPr bwMode="auto">
              <a:xfrm>
                <a:off x="1927" y="3501"/>
                <a:ext cx="846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5" name="Rectangle 215"/>
              <p:cNvSpPr>
                <a:spLocks noChangeArrowheads="1"/>
              </p:cNvSpPr>
              <p:nvPr/>
            </p:nvSpPr>
            <p:spPr bwMode="auto">
              <a:xfrm>
                <a:off x="1927" y="3514"/>
                <a:ext cx="846" cy="13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6" name="Rectangle 216"/>
              <p:cNvSpPr>
                <a:spLocks noChangeArrowheads="1"/>
              </p:cNvSpPr>
              <p:nvPr/>
            </p:nvSpPr>
            <p:spPr bwMode="auto">
              <a:xfrm>
                <a:off x="1927" y="3527"/>
                <a:ext cx="846" cy="12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7" name="Rectangle 217"/>
              <p:cNvSpPr>
                <a:spLocks noChangeArrowheads="1"/>
              </p:cNvSpPr>
              <p:nvPr/>
            </p:nvSpPr>
            <p:spPr bwMode="auto">
              <a:xfrm>
                <a:off x="1927" y="3539"/>
                <a:ext cx="846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8" name="Rectangle 218"/>
              <p:cNvSpPr>
                <a:spLocks noChangeArrowheads="1"/>
              </p:cNvSpPr>
              <p:nvPr/>
            </p:nvSpPr>
            <p:spPr bwMode="auto">
              <a:xfrm>
                <a:off x="1927" y="3552"/>
                <a:ext cx="846" cy="13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49" name="Rectangle 219"/>
              <p:cNvSpPr>
                <a:spLocks noChangeArrowheads="1"/>
              </p:cNvSpPr>
              <p:nvPr/>
            </p:nvSpPr>
            <p:spPr bwMode="auto">
              <a:xfrm>
                <a:off x="1927" y="3565"/>
                <a:ext cx="846" cy="12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0" name="Rectangle 220"/>
              <p:cNvSpPr>
                <a:spLocks noChangeArrowheads="1"/>
              </p:cNvSpPr>
              <p:nvPr/>
            </p:nvSpPr>
            <p:spPr bwMode="auto">
              <a:xfrm>
                <a:off x="1927" y="3577"/>
                <a:ext cx="846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1" name="Rectangle 221"/>
              <p:cNvSpPr>
                <a:spLocks noChangeArrowheads="1"/>
              </p:cNvSpPr>
              <p:nvPr/>
            </p:nvSpPr>
            <p:spPr bwMode="auto">
              <a:xfrm>
                <a:off x="1927" y="3590"/>
                <a:ext cx="846" cy="12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2" name="Rectangle 222"/>
              <p:cNvSpPr>
                <a:spLocks noChangeArrowheads="1"/>
              </p:cNvSpPr>
              <p:nvPr/>
            </p:nvSpPr>
            <p:spPr bwMode="auto">
              <a:xfrm>
                <a:off x="1927" y="3602"/>
                <a:ext cx="846" cy="12"/>
              </a:xfrm>
              <a:prstGeom prst="rect">
                <a:avLst/>
              </a:prstGeom>
              <a:solidFill>
                <a:srgbClr val="880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3" name="Rectangle 223"/>
              <p:cNvSpPr>
                <a:spLocks noChangeArrowheads="1"/>
              </p:cNvSpPr>
              <p:nvPr/>
            </p:nvSpPr>
            <p:spPr bwMode="auto">
              <a:xfrm>
                <a:off x="1927" y="3614"/>
                <a:ext cx="846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4" name="Freeform 224"/>
              <p:cNvSpPr>
                <a:spLocks/>
              </p:cNvSpPr>
              <p:nvPr/>
            </p:nvSpPr>
            <p:spPr bwMode="auto">
              <a:xfrm>
                <a:off x="1926" y="3487"/>
                <a:ext cx="848" cy="141"/>
              </a:xfrm>
              <a:custGeom>
                <a:avLst/>
                <a:gdLst>
                  <a:gd name="T0" fmla="*/ 844 w 2545"/>
                  <a:gd name="T1" fmla="*/ 138 h 423"/>
                  <a:gd name="T2" fmla="*/ 4 w 2545"/>
                  <a:gd name="T3" fmla="*/ 138 h 423"/>
                  <a:gd name="T4" fmla="*/ 4 w 2545"/>
                  <a:gd name="T5" fmla="*/ 3 h 423"/>
                  <a:gd name="T6" fmla="*/ 844 w 2545"/>
                  <a:gd name="T7" fmla="*/ 3 h 423"/>
                  <a:gd name="T8" fmla="*/ 844 w 2545"/>
                  <a:gd name="T9" fmla="*/ 138 h 423"/>
                  <a:gd name="T10" fmla="*/ 848 w 2545"/>
                  <a:gd name="T11" fmla="*/ 139 h 423"/>
                  <a:gd name="T12" fmla="*/ 848 w 2545"/>
                  <a:gd name="T13" fmla="*/ 2 h 423"/>
                  <a:gd name="T14" fmla="*/ 848 w 2545"/>
                  <a:gd name="T15" fmla="*/ 1 h 423"/>
                  <a:gd name="T16" fmla="*/ 847 w 2545"/>
                  <a:gd name="T17" fmla="*/ 1 h 423"/>
                  <a:gd name="T18" fmla="*/ 847 w 2545"/>
                  <a:gd name="T19" fmla="*/ 0 h 423"/>
                  <a:gd name="T20" fmla="*/ 847 w 2545"/>
                  <a:gd name="T21" fmla="*/ 0 h 423"/>
                  <a:gd name="T22" fmla="*/ 847 w 2545"/>
                  <a:gd name="T23" fmla="*/ 0 h 423"/>
                  <a:gd name="T24" fmla="*/ 1 w 2545"/>
                  <a:gd name="T25" fmla="*/ 0 h 423"/>
                  <a:gd name="T26" fmla="*/ 1 w 2545"/>
                  <a:gd name="T27" fmla="*/ 0 h 423"/>
                  <a:gd name="T28" fmla="*/ 0 w 2545"/>
                  <a:gd name="T29" fmla="*/ 0 h 423"/>
                  <a:gd name="T30" fmla="*/ 0 w 2545"/>
                  <a:gd name="T31" fmla="*/ 1 h 423"/>
                  <a:gd name="T32" fmla="*/ 0 w 2545"/>
                  <a:gd name="T33" fmla="*/ 1 h 423"/>
                  <a:gd name="T34" fmla="*/ 0 w 2545"/>
                  <a:gd name="T35" fmla="*/ 140 h 423"/>
                  <a:gd name="T36" fmla="*/ 0 w 2545"/>
                  <a:gd name="T37" fmla="*/ 140 h 423"/>
                  <a:gd name="T38" fmla="*/ 0 w 2545"/>
                  <a:gd name="T39" fmla="*/ 141 h 423"/>
                  <a:gd name="T40" fmla="*/ 1 w 2545"/>
                  <a:gd name="T41" fmla="*/ 141 h 423"/>
                  <a:gd name="T42" fmla="*/ 1 w 2545"/>
                  <a:gd name="T43" fmla="*/ 141 h 423"/>
                  <a:gd name="T44" fmla="*/ 847 w 2545"/>
                  <a:gd name="T45" fmla="*/ 141 h 423"/>
                  <a:gd name="T46" fmla="*/ 847 w 2545"/>
                  <a:gd name="T47" fmla="*/ 141 h 423"/>
                  <a:gd name="T48" fmla="*/ 847 w 2545"/>
                  <a:gd name="T49" fmla="*/ 141 h 423"/>
                  <a:gd name="T50" fmla="*/ 847 w 2545"/>
                  <a:gd name="T51" fmla="*/ 140 h 423"/>
                  <a:gd name="T52" fmla="*/ 848 w 2545"/>
                  <a:gd name="T53" fmla="*/ 140 h 423"/>
                  <a:gd name="T54" fmla="*/ 848 w 2545"/>
                  <a:gd name="T55" fmla="*/ 139 h 423"/>
                  <a:gd name="T56" fmla="*/ 844 w 2545"/>
                  <a:gd name="T57" fmla="*/ 138 h 423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545"/>
                  <a:gd name="T88" fmla="*/ 0 h 423"/>
                  <a:gd name="T89" fmla="*/ 2545 w 2545"/>
                  <a:gd name="T90" fmla="*/ 423 h 423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545" h="423">
                    <a:moveTo>
                      <a:pt x="2534" y="413"/>
                    </a:moveTo>
                    <a:lnTo>
                      <a:pt x="11" y="413"/>
                    </a:lnTo>
                    <a:lnTo>
                      <a:pt x="11" y="10"/>
                    </a:lnTo>
                    <a:lnTo>
                      <a:pt x="2534" y="10"/>
                    </a:lnTo>
                    <a:lnTo>
                      <a:pt x="2534" y="413"/>
                    </a:lnTo>
                    <a:lnTo>
                      <a:pt x="2545" y="418"/>
                    </a:lnTo>
                    <a:lnTo>
                      <a:pt x="2545" y="5"/>
                    </a:lnTo>
                    <a:lnTo>
                      <a:pt x="2545" y="4"/>
                    </a:lnTo>
                    <a:lnTo>
                      <a:pt x="2543" y="2"/>
                    </a:lnTo>
                    <a:lnTo>
                      <a:pt x="2543" y="1"/>
                    </a:lnTo>
                    <a:lnTo>
                      <a:pt x="2542" y="1"/>
                    </a:lnTo>
                    <a:lnTo>
                      <a:pt x="2541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19"/>
                    </a:lnTo>
                    <a:lnTo>
                      <a:pt x="1" y="420"/>
                    </a:lnTo>
                    <a:lnTo>
                      <a:pt x="1" y="422"/>
                    </a:lnTo>
                    <a:lnTo>
                      <a:pt x="3" y="422"/>
                    </a:lnTo>
                    <a:lnTo>
                      <a:pt x="4" y="423"/>
                    </a:lnTo>
                    <a:lnTo>
                      <a:pt x="2541" y="423"/>
                    </a:lnTo>
                    <a:lnTo>
                      <a:pt x="2542" y="422"/>
                    </a:lnTo>
                    <a:lnTo>
                      <a:pt x="2543" y="422"/>
                    </a:lnTo>
                    <a:lnTo>
                      <a:pt x="2543" y="420"/>
                    </a:lnTo>
                    <a:lnTo>
                      <a:pt x="2545" y="419"/>
                    </a:lnTo>
                    <a:lnTo>
                      <a:pt x="2545" y="418"/>
                    </a:lnTo>
                    <a:lnTo>
                      <a:pt x="2534" y="4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55" name="Rectangle 225"/>
              <p:cNvSpPr>
                <a:spLocks noChangeArrowheads="1"/>
              </p:cNvSpPr>
              <p:nvPr/>
            </p:nvSpPr>
            <p:spPr bwMode="auto">
              <a:xfrm>
                <a:off x="2730" y="3726"/>
                <a:ext cx="130" cy="166"/>
              </a:xfrm>
              <a:prstGeom prst="rect">
                <a:avLst/>
              </a:prstGeom>
              <a:solidFill>
                <a:srgbClr val="DDDDD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56" name="Freeform 226"/>
              <p:cNvSpPr>
                <a:spLocks/>
              </p:cNvSpPr>
              <p:nvPr/>
            </p:nvSpPr>
            <p:spPr bwMode="auto">
              <a:xfrm>
                <a:off x="1144" y="3731"/>
                <a:ext cx="469" cy="157"/>
              </a:xfrm>
              <a:custGeom>
                <a:avLst/>
                <a:gdLst>
                  <a:gd name="T0" fmla="*/ 0 w 1407"/>
                  <a:gd name="T1" fmla="*/ 157 h 470"/>
                  <a:gd name="T2" fmla="*/ 0 w 1407"/>
                  <a:gd name="T3" fmla="*/ 0 h 470"/>
                  <a:gd name="T4" fmla="*/ 233 w 1407"/>
                  <a:gd name="T5" fmla="*/ 0 h 470"/>
                  <a:gd name="T6" fmla="*/ 233 w 1407"/>
                  <a:gd name="T7" fmla="*/ 61 h 470"/>
                  <a:gd name="T8" fmla="*/ 469 w 1407"/>
                  <a:gd name="T9" fmla="*/ 61 h 470"/>
                  <a:gd name="T10" fmla="*/ 469 w 1407"/>
                  <a:gd name="T11" fmla="*/ 157 h 470"/>
                  <a:gd name="T12" fmla="*/ 0 w 1407"/>
                  <a:gd name="T13" fmla="*/ 157 h 47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07"/>
                  <a:gd name="T22" fmla="*/ 0 h 470"/>
                  <a:gd name="T23" fmla="*/ 1407 w 1407"/>
                  <a:gd name="T24" fmla="*/ 470 h 47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07" h="470">
                    <a:moveTo>
                      <a:pt x="0" y="470"/>
                    </a:moveTo>
                    <a:lnTo>
                      <a:pt x="0" y="0"/>
                    </a:lnTo>
                    <a:lnTo>
                      <a:pt x="699" y="0"/>
                    </a:lnTo>
                    <a:lnTo>
                      <a:pt x="699" y="182"/>
                    </a:lnTo>
                    <a:lnTo>
                      <a:pt x="1407" y="182"/>
                    </a:lnTo>
                    <a:lnTo>
                      <a:pt x="1407" y="470"/>
                    </a:lnTo>
                    <a:lnTo>
                      <a:pt x="0" y="470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57" name="Freeform 227"/>
              <p:cNvSpPr>
                <a:spLocks/>
              </p:cNvSpPr>
              <p:nvPr/>
            </p:nvSpPr>
            <p:spPr bwMode="auto">
              <a:xfrm>
                <a:off x="964" y="3459"/>
                <a:ext cx="104" cy="151"/>
              </a:xfrm>
              <a:custGeom>
                <a:avLst/>
                <a:gdLst>
                  <a:gd name="T0" fmla="*/ 0 w 311"/>
                  <a:gd name="T1" fmla="*/ 0 h 453"/>
                  <a:gd name="T2" fmla="*/ 104 w 311"/>
                  <a:gd name="T3" fmla="*/ 0 h 453"/>
                  <a:gd name="T4" fmla="*/ 104 w 311"/>
                  <a:gd name="T5" fmla="*/ 151 h 453"/>
                  <a:gd name="T6" fmla="*/ 0 w 311"/>
                  <a:gd name="T7" fmla="*/ 61 h 453"/>
                  <a:gd name="T8" fmla="*/ 0 w 311"/>
                  <a:gd name="T9" fmla="*/ 0 h 453"/>
                  <a:gd name="T10" fmla="*/ 0 w 311"/>
                  <a:gd name="T11" fmla="*/ 0 h 45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11"/>
                  <a:gd name="T19" fmla="*/ 0 h 453"/>
                  <a:gd name="T20" fmla="*/ 311 w 311"/>
                  <a:gd name="T21" fmla="*/ 453 h 45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11" h="453">
                    <a:moveTo>
                      <a:pt x="0" y="0"/>
                    </a:moveTo>
                    <a:lnTo>
                      <a:pt x="311" y="0"/>
                    </a:lnTo>
                    <a:lnTo>
                      <a:pt x="311" y="453"/>
                    </a:lnTo>
                    <a:lnTo>
                      <a:pt x="1" y="18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BCBC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58" name="Freeform 228"/>
              <p:cNvSpPr>
                <a:spLocks/>
              </p:cNvSpPr>
              <p:nvPr/>
            </p:nvSpPr>
            <p:spPr bwMode="auto">
              <a:xfrm>
                <a:off x="963" y="3457"/>
                <a:ext cx="105" cy="154"/>
              </a:xfrm>
              <a:custGeom>
                <a:avLst/>
                <a:gdLst>
                  <a:gd name="T0" fmla="*/ 4 w 317"/>
                  <a:gd name="T1" fmla="*/ 4 h 463"/>
                  <a:gd name="T2" fmla="*/ 101 w 317"/>
                  <a:gd name="T3" fmla="*/ 4 h 463"/>
                  <a:gd name="T4" fmla="*/ 101 w 317"/>
                  <a:gd name="T5" fmla="*/ 148 h 463"/>
                  <a:gd name="T6" fmla="*/ 4 w 317"/>
                  <a:gd name="T7" fmla="*/ 60 h 463"/>
                  <a:gd name="T8" fmla="*/ 4 w 317"/>
                  <a:gd name="T9" fmla="*/ 4 h 463"/>
                  <a:gd name="T10" fmla="*/ 0 w 317"/>
                  <a:gd name="T11" fmla="*/ 2 h 463"/>
                  <a:gd name="T12" fmla="*/ 0 w 317"/>
                  <a:gd name="T13" fmla="*/ 61 h 463"/>
                  <a:gd name="T14" fmla="*/ 0 w 317"/>
                  <a:gd name="T15" fmla="*/ 62 h 463"/>
                  <a:gd name="T16" fmla="*/ 0 w 317"/>
                  <a:gd name="T17" fmla="*/ 62 h 463"/>
                  <a:gd name="T18" fmla="*/ 0 w 317"/>
                  <a:gd name="T19" fmla="*/ 63 h 463"/>
                  <a:gd name="T20" fmla="*/ 102 w 317"/>
                  <a:gd name="T21" fmla="*/ 154 h 463"/>
                  <a:gd name="T22" fmla="*/ 102 w 317"/>
                  <a:gd name="T23" fmla="*/ 154 h 463"/>
                  <a:gd name="T24" fmla="*/ 103 w 317"/>
                  <a:gd name="T25" fmla="*/ 154 h 463"/>
                  <a:gd name="T26" fmla="*/ 104 w 317"/>
                  <a:gd name="T27" fmla="*/ 154 h 463"/>
                  <a:gd name="T28" fmla="*/ 104 w 317"/>
                  <a:gd name="T29" fmla="*/ 154 h 463"/>
                  <a:gd name="T30" fmla="*/ 104 w 317"/>
                  <a:gd name="T31" fmla="*/ 154 h 463"/>
                  <a:gd name="T32" fmla="*/ 104 w 317"/>
                  <a:gd name="T33" fmla="*/ 153 h 463"/>
                  <a:gd name="T34" fmla="*/ 105 w 317"/>
                  <a:gd name="T35" fmla="*/ 153 h 463"/>
                  <a:gd name="T36" fmla="*/ 105 w 317"/>
                  <a:gd name="T37" fmla="*/ 1 h 463"/>
                  <a:gd name="T38" fmla="*/ 104 w 317"/>
                  <a:gd name="T39" fmla="*/ 1 h 463"/>
                  <a:gd name="T40" fmla="*/ 104 w 317"/>
                  <a:gd name="T41" fmla="*/ 0 h 463"/>
                  <a:gd name="T42" fmla="*/ 104 w 317"/>
                  <a:gd name="T43" fmla="*/ 0 h 463"/>
                  <a:gd name="T44" fmla="*/ 104 w 317"/>
                  <a:gd name="T45" fmla="*/ 0 h 463"/>
                  <a:gd name="T46" fmla="*/ 1 w 317"/>
                  <a:gd name="T47" fmla="*/ 0 h 463"/>
                  <a:gd name="T48" fmla="*/ 1 w 317"/>
                  <a:gd name="T49" fmla="*/ 0 h 463"/>
                  <a:gd name="T50" fmla="*/ 0 w 317"/>
                  <a:gd name="T51" fmla="*/ 0 h 463"/>
                  <a:gd name="T52" fmla="*/ 0 w 317"/>
                  <a:gd name="T53" fmla="*/ 1 h 463"/>
                  <a:gd name="T54" fmla="*/ 0 w 317"/>
                  <a:gd name="T55" fmla="*/ 1 h 463"/>
                  <a:gd name="T56" fmla="*/ 0 w 317"/>
                  <a:gd name="T57" fmla="*/ 2 h 463"/>
                  <a:gd name="T58" fmla="*/ 4 w 317"/>
                  <a:gd name="T59" fmla="*/ 4 h 463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317"/>
                  <a:gd name="T91" fmla="*/ 0 h 463"/>
                  <a:gd name="T92" fmla="*/ 317 w 317"/>
                  <a:gd name="T93" fmla="*/ 463 h 463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317" h="463">
                    <a:moveTo>
                      <a:pt x="11" y="11"/>
                    </a:moveTo>
                    <a:lnTo>
                      <a:pt x="306" y="11"/>
                    </a:lnTo>
                    <a:lnTo>
                      <a:pt x="306" y="446"/>
                    </a:lnTo>
                    <a:lnTo>
                      <a:pt x="11" y="181"/>
                    </a:lnTo>
                    <a:lnTo>
                      <a:pt x="11" y="11"/>
                    </a:lnTo>
                    <a:lnTo>
                      <a:pt x="0" y="5"/>
                    </a:lnTo>
                    <a:lnTo>
                      <a:pt x="0" y="184"/>
                    </a:lnTo>
                    <a:lnTo>
                      <a:pt x="0" y="185"/>
                    </a:lnTo>
                    <a:lnTo>
                      <a:pt x="1" y="186"/>
                    </a:lnTo>
                    <a:lnTo>
                      <a:pt x="1" y="188"/>
                    </a:lnTo>
                    <a:lnTo>
                      <a:pt x="307" y="462"/>
                    </a:lnTo>
                    <a:lnTo>
                      <a:pt x="309" y="462"/>
                    </a:lnTo>
                    <a:lnTo>
                      <a:pt x="310" y="463"/>
                    </a:lnTo>
                    <a:lnTo>
                      <a:pt x="313" y="463"/>
                    </a:lnTo>
                    <a:lnTo>
                      <a:pt x="314" y="462"/>
                    </a:lnTo>
                    <a:lnTo>
                      <a:pt x="315" y="462"/>
                    </a:lnTo>
                    <a:lnTo>
                      <a:pt x="315" y="460"/>
                    </a:lnTo>
                    <a:lnTo>
                      <a:pt x="317" y="459"/>
                    </a:lnTo>
                    <a:lnTo>
                      <a:pt x="317" y="4"/>
                    </a:lnTo>
                    <a:lnTo>
                      <a:pt x="315" y="3"/>
                    </a:lnTo>
                    <a:lnTo>
                      <a:pt x="315" y="1"/>
                    </a:lnTo>
                    <a:lnTo>
                      <a:pt x="314" y="1"/>
                    </a:lnTo>
                    <a:lnTo>
                      <a:pt x="313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11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59" name="Rectangle 229"/>
              <p:cNvSpPr>
                <a:spLocks noChangeArrowheads="1"/>
              </p:cNvSpPr>
              <p:nvPr/>
            </p:nvSpPr>
            <p:spPr bwMode="auto">
              <a:xfrm>
                <a:off x="1081" y="3489"/>
                <a:ext cx="150" cy="13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0" name="Rectangle 230"/>
              <p:cNvSpPr>
                <a:spLocks noChangeArrowheads="1"/>
              </p:cNvSpPr>
              <p:nvPr/>
            </p:nvSpPr>
            <p:spPr bwMode="auto">
              <a:xfrm>
                <a:off x="1081" y="3502"/>
                <a:ext cx="150" cy="12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1" name="Rectangle 231"/>
              <p:cNvSpPr>
                <a:spLocks noChangeArrowheads="1"/>
              </p:cNvSpPr>
              <p:nvPr/>
            </p:nvSpPr>
            <p:spPr bwMode="auto">
              <a:xfrm>
                <a:off x="1081" y="3514"/>
                <a:ext cx="150" cy="13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2" name="Rectangle 232"/>
              <p:cNvSpPr>
                <a:spLocks noChangeArrowheads="1"/>
              </p:cNvSpPr>
              <p:nvPr/>
            </p:nvSpPr>
            <p:spPr bwMode="auto">
              <a:xfrm>
                <a:off x="1081" y="3527"/>
                <a:ext cx="150" cy="13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3" name="Rectangle 233"/>
              <p:cNvSpPr>
                <a:spLocks noChangeArrowheads="1"/>
              </p:cNvSpPr>
              <p:nvPr/>
            </p:nvSpPr>
            <p:spPr bwMode="auto">
              <a:xfrm>
                <a:off x="1081" y="3540"/>
                <a:ext cx="150" cy="12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4" name="Rectangle 234"/>
              <p:cNvSpPr>
                <a:spLocks noChangeArrowheads="1"/>
              </p:cNvSpPr>
              <p:nvPr/>
            </p:nvSpPr>
            <p:spPr bwMode="auto">
              <a:xfrm>
                <a:off x="1081" y="3552"/>
                <a:ext cx="150" cy="13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5" name="Rectangle 235"/>
              <p:cNvSpPr>
                <a:spLocks noChangeArrowheads="1"/>
              </p:cNvSpPr>
              <p:nvPr/>
            </p:nvSpPr>
            <p:spPr bwMode="auto">
              <a:xfrm>
                <a:off x="1081" y="3565"/>
                <a:ext cx="150" cy="13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6" name="Rectangle 236"/>
              <p:cNvSpPr>
                <a:spLocks noChangeArrowheads="1"/>
              </p:cNvSpPr>
              <p:nvPr/>
            </p:nvSpPr>
            <p:spPr bwMode="auto">
              <a:xfrm>
                <a:off x="1081" y="3578"/>
                <a:ext cx="150" cy="12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7" name="Rectangle 237"/>
              <p:cNvSpPr>
                <a:spLocks noChangeArrowheads="1"/>
              </p:cNvSpPr>
              <p:nvPr/>
            </p:nvSpPr>
            <p:spPr bwMode="auto">
              <a:xfrm>
                <a:off x="1081" y="3590"/>
                <a:ext cx="150" cy="13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8" name="Rectangle 238"/>
              <p:cNvSpPr>
                <a:spLocks noChangeArrowheads="1"/>
              </p:cNvSpPr>
              <p:nvPr/>
            </p:nvSpPr>
            <p:spPr bwMode="auto">
              <a:xfrm>
                <a:off x="1081" y="3603"/>
                <a:ext cx="150" cy="12"/>
              </a:xfrm>
              <a:prstGeom prst="rect">
                <a:avLst/>
              </a:prstGeom>
              <a:solidFill>
                <a:srgbClr val="880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69" name="Rectangle 239"/>
              <p:cNvSpPr>
                <a:spLocks noChangeArrowheads="1"/>
              </p:cNvSpPr>
              <p:nvPr/>
            </p:nvSpPr>
            <p:spPr bwMode="auto">
              <a:xfrm>
                <a:off x="1081" y="3615"/>
                <a:ext cx="150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0" name="Freeform 240"/>
              <p:cNvSpPr>
                <a:spLocks/>
              </p:cNvSpPr>
              <p:nvPr/>
            </p:nvSpPr>
            <p:spPr bwMode="auto">
              <a:xfrm>
                <a:off x="1079" y="3487"/>
                <a:ext cx="153" cy="142"/>
              </a:xfrm>
              <a:custGeom>
                <a:avLst/>
                <a:gdLst>
                  <a:gd name="T0" fmla="*/ 2 w 459"/>
                  <a:gd name="T1" fmla="*/ 0 h 425"/>
                  <a:gd name="T2" fmla="*/ 1 w 459"/>
                  <a:gd name="T3" fmla="*/ 0 h 425"/>
                  <a:gd name="T4" fmla="*/ 1 w 459"/>
                  <a:gd name="T5" fmla="*/ 0 h 425"/>
                  <a:gd name="T6" fmla="*/ 0 w 459"/>
                  <a:gd name="T7" fmla="*/ 0 h 425"/>
                  <a:gd name="T8" fmla="*/ 0 w 459"/>
                  <a:gd name="T9" fmla="*/ 1 h 425"/>
                  <a:gd name="T10" fmla="*/ 0 w 459"/>
                  <a:gd name="T11" fmla="*/ 1 h 425"/>
                  <a:gd name="T12" fmla="*/ 0 w 459"/>
                  <a:gd name="T13" fmla="*/ 141 h 425"/>
                  <a:gd name="T14" fmla="*/ 0 w 459"/>
                  <a:gd name="T15" fmla="*/ 141 h 425"/>
                  <a:gd name="T16" fmla="*/ 0 w 459"/>
                  <a:gd name="T17" fmla="*/ 141 h 425"/>
                  <a:gd name="T18" fmla="*/ 1 w 459"/>
                  <a:gd name="T19" fmla="*/ 141 h 425"/>
                  <a:gd name="T20" fmla="*/ 1 w 459"/>
                  <a:gd name="T21" fmla="*/ 142 h 425"/>
                  <a:gd name="T22" fmla="*/ 152 w 459"/>
                  <a:gd name="T23" fmla="*/ 142 h 425"/>
                  <a:gd name="T24" fmla="*/ 152 w 459"/>
                  <a:gd name="T25" fmla="*/ 141 h 425"/>
                  <a:gd name="T26" fmla="*/ 153 w 459"/>
                  <a:gd name="T27" fmla="*/ 141 h 425"/>
                  <a:gd name="T28" fmla="*/ 153 w 459"/>
                  <a:gd name="T29" fmla="*/ 141 h 425"/>
                  <a:gd name="T30" fmla="*/ 153 w 459"/>
                  <a:gd name="T31" fmla="*/ 141 h 425"/>
                  <a:gd name="T32" fmla="*/ 153 w 459"/>
                  <a:gd name="T33" fmla="*/ 1 h 425"/>
                  <a:gd name="T34" fmla="*/ 153 w 459"/>
                  <a:gd name="T35" fmla="*/ 1 h 425"/>
                  <a:gd name="T36" fmla="*/ 153 w 459"/>
                  <a:gd name="T37" fmla="*/ 0 h 425"/>
                  <a:gd name="T38" fmla="*/ 152 w 459"/>
                  <a:gd name="T39" fmla="*/ 0 h 425"/>
                  <a:gd name="T40" fmla="*/ 152 w 459"/>
                  <a:gd name="T41" fmla="*/ 0 h 425"/>
                  <a:gd name="T42" fmla="*/ 151 w 459"/>
                  <a:gd name="T43" fmla="*/ 0 h 425"/>
                  <a:gd name="T44" fmla="*/ 2 w 459"/>
                  <a:gd name="T45" fmla="*/ 0 h 425"/>
                  <a:gd name="T46" fmla="*/ 4 w 459"/>
                  <a:gd name="T47" fmla="*/ 3 h 425"/>
                  <a:gd name="T48" fmla="*/ 149 w 459"/>
                  <a:gd name="T49" fmla="*/ 3 h 425"/>
                  <a:gd name="T50" fmla="*/ 149 w 459"/>
                  <a:gd name="T51" fmla="*/ 138 h 425"/>
                  <a:gd name="T52" fmla="*/ 4 w 459"/>
                  <a:gd name="T53" fmla="*/ 138 h 425"/>
                  <a:gd name="T54" fmla="*/ 4 w 459"/>
                  <a:gd name="T55" fmla="*/ 3 h 425"/>
                  <a:gd name="T56" fmla="*/ 2 w 459"/>
                  <a:gd name="T57" fmla="*/ 0 h 42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59"/>
                  <a:gd name="T88" fmla="*/ 0 h 425"/>
                  <a:gd name="T89" fmla="*/ 459 w 459"/>
                  <a:gd name="T90" fmla="*/ 425 h 42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59" h="425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421"/>
                    </a:lnTo>
                    <a:lnTo>
                      <a:pt x="1" y="422"/>
                    </a:lnTo>
                    <a:lnTo>
                      <a:pt x="1" y="423"/>
                    </a:lnTo>
                    <a:lnTo>
                      <a:pt x="3" y="423"/>
                    </a:lnTo>
                    <a:lnTo>
                      <a:pt x="4" y="425"/>
                    </a:lnTo>
                    <a:lnTo>
                      <a:pt x="455" y="425"/>
                    </a:lnTo>
                    <a:lnTo>
                      <a:pt x="456" y="423"/>
                    </a:lnTo>
                    <a:lnTo>
                      <a:pt x="458" y="423"/>
                    </a:lnTo>
                    <a:lnTo>
                      <a:pt x="458" y="422"/>
                    </a:lnTo>
                    <a:lnTo>
                      <a:pt x="459" y="421"/>
                    </a:lnTo>
                    <a:lnTo>
                      <a:pt x="459" y="4"/>
                    </a:lnTo>
                    <a:lnTo>
                      <a:pt x="458" y="3"/>
                    </a:lnTo>
                    <a:lnTo>
                      <a:pt x="458" y="1"/>
                    </a:lnTo>
                    <a:lnTo>
                      <a:pt x="456" y="1"/>
                    </a:lnTo>
                    <a:lnTo>
                      <a:pt x="455" y="0"/>
                    </a:lnTo>
                    <a:lnTo>
                      <a:pt x="454" y="0"/>
                    </a:lnTo>
                    <a:lnTo>
                      <a:pt x="5" y="0"/>
                    </a:lnTo>
                    <a:lnTo>
                      <a:pt x="11" y="10"/>
                    </a:lnTo>
                    <a:lnTo>
                      <a:pt x="448" y="10"/>
                    </a:lnTo>
                    <a:lnTo>
                      <a:pt x="448" y="414"/>
                    </a:lnTo>
                    <a:lnTo>
                      <a:pt x="11" y="414"/>
                    </a:lnTo>
                    <a:lnTo>
                      <a:pt x="11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71" name="Rectangle 241"/>
              <p:cNvSpPr>
                <a:spLocks noChangeArrowheads="1"/>
              </p:cNvSpPr>
              <p:nvPr/>
            </p:nvSpPr>
            <p:spPr bwMode="auto">
              <a:xfrm>
                <a:off x="1241" y="3475"/>
                <a:ext cx="26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2" name="Rectangle 242"/>
              <p:cNvSpPr>
                <a:spLocks noChangeArrowheads="1"/>
              </p:cNvSpPr>
              <p:nvPr/>
            </p:nvSpPr>
            <p:spPr bwMode="auto">
              <a:xfrm>
                <a:off x="1241" y="3488"/>
                <a:ext cx="26" cy="13"/>
              </a:xfrm>
              <a:prstGeom prst="rect">
                <a:avLst/>
              </a:prstGeom>
              <a:solidFill>
                <a:srgbClr val="99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3" name="Rectangle 243"/>
              <p:cNvSpPr>
                <a:spLocks noChangeArrowheads="1"/>
              </p:cNvSpPr>
              <p:nvPr/>
            </p:nvSpPr>
            <p:spPr bwMode="auto">
              <a:xfrm>
                <a:off x="1241" y="3501"/>
                <a:ext cx="26" cy="13"/>
              </a:xfrm>
              <a:prstGeom prst="rect">
                <a:avLst/>
              </a:prstGeom>
              <a:solidFill>
                <a:srgbClr val="7A33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4" name="Rectangle 244"/>
              <p:cNvSpPr>
                <a:spLocks noChangeArrowheads="1"/>
              </p:cNvSpPr>
              <p:nvPr/>
            </p:nvSpPr>
            <p:spPr bwMode="auto">
              <a:xfrm>
                <a:off x="1241" y="3514"/>
                <a:ext cx="26" cy="14"/>
              </a:xfrm>
              <a:prstGeom prst="rect">
                <a:avLst/>
              </a:prstGeom>
              <a:solidFill>
                <a:srgbClr val="55332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5" name="Rectangle 245"/>
              <p:cNvSpPr>
                <a:spLocks noChangeArrowheads="1"/>
              </p:cNvSpPr>
              <p:nvPr/>
            </p:nvSpPr>
            <p:spPr bwMode="auto">
              <a:xfrm>
                <a:off x="1241" y="3528"/>
                <a:ext cx="26" cy="12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6" name="Rectangle 246"/>
              <p:cNvSpPr>
                <a:spLocks noChangeArrowheads="1"/>
              </p:cNvSpPr>
              <p:nvPr/>
            </p:nvSpPr>
            <p:spPr bwMode="auto">
              <a:xfrm>
                <a:off x="1241" y="3540"/>
                <a:ext cx="26" cy="13"/>
              </a:xfrm>
              <a:prstGeom prst="rect">
                <a:avLst/>
              </a:prstGeom>
              <a:solidFill>
                <a:srgbClr val="55332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7" name="Rectangle 247"/>
              <p:cNvSpPr>
                <a:spLocks noChangeArrowheads="1"/>
              </p:cNvSpPr>
              <p:nvPr/>
            </p:nvSpPr>
            <p:spPr bwMode="auto">
              <a:xfrm>
                <a:off x="1241" y="3553"/>
                <a:ext cx="26" cy="13"/>
              </a:xfrm>
              <a:prstGeom prst="rect">
                <a:avLst/>
              </a:prstGeom>
              <a:solidFill>
                <a:srgbClr val="7A331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8" name="Rectangle 248"/>
              <p:cNvSpPr>
                <a:spLocks noChangeArrowheads="1"/>
              </p:cNvSpPr>
              <p:nvPr/>
            </p:nvSpPr>
            <p:spPr bwMode="auto">
              <a:xfrm>
                <a:off x="1241" y="3566"/>
                <a:ext cx="26" cy="12"/>
              </a:xfrm>
              <a:prstGeom prst="rect">
                <a:avLst/>
              </a:prstGeom>
              <a:solidFill>
                <a:srgbClr val="993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79" name="Rectangle 249"/>
              <p:cNvSpPr>
                <a:spLocks noChangeArrowheads="1"/>
              </p:cNvSpPr>
              <p:nvPr/>
            </p:nvSpPr>
            <p:spPr bwMode="auto">
              <a:xfrm>
                <a:off x="1241" y="3578"/>
                <a:ext cx="26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0" name="Rectangle 250"/>
              <p:cNvSpPr>
                <a:spLocks noChangeArrowheads="1"/>
              </p:cNvSpPr>
              <p:nvPr/>
            </p:nvSpPr>
            <p:spPr bwMode="auto">
              <a:xfrm>
                <a:off x="1241" y="3591"/>
                <a:ext cx="26" cy="13"/>
              </a:xfrm>
              <a:prstGeom prst="rect">
                <a:avLst/>
              </a:prstGeom>
              <a:solidFill>
                <a:srgbClr val="901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1" name="Rectangle 251"/>
              <p:cNvSpPr>
                <a:spLocks noChangeArrowheads="1"/>
              </p:cNvSpPr>
              <p:nvPr/>
            </p:nvSpPr>
            <p:spPr bwMode="auto">
              <a:xfrm>
                <a:off x="1241" y="3604"/>
                <a:ext cx="26" cy="12"/>
              </a:xfrm>
              <a:prstGeom prst="rect">
                <a:avLst/>
              </a:prstGeom>
              <a:solidFill>
                <a:srgbClr val="8B15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2" name="Rectangle 252"/>
              <p:cNvSpPr>
                <a:spLocks noChangeArrowheads="1"/>
              </p:cNvSpPr>
              <p:nvPr/>
            </p:nvSpPr>
            <p:spPr bwMode="auto">
              <a:xfrm>
                <a:off x="1241" y="3616"/>
                <a:ext cx="26" cy="13"/>
              </a:xfrm>
              <a:prstGeom prst="rect">
                <a:avLst/>
              </a:prstGeom>
              <a:solidFill>
                <a:srgbClr val="860B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3" name="Rectangle 253"/>
              <p:cNvSpPr>
                <a:spLocks noChangeArrowheads="1"/>
              </p:cNvSpPr>
              <p:nvPr/>
            </p:nvSpPr>
            <p:spPr bwMode="auto">
              <a:xfrm>
                <a:off x="1241" y="3629"/>
                <a:ext cx="26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4" name="Freeform 254"/>
              <p:cNvSpPr>
                <a:spLocks/>
              </p:cNvSpPr>
              <p:nvPr/>
            </p:nvSpPr>
            <p:spPr bwMode="auto">
              <a:xfrm>
                <a:off x="1239" y="3473"/>
                <a:ext cx="29" cy="170"/>
              </a:xfrm>
              <a:custGeom>
                <a:avLst/>
                <a:gdLst>
                  <a:gd name="T0" fmla="*/ 2 w 86"/>
                  <a:gd name="T1" fmla="*/ 0 h 509"/>
                  <a:gd name="T2" fmla="*/ 1 w 86"/>
                  <a:gd name="T3" fmla="*/ 0 h 509"/>
                  <a:gd name="T4" fmla="*/ 1 w 86"/>
                  <a:gd name="T5" fmla="*/ 0 h 509"/>
                  <a:gd name="T6" fmla="*/ 1 w 86"/>
                  <a:gd name="T7" fmla="*/ 0 h 509"/>
                  <a:gd name="T8" fmla="*/ 1 w 86"/>
                  <a:gd name="T9" fmla="*/ 1 h 509"/>
                  <a:gd name="T10" fmla="*/ 0 w 86"/>
                  <a:gd name="T11" fmla="*/ 1 h 509"/>
                  <a:gd name="T12" fmla="*/ 0 w 86"/>
                  <a:gd name="T13" fmla="*/ 169 h 509"/>
                  <a:gd name="T14" fmla="*/ 1 w 86"/>
                  <a:gd name="T15" fmla="*/ 169 h 509"/>
                  <a:gd name="T16" fmla="*/ 1 w 86"/>
                  <a:gd name="T17" fmla="*/ 169 h 509"/>
                  <a:gd name="T18" fmla="*/ 1 w 86"/>
                  <a:gd name="T19" fmla="*/ 169 h 509"/>
                  <a:gd name="T20" fmla="*/ 1 w 86"/>
                  <a:gd name="T21" fmla="*/ 170 h 509"/>
                  <a:gd name="T22" fmla="*/ 28 w 86"/>
                  <a:gd name="T23" fmla="*/ 170 h 509"/>
                  <a:gd name="T24" fmla="*/ 28 w 86"/>
                  <a:gd name="T25" fmla="*/ 169 h 509"/>
                  <a:gd name="T26" fmla="*/ 28 w 86"/>
                  <a:gd name="T27" fmla="*/ 169 h 509"/>
                  <a:gd name="T28" fmla="*/ 28 w 86"/>
                  <a:gd name="T29" fmla="*/ 169 h 509"/>
                  <a:gd name="T30" fmla="*/ 29 w 86"/>
                  <a:gd name="T31" fmla="*/ 169 h 509"/>
                  <a:gd name="T32" fmla="*/ 29 w 86"/>
                  <a:gd name="T33" fmla="*/ 1 h 509"/>
                  <a:gd name="T34" fmla="*/ 28 w 86"/>
                  <a:gd name="T35" fmla="*/ 1 h 509"/>
                  <a:gd name="T36" fmla="*/ 28 w 86"/>
                  <a:gd name="T37" fmla="*/ 0 h 509"/>
                  <a:gd name="T38" fmla="*/ 28 w 86"/>
                  <a:gd name="T39" fmla="*/ 0 h 509"/>
                  <a:gd name="T40" fmla="*/ 28 w 86"/>
                  <a:gd name="T41" fmla="*/ 0 h 509"/>
                  <a:gd name="T42" fmla="*/ 27 w 86"/>
                  <a:gd name="T43" fmla="*/ 0 h 509"/>
                  <a:gd name="T44" fmla="*/ 2 w 86"/>
                  <a:gd name="T45" fmla="*/ 0 h 509"/>
                  <a:gd name="T46" fmla="*/ 4 w 86"/>
                  <a:gd name="T47" fmla="*/ 3 h 509"/>
                  <a:gd name="T48" fmla="*/ 25 w 86"/>
                  <a:gd name="T49" fmla="*/ 3 h 509"/>
                  <a:gd name="T50" fmla="*/ 25 w 86"/>
                  <a:gd name="T51" fmla="*/ 166 h 509"/>
                  <a:gd name="T52" fmla="*/ 4 w 86"/>
                  <a:gd name="T53" fmla="*/ 166 h 509"/>
                  <a:gd name="T54" fmla="*/ 4 w 86"/>
                  <a:gd name="T55" fmla="*/ 3 h 509"/>
                  <a:gd name="T56" fmla="*/ 2 w 86"/>
                  <a:gd name="T57" fmla="*/ 0 h 5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6"/>
                  <a:gd name="T88" fmla="*/ 0 h 509"/>
                  <a:gd name="T89" fmla="*/ 86 w 86"/>
                  <a:gd name="T90" fmla="*/ 509 h 5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6" h="509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505"/>
                    </a:lnTo>
                    <a:lnTo>
                      <a:pt x="2" y="506"/>
                    </a:lnTo>
                    <a:lnTo>
                      <a:pt x="2" y="507"/>
                    </a:lnTo>
                    <a:lnTo>
                      <a:pt x="3" y="507"/>
                    </a:lnTo>
                    <a:lnTo>
                      <a:pt x="4" y="509"/>
                    </a:lnTo>
                    <a:lnTo>
                      <a:pt x="82" y="509"/>
                    </a:lnTo>
                    <a:lnTo>
                      <a:pt x="83" y="507"/>
                    </a:lnTo>
                    <a:lnTo>
                      <a:pt x="84" y="507"/>
                    </a:lnTo>
                    <a:lnTo>
                      <a:pt x="84" y="506"/>
                    </a:lnTo>
                    <a:lnTo>
                      <a:pt x="86" y="505"/>
                    </a:lnTo>
                    <a:lnTo>
                      <a:pt x="86" y="4"/>
                    </a:lnTo>
                    <a:lnTo>
                      <a:pt x="84" y="3"/>
                    </a:lnTo>
                    <a:lnTo>
                      <a:pt x="84" y="1"/>
                    </a:lnTo>
                    <a:lnTo>
                      <a:pt x="83" y="1"/>
                    </a:lnTo>
                    <a:lnTo>
                      <a:pt x="82" y="0"/>
                    </a:lnTo>
                    <a:lnTo>
                      <a:pt x="80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75" y="10"/>
                    </a:lnTo>
                    <a:lnTo>
                      <a:pt x="75" y="498"/>
                    </a:lnTo>
                    <a:lnTo>
                      <a:pt x="11" y="498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85" name="Rectangle 255"/>
              <p:cNvSpPr>
                <a:spLocks noChangeArrowheads="1"/>
              </p:cNvSpPr>
              <p:nvPr/>
            </p:nvSpPr>
            <p:spPr bwMode="auto">
              <a:xfrm>
                <a:off x="1231" y="3484"/>
                <a:ext cx="11" cy="12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6" name="Rectangle 256"/>
              <p:cNvSpPr>
                <a:spLocks noChangeArrowheads="1"/>
              </p:cNvSpPr>
              <p:nvPr/>
            </p:nvSpPr>
            <p:spPr bwMode="auto">
              <a:xfrm>
                <a:off x="1231" y="3496"/>
                <a:ext cx="11" cy="13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7" name="Rectangle 257"/>
              <p:cNvSpPr>
                <a:spLocks noChangeArrowheads="1"/>
              </p:cNvSpPr>
              <p:nvPr/>
            </p:nvSpPr>
            <p:spPr bwMode="auto">
              <a:xfrm>
                <a:off x="1231" y="3509"/>
                <a:ext cx="11" cy="13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8" name="Rectangle 258"/>
              <p:cNvSpPr>
                <a:spLocks noChangeArrowheads="1"/>
              </p:cNvSpPr>
              <p:nvPr/>
            </p:nvSpPr>
            <p:spPr bwMode="auto">
              <a:xfrm>
                <a:off x="1231" y="3522"/>
                <a:ext cx="11" cy="12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89" name="Rectangle 259"/>
              <p:cNvSpPr>
                <a:spLocks noChangeArrowheads="1"/>
              </p:cNvSpPr>
              <p:nvPr/>
            </p:nvSpPr>
            <p:spPr bwMode="auto">
              <a:xfrm>
                <a:off x="1231" y="3534"/>
                <a:ext cx="11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0" name="Rectangle 260"/>
              <p:cNvSpPr>
                <a:spLocks noChangeArrowheads="1"/>
              </p:cNvSpPr>
              <p:nvPr/>
            </p:nvSpPr>
            <p:spPr bwMode="auto">
              <a:xfrm>
                <a:off x="1231" y="3547"/>
                <a:ext cx="11" cy="12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1" name="Rectangle 261"/>
              <p:cNvSpPr>
                <a:spLocks noChangeArrowheads="1"/>
              </p:cNvSpPr>
              <p:nvPr/>
            </p:nvSpPr>
            <p:spPr bwMode="auto">
              <a:xfrm>
                <a:off x="1231" y="3559"/>
                <a:ext cx="11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2" name="Rectangle 262"/>
              <p:cNvSpPr>
                <a:spLocks noChangeArrowheads="1"/>
              </p:cNvSpPr>
              <p:nvPr/>
            </p:nvSpPr>
            <p:spPr bwMode="auto">
              <a:xfrm>
                <a:off x="1231" y="3571"/>
                <a:ext cx="11" cy="12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3" name="Rectangle 263"/>
              <p:cNvSpPr>
                <a:spLocks noChangeArrowheads="1"/>
              </p:cNvSpPr>
              <p:nvPr/>
            </p:nvSpPr>
            <p:spPr bwMode="auto">
              <a:xfrm>
                <a:off x="1231" y="3583"/>
                <a:ext cx="11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4" name="Rectangle 264"/>
              <p:cNvSpPr>
                <a:spLocks noChangeArrowheads="1"/>
              </p:cNvSpPr>
              <p:nvPr/>
            </p:nvSpPr>
            <p:spPr bwMode="auto">
              <a:xfrm>
                <a:off x="1231" y="3596"/>
                <a:ext cx="11" cy="12"/>
              </a:xfrm>
              <a:prstGeom prst="rect">
                <a:avLst/>
              </a:prstGeom>
              <a:solidFill>
                <a:srgbClr val="8C1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5" name="Rectangle 265"/>
              <p:cNvSpPr>
                <a:spLocks noChangeArrowheads="1"/>
              </p:cNvSpPr>
              <p:nvPr/>
            </p:nvSpPr>
            <p:spPr bwMode="auto">
              <a:xfrm>
                <a:off x="1231" y="3608"/>
                <a:ext cx="11" cy="12"/>
              </a:xfrm>
              <a:prstGeom prst="rect">
                <a:avLst/>
              </a:prstGeom>
              <a:solidFill>
                <a:srgbClr val="870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6" name="Rectangle 266"/>
              <p:cNvSpPr>
                <a:spLocks noChangeArrowheads="1"/>
              </p:cNvSpPr>
              <p:nvPr/>
            </p:nvSpPr>
            <p:spPr bwMode="auto">
              <a:xfrm>
                <a:off x="1231" y="3620"/>
                <a:ext cx="11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7" name="Freeform 267"/>
              <p:cNvSpPr>
                <a:spLocks/>
              </p:cNvSpPr>
              <p:nvPr/>
            </p:nvSpPr>
            <p:spPr bwMode="auto">
              <a:xfrm>
                <a:off x="1229" y="3482"/>
                <a:ext cx="14" cy="152"/>
              </a:xfrm>
              <a:custGeom>
                <a:avLst/>
                <a:gdLst>
                  <a:gd name="T0" fmla="*/ 2 w 44"/>
                  <a:gd name="T1" fmla="*/ 0 h 455"/>
                  <a:gd name="T2" fmla="*/ 1 w 44"/>
                  <a:gd name="T3" fmla="*/ 0 h 455"/>
                  <a:gd name="T4" fmla="*/ 1 w 44"/>
                  <a:gd name="T5" fmla="*/ 0 h 455"/>
                  <a:gd name="T6" fmla="*/ 1 w 44"/>
                  <a:gd name="T7" fmla="*/ 0 h 455"/>
                  <a:gd name="T8" fmla="*/ 1 w 44"/>
                  <a:gd name="T9" fmla="*/ 1 h 455"/>
                  <a:gd name="T10" fmla="*/ 0 w 44"/>
                  <a:gd name="T11" fmla="*/ 1 h 455"/>
                  <a:gd name="T12" fmla="*/ 0 w 44"/>
                  <a:gd name="T13" fmla="*/ 151 h 455"/>
                  <a:gd name="T14" fmla="*/ 1 w 44"/>
                  <a:gd name="T15" fmla="*/ 151 h 455"/>
                  <a:gd name="T16" fmla="*/ 1 w 44"/>
                  <a:gd name="T17" fmla="*/ 152 h 455"/>
                  <a:gd name="T18" fmla="*/ 1 w 44"/>
                  <a:gd name="T19" fmla="*/ 152 h 455"/>
                  <a:gd name="T20" fmla="*/ 1 w 44"/>
                  <a:gd name="T21" fmla="*/ 152 h 455"/>
                  <a:gd name="T22" fmla="*/ 13 w 44"/>
                  <a:gd name="T23" fmla="*/ 152 h 455"/>
                  <a:gd name="T24" fmla="*/ 13 w 44"/>
                  <a:gd name="T25" fmla="*/ 152 h 455"/>
                  <a:gd name="T26" fmla="*/ 14 w 44"/>
                  <a:gd name="T27" fmla="*/ 152 h 455"/>
                  <a:gd name="T28" fmla="*/ 14 w 44"/>
                  <a:gd name="T29" fmla="*/ 151 h 455"/>
                  <a:gd name="T30" fmla="*/ 14 w 44"/>
                  <a:gd name="T31" fmla="*/ 151 h 455"/>
                  <a:gd name="T32" fmla="*/ 14 w 44"/>
                  <a:gd name="T33" fmla="*/ 1 h 455"/>
                  <a:gd name="T34" fmla="*/ 14 w 44"/>
                  <a:gd name="T35" fmla="*/ 1 h 455"/>
                  <a:gd name="T36" fmla="*/ 14 w 44"/>
                  <a:gd name="T37" fmla="*/ 0 h 455"/>
                  <a:gd name="T38" fmla="*/ 13 w 44"/>
                  <a:gd name="T39" fmla="*/ 0 h 455"/>
                  <a:gd name="T40" fmla="*/ 13 w 44"/>
                  <a:gd name="T41" fmla="*/ 0 h 455"/>
                  <a:gd name="T42" fmla="*/ 12 w 44"/>
                  <a:gd name="T43" fmla="*/ 0 h 455"/>
                  <a:gd name="T44" fmla="*/ 2 w 44"/>
                  <a:gd name="T45" fmla="*/ 0 h 455"/>
                  <a:gd name="T46" fmla="*/ 4 w 44"/>
                  <a:gd name="T47" fmla="*/ 4 h 455"/>
                  <a:gd name="T48" fmla="*/ 11 w 44"/>
                  <a:gd name="T49" fmla="*/ 4 h 455"/>
                  <a:gd name="T50" fmla="*/ 11 w 44"/>
                  <a:gd name="T51" fmla="*/ 149 h 455"/>
                  <a:gd name="T52" fmla="*/ 4 w 44"/>
                  <a:gd name="T53" fmla="*/ 149 h 455"/>
                  <a:gd name="T54" fmla="*/ 4 w 44"/>
                  <a:gd name="T55" fmla="*/ 4 h 455"/>
                  <a:gd name="T56" fmla="*/ 2 w 44"/>
                  <a:gd name="T57" fmla="*/ 0 h 45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4"/>
                  <a:gd name="T88" fmla="*/ 0 h 455"/>
                  <a:gd name="T89" fmla="*/ 44 w 44"/>
                  <a:gd name="T90" fmla="*/ 455 h 45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4" h="455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451"/>
                    </a:lnTo>
                    <a:lnTo>
                      <a:pt x="2" y="453"/>
                    </a:lnTo>
                    <a:lnTo>
                      <a:pt x="2" y="454"/>
                    </a:lnTo>
                    <a:lnTo>
                      <a:pt x="3" y="454"/>
                    </a:lnTo>
                    <a:lnTo>
                      <a:pt x="4" y="455"/>
                    </a:lnTo>
                    <a:lnTo>
                      <a:pt x="40" y="455"/>
                    </a:lnTo>
                    <a:lnTo>
                      <a:pt x="42" y="454"/>
                    </a:lnTo>
                    <a:lnTo>
                      <a:pt x="43" y="454"/>
                    </a:lnTo>
                    <a:lnTo>
                      <a:pt x="43" y="453"/>
                    </a:lnTo>
                    <a:lnTo>
                      <a:pt x="44" y="451"/>
                    </a:lnTo>
                    <a:lnTo>
                      <a:pt x="44" y="4"/>
                    </a:lnTo>
                    <a:lnTo>
                      <a:pt x="43" y="3"/>
                    </a:lnTo>
                    <a:lnTo>
                      <a:pt x="43" y="1"/>
                    </a:lnTo>
                    <a:lnTo>
                      <a:pt x="42" y="1"/>
                    </a:lnTo>
                    <a:lnTo>
                      <a:pt x="40" y="0"/>
                    </a:lnTo>
                    <a:lnTo>
                      <a:pt x="39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34" y="11"/>
                    </a:lnTo>
                    <a:lnTo>
                      <a:pt x="34" y="445"/>
                    </a:lnTo>
                    <a:lnTo>
                      <a:pt x="11" y="445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698" name="Rectangle 268"/>
              <p:cNvSpPr>
                <a:spLocks noChangeArrowheads="1"/>
              </p:cNvSpPr>
              <p:nvPr/>
            </p:nvSpPr>
            <p:spPr bwMode="auto">
              <a:xfrm>
                <a:off x="1266" y="3484"/>
                <a:ext cx="12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699" name="Rectangle 269"/>
              <p:cNvSpPr>
                <a:spLocks noChangeArrowheads="1"/>
              </p:cNvSpPr>
              <p:nvPr/>
            </p:nvSpPr>
            <p:spPr bwMode="auto">
              <a:xfrm>
                <a:off x="1266" y="3497"/>
                <a:ext cx="12" cy="13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0" name="Rectangle 270"/>
              <p:cNvSpPr>
                <a:spLocks noChangeArrowheads="1"/>
              </p:cNvSpPr>
              <p:nvPr/>
            </p:nvSpPr>
            <p:spPr bwMode="auto">
              <a:xfrm>
                <a:off x="1266" y="3510"/>
                <a:ext cx="12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1" name="Rectangle 271"/>
              <p:cNvSpPr>
                <a:spLocks noChangeArrowheads="1"/>
              </p:cNvSpPr>
              <p:nvPr/>
            </p:nvSpPr>
            <p:spPr bwMode="auto">
              <a:xfrm>
                <a:off x="1266" y="3522"/>
                <a:ext cx="12" cy="12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2" name="Rectangle 272"/>
              <p:cNvSpPr>
                <a:spLocks noChangeArrowheads="1"/>
              </p:cNvSpPr>
              <p:nvPr/>
            </p:nvSpPr>
            <p:spPr bwMode="auto">
              <a:xfrm>
                <a:off x="1266" y="3534"/>
                <a:ext cx="12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3" name="Rectangle 273"/>
              <p:cNvSpPr>
                <a:spLocks noChangeArrowheads="1"/>
              </p:cNvSpPr>
              <p:nvPr/>
            </p:nvSpPr>
            <p:spPr bwMode="auto">
              <a:xfrm>
                <a:off x="1266" y="3547"/>
                <a:ext cx="12" cy="12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4" name="Rectangle 274"/>
              <p:cNvSpPr>
                <a:spLocks noChangeArrowheads="1"/>
              </p:cNvSpPr>
              <p:nvPr/>
            </p:nvSpPr>
            <p:spPr bwMode="auto">
              <a:xfrm>
                <a:off x="1266" y="3559"/>
                <a:ext cx="12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5" name="Rectangle 275"/>
              <p:cNvSpPr>
                <a:spLocks noChangeArrowheads="1"/>
              </p:cNvSpPr>
              <p:nvPr/>
            </p:nvSpPr>
            <p:spPr bwMode="auto">
              <a:xfrm>
                <a:off x="1266" y="3571"/>
                <a:ext cx="12" cy="12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6" name="Rectangle 276"/>
              <p:cNvSpPr>
                <a:spLocks noChangeArrowheads="1"/>
              </p:cNvSpPr>
              <p:nvPr/>
            </p:nvSpPr>
            <p:spPr bwMode="auto">
              <a:xfrm>
                <a:off x="1266" y="3583"/>
                <a:ext cx="12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7" name="Rectangle 277"/>
              <p:cNvSpPr>
                <a:spLocks noChangeArrowheads="1"/>
              </p:cNvSpPr>
              <p:nvPr/>
            </p:nvSpPr>
            <p:spPr bwMode="auto">
              <a:xfrm>
                <a:off x="1266" y="3596"/>
                <a:ext cx="12" cy="12"/>
              </a:xfrm>
              <a:prstGeom prst="rect">
                <a:avLst/>
              </a:prstGeom>
              <a:solidFill>
                <a:srgbClr val="8C1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8" name="Rectangle 278"/>
              <p:cNvSpPr>
                <a:spLocks noChangeArrowheads="1"/>
              </p:cNvSpPr>
              <p:nvPr/>
            </p:nvSpPr>
            <p:spPr bwMode="auto">
              <a:xfrm>
                <a:off x="1266" y="3608"/>
                <a:ext cx="12" cy="12"/>
              </a:xfrm>
              <a:prstGeom prst="rect">
                <a:avLst/>
              </a:prstGeom>
              <a:solidFill>
                <a:srgbClr val="870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09" name="Rectangle 279"/>
              <p:cNvSpPr>
                <a:spLocks noChangeArrowheads="1"/>
              </p:cNvSpPr>
              <p:nvPr/>
            </p:nvSpPr>
            <p:spPr bwMode="auto">
              <a:xfrm>
                <a:off x="1266" y="3620"/>
                <a:ext cx="12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0" name="Freeform 280"/>
              <p:cNvSpPr>
                <a:spLocks/>
              </p:cNvSpPr>
              <p:nvPr/>
            </p:nvSpPr>
            <p:spPr bwMode="auto">
              <a:xfrm>
                <a:off x="1264" y="3482"/>
                <a:ext cx="15" cy="152"/>
              </a:xfrm>
              <a:custGeom>
                <a:avLst/>
                <a:gdLst>
                  <a:gd name="T0" fmla="*/ 2 w 44"/>
                  <a:gd name="T1" fmla="*/ 0 h 454"/>
                  <a:gd name="T2" fmla="*/ 1 w 44"/>
                  <a:gd name="T3" fmla="*/ 0 h 454"/>
                  <a:gd name="T4" fmla="*/ 1 w 44"/>
                  <a:gd name="T5" fmla="*/ 1 h 454"/>
                  <a:gd name="T6" fmla="*/ 0 w 44"/>
                  <a:gd name="T7" fmla="*/ 1 h 454"/>
                  <a:gd name="T8" fmla="*/ 0 w 44"/>
                  <a:gd name="T9" fmla="*/ 1 h 454"/>
                  <a:gd name="T10" fmla="*/ 0 w 44"/>
                  <a:gd name="T11" fmla="*/ 1 h 454"/>
                  <a:gd name="T12" fmla="*/ 0 w 44"/>
                  <a:gd name="T13" fmla="*/ 151 h 454"/>
                  <a:gd name="T14" fmla="*/ 0 w 44"/>
                  <a:gd name="T15" fmla="*/ 151 h 454"/>
                  <a:gd name="T16" fmla="*/ 0 w 44"/>
                  <a:gd name="T17" fmla="*/ 152 h 454"/>
                  <a:gd name="T18" fmla="*/ 1 w 44"/>
                  <a:gd name="T19" fmla="*/ 152 h 454"/>
                  <a:gd name="T20" fmla="*/ 1 w 44"/>
                  <a:gd name="T21" fmla="*/ 152 h 454"/>
                  <a:gd name="T22" fmla="*/ 14 w 44"/>
                  <a:gd name="T23" fmla="*/ 152 h 454"/>
                  <a:gd name="T24" fmla="*/ 14 w 44"/>
                  <a:gd name="T25" fmla="*/ 152 h 454"/>
                  <a:gd name="T26" fmla="*/ 14 w 44"/>
                  <a:gd name="T27" fmla="*/ 152 h 454"/>
                  <a:gd name="T28" fmla="*/ 14 w 44"/>
                  <a:gd name="T29" fmla="*/ 151 h 454"/>
                  <a:gd name="T30" fmla="*/ 15 w 44"/>
                  <a:gd name="T31" fmla="*/ 151 h 454"/>
                  <a:gd name="T32" fmla="*/ 15 w 44"/>
                  <a:gd name="T33" fmla="*/ 1 h 454"/>
                  <a:gd name="T34" fmla="*/ 14 w 44"/>
                  <a:gd name="T35" fmla="*/ 1 h 454"/>
                  <a:gd name="T36" fmla="*/ 14 w 44"/>
                  <a:gd name="T37" fmla="*/ 1 h 454"/>
                  <a:gd name="T38" fmla="*/ 14 w 44"/>
                  <a:gd name="T39" fmla="*/ 1 h 454"/>
                  <a:gd name="T40" fmla="*/ 14 w 44"/>
                  <a:gd name="T41" fmla="*/ 0 h 454"/>
                  <a:gd name="T42" fmla="*/ 13 w 44"/>
                  <a:gd name="T43" fmla="*/ 0 h 454"/>
                  <a:gd name="T44" fmla="*/ 2 w 44"/>
                  <a:gd name="T45" fmla="*/ 0 h 454"/>
                  <a:gd name="T46" fmla="*/ 4 w 44"/>
                  <a:gd name="T47" fmla="*/ 4 h 454"/>
                  <a:gd name="T48" fmla="*/ 11 w 44"/>
                  <a:gd name="T49" fmla="*/ 4 h 454"/>
                  <a:gd name="T50" fmla="*/ 11 w 44"/>
                  <a:gd name="T51" fmla="*/ 149 h 454"/>
                  <a:gd name="T52" fmla="*/ 4 w 44"/>
                  <a:gd name="T53" fmla="*/ 149 h 454"/>
                  <a:gd name="T54" fmla="*/ 4 w 44"/>
                  <a:gd name="T55" fmla="*/ 4 h 454"/>
                  <a:gd name="T56" fmla="*/ 2 w 44"/>
                  <a:gd name="T57" fmla="*/ 0 h 4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4"/>
                  <a:gd name="T88" fmla="*/ 0 h 454"/>
                  <a:gd name="T89" fmla="*/ 44 w 44"/>
                  <a:gd name="T90" fmla="*/ 454 h 45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4" h="454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450"/>
                    </a:lnTo>
                    <a:lnTo>
                      <a:pt x="1" y="452"/>
                    </a:lnTo>
                    <a:lnTo>
                      <a:pt x="1" y="453"/>
                    </a:lnTo>
                    <a:lnTo>
                      <a:pt x="3" y="453"/>
                    </a:lnTo>
                    <a:lnTo>
                      <a:pt x="4" y="454"/>
                    </a:lnTo>
                    <a:lnTo>
                      <a:pt x="40" y="454"/>
                    </a:lnTo>
                    <a:lnTo>
                      <a:pt x="41" y="453"/>
                    </a:lnTo>
                    <a:lnTo>
                      <a:pt x="42" y="453"/>
                    </a:lnTo>
                    <a:lnTo>
                      <a:pt x="42" y="452"/>
                    </a:lnTo>
                    <a:lnTo>
                      <a:pt x="44" y="450"/>
                    </a:lnTo>
                    <a:lnTo>
                      <a:pt x="44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38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33" y="11"/>
                    </a:lnTo>
                    <a:lnTo>
                      <a:pt x="33" y="444"/>
                    </a:lnTo>
                    <a:lnTo>
                      <a:pt x="11" y="444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11" name="Rectangle 281"/>
              <p:cNvSpPr>
                <a:spLocks noChangeArrowheads="1"/>
              </p:cNvSpPr>
              <p:nvPr/>
            </p:nvSpPr>
            <p:spPr bwMode="auto">
              <a:xfrm>
                <a:off x="1277" y="3490"/>
                <a:ext cx="100" cy="13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2" name="Rectangle 282"/>
              <p:cNvSpPr>
                <a:spLocks noChangeArrowheads="1"/>
              </p:cNvSpPr>
              <p:nvPr/>
            </p:nvSpPr>
            <p:spPr bwMode="auto">
              <a:xfrm>
                <a:off x="1277" y="3503"/>
                <a:ext cx="100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3" name="Rectangle 283"/>
              <p:cNvSpPr>
                <a:spLocks noChangeArrowheads="1"/>
              </p:cNvSpPr>
              <p:nvPr/>
            </p:nvSpPr>
            <p:spPr bwMode="auto">
              <a:xfrm>
                <a:off x="1277" y="3516"/>
                <a:ext cx="100" cy="12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4" name="Rectangle 284"/>
              <p:cNvSpPr>
                <a:spLocks noChangeArrowheads="1"/>
              </p:cNvSpPr>
              <p:nvPr/>
            </p:nvSpPr>
            <p:spPr bwMode="auto">
              <a:xfrm>
                <a:off x="1277" y="3528"/>
                <a:ext cx="100" cy="13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5" name="Rectangle 285"/>
              <p:cNvSpPr>
                <a:spLocks noChangeArrowheads="1"/>
              </p:cNvSpPr>
              <p:nvPr/>
            </p:nvSpPr>
            <p:spPr bwMode="auto">
              <a:xfrm>
                <a:off x="1277" y="3541"/>
                <a:ext cx="100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6" name="Rectangle 286"/>
              <p:cNvSpPr>
                <a:spLocks noChangeArrowheads="1"/>
              </p:cNvSpPr>
              <p:nvPr/>
            </p:nvSpPr>
            <p:spPr bwMode="auto">
              <a:xfrm>
                <a:off x="1277" y="3554"/>
                <a:ext cx="100" cy="12"/>
              </a:xfrm>
              <a:prstGeom prst="rect">
                <a:avLst/>
              </a:prstGeom>
              <a:solidFill>
                <a:srgbClr val="60331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7" name="Rectangle 287"/>
              <p:cNvSpPr>
                <a:spLocks noChangeArrowheads="1"/>
              </p:cNvSpPr>
              <p:nvPr/>
            </p:nvSpPr>
            <p:spPr bwMode="auto">
              <a:xfrm>
                <a:off x="1277" y="3566"/>
                <a:ext cx="100" cy="13"/>
              </a:xfrm>
              <a:prstGeom prst="rect">
                <a:avLst/>
              </a:prstGeom>
              <a:solidFill>
                <a:srgbClr val="91330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8" name="Rectangle 288"/>
              <p:cNvSpPr>
                <a:spLocks noChangeArrowheads="1"/>
              </p:cNvSpPr>
              <p:nvPr/>
            </p:nvSpPr>
            <p:spPr bwMode="auto">
              <a:xfrm>
                <a:off x="1277" y="3579"/>
                <a:ext cx="100" cy="12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19" name="Rectangle 289"/>
              <p:cNvSpPr>
                <a:spLocks noChangeArrowheads="1"/>
              </p:cNvSpPr>
              <p:nvPr/>
            </p:nvSpPr>
            <p:spPr bwMode="auto">
              <a:xfrm>
                <a:off x="1277" y="3591"/>
                <a:ext cx="100" cy="12"/>
              </a:xfrm>
              <a:prstGeom prst="rect">
                <a:avLst/>
              </a:prstGeom>
              <a:solidFill>
                <a:srgbClr val="8E1C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0" name="Rectangle 290"/>
              <p:cNvSpPr>
                <a:spLocks noChangeArrowheads="1"/>
              </p:cNvSpPr>
              <p:nvPr/>
            </p:nvSpPr>
            <p:spPr bwMode="auto">
              <a:xfrm>
                <a:off x="1277" y="3603"/>
                <a:ext cx="100" cy="12"/>
              </a:xfrm>
              <a:prstGeom prst="rect">
                <a:avLst/>
              </a:prstGeom>
              <a:solidFill>
                <a:srgbClr val="880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1" name="Rectangle 291"/>
              <p:cNvSpPr>
                <a:spLocks noChangeArrowheads="1"/>
              </p:cNvSpPr>
              <p:nvPr/>
            </p:nvSpPr>
            <p:spPr bwMode="auto">
              <a:xfrm>
                <a:off x="1277" y="3615"/>
                <a:ext cx="100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2" name="Freeform 292"/>
              <p:cNvSpPr>
                <a:spLocks/>
              </p:cNvSpPr>
              <p:nvPr/>
            </p:nvSpPr>
            <p:spPr bwMode="auto">
              <a:xfrm>
                <a:off x="1275" y="3489"/>
                <a:ext cx="104" cy="140"/>
              </a:xfrm>
              <a:custGeom>
                <a:avLst/>
                <a:gdLst>
                  <a:gd name="T0" fmla="*/ 2 w 310"/>
                  <a:gd name="T1" fmla="*/ 0 h 421"/>
                  <a:gd name="T2" fmla="*/ 1 w 310"/>
                  <a:gd name="T3" fmla="*/ 0 h 421"/>
                  <a:gd name="T4" fmla="*/ 1 w 310"/>
                  <a:gd name="T5" fmla="*/ 0 h 421"/>
                  <a:gd name="T6" fmla="*/ 0 w 310"/>
                  <a:gd name="T7" fmla="*/ 0 h 421"/>
                  <a:gd name="T8" fmla="*/ 0 w 310"/>
                  <a:gd name="T9" fmla="*/ 1 h 421"/>
                  <a:gd name="T10" fmla="*/ 0 w 310"/>
                  <a:gd name="T11" fmla="*/ 1 h 421"/>
                  <a:gd name="T12" fmla="*/ 0 w 310"/>
                  <a:gd name="T13" fmla="*/ 139 h 421"/>
                  <a:gd name="T14" fmla="*/ 0 w 310"/>
                  <a:gd name="T15" fmla="*/ 139 h 421"/>
                  <a:gd name="T16" fmla="*/ 0 w 310"/>
                  <a:gd name="T17" fmla="*/ 139 h 421"/>
                  <a:gd name="T18" fmla="*/ 1 w 310"/>
                  <a:gd name="T19" fmla="*/ 139 h 421"/>
                  <a:gd name="T20" fmla="*/ 1 w 310"/>
                  <a:gd name="T21" fmla="*/ 140 h 421"/>
                  <a:gd name="T22" fmla="*/ 103 w 310"/>
                  <a:gd name="T23" fmla="*/ 140 h 421"/>
                  <a:gd name="T24" fmla="*/ 103 w 310"/>
                  <a:gd name="T25" fmla="*/ 139 h 421"/>
                  <a:gd name="T26" fmla="*/ 104 w 310"/>
                  <a:gd name="T27" fmla="*/ 139 h 421"/>
                  <a:gd name="T28" fmla="*/ 104 w 310"/>
                  <a:gd name="T29" fmla="*/ 139 h 421"/>
                  <a:gd name="T30" fmla="*/ 104 w 310"/>
                  <a:gd name="T31" fmla="*/ 139 h 421"/>
                  <a:gd name="T32" fmla="*/ 104 w 310"/>
                  <a:gd name="T33" fmla="*/ 1 h 421"/>
                  <a:gd name="T34" fmla="*/ 104 w 310"/>
                  <a:gd name="T35" fmla="*/ 1 h 421"/>
                  <a:gd name="T36" fmla="*/ 104 w 310"/>
                  <a:gd name="T37" fmla="*/ 0 h 421"/>
                  <a:gd name="T38" fmla="*/ 103 w 310"/>
                  <a:gd name="T39" fmla="*/ 0 h 421"/>
                  <a:gd name="T40" fmla="*/ 103 w 310"/>
                  <a:gd name="T41" fmla="*/ 0 h 421"/>
                  <a:gd name="T42" fmla="*/ 102 w 310"/>
                  <a:gd name="T43" fmla="*/ 0 h 421"/>
                  <a:gd name="T44" fmla="*/ 2 w 310"/>
                  <a:gd name="T45" fmla="*/ 0 h 421"/>
                  <a:gd name="T46" fmla="*/ 4 w 310"/>
                  <a:gd name="T47" fmla="*/ 3 h 421"/>
                  <a:gd name="T48" fmla="*/ 101 w 310"/>
                  <a:gd name="T49" fmla="*/ 3 h 421"/>
                  <a:gd name="T50" fmla="*/ 101 w 310"/>
                  <a:gd name="T51" fmla="*/ 136 h 421"/>
                  <a:gd name="T52" fmla="*/ 4 w 310"/>
                  <a:gd name="T53" fmla="*/ 136 h 421"/>
                  <a:gd name="T54" fmla="*/ 4 w 310"/>
                  <a:gd name="T55" fmla="*/ 3 h 421"/>
                  <a:gd name="T56" fmla="*/ 2 w 310"/>
                  <a:gd name="T57" fmla="*/ 0 h 42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10"/>
                  <a:gd name="T88" fmla="*/ 0 h 421"/>
                  <a:gd name="T89" fmla="*/ 310 w 310"/>
                  <a:gd name="T90" fmla="*/ 421 h 42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10" h="421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417"/>
                    </a:lnTo>
                    <a:lnTo>
                      <a:pt x="1" y="418"/>
                    </a:lnTo>
                    <a:lnTo>
                      <a:pt x="1" y="419"/>
                    </a:lnTo>
                    <a:lnTo>
                      <a:pt x="3" y="419"/>
                    </a:lnTo>
                    <a:lnTo>
                      <a:pt x="4" y="421"/>
                    </a:lnTo>
                    <a:lnTo>
                      <a:pt x="306" y="421"/>
                    </a:lnTo>
                    <a:lnTo>
                      <a:pt x="308" y="419"/>
                    </a:lnTo>
                    <a:lnTo>
                      <a:pt x="309" y="419"/>
                    </a:lnTo>
                    <a:lnTo>
                      <a:pt x="309" y="418"/>
                    </a:lnTo>
                    <a:lnTo>
                      <a:pt x="310" y="417"/>
                    </a:lnTo>
                    <a:lnTo>
                      <a:pt x="310" y="4"/>
                    </a:lnTo>
                    <a:lnTo>
                      <a:pt x="309" y="2"/>
                    </a:lnTo>
                    <a:lnTo>
                      <a:pt x="309" y="1"/>
                    </a:lnTo>
                    <a:lnTo>
                      <a:pt x="308" y="1"/>
                    </a:lnTo>
                    <a:lnTo>
                      <a:pt x="306" y="0"/>
                    </a:lnTo>
                    <a:lnTo>
                      <a:pt x="305" y="0"/>
                    </a:lnTo>
                    <a:lnTo>
                      <a:pt x="5" y="0"/>
                    </a:lnTo>
                    <a:lnTo>
                      <a:pt x="11" y="10"/>
                    </a:lnTo>
                    <a:lnTo>
                      <a:pt x="300" y="10"/>
                    </a:lnTo>
                    <a:lnTo>
                      <a:pt x="300" y="410"/>
                    </a:lnTo>
                    <a:lnTo>
                      <a:pt x="11" y="410"/>
                    </a:lnTo>
                    <a:lnTo>
                      <a:pt x="11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23" name="Rectangle 293"/>
              <p:cNvSpPr>
                <a:spLocks noChangeArrowheads="1"/>
              </p:cNvSpPr>
              <p:nvPr/>
            </p:nvSpPr>
            <p:spPr bwMode="auto">
              <a:xfrm>
                <a:off x="1377" y="3483"/>
                <a:ext cx="11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4" name="Rectangle 294"/>
              <p:cNvSpPr>
                <a:spLocks noChangeArrowheads="1"/>
              </p:cNvSpPr>
              <p:nvPr/>
            </p:nvSpPr>
            <p:spPr bwMode="auto">
              <a:xfrm>
                <a:off x="1377" y="3496"/>
                <a:ext cx="11" cy="12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5" name="Rectangle 295"/>
              <p:cNvSpPr>
                <a:spLocks noChangeArrowheads="1"/>
              </p:cNvSpPr>
              <p:nvPr/>
            </p:nvSpPr>
            <p:spPr bwMode="auto">
              <a:xfrm>
                <a:off x="1377" y="3508"/>
                <a:ext cx="11" cy="13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6" name="Rectangle 296"/>
              <p:cNvSpPr>
                <a:spLocks noChangeArrowheads="1"/>
              </p:cNvSpPr>
              <p:nvPr/>
            </p:nvSpPr>
            <p:spPr bwMode="auto">
              <a:xfrm>
                <a:off x="1377" y="3521"/>
                <a:ext cx="11" cy="13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7" name="Rectangle 297"/>
              <p:cNvSpPr>
                <a:spLocks noChangeArrowheads="1"/>
              </p:cNvSpPr>
              <p:nvPr/>
            </p:nvSpPr>
            <p:spPr bwMode="auto">
              <a:xfrm>
                <a:off x="1377" y="3534"/>
                <a:ext cx="11" cy="12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8" name="Rectangle 298"/>
              <p:cNvSpPr>
                <a:spLocks noChangeArrowheads="1"/>
              </p:cNvSpPr>
              <p:nvPr/>
            </p:nvSpPr>
            <p:spPr bwMode="auto">
              <a:xfrm>
                <a:off x="1377" y="3546"/>
                <a:ext cx="11" cy="13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29" name="Rectangle 299"/>
              <p:cNvSpPr>
                <a:spLocks noChangeArrowheads="1"/>
              </p:cNvSpPr>
              <p:nvPr/>
            </p:nvSpPr>
            <p:spPr bwMode="auto">
              <a:xfrm>
                <a:off x="1377" y="3559"/>
                <a:ext cx="11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0" name="Rectangle 300"/>
              <p:cNvSpPr>
                <a:spLocks noChangeArrowheads="1"/>
              </p:cNvSpPr>
              <p:nvPr/>
            </p:nvSpPr>
            <p:spPr bwMode="auto">
              <a:xfrm>
                <a:off x="1377" y="3571"/>
                <a:ext cx="11" cy="12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1" name="Rectangle 301"/>
              <p:cNvSpPr>
                <a:spLocks noChangeArrowheads="1"/>
              </p:cNvSpPr>
              <p:nvPr/>
            </p:nvSpPr>
            <p:spPr bwMode="auto">
              <a:xfrm>
                <a:off x="1377" y="3583"/>
                <a:ext cx="11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2" name="Rectangle 302"/>
              <p:cNvSpPr>
                <a:spLocks noChangeArrowheads="1"/>
              </p:cNvSpPr>
              <p:nvPr/>
            </p:nvSpPr>
            <p:spPr bwMode="auto">
              <a:xfrm>
                <a:off x="1377" y="3596"/>
                <a:ext cx="11" cy="12"/>
              </a:xfrm>
              <a:prstGeom prst="rect">
                <a:avLst/>
              </a:prstGeom>
              <a:solidFill>
                <a:srgbClr val="8C1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3" name="Rectangle 303"/>
              <p:cNvSpPr>
                <a:spLocks noChangeArrowheads="1"/>
              </p:cNvSpPr>
              <p:nvPr/>
            </p:nvSpPr>
            <p:spPr bwMode="auto">
              <a:xfrm>
                <a:off x="1377" y="3608"/>
                <a:ext cx="11" cy="12"/>
              </a:xfrm>
              <a:prstGeom prst="rect">
                <a:avLst/>
              </a:prstGeom>
              <a:solidFill>
                <a:srgbClr val="870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4" name="Rectangle 304"/>
              <p:cNvSpPr>
                <a:spLocks noChangeArrowheads="1"/>
              </p:cNvSpPr>
              <p:nvPr/>
            </p:nvSpPr>
            <p:spPr bwMode="auto">
              <a:xfrm>
                <a:off x="1377" y="3620"/>
                <a:ext cx="11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5" name="Freeform 305"/>
              <p:cNvSpPr>
                <a:spLocks/>
              </p:cNvSpPr>
              <p:nvPr/>
            </p:nvSpPr>
            <p:spPr bwMode="auto">
              <a:xfrm>
                <a:off x="1375" y="3481"/>
                <a:ext cx="14" cy="153"/>
              </a:xfrm>
              <a:custGeom>
                <a:avLst/>
                <a:gdLst>
                  <a:gd name="T0" fmla="*/ 2 w 41"/>
                  <a:gd name="T1" fmla="*/ 0 h 457"/>
                  <a:gd name="T2" fmla="*/ 1 w 41"/>
                  <a:gd name="T3" fmla="*/ 0 h 457"/>
                  <a:gd name="T4" fmla="*/ 1 w 41"/>
                  <a:gd name="T5" fmla="*/ 0 h 457"/>
                  <a:gd name="T6" fmla="*/ 0 w 41"/>
                  <a:gd name="T7" fmla="*/ 0 h 457"/>
                  <a:gd name="T8" fmla="*/ 0 w 41"/>
                  <a:gd name="T9" fmla="*/ 1 h 457"/>
                  <a:gd name="T10" fmla="*/ 0 w 41"/>
                  <a:gd name="T11" fmla="*/ 1 h 457"/>
                  <a:gd name="T12" fmla="*/ 0 w 41"/>
                  <a:gd name="T13" fmla="*/ 152 h 457"/>
                  <a:gd name="T14" fmla="*/ 0 w 41"/>
                  <a:gd name="T15" fmla="*/ 152 h 457"/>
                  <a:gd name="T16" fmla="*/ 0 w 41"/>
                  <a:gd name="T17" fmla="*/ 153 h 457"/>
                  <a:gd name="T18" fmla="*/ 1 w 41"/>
                  <a:gd name="T19" fmla="*/ 153 h 457"/>
                  <a:gd name="T20" fmla="*/ 1 w 41"/>
                  <a:gd name="T21" fmla="*/ 153 h 457"/>
                  <a:gd name="T22" fmla="*/ 13 w 41"/>
                  <a:gd name="T23" fmla="*/ 153 h 457"/>
                  <a:gd name="T24" fmla="*/ 13 w 41"/>
                  <a:gd name="T25" fmla="*/ 153 h 457"/>
                  <a:gd name="T26" fmla="*/ 13 w 41"/>
                  <a:gd name="T27" fmla="*/ 153 h 457"/>
                  <a:gd name="T28" fmla="*/ 13 w 41"/>
                  <a:gd name="T29" fmla="*/ 152 h 457"/>
                  <a:gd name="T30" fmla="*/ 14 w 41"/>
                  <a:gd name="T31" fmla="*/ 152 h 457"/>
                  <a:gd name="T32" fmla="*/ 14 w 41"/>
                  <a:gd name="T33" fmla="*/ 1 h 457"/>
                  <a:gd name="T34" fmla="*/ 13 w 41"/>
                  <a:gd name="T35" fmla="*/ 1 h 457"/>
                  <a:gd name="T36" fmla="*/ 13 w 41"/>
                  <a:gd name="T37" fmla="*/ 0 h 457"/>
                  <a:gd name="T38" fmla="*/ 13 w 41"/>
                  <a:gd name="T39" fmla="*/ 0 h 457"/>
                  <a:gd name="T40" fmla="*/ 13 w 41"/>
                  <a:gd name="T41" fmla="*/ 0 h 457"/>
                  <a:gd name="T42" fmla="*/ 12 w 41"/>
                  <a:gd name="T43" fmla="*/ 0 h 457"/>
                  <a:gd name="T44" fmla="*/ 2 w 41"/>
                  <a:gd name="T45" fmla="*/ 0 h 457"/>
                  <a:gd name="T46" fmla="*/ 3 w 41"/>
                  <a:gd name="T47" fmla="*/ 3 h 457"/>
                  <a:gd name="T48" fmla="*/ 10 w 41"/>
                  <a:gd name="T49" fmla="*/ 3 h 457"/>
                  <a:gd name="T50" fmla="*/ 10 w 41"/>
                  <a:gd name="T51" fmla="*/ 150 h 457"/>
                  <a:gd name="T52" fmla="*/ 3 w 41"/>
                  <a:gd name="T53" fmla="*/ 150 h 457"/>
                  <a:gd name="T54" fmla="*/ 3 w 41"/>
                  <a:gd name="T55" fmla="*/ 3 h 457"/>
                  <a:gd name="T56" fmla="*/ 2 w 41"/>
                  <a:gd name="T57" fmla="*/ 0 h 45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1"/>
                  <a:gd name="T88" fmla="*/ 0 h 457"/>
                  <a:gd name="T89" fmla="*/ 41 w 41"/>
                  <a:gd name="T90" fmla="*/ 457 h 45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1" h="457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53"/>
                    </a:lnTo>
                    <a:lnTo>
                      <a:pt x="1" y="455"/>
                    </a:lnTo>
                    <a:lnTo>
                      <a:pt x="1" y="456"/>
                    </a:lnTo>
                    <a:lnTo>
                      <a:pt x="2" y="456"/>
                    </a:lnTo>
                    <a:lnTo>
                      <a:pt x="4" y="457"/>
                    </a:lnTo>
                    <a:lnTo>
                      <a:pt x="37" y="457"/>
                    </a:lnTo>
                    <a:lnTo>
                      <a:pt x="38" y="456"/>
                    </a:lnTo>
                    <a:lnTo>
                      <a:pt x="39" y="456"/>
                    </a:lnTo>
                    <a:lnTo>
                      <a:pt x="39" y="455"/>
                    </a:lnTo>
                    <a:lnTo>
                      <a:pt x="41" y="453"/>
                    </a:lnTo>
                    <a:lnTo>
                      <a:pt x="41" y="3"/>
                    </a:lnTo>
                    <a:lnTo>
                      <a:pt x="39" y="2"/>
                    </a:lnTo>
                    <a:lnTo>
                      <a:pt x="39" y="1"/>
                    </a:lnTo>
                    <a:lnTo>
                      <a:pt x="38" y="1"/>
                    </a:lnTo>
                    <a:lnTo>
                      <a:pt x="37" y="0"/>
                    </a:lnTo>
                    <a:lnTo>
                      <a:pt x="36" y="0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30" y="10"/>
                    </a:lnTo>
                    <a:lnTo>
                      <a:pt x="30" y="447"/>
                    </a:lnTo>
                    <a:lnTo>
                      <a:pt x="10" y="447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36" name="Rectangle 306"/>
              <p:cNvSpPr>
                <a:spLocks noChangeArrowheads="1"/>
              </p:cNvSpPr>
              <p:nvPr/>
            </p:nvSpPr>
            <p:spPr bwMode="auto">
              <a:xfrm>
                <a:off x="1387" y="3457"/>
                <a:ext cx="21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7" name="Rectangle 307"/>
              <p:cNvSpPr>
                <a:spLocks noChangeArrowheads="1"/>
              </p:cNvSpPr>
              <p:nvPr/>
            </p:nvSpPr>
            <p:spPr bwMode="auto">
              <a:xfrm>
                <a:off x="1387" y="3470"/>
                <a:ext cx="21" cy="13"/>
              </a:xfrm>
              <a:prstGeom prst="rect">
                <a:avLst/>
              </a:prstGeom>
              <a:solidFill>
                <a:srgbClr val="983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8" name="Rectangle 308"/>
              <p:cNvSpPr>
                <a:spLocks noChangeArrowheads="1"/>
              </p:cNvSpPr>
              <p:nvPr/>
            </p:nvSpPr>
            <p:spPr bwMode="auto">
              <a:xfrm>
                <a:off x="1387" y="3483"/>
                <a:ext cx="21" cy="13"/>
              </a:xfrm>
              <a:prstGeom prst="rect">
                <a:avLst/>
              </a:prstGeom>
              <a:solidFill>
                <a:srgbClr val="8833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39" name="Rectangle 309"/>
              <p:cNvSpPr>
                <a:spLocks noChangeArrowheads="1"/>
              </p:cNvSpPr>
              <p:nvPr/>
            </p:nvSpPr>
            <p:spPr bwMode="auto">
              <a:xfrm>
                <a:off x="1387" y="3496"/>
                <a:ext cx="21" cy="13"/>
              </a:xfrm>
              <a:prstGeom prst="rect">
                <a:avLst/>
              </a:prstGeom>
              <a:solidFill>
                <a:srgbClr val="6C33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0" name="Rectangle 310"/>
              <p:cNvSpPr>
                <a:spLocks noChangeArrowheads="1"/>
              </p:cNvSpPr>
              <p:nvPr/>
            </p:nvSpPr>
            <p:spPr bwMode="auto">
              <a:xfrm>
                <a:off x="1387" y="3509"/>
                <a:ext cx="21" cy="13"/>
              </a:xfrm>
              <a:prstGeom prst="rect">
                <a:avLst/>
              </a:prstGeom>
              <a:solidFill>
                <a:srgbClr val="4F33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1" name="Rectangle 311"/>
              <p:cNvSpPr>
                <a:spLocks noChangeArrowheads="1"/>
              </p:cNvSpPr>
              <p:nvPr/>
            </p:nvSpPr>
            <p:spPr bwMode="auto">
              <a:xfrm>
                <a:off x="1387" y="3522"/>
                <a:ext cx="21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2" name="Rectangle 312"/>
              <p:cNvSpPr>
                <a:spLocks noChangeArrowheads="1"/>
              </p:cNvSpPr>
              <p:nvPr/>
            </p:nvSpPr>
            <p:spPr bwMode="auto">
              <a:xfrm>
                <a:off x="1387" y="3535"/>
                <a:ext cx="21" cy="13"/>
              </a:xfrm>
              <a:prstGeom prst="rect">
                <a:avLst/>
              </a:prstGeom>
              <a:solidFill>
                <a:srgbClr val="4F33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3" name="Rectangle 313"/>
              <p:cNvSpPr>
                <a:spLocks noChangeArrowheads="1"/>
              </p:cNvSpPr>
              <p:nvPr/>
            </p:nvSpPr>
            <p:spPr bwMode="auto">
              <a:xfrm>
                <a:off x="1387" y="3548"/>
                <a:ext cx="21" cy="14"/>
              </a:xfrm>
              <a:prstGeom prst="rect">
                <a:avLst/>
              </a:prstGeom>
              <a:solidFill>
                <a:srgbClr val="6C3318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4" name="Rectangle 314"/>
              <p:cNvSpPr>
                <a:spLocks noChangeArrowheads="1"/>
              </p:cNvSpPr>
              <p:nvPr/>
            </p:nvSpPr>
            <p:spPr bwMode="auto">
              <a:xfrm>
                <a:off x="1387" y="3562"/>
                <a:ext cx="21" cy="13"/>
              </a:xfrm>
              <a:prstGeom prst="rect">
                <a:avLst/>
              </a:prstGeom>
              <a:solidFill>
                <a:srgbClr val="88330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5" name="Rectangle 315"/>
              <p:cNvSpPr>
                <a:spLocks noChangeArrowheads="1"/>
              </p:cNvSpPr>
              <p:nvPr/>
            </p:nvSpPr>
            <p:spPr bwMode="auto">
              <a:xfrm>
                <a:off x="1387" y="3575"/>
                <a:ext cx="21" cy="13"/>
              </a:xfrm>
              <a:prstGeom prst="rect">
                <a:avLst/>
              </a:prstGeom>
              <a:solidFill>
                <a:srgbClr val="983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6" name="Rectangle 316"/>
              <p:cNvSpPr>
                <a:spLocks noChangeArrowheads="1"/>
              </p:cNvSpPr>
              <p:nvPr/>
            </p:nvSpPr>
            <p:spPr bwMode="auto">
              <a:xfrm>
                <a:off x="1387" y="3588"/>
                <a:ext cx="21" cy="13"/>
              </a:xfrm>
              <a:prstGeom prst="rect">
                <a:avLst/>
              </a:prstGeom>
              <a:solidFill>
                <a:srgbClr val="952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7" name="Rectangle 317"/>
              <p:cNvSpPr>
                <a:spLocks noChangeArrowheads="1"/>
              </p:cNvSpPr>
              <p:nvPr/>
            </p:nvSpPr>
            <p:spPr bwMode="auto">
              <a:xfrm>
                <a:off x="1387" y="3601"/>
                <a:ext cx="21" cy="13"/>
              </a:xfrm>
              <a:prstGeom prst="rect">
                <a:avLst/>
              </a:prstGeom>
              <a:solidFill>
                <a:srgbClr val="912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8" name="Rectangle 318"/>
              <p:cNvSpPr>
                <a:spLocks noChangeArrowheads="1"/>
              </p:cNvSpPr>
              <p:nvPr/>
            </p:nvSpPr>
            <p:spPr bwMode="auto">
              <a:xfrm>
                <a:off x="1387" y="3614"/>
                <a:ext cx="21" cy="13"/>
              </a:xfrm>
              <a:prstGeom prst="rect">
                <a:avLst/>
              </a:prstGeom>
              <a:solidFill>
                <a:srgbClr val="8D1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49" name="Rectangle 319"/>
              <p:cNvSpPr>
                <a:spLocks noChangeArrowheads="1"/>
              </p:cNvSpPr>
              <p:nvPr/>
            </p:nvSpPr>
            <p:spPr bwMode="auto">
              <a:xfrm>
                <a:off x="1387" y="3627"/>
                <a:ext cx="21" cy="13"/>
              </a:xfrm>
              <a:prstGeom prst="rect">
                <a:avLst/>
              </a:prstGeom>
              <a:solidFill>
                <a:srgbClr val="891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0" name="Rectangle 320"/>
              <p:cNvSpPr>
                <a:spLocks noChangeArrowheads="1"/>
              </p:cNvSpPr>
              <p:nvPr/>
            </p:nvSpPr>
            <p:spPr bwMode="auto">
              <a:xfrm>
                <a:off x="1387" y="3640"/>
                <a:ext cx="21" cy="13"/>
              </a:xfrm>
              <a:prstGeom prst="rect">
                <a:avLst/>
              </a:prstGeom>
              <a:solidFill>
                <a:srgbClr val="8509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1" name="Rectangle 321"/>
              <p:cNvSpPr>
                <a:spLocks noChangeArrowheads="1"/>
              </p:cNvSpPr>
              <p:nvPr/>
            </p:nvSpPr>
            <p:spPr bwMode="auto">
              <a:xfrm>
                <a:off x="1387" y="3653"/>
                <a:ext cx="21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2" name="Freeform 322"/>
              <p:cNvSpPr>
                <a:spLocks/>
              </p:cNvSpPr>
              <p:nvPr/>
            </p:nvSpPr>
            <p:spPr bwMode="auto">
              <a:xfrm>
                <a:off x="1385" y="3455"/>
                <a:ext cx="25" cy="212"/>
              </a:xfrm>
              <a:custGeom>
                <a:avLst/>
                <a:gdLst>
                  <a:gd name="T0" fmla="*/ 2 w 73"/>
                  <a:gd name="T1" fmla="*/ 0 h 636"/>
                  <a:gd name="T2" fmla="*/ 1 w 73"/>
                  <a:gd name="T3" fmla="*/ 0 h 636"/>
                  <a:gd name="T4" fmla="*/ 1 w 73"/>
                  <a:gd name="T5" fmla="*/ 0 h 636"/>
                  <a:gd name="T6" fmla="*/ 1 w 73"/>
                  <a:gd name="T7" fmla="*/ 0 h 636"/>
                  <a:gd name="T8" fmla="*/ 1 w 73"/>
                  <a:gd name="T9" fmla="*/ 1 h 636"/>
                  <a:gd name="T10" fmla="*/ 0 w 73"/>
                  <a:gd name="T11" fmla="*/ 1 h 636"/>
                  <a:gd name="T12" fmla="*/ 0 w 73"/>
                  <a:gd name="T13" fmla="*/ 211 h 636"/>
                  <a:gd name="T14" fmla="*/ 1 w 73"/>
                  <a:gd name="T15" fmla="*/ 211 h 636"/>
                  <a:gd name="T16" fmla="*/ 1 w 73"/>
                  <a:gd name="T17" fmla="*/ 211 h 636"/>
                  <a:gd name="T18" fmla="*/ 1 w 73"/>
                  <a:gd name="T19" fmla="*/ 211 h 636"/>
                  <a:gd name="T20" fmla="*/ 1 w 73"/>
                  <a:gd name="T21" fmla="*/ 212 h 636"/>
                  <a:gd name="T22" fmla="*/ 24 w 73"/>
                  <a:gd name="T23" fmla="*/ 212 h 636"/>
                  <a:gd name="T24" fmla="*/ 24 w 73"/>
                  <a:gd name="T25" fmla="*/ 211 h 636"/>
                  <a:gd name="T26" fmla="*/ 25 w 73"/>
                  <a:gd name="T27" fmla="*/ 211 h 636"/>
                  <a:gd name="T28" fmla="*/ 25 w 73"/>
                  <a:gd name="T29" fmla="*/ 211 h 636"/>
                  <a:gd name="T30" fmla="*/ 25 w 73"/>
                  <a:gd name="T31" fmla="*/ 211 h 636"/>
                  <a:gd name="T32" fmla="*/ 25 w 73"/>
                  <a:gd name="T33" fmla="*/ 1 h 636"/>
                  <a:gd name="T34" fmla="*/ 25 w 73"/>
                  <a:gd name="T35" fmla="*/ 1 h 636"/>
                  <a:gd name="T36" fmla="*/ 25 w 73"/>
                  <a:gd name="T37" fmla="*/ 0 h 636"/>
                  <a:gd name="T38" fmla="*/ 24 w 73"/>
                  <a:gd name="T39" fmla="*/ 0 h 636"/>
                  <a:gd name="T40" fmla="*/ 24 w 73"/>
                  <a:gd name="T41" fmla="*/ 0 h 636"/>
                  <a:gd name="T42" fmla="*/ 23 w 73"/>
                  <a:gd name="T43" fmla="*/ 0 h 636"/>
                  <a:gd name="T44" fmla="*/ 2 w 73"/>
                  <a:gd name="T45" fmla="*/ 0 h 636"/>
                  <a:gd name="T46" fmla="*/ 4 w 73"/>
                  <a:gd name="T47" fmla="*/ 3 h 636"/>
                  <a:gd name="T48" fmla="*/ 22 w 73"/>
                  <a:gd name="T49" fmla="*/ 3 h 636"/>
                  <a:gd name="T50" fmla="*/ 22 w 73"/>
                  <a:gd name="T51" fmla="*/ 208 h 636"/>
                  <a:gd name="T52" fmla="*/ 4 w 73"/>
                  <a:gd name="T53" fmla="*/ 208 h 636"/>
                  <a:gd name="T54" fmla="*/ 4 w 73"/>
                  <a:gd name="T55" fmla="*/ 3 h 636"/>
                  <a:gd name="T56" fmla="*/ 2 w 73"/>
                  <a:gd name="T57" fmla="*/ 0 h 6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3"/>
                  <a:gd name="T88" fmla="*/ 0 h 636"/>
                  <a:gd name="T89" fmla="*/ 73 w 73"/>
                  <a:gd name="T90" fmla="*/ 636 h 6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3" h="636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32"/>
                    </a:lnTo>
                    <a:lnTo>
                      <a:pt x="2" y="633"/>
                    </a:lnTo>
                    <a:lnTo>
                      <a:pt x="2" y="634"/>
                    </a:lnTo>
                    <a:lnTo>
                      <a:pt x="3" y="634"/>
                    </a:lnTo>
                    <a:lnTo>
                      <a:pt x="4" y="636"/>
                    </a:lnTo>
                    <a:lnTo>
                      <a:pt x="69" y="636"/>
                    </a:lnTo>
                    <a:lnTo>
                      <a:pt x="71" y="634"/>
                    </a:lnTo>
                    <a:lnTo>
                      <a:pt x="72" y="634"/>
                    </a:lnTo>
                    <a:lnTo>
                      <a:pt x="72" y="633"/>
                    </a:lnTo>
                    <a:lnTo>
                      <a:pt x="73" y="632"/>
                    </a:lnTo>
                    <a:lnTo>
                      <a:pt x="73" y="4"/>
                    </a:lnTo>
                    <a:lnTo>
                      <a:pt x="72" y="2"/>
                    </a:lnTo>
                    <a:lnTo>
                      <a:pt x="72" y="1"/>
                    </a:lnTo>
                    <a:lnTo>
                      <a:pt x="71" y="1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63" y="10"/>
                    </a:lnTo>
                    <a:lnTo>
                      <a:pt x="63" y="625"/>
                    </a:lnTo>
                    <a:lnTo>
                      <a:pt x="11" y="625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53" name="Rectangle 323"/>
              <p:cNvSpPr>
                <a:spLocks noChangeArrowheads="1"/>
              </p:cNvSpPr>
              <p:nvPr/>
            </p:nvSpPr>
            <p:spPr bwMode="auto">
              <a:xfrm>
                <a:off x="1408" y="3483"/>
                <a:ext cx="12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4" name="Rectangle 324"/>
              <p:cNvSpPr>
                <a:spLocks noChangeArrowheads="1"/>
              </p:cNvSpPr>
              <p:nvPr/>
            </p:nvSpPr>
            <p:spPr bwMode="auto">
              <a:xfrm>
                <a:off x="1408" y="3496"/>
                <a:ext cx="12" cy="13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5" name="Rectangle 325"/>
              <p:cNvSpPr>
                <a:spLocks noChangeArrowheads="1"/>
              </p:cNvSpPr>
              <p:nvPr/>
            </p:nvSpPr>
            <p:spPr bwMode="auto">
              <a:xfrm>
                <a:off x="1408" y="3509"/>
                <a:ext cx="12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6" name="Rectangle 326"/>
              <p:cNvSpPr>
                <a:spLocks noChangeArrowheads="1"/>
              </p:cNvSpPr>
              <p:nvPr/>
            </p:nvSpPr>
            <p:spPr bwMode="auto">
              <a:xfrm>
                <a:off x="1408" y="3521"/>
                <a:ext cx="12" cy="13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7" name="Rectangle 327"/>
              <p:cNvSpPr>
                <a:spLocks noChangeArrowheads="1"/>
              </p:cNvSpPr>
              <p:nvPr/>
            </p:nvSpPr>
            <p:spPr bwMode="auto">
              <a:xfrm>
                <a:off x="1408" y="3534"/>
                <a:ext cx="12" cy="13"/>
              </a:xfrm>
              <a:prstGeom prst="rect">
                <a:avLst/>
              </a:prstGeom>
              <a:solidFill>
                <a:srgbClr val="33333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8" name="Rectangle 328"/>
              <p:cNvSpPr>
                <a:spLocks noChangeArrowheads="1"/>
              </p:cNvSpPr>
              <p:nvPr/>
            </p:nvSpPr>
            <p:spPr bwMode="auto">
              <a:xfrm>
                <a:off x="1408" y="3547"/>
                <a:ext cx="12" cy="12"/>
              </a:xfrm>
              <a:prstGeom prst="rect">
                <a:avLst/>
              </a:prstGeom>
              <a:solidFill>
                <a:srgbClr val="5B332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59" name="Rectangle 329"/>
              <p:cNvSpPr>
                <a:spLocks noChangeArrowheads="1"/>
              </p:cNvSpPr>
              <p:nvPr/>
            </p:nvSpPr>
            <p:spPr bwMode="auto">
              <a:xfrm>
                <a:off x="1408" y="3559"/>
                <a:ext cx="12" cy="12"/>
              </a:xfrm>
              <a:prstGeom prst="rect">
                <a:avLst/>
              </a:prstGeom>
              <a:solidFill>
                <a:srgbClr val="82330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0" name="Rectangle 330"/>
              <p:cNvSpPr>
                <a:spLocks noChangeArrowheads="1"/>
              </p:cNvSpPr>
              <p:nvPr/>
            </p:nvSpPr>
            <p:spPr bwMode="auto">
              <a:xfrm>
                <a:off x="1408" y="3571"/>
                <a:ext cx="12" cy="12"/>
              </a:xfrm>
              <a:prstGeom prst="rect">
                <a:avLst/>
              </a:prstGeom>
              <a:solidFill>
                <a:srgbClr val="982F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1" name="Rectangle 331"/>
              <p:cNvSpPr>
                <a:spLocks noChangeArrowheads="1"/>
              </p:cNvSpPr>
              <p:nvPr/>
            </p:nvSpPr>
            <p:spPr bwMode="auto">
              <a:xfrm>
                <a:off x="1408" y="3583"/>
                <a:ext cx="12" cy="13"/>
              </a:xfrm>
              <a:prstGeom prst="rect">
                <a:avLst/>
              </a:prstGeom>
              <a:solidFill>
                <a:srgbClr val="9223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2" name="Rectangle 332"/>
              <p:cNvSpPr>
                <a:spLocks noChangeArrowheads="1"/>
              </p:cNvSpPr>
              <p:nvPr/>
            </p:nvSpPr>
            <p:spPr bwMode="auto">
              <a:xfrm>
                <a:off x="1408" y="3596"/>
                <a:ext cx="12" cy="12"/>
              </a:xfrm>
              <a:prstGeom prst="rect">
                <a:avLst/>
              </a:prstGeom>
              <a:solidFill>
                <a:srgbClr val="8C18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3" name="Rectangle 333"/>
              <p:cNvSpPr>
                <a:spLocks noChangeArrowheads="1"/>
              </p:cNvSpPr>
              <p:nvPr/>
            </p:nvSpPr>
            <p:spPr bwMode="auto">
              <a:xfrm>
                <a:off x="1408" y="3608"/>
                <a:ext cx="12" cy="12"/>
              </a:xfrm>
              <a:prstGeom prst="rect">
                <a:avLst/>
              </a:prstGeom>
              <a:solidFill>
                <a:srgbClr val="870D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4" name="Rectangle 334"/>
              <p:cNvSpPr>
                <a:spLocks noChangeArrowheads="1"/>
              </p:cNvSpPr>
              <p:nvPr/>
            </p:nvSpPr>
            <p:spPr bwMode="auto">
              <a:xfrm>
                <a:off x="1408" y="3620"/>
                <a:ext cx="12" cy="12"/>
              </a:xfrm>
              <a:prstGeom prst="rect">
                <a:avLst/>
              </a:prstGeom>
              <a:solidFill>
                <a:srgbClr val="8101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58765" name="Freeform 335"/>
              <p:cNvSpPr>
                <a:spLocks/>
              </p:cNvSpPr>
              <p:nvPr/>
            </p:nvSpPr>
            <p:spPr bwMode="auto">
              <a:xfrm>
                <a:off x="1406" y="3482"/>
                <a:ext cx="15" cy="152"/>
              </a:xfrm>
              <a:custGeom>
                <a:avLst/>
                <a:gdLst>
                  <a:gd name="T0" fmla="*/ 2 w 47"/>
                  <a:gd name="T1" fmla="*/ 0 h 456"/>
                  <a:gd name="T2" fmla="*/ 1 w 47"/>
                  <a:gd name="T3" fmla="*/ 0 h 456"/>
                  <a:gd name="T4" fmla="*/ 1 w 47"/>
                  <a:gd name="T5" fmla="*/ 0 h 456"/>
                  <a:gd name="T6" fmla="*/ 1 w 47"/>
                  <a:gd name="T7" fmla="*/ 0 h 456"/>
                  <a:gd name="T8" fmla="*/ 1 w 47"/>
                  <a:gd name="T9" fmla="*/ 1 h 456"/>
                  <a:gd name="T10" fmla="*/ 0 w 47"/>
                  <a:gd name="T11" fmla="*/ 1 h 456"/>
                  <a:gd name="T12" fmla="*/ 0 w 47"/>
                  <a:gd name="T13" fmla="*/ 151 h 456"/>
                  <a:gd name="T14" fmla="*/ 1 w 47"/>
                  <a:gd name="T15" fmla="*/ 151 h 456"/>
                  <a:gd name="T16" fmla="*/ 1 w 47"/>
                  <a:gd name="T17" fmla="*/ 152 h 456"/>
                  <a:gd name="T18" fmla="*/ 1 w 47"/>
                  <a:gd name="T19" fmla="*/ 152 h 456"/>
                  <a:gd name="T20" fmla="*/ 1 w 47"/>
                  <a:gd name="T21" fmla="*/ 152 h 456"/>
                  <a:gd name="T22" fmla="*/ 14 w 47"/>
                  <a:gd name="T23" fmla="*/ 152 h 456"/>
                  <a:gd name="T24" fmla="*/ 14 w 47"/>
                  <a:gd name="T25" fmla="*/ 152 h 456"/>
                  <a:gd name="T26" fmla="*/ 15 w 47"/>
                  <a:gd name="T27" fmla="*/ 152 h 456"/>
                  <a:gd name="T28" fmla="*/ 15 w 47"/>
                  <a:gd name="T29" fmla="*/ 151 h 456"/>
                  <a:gd name="T30" fmla="*/ 15 w 47"/>
                  <a:gd name="T31" fmla="*/ 151 h 456"/>
                  <a:gd name="T32" fmla="*/ 15 w 47"/>
                  <a:gd name="T33" fmla="*/ 1 h 456"/>
                  <a:gd name="T34" fmla="*/ 15 w 47"/>
                  <a:gd name="T35" fmla="*/ 1 h 456"/>
                  <a:gd name="T36" fmla="*/ 15 w 47"/>
                  <a:gd name="T37" fmla="*/ 0 h 456"/>
                  <a:gd name="T38" fmla="*/ 14 w 47"/>
                  <a:gd name="T39" fmla="*/ 0 h 456"/>
                  <a:gd name="T40" fmla="*/ 14 w 47"/>
                  <a:gd name="T41" fmla="*/ 0 h 456"/>
                  <a:gd name="T42" fmla="*/ 13 w 47"/>
                  <a:gd name="T43" fmla="*/ 0 h 456"/>
                  <a:gd name="T44" fmla="*/ 2 w 47"/>
                  <a:gd name="T45" fmla="*/ 0 h 456"/>
                  <a:gd name="T46" fmla="*/ 4 w 47"/>
                  <a:gd name="T47" fmla="*/ 3 h 456"/>
                  <a:gd name="T48" fmla="*/ 11 w 47"/>
                  <a:gd name="T49" fmla="*/ 3 h 456"/>
                  <a:gd name="T50" fmla="*/ 11 w 47"/>
                  <a:gd name="T51" fmla="*/ 149 h 456"/>
                  <a:gd name="T52" fmla="*/ 4 w 47"/>
                  <a:gd name="T53" fmla="*/ 149 h 456"/>
                  <a:gd name="T54" fmla="*/ 4 w 47"/>
                  <a:gd name="T55" fmla="*/ 3 h 456"/>
                  <a:gd name="T56" fmla="*/ 2 w 47"/>
                  <a:gd name="T57" fmla="*/ 0 h 4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47"/>
                  <a:gd name="T88" fmla="*/ 0 h 456"/>
                  <a:gd name="T89" fmla="*/ 47 w 47"/>
                  <a:gd name="T90" fmla="*/ 456 h 45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47" h="456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52"/>
                    </a:lnTo>
                    <a:lnTo>
                      <a:pt x="2" y="454"/>
                    </a:lnTo>
                    <a:lnTo>
                      <a:pt x="2" y="455"/>
                    </a:lnTo>
                    <a:lnTo>
                      <a:pt x="3" y="455"/>
                    </a:lnTo>
                    <a:lnTo>
                      <a:pt x="4" y="456"/>
                    </a:lnTo>
                    <a:lnTo>
                      <a:pt x="43" y="456"/>
                    </a:lnTo>
                    <a:lnTo>
                      <a:pt x="44" y="455"/>
                    </a:lnTo>
                    <a:lnTo>
                      <a:pt x="46" y="455"/>
                    </a:lnTo>
                    <a:lnTo>
                      <a:pt x="46" y="454"/>
                    </a:lnTo>
                    <a:lnTo>
                      <a:pt x="47" y="452"/>
                    </a:lnTo>
                    <a:lnTo>
                      <a:pt x="47" y="4"/>
                    </a:lnTo>
                    <a:lnTo>
                      <a:pt x="46" y="2"/>
                    </a:lnTo>
                    <a:lnTo>
                      <a:pt x="46" y="1"/>
                    </a:lnTo>
                    <a:lnTo>
                      <a:pt x="44" y="1"/>
                    </a:lnTo>
                    <a:lnTo>
                      <a:pt x="43" y="0"/>
                    </a:lnTo>
                    <a:lnTo>
                      <a:pt x="42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36" y="10"/>
                    </a:lnTo>
                    <a:lnTo>
                      <a:pt x="36" y="446"/>
                    </a:lnTo>
                    <a:lnTo>
                      <a:pt x="11" y="446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66" name="Freeform 336"/>
              <p:cNvSpPr>
                <a:spLocks/>
              </p:cNvSpPr>
              <p:nvPr/>
            </p:nvSpPr>
            <p:spPr bwMode="auto">
              <a:xfrm>
                <a:off x="1386" y="3475"/>
                <a:ext cx="22" cy="4"/>
              </a:xfrm>
              <a:custGeom>
                <a:avLst/>
                <a:gdLst>
                  <a:gd name="T0" fmla="*/ 2 w 66"/>
                  <a:gd name="T1" fmla="*/ 0 h 11"/>
                  <a:gd name="T2" fmla="*/ 1 w 66"/>
                  <a:gd name="T3" fmla="*/ 0 h 11"/>
                  <a:gd name="T4" fmla="*/ 1 w 66"/>
                  <a:gd name="T5" fmla="*/ 1 h 11"/>
                  <a:gd name="T6" fmla="*/ 0 w 66"/>
                  <a:gd name="T7" fmla="*/ 1 h 11"/>
                  <a:gd name="T8" fmla="*/ 0 w 66"/>
                  <a:gd name="T9" fmla="*/ 1 h 11"/>
                  <a:gd name="T10" fmla="*/ 0 w 66"/>
                  <a:gd name="T11" fmla="*/ 1 h 11"/>
                  <a:gd name="T12" fmla="*/ 0 w 66"/>
                  <a:gd name="T13" fmla="*/ 3 h 11"/>
                  <a:gd name="T14" fmla="*/ 0 w 66"/>
                  <a:gd name="T15" fmla="*/ 3 h 11"/>
                  <a:gd name="T16" fmla="*/ 0 w 66"/>
                  <a:gd name="T17" fmla="*/ 4 h 11"/>
                  <a:gd name="T18" fmla="*/ 1 w 66"/>
                  <a:gd name="T19" fmla="*/ 4 h 11"/>
                  <a:gd name="T20" fmla="*/ 1 w 66"/>
                  <a:gd name="T21" fmla="*/ 4 h 11"/>
                  <a:gd name="T22" fmla="*/ 21 w 66"/>
                  <a:gd name="T23" fmla="*/ 4 h 11"/>
                  <a:gd name="T24" fmla="*/ 21 w 66"/>
                  <a:gd name="T25" fmla="*/ 4 h 11"/>
                  <a:gd name="T26" fmla="*/ 22 w 66"/>
                  <a:gd name="T27" fmla="*/ 4 h 11"/>
                  <a:gd name="T28" fmla="*/ 22 w 66"/>
                  <a:gd name="T29" fmla="*/ 3 h 11"/>
                  <a:gd name="T30" fmla="*/ 22 w 66"/>
                  <a:gd name="T31" fmla="*/ 3 h 11"/>
                  <a:gd name="T32" fmla="*/ 22 w 66"/>
                  <a:gd name="T33" fmla="*/ 1 h 11"/>
                  <a:gd name="T34" fmla="*/ 22 w 66"/>
                  <a:gd name="T35" fmla="*/ 1 h 11"/>
                  <a:gd name="T36" fmla="*/ 22 w 66"/>
                  <a:gd name="T37" fmla="*/ 1 h 11"/>
                  <a:gd name="T38" fmla="*/ 21 w 66"/>
                  <a:gd name="T39" fmla="*/ 1 h 11"/>
                  <a:gd name="T40" fmla="*/ 21 w 66"/>
                  <a:gd name="T41" fmla="*/ 0 h 11"/>
                  <a:gd name="T42" fmla="*/ 20 w 66"/>
                  <a:gd name="T43" fmla="*/ 0 h 11"/>
                  <a:gd name="T44" fmla="*/ 2 w 66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6"/>
                  <a:gd name="T70" fmla="*/ 0 h 11"/>
                  <a:gd name="T71" fmla="*/ 66 w 66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6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2" y="10"/>
                    </a:lnTo>
                    <a:lnTo>
                      <a:pt x="4" y="11"/>
                    </a:lnTo>
                    <a:lnTo>
                      <a:pt x="62" y="11"/>
                    </a:lnTo>
                    <a:lnTo>
                      <a:pt x="63" y="10"/>
                    </a:lnTo>
                    <a:lnTo>
                      <a:pt x="65" y="10"/>
                    </a:lnTo>
                    <a:lnTo>
                      <a:pt x="65" y="8"/>
                    </a:lnTo>
                    <a:lnTo>
                      <a:pt x="66" y="7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2"/>
                    </a:lnTo>
                    <a:lnTo>
                      <a:pt x="63" y="2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67" name="Freeform 337"/>
              <p:cNvSpPr>
                <a:spLocks/>
              </p:cNvSpPr>
              <p:nvPr/>
            </p:nvSpPr>
            <p:spPr bwMode="auto">
              <a:xfrm>
                <a:off x="1386" y="3497"/>
                <a:ext cx="22" cy="4"/>
              </a:xfrm>
              <a:custGeom>
                <a:avLst/>
                <a:gdLst>
                  <a:gd name="T0" fmla="*/ 2 w 66"/>
                  <a:gd name="T1" fmla="*/ 0 h 11"/>
                  <a:gd name="T2" fmla="*/ 1 w 66"/>
                  <a:gd name="T3" fmla="*/ 0 h 11"/>
                  <a:gd name="T4" fmla="*/ 1 w 66"/>
                  <a:gd name="T5" fmla="*/ 0 h 11"/>
                  <a:gd name="T6" fmla="*/ 0 w 66"/>
                  <a:gd name="T7" fmla="*/ 0 h 11"/>
                  <a:gd name="T8" fmla="*/ 0 w 66"/>
                  <a:gd name="T9" fmla="*/ 1 h 11"/>
                  <a:gd name="T10" fmla="*/ 0 w 66"/>
                  <a:gd name="T11" fmla="*/ 1 h 11"/>
                  <a:gd name="T12" fmla="*/ 0 w 66"/>
                  <a:gd name="T13" fmla="*/ 3 h 11"/>
                  <a:gd name="T14" fmla="*/ 0 w 66"/>
                  <a:gd name="T15" fmla="*/ 3 h 11"/>
                  <a:gd name="T16" fmla="*/ 0 w 66"/>
                  <a:gd name="T17" fmla="*/ 3 h 11"/>
                  <a:gd name="T18" fmla="*/ 1 w 66"/>
                  <a:gd name="T19" fmla="*/ 3 h 11"/>
                  <a:gd name="T20" fmla="*/ 1 w 66"/>
                  <a:gd name="T21" fmla="*/ 4 h 11"/>
                  <a:gd name="T22" fmla="*/ 21 w 66"/>
                  <a:gd name="T23" fmla="*/ 4 h 11"/>
                  <a:gd name="T24" fmla="*/ 21 w 66"/>
                  <a:gd name="T25" fmla="*/ 3 h 11"/>
                  <a:gd name="T26" fmla="*/ 22 w 66"/>
                  <a:gd name="T27" fmla="*/ 3 h 11"/>
                  <a:gd name="T28" fmla="*/ 22 w 66"/>
                  <a:gd name="T29" fmla="*/ 3 h 11"/>
                  <a:gd name="T30" fmla="*/ 22 w 66"/>
                  <a:gd name="T31" fmla="*/ 3 h 11"/>
                  <a:gd name="T32" fmla="*/ 22 w 66"/>
                  <a:gd name="T33" fmla="*/ 1 h 11"/>
                  <a:gd name="T34" fmla="*/ 22 w 66"/>
                  <a:gd name="T35" fmla="*/ 1 h 11"/>
                  <a:gd name="T36" fmla="*/ 22 w 66"/>
                  <a:gd name="T37" fmla="*/ 0 h 11"/>
                  <a:gd name="T38" fmla="*/ 21 w 66"/>
                  <a:gd name="T39" fmla="*/ 0 h 11"/>
                  <a:gd name="T40" fmla="*/ 21 w 66"/>
                  <a:gd name="T41" fmla="*/ 0 h 11"/>
                  <a:gd name="T42" fmla="*/ 20 w 66"/>
                  <a:gd name="T43" fmla="*/ 0 h 11"/>
                  <a:gd name="T44" fmla="*/ 2 w 66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6"/>
                  <a:gd name="T70" fmla="*/ 0 h 11"/>
                  <a:gd name="T71" fmla="*/ 66 w 66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6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2" y="11"/>
                    </a:lnTo>
                    <a:lnTo>
                      <a:pt x="63" y="9"/>
                    </a:lnTo>
                    <a:lnTo>
                      <a:pt x="65" y="9"/>
                    </a:lnTo>
                    <a:lnTo>
                      <a:pt x="65" y="8"/>
                    </a:lnTo>
                    <a:lnTo>
                      <a:pt x="66" y="7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1"/>
                    </a:lnTo>
                    <a:lnTo>
                      <a:pt x="63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68" name="Freeform 338"/>
              <p:cNvSpPr>
                <a:spLocks/>
              </p:cNvSpPr>
              <p:nvPr/>
            </p:nvSpPr>
            <p:spPr bwMode="auto">
              <a:xfrm>
                <a:off x="1386" y="3517"/>
                <a:ext cx="22" cy="4"/>
              </a:xfrm>
              <a:custGeom>
                <a:avLst/>
                <a:gdLst>
                  <a:gd name="T0" fmla="*/ 2 w 66"/>
                  <a:gd name="T1" fmla="*/ 0 h 11"/>
                  <a:gd name="T2" fmla="*/ 1 w 66"/>
                  <a:gd name="T3" fmla="*/ 0 h 11"/>
                  <a:gd name="T4" fmla="*/ 1 w 66"/>
                  <a:gd name="T5" fmla="*/ 0 h 11"/>
                  <a:gd name="T6" fmla="*/ 0 w 66"/>
                  <a:gd name="T7" fmla="*/ 0 h 11"/>
                  <a:gd name="T8" fmla="*/ 0 w 66"/>
                  <a:gd name="T9" fmla="*/ 1 h 11"/>
                  <a:gd name="T10" fmla="*/ 0 w 66"/>
                  <a:gd name="T11" fmla="*/ 1 h 11"/>
                  <a:gd name="T12" fmla="*/ 0 w 66"/>
                  <a:gd name="T13" fmla="*/ 3 h 11"/>
                  <a:gd name="T14" fmla="*/ 0 w 66"/>
                  <a:gd name="T15" fmla="*/ 3 h 11"/>
                  <a:gd name="T16" fmla="*/ 0 w 66"/>
                  <a:gd name="T17" fmla="*/ 3 h 11"/>
                  <a:gd name="T18" fmla="*/ 1 w 66"/>
                  <a:gd name="T19" fmla="*/ 3 h 11"/>
                  <a:gd name="T20" fmla="*/ 1 w 66"/>
                  <a:gd name="T21" fmla="*/ 4 h 11"/>
                  <a:gd name="T22" fmla="*/ 21 w 66"/>
                  <a:gd name="T23" fmla="*/ 4 h 11"/>
                  <a:gd name="T24" fmla="*/ 21 w 66"/>
                  <a:gd name="T25" fmla="*/ 3 h 11"/>
                  <a:gd name="T26" fmla="*/ 22 w 66"/>
                  <a:gd name="T27" fmla="*/ 3 h 11"/>
                  <a:gd name="T28" fmla="*/ 22 w 66"/>
                  <a:gd name="T29" fmla="*/ 3 h 11"/>
                  <a:gd name="T30" fmla="*/ 22 w 66"/>
                  <a:gd name="T31" fmla="*/ 3 h 11"/>
                  <a:gd name="T32" fmla="*/ 22 w 66"/>
                  <a:gd name="T33" fmla="*/ 1 h 11"/>
                  <a:gd name="T34" fmla="*/ 22 w 66"/>
                  <a:gd name="T35" fmla="*/ 1 h 11"/>
                  <a:gd name="T36" fmla="*/ 22 w 66"/>
                  <a:gd name="T37" fmla="*/ 0 h 11"/>
                  <a:gd name="T38" fmla="*/ 21 w 66"/>
                  <a:gd name="T39" fmla="*/ 0 h 11"/>
                  <a:gd name="T40" fmla="*/ 21 w 66"/>
                  <a:gd name="T41" fmla="*/ 0 h 11"/>
                  <a:gd name="T42" fmla="*/ 20 w 66"/>
                  <a:gd name="T43" fmla="*/ 0 h 11"/>
                  <a:gd name="T44" fmla="*/ 2 w 66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6"/>
                  <a:gd name="T70" fmla="*/ 0 h 11"/>
                  <a:gd name="T71" fmla="*/ 66 w 66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6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4" y="11"/>
                    </a:lnTo>
                    <a:lnTo>
                      <a:pt x="62" y="11"/>
                    </a:lnTo>
                    <a:lnTo>
                      <a:pt x="63" y="9"/>
                    </a:lnTo>
                    <a:lnTo>
                      <a:pt x="65" y="9"/>
                    </a:lnTo>
                    <a:lnTo>
                      <a:pt x="65" y="8"/>
                    </a:lnTo>
                    <a:lnTo>
                      <a:pt x="66" y="7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1"/>
                    </a:lnTo>
                    <a:lnTo>
                      <a:pt x="63" y="1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58769" name="Freeform 339"/>
              <p:cNvSpPr>
                <a:spLocks/>
              </p:cNvSpPr>
              <p:nvPr/>
            </p:nvSpPr>
            <p:spPr bwMode="auto">
              <a:xfrm>
                <a:off x="1386" y="3537"/>
                <a:ext cx="22" cy="4"/>
              </a:xfrm>
              <a:custGeom>
                <a:avLst/>
                <a:gdLst>
                  <a:gd name="T0" fmla="*/ 2 w 66"/>
                  <a:gd name="T1" fmla="*/ 0 h 11"/>
                  <a:gd name="T2" fmla="*/ 1 w 66"/>
                  <a:gd name="T3" fmla="*/ 0 h 11"/>
                  <a:gd name="T4" fmla="*/ 1 w 66"/>
                  <a:gd name="T5" fmla="*/ 1 h 11"/>
                  <a:gd name="T6" fmla="*/ 0 w 66"/>
                  <a:gd name="T7" fmla="*/ 1 h 11"/>
                  <a:gd name="T8" fmla="*/ 0 w 66"/>
                  <a:gd name="T9" fmla="*/ 1 h 11"/>
                  <a:gd name="T10" fmla="*/ 0 w 66"/>
                  <a:gd name="T11" fmla="*/ 1 h 11"/>
                  <a:gd name="T12" fmla="*/ 0 w 66"/>
                  <a:gd name="T13" fmla="*/ 3 h 11"/>
                  <a:gd name="T14" fmla="*/ 0 w 66"/>
                  <a:gd name="T15" fmla="*/ 3 h 11"/>
                  <a:gd name="T16" fmla="*/ 0 w 66"/>
                  <a:gd name="T17" fmla="*/ 4 h 11"/>
                  <a:gd name="T18" fmla="*/ 1 w 66"/>
                  <a:gd name="T19" fmla="*/ 4 h 11"/>
                  <a:gd name="T20" fmla="*/ 1 w 66"/>
                  <a:gd name="T21" fmla="*/ 4 h 11"/>
                  <a:gd name="T22" fmla="*/ 21 w 66"/>
                  <a:gd name="T23" fmla="*/ 4 h 11"/>
                  <a:gd name="T24" fmla="*/ 21 w 66"/>
                  <a:gd name="T25" fmla="*/ 4 h 11"/>
                  <a:gd name="T26" fmla="*/ 22 w 66"/>
                  <a:gd name="T27" fmla="*/ 4 h 11"/>
                  <a:gd name="T28" fmla="*/ 22 w 66"/>
                  <a:gd name="T29" fmla="*/ 3 h 11"/>
                  <a:gd name="T30" fmla="*/ 22 w 66"/>
                  <a:gd name="T31" fmla="*/ 3 h 11"/>
                  <a:gd name="T32" fmla="*/ 22 w 66"/>
                  <a:gd name="T33" fmla="*/ 1 h 11"/>
                  <a:gd name="T34" fmla="*/ 22 w 66"/>
                  <a:gd name="T35" fmla="*/ 1 h 11"/>
                  <a:gd name="T36" fmla="*/ 22 w 66"/>
                  <a:gd name="T37" fmla="*/ 1 h 11"/>
                  <a:gd name="T38" fmla="*/ 21 w 66"/>
                  <a:gd name="T39" fmla="*/ 1 h 11"/>
                  <a:gd name="T40" fmla="*/ 21 w 66"/>
                  <a:gd name="T41" fmla="*/ 0 h 11"/>
                  <a:gd name="T42" fmla="*/ 20 w 66"/>
                  <a:gd name="T43" fmla="*/ 0 h 11"/>
                  <a:gd name="T44" fmla="*/ 2 w 66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66"/>
                  <a:gd name="T70" fmla="*/ 0 h 11"/>
                  <a:gd name="T71" fmla="*/ 66 w 66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66" h="11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10"/>
                    </a:lnTo>
                    <a:lnTo>
                      <a:pt x="2" y="10"/>
                    </a:lnTo>
                    <a:lnTo>
                      <a:pt x="4" y="11"/>
                    </a:lnTo>
                    <a:lnTo>
                      <a:pt x="62" y="11"/>
                    </a:lnTo>
                    <a:lnTo>
                      <a:pt x="63" y="10"/>
                    </a:lnTo>
                    <a:lnTo>
                      <a:pt x="65" y="10"/>
                    </a:lnTo>
                    <a:lnTo>
                      <a:pt x="65" y="8"/>
                    </a:lnTo>
                    <a:lnTo>
                      <a:pt x="66" y="7"/>
                    </a:lnTo>
                    <a:lnTo>
                      <a:pt x="66" y="4"/>
                    </a:lnTo>
                    <a:lnTo>
                      <a:pt x="65" y="3"/>
                    </a:lnTo>
                    <a:lnTo>
                      <a:pt x="65" y="2"/>
                    </a:lnTo>
                    <a:lnTo>
                      <a:pt x="63" y="2"/>
                    </a:lnTo>
                    <a:lnTo>
                      <a:pt x="62" y="0"/>
                    </a:lnTo>
                    <a:lnTo>
                      <a:pt x="61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grpSp>
            <p:nvGrpSpPr>
              <p:cNvPr id="58770" name="Group 340"/>
              <p:cNvGrpSpPr>
                <a:grpSpLocks/>
              </p:cNvGrpSpPr>
              <p:nvPr/>
            </p:nvGrpSpPr>
            <p:grpSpPr bwMode="auto">
              <a:xfrm>
                <a:off x="1143" y="3473"/>
                <a:ext cx="1715" cy="416"/>
                <a:chOff x="2583" y="3233"/>
                <a:chExt cx="1715" cy="416"/>
              </a:xfrm>
            </p:grpSpPr>
            <p:sp>
              <p:nvSpPr>
                <p:cNvPr id="58771" name="Freeform 341"/>
                <p:cNvSpPr>
                  <a:spLocks/>
                </p:cNvSpPr>
                <p:nvPr/>
              </p:nvSpPr>
              <p:spPr bwMode="auto">
                <a:xfrm>
                  <a:off x="2826" y="3319"/>
                  <a:ext cx="22" cy="3"/>
                </a:xfrm>
                <a:custGeom>
                  <a:avLst/>
                  <a:gdLst>
                    <a:gd name="T0" fmla="*/ 2 w 66"/>
                    <a:gd name="T1" fmla="*/ 0 h 10"/>
                    <a:gd name="T2" fmla="*/ 1 w 66"/>
                    <a:gd name="T3" fmla="*/ 0 h 10"/>
                    <a:gd name="T4" fmla="*/ 1 w 66"/>
                    <a:gd name="T5" fmla="*/ 0 h 10"/>
                    <a:gd name="T6" fmla="*/ 0 w 66"/>
                    <a:gd name="T7" fmla="*/ 0 h 10"/>
                    <a:gd name="T8" fmla="*/ 0 w 66"/>
                    <a:gd name="T9" fmla="*/ 1 h 10"/>
                    <a:gd name="T10" fmla="*/ 0 w 66"/>
                    <a:gd name="T11" fmla="*/ 1 h 10"/>
                    <a:gd name="T12" fmla="*/ 0 w 66"/>
                    <a:gd name="T13" fmla="*/ 2 h 10"/>
                    <a:gd name="T14" fmla="*/ 0 w 66"/>
                    <a:gd name="T15" fmla="*/ 2 h 10"/>
                    <a:gd name="T16" fmla="*/ 0 w 66"/>
                    <a:gd name="T17" fmla="*/ 3 h 10"/>
                    <a:gd name="T18" fmla="*/ 1 w 66"/>
                    <a:gd name="T19" fmla="*/ 3 h 10"/>
                    <a:gd name="T20" fmla="*/ 1 w 66"/>
                    <a:gd name="T21" fmla="*/ 3 h 10"/>
                    <a:gd name="T22" fmla="*/ 21 w 66"/>
                    <a:gd name="T23" fmla="*/ 3 h 10"/>
                    <a:gd name="T24" fmla="*/ 21 w 66"/>
                    <a:gd name="T25" fmla="*/ 3 h 10"/>
                    <a:gd name="T26" fmla="*/ 22 w 66"/>
                    <a:gd name="T27" fmla="*/ 3 h 10"/>
                    <a:gd name="T28" fmla="*/ 22 w 66"/>
                    <a:gd name="T29" fmla="*/ 2 h 10"/>
                    <a:gd name="T30" fmla="*/ 22 w 66"/>
                    <a:gd name="T31" fmla="*/ 2 h 10"/>
                    <a:gd name="T32" fmla="*/ 22 w 66"/>
                    <a:gd name="T33" fmla="*/ 1 h 10"/>
                    <a:gd name="T34" fmla="*/ 22 w 66"/>
                    <a:gd name="T35" fmla="*/ 1 h 10"/>
                    <a:gd name="T36" fmla="*/ 22 w 66"/>
                    <a:gd name="T37" fmla="*/ 0 h 10"/>
                    <a:gd name="T38" fmla="*/ 21 w 66"/>
                    <a:gd name="T39" fmla="*/ 0 h 10"/>
                    <a:gd name="T40" fmla="*/ 21 w 66"/>
                    <a:gd name="T41" fmla="*/ 0 h 10"/>
                    <a:gd name="T42" fmla="*/ 20 w 66"/>
                    <a:gd name="T43" fmla="*/ 0 h 10"/>
                    <a:gd name="T44" fmla="*/ 2 w 66"/>
                    <a:gd name="T45" fmla="*/ 0 h 1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6"/>
                    <a:gd name="T70" fmla="*/ 0 h 10"/>
                    <a:gd name="T71" fmla="*/ 66 w 66"/>
                    <a:gd name="T72" fmla="*/ 10 h 10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6" h="10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7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4" y="10"/>
                      </a:lnTo>
                      <a:lnTo>
                        <a:pt x="62" y="10"/>
                      </a:lnTo>
                      <a:lnTo>
                        <a:pt x="63" y="9"/>
                      </a:lnTo>
                      <a:lnTo>
                        <a:pt x="65" y="9"/>
                      </a:lnTo>
                      <a:lnTo>
                        <a:pt x="65" y="7"/>
                      </a:lnTo>
                      <a:lnTo>
                        <a:pt x="66" y="6"/>
                      </a:lnTo>
                      <a:lnTo>
                        <a:pt x="66" y="4"/>
                      </a:lnTo>
                      <a:lnTo>
                        <a:pt x="65" y="2"/>
                      </a:lnTo>
                      <a:lnTo>
                        <a:pt x="65" y="1"/>
                      </a:lnTo>
                      <a:lnTo>
                        <a:pt x="63" y="1"/>
                      </a:lnTo>
                      <a:lnTo>
                        <a:pt x="62" y="0"/>
                      </a:lnTo>
                      <a:lnTo>
                        <a:pt x="61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72" name="Freeform 342"/>
                <p:cNvSpPr>
                  <a:spLocks/>
                </p:cNvSpPr>
                <p:nvPr/>
              </p:nvSpPr>
              <p:spPr bwMode="auto">
                <a:xfrm>
                  <a:off x="2826" y="3339"/>
                  <a:ext cx="22" cy="4"/>
                </a:xfrm>
                <a:custGeom>
                  <a:avLst/>
                  <a:gdLst>
                    <a:gd name="T0" fmla="*/ 2 w 66"/>
                    <a:gd name="T1" fmla="*/ 0 h 11"/>
                    <a:gd name="T2" fmla="*/ 1 w 66"/>
                    <a:gd name="T3" fmla="*/ 0 h 11"/>
                    <a:gd name="T4" fmla="*/ 1 w 66"/>
                    <a:gd name="T5" fmla="*/ 1 h 11"/>
                    <a:gd name="T6" fmla="*/ 0 w 66"/>
                    <a:gd name="T7" fmla="*/ 1 h 11"/>
                    <a:gd name="T8" fmla="*/ 0 w 66"/>
                    <a:gd name="T9" fmla="*/ 1 h 11"/>
                    <a:gd name="T10" fmla="*/ 0 w 66"/>
                    <a:gd name="T11" fmla="*/ 1 h 11"/>
                    <a:gd name="T12" fmla="*/ 0 w 66"/>
                    <a:gd name="T13" fmla="*/ 3 h 11"/>
                    <a:gd name="T14" fmla="*/ 0 w 66"/>
                    <a:gd name="T15" fmla="*/ 3 h 11"/>
                    <a:gd name="T16" fmla="*/ 0 w 66"/>
                    <a:gd name="T17" fmla="*/ 3 h 11"/>
                    <a:gd name="T18" fmla="*/ 1 w 66"/>
                    <a:gd name="T19" fmla="*/ 3 h 11"/>
                    <a:gd name="T20" fmla="*/ 1 w 66"/>
                    <a:gd name="T21" fmla="*/ 4 h 11"/>
                    <a:gd name="T22" fmla="*/ 21 w 66"/>
                    <a:gd name="T23" fmla="*/ 4 h 11"/>
                    <a:gd name="T24" fmla="*/ 21 w 66"/>
                    <a:gd name="T25" fmla="*/ 3 h 11"/>
                    <a:gd name="T26" fmla="*/ 22 w 66"/>
                    <a:gd name="T27" fmla="*/ 3 h 11"/>
                    <a:gd name="T28" fmla="*/ 22 w 66"/>
                    <a:gd name="T29" fmla="*/ 3 h 11"/>
                    <a:gd name="T30" fmla="*/ 22 w 66"/>
                    <a:gd name="T31" fmla="*/ 3 h 11"/>
                    <a:gd name="T32" fmla="*/ 22 w 66"/>
                    <a:gd name="T33" fmla="*/ 1 h 11"/>
                    <a:gd name="T34" fmla="*/ 22 w 66"/>
                    <a:gd name="T35" fmla="*/ 1 h 11"/>
                    <a:gd name="T36" fmla="*/ 22 w 66"/>
                    <a:gd name="T37" fmla="*/ 1 h 11"/>
                    <a:gd name="T38" fmla="*/ 21 w 66"/>
                    <a:gd name="T39" fmla="*/ 1 h 11"/>
                    <a:gd name="T40" fmla="*/ 21 w 66"/>
                    <a:gd name="T41" fmla="*/ 0 h 11"/>
                    <a:gd name="T42" fmla="*/ 20 w 66"/>
                    <a:gd name="T43" fmla="*/ 0 h 11"/>
                    <a:gd name="T44" fmla="*/ 2 w 66"/>
                    <a:gd name="T45" fmla="*/ 0 h 1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6"/>
                    <a:gd name="T70" fmla="*/ 0 h 11"/>
                    <a:gd name="T71" fmla="*/ 66 w 66"/>
                    <a:gd name="T72" fmla="*/ 11 h 1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6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62" y="11"/>
                      </a:lnTo>
                      <a:lnTo>
                        <a:pt x="63" y="9"/>
                      </a:lnTo>
                      <a:lnTo>
                        <a:pt x="65" y="9"/>
                      </a:lnTo>
                      <a:lnTo>
                        <a:pt x="65" y="8"/>
                      </a:lnTo>
                      <a:lnTo>
                        <a:pt x="66" y="7"/>
                      </a:lnTo>
                      <a:lnTo>
                        <a:pt x="66" y="4"/>
                      </a:lnTo>
                      <a:lnTo>
                        <a:pt x="65" y="3"/>
                      </a:lnTo>
                      <a:lnTo>
                        <a:pt x="65" y="2"/>
                      </a:lnTo>
                      <a:lnTo>
                        <a:pt x="63" y="2"/>
                      </a:lnTo>
                      <a:lnTo>
                        <a:pt x="62" y="0"/>
                      </a:lnTo>
                      <a:lnTo>
                        <a:pt x="61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73" name="Freeform 343"/>
                <p:cNvSpPr>
                  <a:spLocks/>
                </p:cNvSpPr>
                <p:nvPr/>
              </p:nvSpPr>
              <p:spPr bwMode="auto">
                <a:xfrm>
                  <a:off x="2826" y="3361"/>
                  <a:ext cx="22" cy="3"/>
                </a:xfrm>
                <a:custGeom>
                  <a:avLst/>
                  <a:gdLst>
                    <a:gd name="T0" fmla="*/ 2 w 66"/>
                    <a:gd name="T1" fmla="*/ 0 h 10"/>
                    <a:gd name="T2" fmla="*/ 1 w 66"/>
                    <a:gd name="T3" fmla="*/ 0 h 10"/>
                    <a:gd name="T4" fmla="*/ 1 w 66"/>
                    <a:gd name="T5" fmla="*/ 0 h 10"/>
                    <a:gd name="T6" fmla="*/ 0 w 66"/>
                    <a:gd name="T7" fmla="*/ 0 h 10"/>
                    <a:gd name="T8" fmla="*/ 0 w 66"/>
                    <a:gd name="T9" fmla="*/ 1 h 10"/>
                    <a:gd name="T10" fmla="*/ 0 w 66"/>
                    <a:gd name="T11" fmla="*/ 1 h 10"/>
                    <a:gd name="T12" fmla="*/ 0 w 66"/>
                    <a:gd name="T13" fmla="*/ 2 h 10"/>
                    <a:gd name="T14" fmla="*/ 0 w 66"/>
                    <a:gd name="T15" fmla="*/ 2 h 10"/>
                    <a:gd name="T16" fmla="*/ 0 w 66"/>
                    <a:gd name="T17" fmla="*/ 3 h 10"/>
                    <a:gd name="T18" fmla="*/ 1 w 66"/>
                    <a:gd name="T19" fmla="*/ 3 h 10"/>
                    <a:gd name="T20" fmla="*/ 1 w 66"/>
                    <a:gd name="T21" fmla="*/ 3 h 10"/>
                    <a:gd name="T22" fmla="*/ 21 w 66"/>
                    <a:gd name="T23" fmla="*/ 3 h 10"/>
                    <a:gd name="T24" fmla="*/ 21 w 66"/>
                    <a:gd name="T25" fmla="*/ 3 h 10"/>
                    <a:gd name="T26" fmla="*/ 22 w 66"/>
                    <a:gd name="T27" fmla="*/ 3 h 10"/>
                    <a:gd name="T28" fmla="*/ 22 w 66"/>
                    <a:gd name="T29" fmla="*/ 2 h 10"/>
                    <a:gd name="T30" fmla="*/ 22 w 66"/>
                    <a:gd name="T31" fmla="*/ 2 h 10"/>
                    <a:gd name="T32" fmla="*/ 22 w 66"/>
                    <a:gd name="T33" fmla="*/ 1 h 10"/>
                    <a:gd name="T34" fmla="*/ 22 w 66"/>
                    <a:gd name="T35" fmla="*/ 1 h 10"/>
                    <a:gd name="T36" fmla="*/ 22 w 66"/>
                    <a:gd name="T37" fmla="*/ 0 h 10"/>
                    <a:gd name="T38" fmla="*/ 21 w 66"/>
                    <a:gd name="T39" fmla="*/ 0 h 10"/>
                    <a:gd name="T40" fmla="*/ 21 w 66"/>
                    <a:gd name="T41" fmla="*/ 0 h 10"/>
                    <a:gd name="T42" fmla="*/ 20 w 66"/>
                    <a:gd name="T43" fmla="*/ 0 h 10"/>
                    <a:gd name="T44" fmla="*/ 2 w 66"/>
                    <a:gd name="T45" fmla="*/ 0 h 1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6"/>
                    <a:gd name="T70" fmla="*/ 0 h 10"/>
                    <a:gd name="T71" fmla="*/ 66 w 66"/>
                    <a:gd name="T72" fmla="*/ 10 h 10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6" h="10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4" y="10"/>
                      </a:lnTo>
                      <a:lnTo>
                        <a:pt x="62" y="10"/>
                      </a:lnTo>
                      <a:lnTo>
                        <a:pt x="63" y="9"/>
                      </a:lnTo>
                      <a:lnTo>
                        <a:pt x="65" y="9"/>
                      </a:lnTo>
                      <a:lnTo>
                        <a:pt x="65" y="8"/>
                      </a:lnTo>
                      <a:lnTo>
                        <a:pt x="66" y="6"/>
                      </a:lnTo>
                      <a:lnTo>
                        <a:pt x="66" y="4"/>
                      </a:lnTo>
                      <a:lnTo>
                        <a:pt x="65" y="2"/>
                      </a:lnTo>
                      <a:lnTo>
                        <a:pt x="65" y="1"/>
                      </a:lnTo>
                      <a:lnTo>
                        <a:pt x="63" y="1"/>
                      </a:lnTo>
                      <a:lnTo>
                        <a:pt x="62" y="0"/>
                      </a:lnTo>
                      <a:lnTo>
                        <a:pt x="61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74" name="Freeform 344"/>
                <p:cNvSpPr>
                  <a:spLocks/>
                </p:cNvSpPr>
                <p:nvPr/>
              </p:nvSpPr>
              <p:spPr bwMode="auto">
                <a:xfrm>
                  <a:off x="2826" y="3381"/>
                  <a:ext cx="22" cy="4"/>
                </a:xfrm>
                <a:custGeom>
                  <a:avLst/>
                  <a:gdLst>
                    <a:gd name="T0" fmla="*/ 2 w 66"/>
                    <a:gd name="T1" fmla="*/ 0 h 11"/>
                    <a:gd name="T2" fmla="*/ 1 w 66"/>
                    <a:gd name="T3" fmla="*/ 0 h 11"/>
                    <a:gd name="T4" fmla="*/ 1 w 66"/>
                    <a:gd name="T5" fmla="*/ 0 h 11"/>
                    <a:gd name="T6" fmla="*/ 0 w 66"/>
                    <a:gd name="T7" fmla="*/ 0 h 11"/>
                    <a:gd name="T8" fmla="*/ 0 w 66"/>
                    <a:gd name="T9" fmla="*/ 1 h 11"/>
                    <a:gd name="T10" fmla="*/ 0 w 66"/>
                    <a:gd name="T11" fmla="*/ 1 h 11"/>
                    <a:gd name="T12" fmla="*/ 0 w 66"/>
                    <a:gd name="T13" fmla="*/ 3 h 11"/>
                    <a:gd name="T14" fmla="*/ 0 w 66"/>
                    <a:gd name="T15" fmla="*/ 3 h 11"/>
                    <a:gd name="T16" fmla="*/ 0 w 66"/>
                    <a:gd name="T17" fmla="*/ 3 h 11"/>
                    <a:gd name="T18" fmla="*/ 1 w 66"/>
                    <a:gd name="T19" fmla="*/ 3 h 11"/>
                    <a:gd name="T20" fmla="*/ 1 w 66"/>
                    <a:gd name="T21" fmla="*/ 4 h 11"/>
                    <a:gd name="T22" fmla="*/ 21 w 66"/>
                    <a:gd name="T23" fmla="*/ 4 h 11"/>
                    <a:gd name="T24" fmla="*/ 21 w 66"/>
                    <a:gd name="T25" fmla="*/ 3 h 11"/>
                    <a:gd name="T26" fmla="*/ 22 w 66"/>
                    <a:gd name="T27" fmla="*/ 3 h 11"/>
                    <a:gd name="T28" fmla="*/ 22 w 66"/>
                    <a:gd name="T29" fmla="*/ 3 h 11"/>
                    <a:gd name="T30" fmla="*/ 22 w 66"/>
                    <a:gd name="T31" fmla="*/ 3 h 11"/>
                    <a:gd name="T32" fmla="*/ 22 w 66"/>
                    <a:gd name="T33" fmla="*/ 1 h 11"/>
                    <a:gd name="T34" fmla="*/ 22 w 66"/>
                    <a:gd name="T35" fmla="*/ 1 h 11"/>
                    <a:gd name="T36" fmla="*/ 22 w 66"/>
                    <a:gd name="T37" fmla="*/ 0 h 11"/>
                    <a:gd name="T38" fmla="*/ 21 w 66"/>
                    <a:gd name="T39" fmla="*/ 0 h 11"/>
                    <a:gd name="T40" fmla="*/ 21 w 66"/>
                    <a:gd name="T41" fmla="*/ 0 h 11"/>
                    <a:gd name="T42" fmla="*/ 20 w 66"/>
                    <a:gd name="T43" fmla="*/ 0 h 11"/>
                    <a:gd name="T44" fmla="*/ 2 w 66"/>
                    <a:gd name="T45" fmla="*/ 0 h 11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6"/>
                    <a:gd name="T70" fmla="*/ 0 h 11"/>
                    <a:gd name="T71" fmla="*/ 66 w 66"/>
                    <a:gd name="T72" fmla="*/ 11 h 11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6" h="11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7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4" y="11"/>
                      </a:lnTo>
                      <a:lnTo>
                        <a:pt x="62" y="11"/>
                      </a:lnTo>
                      <a:lnTo>
                        <a:pt x="63" y="9"/>
                      </a:lnTo>
                      <a:lnTo>
                        <a:pt x="65" y="9"/>
                      </a:lnTo>
                      <a:lnTo>
                        <a:pt x="65" y="8"/>
                      </a:lnTo>
                      <a:lnTo>
                        <a:pt x="66" y="7"/>
                      </a:lnTo>
                      <a:lnTo>
                        <a:pt x="66" y="4"/>
                      </a:lnTo>
                      <a:lnTo>
                        <a:pt x="65" y="3"/>
                      </a:lnTo>
                      <a:lnTo>
                        <a:pt x="65" y="1"/>
                      </a:lnTo>
                      <a:lnTo>
                        <a:pt x="63" y="1"/>
                      </a:lnTo>
                      <a:lnTo>
                        <a:pt x="62" y="0"/>
                      </a:lnTo>
                      <a:lnTo>
                        <a:pt x="61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75" name="Freeform 345"/>
                <p:cNvSpPr>
                  <a:spLocks/>
                </p:cNvSpPr>
                <p:nvPr/>
              </p:nvSpPr>
              <p:spPr bwMode="auto">
                <a:xfrm>
                  <a:off x="2826" y="3403"/>
                  <a:ext cx="22" cy="3"/>
                </a:xfrm>
                <a:custGeom>
                  <a:avLst/>
                  <a:gdLst>
                    <a:gd name="T0" fmla="*/ 2 w 66"/>
                    <a:gd name="T1" fmla="*/ 0 h 10"/>
                    <a:gd name="T2" fmla="*/ 1 w 66"/>
                    <a:gd name="T3" fmla="*/ 0 h 10"/>
                    <a:gd name="T4" fmla="*/ 1 w 66"/>
                    <a:gd name="T5" fmla="*/ 0 h 10"/>
                    <a:gd name="T6" fmla="*/ 0 w 66"/>
                    <a:gd name="T7" fmla="*/ 0 h 10"/>
                    <a:gd name="T8" fmla="*/ 0 w 66"/>
                    <a:gd name="T9" fmla="*/ 1 h 10"/>
                    <a:gd name="T10" fmla="*/ 0 w 66"/>
                    <a:gd name="T11" fmla="*/ 1 h 10"/>
                    <a:gd name="T12" fmla="*/ 0 w 66"/>
                    <a:gd name="T13" fmla="*/ 2 h 10"/>
                    <a:gd name="T14" fmla="*/ 0 w 66"/>
                    <a:gd name="T15" fmla="*/ 2 h 10"/>
                    <a:gd name="T16" fmla="*/ 0 w 66"/>
                    <a:gd name="T17" fmla="*/ 3 h 10"/>
                    <a:gd name="T18" fmla="*/ 1 w 66"/>
                    <a:gd name="T19" fmla="*/ 3 h 10"/>
                    <a:gd name="T20" fmla="*/ 1 w 66"/>
                    <a:gd name="T21" fmla="*/ 3 h 10"/>
                    <a:gd name="T22" fmla="*/ 21 w 66"/>
                    <a:gd name="T23" fmla="*/ 3 h 10"/>
                    <a:gd name="T24" fmla="*/ 21 w 66"/>
                    <a:gd name="T25" fmla="*/ 3 h 10"/>
                    <a:gd name="T26" fmla="*/ 22 w 66"/>
                    <a:gd name="T27" fmla="*/ 3 h 10"/>
                    <a:gd name="T28" fmla="*/ 22 w 66"/>
                    <a:gd name="T29" fmla="*/ 2 h 10"/>
                    <a:gd name="T30" fmla="*/ 22 w 66"/>
                    <a:gd name="T31" fmla="*/ 2 h 10"/>
                    <a:gd name="T32" fmla="*/ 22 w 66"/>
                    <a:gd name="T33" fmla="*/ 1 h 10"/>
                    <a:gd name="T34" fmla="*/ 22 w 66"/>
                    <a:gd name="T35" fmla="*/ 1 h 10"/>
                    <a:gd name="T36" fmla="*/ 22 w 66"/>
                    <a:gd name="T37" fmla="*/ 0 h 10"/>
                    <a:gd name="T38" fmla="*/ 21 w 66"/>
                    <a:gd name="T39" fmla="*/ 0 h 10"/>
                    <a:gd name="T40" fmla="*/ 21 w 66"/>
                    <a:gd name="T41" fmla="*/ 0 h 10"/>
                    <a:gd name="T42" fmla="*/ 20 w 66"/>
                    <a:gd name="T43" fmla="*/ 0 h 10"/>
                    <a:gd name="T44" fmla="*/ 2 w 66"/>
                    <a:gd name="T45" fmla="*/ 0 h 1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66"/>
                    <a:gd name="T70" fmla="*/ 0 h 10"/>
                    <a:gd name="T71" fmla="*/ 66 w 66"/>
                    <a:gd name="T72" fmla="*/ 10 h 10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66" h="10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6"/>
                      </a:lnTo>
                      <a:lnTo>
                        <a:pt x="1" y="8"/>
                      </a:lnTo>
                      <a:lnTo>
                        <a:pt x="1" y="9"/>
                      </a:lnTo>
                      <a:lnTo>
                        <a:pt x="2" y="9"/>
                      </a:lnTo>
                      <a:lnTo>
                        <a:pt x="4" y="10"/>
                      </a:lnTo>
                      <a:lnTo>
                        <a:pt x="62" y="10"/>
                      </a:lnTo>
                      <a:lnTo>
                        <a:pt x="63" y="9"/>
                      </a:lnTo>
                      <a:lnTo>
                        <a:pt x="65" y="9"/>
                      </a:lnTo>
                      <a:lnTo>
                        <a:pt x="65" y="8"/>
                      </a:lnTo>
                      <a:lnTo>
                        <a:pt x="66" y="6"/>
                      </a:lnTo>
                      <a:lnTo>
                        <a:pt x="66" y="4"/>
                      </a:lnTo>
                      <a:lnTo>
                        <a:pt x="65" y="2"/>
                      </a:lnTo>
                      <a:lnTo>
                        <a:pt x="65" y="1"/>
                      </a:lnTo>
                      <a:lnTo>
                        <a:pt x="63" y="1"/>
                      </a:lnTo>
                      <a:lnTo>
                        <a:pt x="62" y="0"/>
                      </a:lnTo>
                      <a:lnTo>
                        <a:pt x="61" y="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76" name="Rectangle 346"/>
                <p:cNvSpPr>
                  <a:spLocks noChangeArrowheads="1"/>
                </p:cNvSpPr>
                <p:nvPr/>
              </p:nvSpPr>
              <p:spPr bwMode="auto">
                <a:xfrm>
                  <a:off x="3332" y="3235"/>
                  <a:ext cx="25" cy="13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77" name="Rectangle 347"/>
                <p:cNvSpPr>
                  <a:spLocks noChangeArrowheads="1"/>
                </p:cNvSpPr>
                <p:nvPr/>
              </p:nvSpPr>
              <p:spPr bwMode="auto">
                <a:xfrm>
                  <a:off x="3332" y="3248"/>
                  <a:ext cx="25" cy="13"/>
                </a:xfrm>
                <a:prstGeom prst="rect">
                  <a:avLst/>
                </a:prstGeom>
                <a:solidFill>
                  <a:srgbClr val="99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78" name="Rectangle 348"/>
                <p:cNvSpPr>
                  <a:spLocks noChangeArrowheads="1"/>
                </p:cNvSpPr>
                <p:nvPr/>
              </p:nvSpPr>
              <p:spPr bwMode="auto">
                <a:xfrm>
                  <a:off x="3332" y="3261"/>
                  <a:ext cx="25" cy="13"/>
                </a:xfrm>
                <a:prstGeom prst="rect">
                  <a:avLst/>
                </a:prstGeom>
                <a:solidFill>
                  <a:srgbClr val="7A331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79" name="Rectangle 349"/>
                <p:cNvSpPr>
                  <a:spLocks noChangeArrowheads="1"/>
                </p:cNvSpPr>
                <p:nvPr/>
              </p:nvSpPr>
              <p:spPr bwMode="auto">
                <a:xfrm>
                  <a:off x="3332" y="3274"/>
                  <a:ext cx="25" cy="13"/>
                </a:xfrm>
                <a:prstGeom prst="rect">
                  <a:avLst/>
                </a:prstGeom>
                <a:solidFill>
                  <a:srgbClr val="5533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0" name="Rectangle 350"/>
                <p:cNvSpPr>
                  <a:spLocks noChangeArrowheads="1"/>
                </p:cNvSpPr>
                <p:nvPr/>
              </p:nvSpPr>
              <p:spPr bwMode="auto">
                <a:xfrm>
                  <a:off x="3332" y="3287"/>
                  <a:ext cx="25" cy="1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1" name="Rectangle 351"/>
                <p:cNvSpPr>
                  <a:spLocks noChangeArrowheads="1"/>
                </p:cNvSpPr>
                <p:nvPr/>
              </p:nvSpPr>
              <p:spPr bwMode="auto">
                <a:xfrm>
                  <a:off x="3332" y="3299"/>
                  <a:ext cx="25" cy="13"/>
                </a:xfrm>
                <a:prstGeom prst="rect">
                  <a:avLst/>
                </a:prstGeom>
                <a:solidFill>
                  <a:srgbClr val="5533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2" name="Rectangle 352"/>
                <p:cNvSpPr>
                  <a:spLocks noChangeArrowheads="1"/>
                </p:cNvSpPr>
                <p:nvPr/>
              </p:nvSpPr>
              <p:spPr bwMode="auto">
                <a:xfrm>
                  <a:off x="3332" y="3312"/>
                  <a:ext cx="25" cy="13"/>
                </a:xfrm>
                <a:prstGeom prst="rect">
                  <a:avLst/>
                </a:prstGeom>
                <a:solidFill>
                  <a:srgbClr val="7A331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3" name="Rectangle 353"/>
                <p:cNvSpPr>
                  <a:spLocks noChangeArrowheads="1"/>
                </p:cNvSpPr>
                <p:nvPr/>
              </p:nvSpPr>
              <p:spPr bwMode="auto">
                <a:xfrm>
                  <a:off x="3332" y="3325"/>
                  <a:ext cx="25" cy="12"/>
                </a:xfrm>
                <a:prstGeom prst="rect">
                  <a:avLst/>
                </a:prstGeom>
                <a:solidFill>
                  <a:srgbClr val="99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4" name="Rectangle 354"/>
                <p:cNvSpPr>
                  <a:spLocks noChangeArrowheads="1"/>
                </p:cNvSpPr>
                <p:nvPr/>
              </p:nvSpPr>
              <p:spPr bwMode="auto">
                <a:xfrm>
                  <a:off x="3332" y="3337"/>
                  <a:ext cx="25" cy="13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5" name="Rectangle 355"/>
                <p:cNvSpPr>
                  <a:spLocks noChangeArrowheads="1"/>
                </p:cNvSpPr>
                <p:nvPr/>
              </p:nvSpPr>
              <p:spPr bwMode="auto">
                <a:xfrm>
                  <a:off x="3332" y="3350"/>
                  <a:ext cx="25" cy="13"/>
                </a:xfrm>
                <a:prstGeom prst="rect">
                  <a:avLst/>
                </a:prstGeom>
                <a:solidFill>
                  <a:srgbClr val="901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6" name="Rectangle 356"/>
                <p:cNvSpPr>
                  <a:spLocks noChangeArrowheads="1"/>
                </p:cNvSpPr>
                <p:nvPr/>
              </p:nvSpPr>
              <p:spPr bwMode="auto">
                <a:xfrm>
                  <a:off x="3332" y="3363"/>
                  <a:ext cx="25" cy="12"/>
                </a:xfrm>
                <a:prstGeom prst="rect">
                  <a:avLst/>
                </a:prstGeom>
                <a:solidFill>
                  <a:srgbClr val="8B15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7" name="Rectangle 357"/>
                <p:cNvSpPr>
                  <a:spLocks noChangeArrowheads="1"/>
                </p:cNvSpPr>
                <p:nvPr/>
              </p:nvSpPr>
              <p:spPr bwMode="auto">
                <a:xfrm>
                  <a:off x="3332" y="3375"/>
                  <a:ext cx="25" cy="13"/>
                </a:xfrm>
                <a:prstGeom prst="rect">
                  <a:avLst/>
                </a:prstGeom>
                <a:solidFill>
                  <a:srgbClr val="860B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8" name="Rectangle 358"/>
                <p:cNvSpPr>
                  <a:spLocks noChangeArrowheads="1"/>
                </p:cNvSpPr>
                <p:nvPr/>
              </p:nvSpPr>
              <p:spPr bwMode="auto">
                <a:xfrm>
                  <a:off x="3332" y="3388"/>
                  <a:ext cx="25" cy="12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89" name="Freeform 359"/>
                <p:cNvSpPr>
                  <a:spLocks/>
                </p:cNvSpPr>
                <p:nvPr/>
              </p:nvSpPr>
              <p:spPr bwMode="auto">
                <a:xfrm>
                  <a:off x="3330" y="3233"/>
                  <a:ext cx="29" cy="169"/>
                </a:xfrm>
                <a:custGeom>
                  <a:avLst/>
                  <a:gdLst>
                    <a:gd name="T0" fmla="*/ 2 w 85"/>
                    <a:gd name="T1" fmla="*/ 0 h 507"/>
                    <a:gd name="T2" fmla="*/ 1 w 85"/>
                    <a:gd name="T3" fmla="*/ 0 h 507"/>
                    <a:gd name="T4" fmla="*/ 1 w 85"/>
                    <a:gd name="T5" fmla="*/ 0 h 507"/>
                    <a:gd name="T6" fmla="*/ 0 w 85"/>
                    <a:gd name="T7" fmla="*/ 0 h 507"/>
                    <a:gd name="T8" fmla="*/ 0 w 85"/>
                    <a:gd name="T9" fmla="*/ 1 h 507"/>
                    <a:gd name="T10" fmla="*/ 0 w 85"/>
                    <a:gd name="T11" fmla="*/ 1 h 507"/>
                    <a:gd name="T12" fmla="*/ 0 w 85"/>
                    <a:gd name="T13" fmla="*/ 168 h 507"/>
                    <a:gd name="T14" fmla="*/ 0 w 85"/>
                    <a:gd name="T15" fmla="*/ 168 h 507"/>
                    <a:gd name="T16" fmla="*/ 0 w 85"/>
                    <a:gd name="T17" fmla="*/ 169 h 507"/>
                    <a:gd name="T18" fmla="*/ 1 w 85"/>
                    <a:gd name="T19" fmla="*/ 169 h 507"/>
                    <a:gd name="T20" fmla="*/ 1 w 85"/>
                    <a:gd name="T21" fmla="*/ 169 h 507"/>
                    <a:gd name="T22" fmla="*/ 28 w 85"/>
                    <a:gd name="T23" fmla="*/ 169 h 507"/>
                    <a:gd name="T24" fmla="*/ 28 w 85"/>
                    <a:gd name="T25" fmla="*/ 169 h 507"/>
                    <a:gd name="T26" fmla="*/ 28 w 85"/>
                    <a:gd name="T27" fmla="*/ 169 h 507"/>
                    <a:gd name="T28" fmla="*/ 28 w 85"/>
                    <a:gd name="T29" fmla="*/ 168 h 507"/>
                    <a:gd name="T30" fmla="*/ 29 w 85"/>
                    <a:gd name="T31" fmla="*/ 168 h 507"/>
                    <a:gd name="T32" fmla="*/ 29 w 85"/>
                    <a:gd name="T33" fmla="*/ 1 h 507"/>
                    <a:gd name="T34" fmla="*/ 28 w 85"/>
                    <a:gd name="T35" fmla="*/ 1 h 507"/>
                    <a:gd name="T36" fmla="*/ 28 w 85"/>
                    <a:gd name="T37" fmla="*/ 0 h 507"/>
                    <a:gd name="T38" fmla="*/ 28 w 85"/>
                    <a:gd name="T39" fmla="*/ 0 h 507"/>
                    <a:gd name="T40" fmla="*/ 28 w 85"/>
                    <a:gd name="T41" fmla="*/ 0 h 507"/>
                    <a:gd name="T42" fmla="*/ 27 w 85"/>
                    <a:gd name="T43" fmla="*/ 0 h 507"/>
                    <a:gd name="T44" fmla="*/ 2 w 85"/>
                    <a:gd name="T45" fmla="*/ 0 h 507"/>
                    <a:gd name="T46" fmla="*/ 3 w 85"/>
                    <a:gd name="T47" fmla="*/ 3 h 507"/>
                    <a:gd name="T48" fmla="*/ 25 w 85"/>
                    <a:gd name="T49" fmla="*/ 3 h 507"/>
                    <a:gd name="T50" fmla="*/ 25 w 85"/>
                    <a:gd name="T51" fmla="*/ 166 h 507"/>
                    <a:gd name="T52" fmla="*/ 3 w 85"/>
                    <a:gd name="T53" fmla="*/ 166 h 507"/>
                    <a:gd name="T54" fmla="*/ 3 w 85"/>
                    <a:gd name="T55" fmla="*/ 3 h 507"/>
                    <a:gd name="T56" fmla="*/ 2 w 85"/>
                    <a:gd name="T57" fmla="*/ 0 h 50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85"/>
                    <a:gd name="T88" fmla="*/ 0 h 507"/>
                    <a:gd name="T89" fmla="*/ 85 w 85"/>
                    <a:gd name="T90" fmla="*/ 507 h 50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85" h="507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503"/>
                      </a:lnTo>
                      <a:lnTo>
                        <a:pt x="1" y="504"/>
                      </a:lnTo>
                      <a:lnTo>
                        <a:pt x="1" y="506"/>
                      </a:lnTo>
                      <a:lnTo>
                        <a:pt x="2" y="506"/>
                      </a:lnTo>
                      <a:lnTo>
                        <a:pt x="4" y="507"/>
                      </a:lnTo>
                      <a:lnTo>
                        <a:pt x="81" y="507"/>
                      </a:lnTo>
                      <a:lnTo>
                        <a:pt x="82" y="506"/>
                      </a:lnTo>
                      <a:lnTo>
                        <a:pt x="83" y="506"/>
                      </a:lnTo>
                      <a:lnTo>
                        <a:pt x="83" y="504"/>
                      </a:lnTo>
                      <a:lnTo>
                        <a:pt x="85" y="503"/>
                      </a:lnTo>
                      <a:lnTo>
                        <a:pt x="85" y="4"/>
                      </a:lnTo>
                      <a:lnTo>
                        <a:pt x="83" y="2"/>
                      </a:lnTo>
                      <a:lnTo>
                        <a:pt x="83" y="1"/>
                      </a:lnTo>
                      <a:lnTo>
                        <a:pt x="82" y="1"/>
                      </a:lnTo>
                      <a:lnTo>
                        <a:pt x="81" y="0"/>
                      </a:lnTo>
                      <a:lnTo>
                        <a:pt x="79" y="0"/>
                      </a:lnTo>
                      <a:lnTo>
                        <a:pt x="5" y="0"/>
                      </a:lnTo>
                      <a:lnTo>
                        <a:pt x="10" y="10"/>
                      </a:lnTo>
                      <a:lnTo>
                        <a:pt x="74" y="10"/>
                      </a:lnTo>
                      <a:lnTo>
                        <a:pt x="74" y="497"/>
                      </a:lnTo>
                      <a:lnTo>
                        <a:pt x="10" y="497"/>
                      </a:lnTo>
                      <a:lnTo>
                        <a:pt x="10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790" name="Rectangle 360"/>
                <p:cNvSpPr>
                  <a:spLocks noChangeArrowheads="1"/>
                </p:cNvSpPr>
                <p:nvPr/>
              </p:nvSpPr>
              <p:spPr bwMode="auto">
                <a:xfrm>
                  <a:off x="3320" y="3243"/>
                  <a:ext cx="12" cy="13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1" name="Rectangle 361"/>
                <p:cNvSpPr>
                  <a:spLocks noChangeArrowheads="1"/>
                </p:cNvSpPr>
                <p:nvPr/>
              </p:nvSpPr>
              <p:spPr bwMode="auto">
                <a:xfrm>
                  <a:off x="3320" y="3256"/>
                  <a:ext cx="12" cy="13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2" name="Rectangle 362"/>
                <p:cNvSpPr>
                  <a:spLocks noChangeArrowheads="1"/>
                </p:cNvSpPr>
                <p:nvPr/>
              </p:nvSpPr>
              <p:spPr bwMode="auto">
                <a:xfrm>
                  <a:off x="3320" y="3269"/>
                  <a:ext cx="12" cy="12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3" name="Rectangle 363"/>
                <p:cNvSpPr>
                  <a:spLocks noChangeArrowheads="1"/>
                </p:cNvSpPr>
                <p:nvPr/>
              </p:nvSpPr>
              <p:spPr bwMode="auto">
                <a:xfrm>
                  <a:off x="3320" y="3281"/>
                  <a:ext cx="12" cy="13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4" name="Rectangle 364"/>
                <p:cNvSpPr>
                  <a:spLocks noChangeArrowheads="1"/>
                </p:cNvSpPr>
                <p:nvPr/>
              </p:nvSpPr>
              <p:spPr bwMode="auto">
                <a:xfrm>
                  <a:off x="3320" y="3294"/>
                  <a:ext cx="12" cy="1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5" name="Rectangle 365"/>
                <p:cNvSpPr>
                  <a:spLocks noChangeArrowheads="1"/>
                </p:cNvSpPr>
                <p:nvPr/>
              </p:nvSpPr>
              <p:spPr bwMode="auto">
                <a:xfrm>
                  <a:off x="3320" y="3306"/>
                  <a:ext cx="12" cy="13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6" name="Rectangle 366"/>
                <p:cNvSpPr>
                  <a:spLocks noChangeArrowheads="1"/>
                </p:cNvSpPr>
                <p:nvPr/>
              </p:nvSpPr>
              <p:spPr bwMode="auto">
                <a:xfrm>
                  <a:off x="3320" y="3319"/>
                  <a:ext cx="12" cy="12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7" name="Rectangle 367"/>
                <p:cNvSpPr>
                  <a:spLocks noChangeArrowheads="1"/>
                </p:cNvSpPr>
                <p:nvPr/>
              </p:nvSpPr>
              <p:spPr bwMode="auto">
                <a:xfrm>
                  <a:off x="3320" y="3331"/>
                  <a:ext cx="12" cy="12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8" name="Rectangle 368"/>
                <p:cNvSpPr>
                  <a:spLocks noChangeArrowheads="1"/>
                </p:cNvSpPr>
                <p:nvPr/>
              </p:nvSpPr>
              <p:spPr bwMode="auto">
                <a:xfrm>
                  <a:off x="3320" y="3343"/>
                  <a:ext cx="12" cy="12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799" name="Rectangle 369"/>
                <p:cNvSpPr>
                  <a:spLocks noChangeArrowheads="1"/>
                </p:cNvSpPr>
                <p:nvPr/>
              </p:nvSpPr>
              <p:spPr bwMode="auto">
                <a:xfrm>
                  <a:off x="3320" y="3355"/>
                  <a:ext cx="12" cy="12"/>
                </a:xfrm>
                <a:prstGeom prst="rect">
                  <a:avLst/>
                </a:prstGeom>
                <a:solidFill>
                  <a:srgbClr val="8C18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0" name="Rectangle 370"/>
                <p:cNvSpPr>
                  <a:spLocks noChangeArrowheads="1"/>
                </p:cNvSpPr>
                <p:nvPr/>
              </p:nvSpPr>
              <p:spPr bwMode="auto">
                <a:xfrm>
                  <a:off x="3320" y="3367"/>
                  <a:ext cx="12" cy="13"/>
                </a:xfrm>
                <a:prstGeom prst="rect">
                  <a:avLst/>
                </a:prstGeom>
                <a:solidFill>
                  <a:srgbClr val="870D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1" name="Rectangle 371"/>
                <p:cNvSpPr>
                  <a:spLocks noChangeArrowheads="1"/>
                </p:cNvSpPr>
                <p:nvPr/>
              </p:nvSpPr>
              <p:spPr bwMode="auto">
                <a:xfrm>
                  <a:off x="3320" y="3380"/>
                  <a:ext cx="12" cy="12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2" name="Freeform 372"/>
                <p:cNvSpPr>
                  <a:spLocks/>
                </p:cNvSpPr>
                <p:nvPr/>
              </p:nvSpPr>
              <p:spPr bwMode="auto">
                <a:xfrm>
                  <a:off x="3319" y="3242"/>
                  <a:ext cx="14" cy="151"/>
                </a:xfrm>
                <a:custGeom>
                  <a:avLst/>
                  <a:gdLst>
                    <a:gd name="T0" fmla="*/ 2 w 43"/>
                    <a:gd name="T1" fmla="*/ 0 h 455"/>
                    <a:gd name="T2" fmla="*/ 1 w 43"/>
                    <a:gd name="T3" fmla="*/ 0 h 455"/>
                    <a:gd name="T4" fmla="*/ 1 w 43"/>
                    <a:gd name="T5" fmla="*/ 0 h 455"/>
                    <a:gd name="T6" fmla="*/ 0 w 43"/>
                    <a:gd name="T7" fmla="*/ 0 h 455"/>
                    <a:gd name="T8" fmla="*/ 0 w 43"/>
                    <a:gd name="T9" fmla="*/ 1 h 455"/>
                    <a:gd name="T10" fmla="*/ 0 w 43"/>
                    <a:gd name="T11" fmla="*/ 1 h 455"/>
                    <a:gd name="T12" fmla="*/ 0 w 43"/>
                    <a:gd name="T13" fmla="*/ 150 h 455"/>
                    <a:gd name="T14" fmla="*/ 0 w 43"/>
                    <a:gd name="T15" fmla="*/ 150 h 455"/>
                    <a:gd name="T16" fmla="*/ 0 w 43"/>
                    <a:gd name="T17" fmla="*/ 151 h 455"/>
                    <a:gd name="T18" fmla="*/ 1 w 43"/>
                    <a:gd name="T19" fmla="*/ 151 h 455"/>
                    <a:gd name="T20" fmla="*/ 1 w 43"/>
                    <a:gd name="T21" fmla="*/ 151 h 455"/>
                    <a:gd name="T22" fmla="*/ 13 w 43"/>
                    <a:gd name="T23" fmla="*/ 151 h 455"/>
                    <a:gd name="T24" fmla="*/ 13 w 43"/>
                    <a:gd name="T25" fmla="*/ 151 h 455"/>
                    <a:gd name="T26" fmla="*/ 13 w 43"/>
                    <a:gd name="T27" fmla="*/ 151 h 455"/>
                    <a:gd name="T28" fmla="*/ 13 w 43"/>
                    <a:gd name="T29" fmla="*/ 150 h 455"/>
                    <a:gd name="T30" fmla="*/ 14 w 43"/>
                    <a:gd name="T31" fmla="*/ 150 h 455"/>
                    <a:gd name="T32" fmla="*/ 14 w 43"/>
                    <a:gd name="T33" fmla="*/ 1 h 455"/>
                    <a:gd name="T34" fmla="*/ 13 w 43"/>
                    <a:gd name="T35" fmla="*/ 1 h 455"/>
                    <a:gd name="T36" fmla="*/ 13 w 43"/>
                    <a:gd name="T37" fmla="*/ 0 h 455"/>
                    <a:gd name="T38" fmla="*/ 13 w 43"/>
                    <a:gd name="T39" fmla="*/ 0 h 455"/>
                    <a:gd name="T40" fmla="*/ 13 w 43"/>
                    <a:gd name="T41" fmla="*/ 0 h 455"/>
                    <a:gd name="T42" fmla="*/ 12 w 43"/>
                    <a:gd name="T43" fmla="*/ 0 h 455"/>
                    <a:gd name="T44" fmla="*/ 2 w 43"/>
                    <a:gd name="T45" fmla="*/ 0 h 455"/>
                    <a:gd name="T46" fmla="*/ 4 w 43"/>
                    <a:gd name="T47" fmla="*/ 3 h 455"/>
                    <a:gd name="T48" fmla="*/ 10 w 43"/>
                    <a:gd name="T49" fmla="*/ 3 h 455"/>
                    <a:gd name="T50" fmla="*/ 10 w 43"/>
                    <a:gd name="T51" fmla="*/ 147 h 455"/>
                    <a:gd name="T52" fmla="*/ 4 w 43"/>
                    <a:gd name="T53" fmla="*/ 147 h 455"/>
                    <a:gd name="T54" fmla="*/ 4 w 43"/>
                    <a:gd name="T55" fmla="*/ 3 h 455"/>
                    <a:gd name="T56" fmla="*/ 2 w 43"/>
                    <a:gd name="T57" fmla="*/ 0 h 45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3"/>
                    <a:gd name="T88" fmla="*/ 0 h 455"/>
                    <a:gd name="T89" fmla="*/ 43 w 43"/>
                    <a:gd name="T90" fmla="*/ 455 h 45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3" h="45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51"/>
                      </a:lnTo>
                      <a:lnTo>
                        <a:pt x="1" y="452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5"/>
                      </a:lnTo>
                      <a:lnTo>
                        <a:pt x="39" y="455"/>
                      </a:lnTo>
                      <a:lnTo>
                        <a:pt x="40" y="454"/>
                      </a:lnTo>
                      <a:lnTo>
                        <a:pt x="41" y="454"/>
                      </a:lnTo>
                      <a:lnTo>
                        <a:pt x="41" y="452"/>
                      </a:lnTo>
                      <a:lnTo>
                        <a:pt x="43" y="451"/>
                      </a:lnTo>
                      <a:lnTo>
                        <a:pt x="43" y="4"/>
                      </a:lnTo>
                      <a:lnTo>
                        <a:pt x="41" y="2"/>
                      </a:lnTo>
                      <a:lnTo>
                        <a:pt x="41" y="1"/>
                      </a:lnTo>
                      <a:lnTo>
                        <a:pt x="40" y="1"/>
                      </a:lnTo>
                      <a:lnTo>
                        <a:pt x="39" y="0"/>
                      </a:lnTo>
                      <a:lnTo>
                        <a:pt x="37" y="0"/>
                      </a:lnTo>
                      <a:lnTo>
                        <a:pt x="5" y="0"/>
                      </a:lnTo>
                      <a:lnTo>
                        <a:pt x="11" y="10"/>
                      </a:lnTo>
                      <a:lnTo>
                        <a:pt x="32" y="10"/>
                      </a:lnTo>
                      <a:lnTo>
                        <a:pt x="32" y="444"/>
                      </a:lnTo>
                      <a:lnTo>
                        <a:pt x="11" y="444"/>
                      </a:lnTo>
                      <a:lnTo>
                        <a:pt x="11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03" name="Rectangle 373"/>
                <p:cNvSpPr>
                  <a:spLocks noChangeArrowheads="1"/>
                </p:cNvSpPr>
                <p:nvPr/>
              </p:nvSpPr>
              <p:spPr bwMode="auto">
                <a:xfrm>
                  <a:off x="3357" y="3244"/>
                  <a:ext cx="11" cy="13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4" name="Rectangle 374"/>
                <p:cNvSpPr>
                  <a:spLocks noChangeArrowheads="1"/>
                </p:cNvSpPr>
                <p:nvPr/>
              </p:nvSpPr>
              <p:spPr bwMode="auto">
                <a:xfrm>
                  <a:off x="3357" y="3257"/>
                  <a:ext cx="11" cy="13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5" name="Rectangle 375"/>
                <p:cNvSpPr>
                  <a:spLocks noChangeArrowheads="1"/>
                </p:cNvSpPr>
                <p:nvPr/>
              </p:nvSpPr>
              <p:spPr bwMode="auto">
                <a:xfrm>
                  <a:off x="3357" y="3270"/>
                  <a:ext cx="11" cy="12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6" name="Rectangle 376"/>
                <p:cNvSpPr>
                  <a:spLocks noChangeArrowheads="1"/>
                </p:cNvSpPr>
                <p:nvPr/>
              </p:nvSpPr>
              <p:spPr bwMode="auto">
                <a:xfrm>
                  <a:off x="3357" y="3282"/>
                  <a:ext cx="11" cy="13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7" name="Rectangle 377"/>
                <p:cNvSpPr>
                  <a:spLocks noChangeArrowheads="1"/>
                </p:cNvSpPr>
                <p:nvPr/>
              </p:nvSpPr>
              <p:spPr bwMode="auto">
                <a:xfrm>
                  <a:off x="3357" y="3295"/>
                  <a:ext cx="11" cy="1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8" name="Rectangle 378"/>
                <p:cNvSpPr>
                  <a:spLocks noChangeArrowheads="1"/>
                </p:cNvSpPr>
                <p:nvPr/>
              </p:nvSpPr>
              <p:spPr bwMode="auto">
                <a:xfrm>
                  <a:off x="3357" y="3307"/>
                  <a:ext cx="11" cy="12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09" name="Rectangle 379"/>
                <p:cNvSpPr>
                  <a:spLocks noChangeArrowheads="1"/>
                </p:cNvSpPr>
                <p:nvPr/>
              </p:nvSpPr>
              <p:spPr bwMode="auto">
                <a:xfrm>
                  <a:off x="3357" y="3319"/>
                  <a:ext cx="11" cy="13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0" name="Rectangle 380"/>
                <p:cNvSpPr>
                  <a:spLocks noChangeArrowheads="1"/>
                </p:cNvSpPr>
                <p:nvPr/>
              </p:nvSpPr>
              <p:spPr bwMode="auto">
                <a:xfrm>
                  <a:off x="3357" y="3332"/>
                  <a:ext cx="11" cy="12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1" name="Rectangle 381"/>
                <p:cNvSpPr>
                  <a:spLocks noChangeArrowheads="1"/>
                </p:cNvSpPr>
                <p:nvPr/>
              </p:nvSpPr>
              <p:spPr bwMode="auto">
                <a:xfrm>
                  <a:off x="3357" y="3344"/>
                  <a:ext cx="11" cy="12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2" name="Rectangle 382"/>
                <p:cNvSpPr>
                  <a:spLocks noChangeArrowheads="1"/>
                </p:cNvSpPr>
                <p:nvPr/>
              </p:nvSpPr>
              <p:spPr bwMode="auto">
                <a:xfrm>
                  <a:off x="3357" y="3356"/>
                  <a:ext cx="11" cy="12"/>
                </a:xfrm>
                <a:prstGeom prst="rect">
                  <a:avLst/>
                </a:prstGeom>
                <a:solidFill>
                  <a:srgbClr val="8C18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3" name="Rectangle 383"/>
                <p:cNvSpPr>
                  <a:spLocks noChangeArrowheads="1"/>
                </p:cNvSpPr>
                <p:nvPr/>
              </p:nvSpPr>
              <p:spPr bwMode="auto">
                <a:xfrm>
                  <a:off x="3357" y="3368"/>
                  <a:ext cx="11" cy="13"/>
                </a:xfrm>
                <a:prstGeom prst="rect">
                  <a:avLst/>
                </a:prstGeom>
                <a:solidFill>
                  <a:srgbClr val="870D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4" name="Rectangle 384"/>
                <p:cNvSpPr>
                  <a:spLocks noChangeArrowheads="1"/>
                </p:cNvSpPr>
                <p:nvPr/>
              </p:nvSpPr>
              <p:spPr bwMode="auto">
                <a:xfrm>
                  <a:off x="3357" y="3381"/>
                  <a:ext cx="11" cy="1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5" name="Freeform 385"/>
                <p:cNvSpPr>
                  <a:spLocks/>
                </p:cNvSpPr>
                <p:nvPr/>
              </p:nvSpPr>
              <p:spPr bwMode="auto">
                <a:xfrm>
                  <a:off x="3355" y="3242"/>
                  <a:ext cx="14" cy="152"/>
                </a:xfrm>
                <a:custGeom>
                  <a:avLst/>
                  <a:gdLst>
                    <a:gd name="T0" fmla="*/ 2 w 43"/>
                    <a:gd name="T1" fmla="*/ 0 h 455"/>
                    <a:gd name="T2" fmla="*/ 1 w 43"/>
                    <a:gd name="T3" fmla="*/ 0 h 455"/>
                    <a:gd name="T4" fmla="*/ 1 w 43"/>
                    <a:gd name="T5" fmla="*/ 1 h 455"/>
                    <a:gd name="T6" fmla="*/ 0 w 43"/>
                    <a:gd name="T7" fmla="*/ 1 h 455"/>
                    <a:gd name="T8" fmla="*/ 0 w 43"/>
                    <a:gd name="T9" fmla="*/ 1 h 455"/>
                    <a:gd name="T10" fmla="*/ 0 w 43"/>
                    <a:gd name="T11" fmla="*/ 1 h 455"/>
                    <a:gd name="T12" fmla="*/ 0 w 43"/>
                    <a:gd name="T13" fmla="*/ 151 h 455"/>
                    <a:gd name="T14" fmla="*/ 0 w 43"/>
                    <a:gd name="T15" fmla="*/ 151 h 455"/>
                    <a:gd name="T16" fmla="*/ 0 w 43"/>
                    <a:gd name="T17" fmla="*/ 152 h 455"/>
                    <a:gd name="T18" fmla="*/ 1 w 43"/>
                    <a:gd name="T19" fmla="*/ 152 h 455"/>
                    <a:gd name="T20" fmla="*/ 1 w 43"/>
                    <a:gd name="T21" fmla="*/ 152 h 455"/>
                    <a:gd name="T22" fmla="*/ 13 w 43"/>
                    <a:gd name="T23" fmla="*/ 152 h 455"/>
                    <a:gd name="T24" fmla="*/ 13 w 43"/>
                    <a:gd name="T25" fmla="*/ 152 h 455"/>
                    <a:gd name="T26" fmla="*/ 13 w 43"/>
                    <a:gd name="T27" fmla="*/ 152 h 455"/>
                    <a:gd name="T28" fmla="*/ 13 w 43"/>
                    <a:gd name="T29" fmla="*/ 151 h 455"/>
                    <a:gd name="T30" fmla="*/ 14 w 43"/>
                    <a:gd name="T31" fmla="*/ 151 h 455"/>
                    <a:gd name="T32" fmla="*/ 14 w 43"/>
                    <a:gd name="T33" fmla="*/ 1 h 455"/>
                    <a:gd name="T34" fmla="*/ 13 w 43"/>
                    <a:gd name="T35" fmla="*/ 1 h 455"/>
                    <a:gd name="T36" fmla="*/ 13 w 43"/>
                    <a:gd name="T37" fmla="*/ 1 h 455"/>
                    <a:gd name="T38" fmla="*/ 13 w 43"/>
                    <a:gd name="T39" fmla="*/ 1 h 455"/>
                    <a:gd name="T40" fmla="*/ 13 w 43"/>
                    <a:gd name="T41" fmla="*/ 0 h 455"/>
                    <a:gd name="T42" fmla="*/ 12 w 43"/>
                    <a:gd name="T43" fmla="*/ 0 h 455"/>
                    <a:gd name="T44" fmla="*/ 2 w 43"/>
                    <a:gd name="T45" fmla="*/ 0 h 455"/>
                    <a:gd name="T46" fmla="*/ 4 w 43"/>
                    <a:gd name="T47" fmla="*/ 4 h 455"/>
                    <a:gd name="T48" fmla="*/ 10 w 43"/>
                    <a:gd name="T49" fmla="*/ 4 h 455"/>
                    <a:gd name="T50" fmla="*/ 10 w 43"/>
                    <a:gd name="T51" fmla="*/ 149 h 455"/>
                    <a:gd name="T52" fmla="*/ 4 w 43"/>
                    <a:gd name="T53" fmla="*/ 149 h 455"/>
                    <a:gd name="T54" fmla="*/ 4 w 43"/>
                    <a:gd name="T55" fmla="*/ 4 h 455"/>
                    <a:gd name="T56" fmla="*/ 2 w 43"/>
                    <a:gd name="T57" fmla="*/ 0 h 45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3"/>
                    <a:gd name="T88" fmla="*/ 0 h 455"/>
                    <a:gd name="T89" fmla="*/ 43 w 43"/>
                    <a:gd name="T90" fmla="*/ 455 h 45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3" h="45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452"/>
                      </a:lnTo>
                      <a:lnTo>
                        <a:pt x="1" y="453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5"/>
                      </a:lnTo>
                      <a:lnTo>
                        <a:pt x="39" y="455"/>
                      </a:lnTo>
                      <a:lnTo>
                        <a:pt x="40" y="454"/>
                      </a:lnTo>
                      <a:lnTo>
                        <a:pt x="41" y="454"/>
                      </a:lnTo>
                      <a:lnTo>
                        <a:pt x="41" y="453"/>
                      </a:lnTo>
                      <a:lnTo>
                        <a:pt x="43" y="452"/>
                      </a:lnTo>
                      <a:lnTo>
                        <a:pt x="43" y="4"/>
                      </a:lnTo>
                      <a:lnTo>
                        <a:pt x="41" y="3"/>
                      </a:lnTo>
                      <a:lnTo>
                        <a:pt x="41" y="2"/>
                      </a:lnTo>
                      <a:lnTo>
                        <a:pt x="40" y="2"/>
                      </a:lnTo>
                      <a:lnTo>
                        <a:pt x="39" y="0"/>
                      </a:lnTo>
                      <a:lnTo>
                        <a:pt x="37" y="0"/>
                      </a:lnTo>
                      <a:lnTo>
                        <a:pt x="5" y="0"/>
                      </a:lnTo>
                      <a:lnTo>
                        <a:pt x="11" y="11"/>
                      </a:lnTo>
                      <a:lnTo>
                        <a:pt x="32" y="11"/>
                      </a:lnTo>
                      <a:lnTo>
                        <a:pt x="32" y="445"/>
                      </a:lnTo>
                      <a:lnTo>
                        <a:pt x="11" y="445"/>
                      </a:lnTo>
                      <a:lnTo>
                        <a:pt x="11" y="1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16" name="Rectangle 386"/>
                <p:cNvSpPr>
                  <a:spLocks noChangeArrowheads="1"/>
                </p:cNvSpPr>
                <p:nvPr/>
              </p:nvSpPr>
              <p:spPr bwMode="auto">
                <a:xfrm>
                  <a:off x="4225" y="3235"/>
                  <a:ext cx="25" cy="13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7" name="Rectangle 387"/>
                <p:cNvSpPr>
                  <a:spLocks noChangeArrowheads="1"/>
                </p:cNvSpPr>
                <p:nvPr/>
              </p:nvSpPr>
              <p:spPr bwMode="auto">
                <a:xfrm>
                  <a:off x="4225" y="3248"/>
                  <a:ext cx="25" cy="13"/>
                </a:xfrm>
                <a:prstGeom prst="rect">
                  <a:avLst/>
                </a:prstGeom>
                <a:solidFill>
                  <a:srgbClr val="99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8" name="Rectangle 388"/>
                <p:cNvSpPr>
                  <a:spLocks noChangeArrowheads="1"/>
                </p:cNvSpPr>
                <p:nvPr/>
              </p:nvSpPr>
              <p:spPr bwMode="auto">
                <a:xfrm>
                  <a:off x="4225" y="3261"/>
                  <a:ext cx="25" cy="13"/>
                </a:xfrm>
                <a:prstGeom prst="rect">
                  <a:avLst/>
                </a:prstGeom>
                <a:solidFill>
                  <a:srgbClr val="7A331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19" name="Rectangle 389"/>
                <p:cNvSpPr>
                  <a:spLocks noChangeArrowheads="1"/>
                </p:cNvSpPr>
                <p:nvPr/>
              </p:nvSpPr>
              <p:spPr bwMode="auto">
                <a:xfrm>
                  <a:off x="4225" y="3274"/>
                  <a:ext cx="25" cy="13"/>
                </a:xfrm>
                <a:prstGeom prst="rect">
                  <a:avLst/>
                </a:prstGeom>
                <a:solidFill>
                  <a:srgbClr val="5533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0" name="Rectangle 390"/>
                <p:cNvSpPr>
                  <a:spLocks noChangeArrowheads="1"/>
                </p:cNvSpPr>
                <p:nvPr/>
              </p:nvSpPr>
              <p:spPr bwMode="auto">
                <a:xfrm>
                  <a:off x="4225" y="3287"/>
                  <a:ext cx="25" cy="1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1" name="Rectangle 391"/>
                <p:cNvSpPr>
                  <a:spLocks noChangeArrowheads="1"/>
                </p:cNvSpPr>
                <p:nvPr/>
              </p:nvSpPr>
              <p:spPr bwMode="auto">
                <a:xfrm>
                  <a:off x="4225" y="3299"/>
                  <a:ext cx="25" cy="13"/>
                </a:xfrm>
                <a:prstGeom prst="rect">
                  <a:avLst/>
                </a:prstGeom>
                <a:solidFill>
                  <a:srgbClr val="55332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2" name="Rectangle 392"/>
                <p:cNvSpPr>
                  <a:spLocks noChangeArrowheads="1"/>
                </p:cNvSpPr>
                <p:nvPr/>
              </p:nvSpPr>
              <p:spPr bwMode="auto">
                <a:xfrm>
                  <a:off x="4225" y="3312"/>
                  <a:ext cx="25" cy="13"/>
                </a:xfrm>
                <a:prstGeom prst="rect">
                  <a:avLst/>
                </a:prstGeom>
                <a:solidFill>
                  <a:srgbClr val="7A331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3" name="Rectangle 393"/>
                <p:cNvSpPr>
                  <a:spLocks noChangeArrowheads="1"/>
                </p:cNvSpPr>
                <p:nvPr/>
              </p:nvSpPr>
              <p:spPr bwMode="auto">
                <a:xfrm>
                  <a:off x="4225" y="3325"/>
                  <a:ext cx="25" cy="12"/>
                </a:xfrm>
                <a:prstGeom prst="rect">
                  <a:avLst/>
                </a:prstGeom>
                <a:solidFill>
                  <a:srgbClr val="99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4" name="Rectangle 394"/>
                <p:cNvSpPr>
                  <a:spLocks noChangeArrowheads="1"/>
                </p:cNvSpPr>
                <p:nvPr/>
              </p:nvSpPr>
              <p:spPr bwMode="auto">
                <a:xfrm>
                  <a:off x="4225" y="3337"/>
                  <a:ext cx="25" cy="13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5" name="Rectangle 395"/>
                <p:cNvSpPr>
                  <a:spLocks noChangeArrowheads="1"/>
                </p:cNvSpPr>
                <p:nvPr/>
              </p:nvSpPr>
              <p:spPr bwMode="auto">
                <a:xfrm>
                  <a:off x="4225" y="3350"/>
                  <a:ext cx="25" cy="13"/>
                </a:xfrm>
                <a:prstGeom prst="rect">
                  <a:avLst/>
                </a:prstGeom>
                <a:solidFill>
                  <a:srgbClr val="901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6" name="Rectangle 396"/>
                <p:cNvSpPr>
                  <a:spLocks noChangeArrowheads="1"/>
                </p:cNvSpPr>
                <p:nvPr/>
              </p:nvSpPr>
              <p:spPr bwMode="auto">
                <a:xfrm>
                  <a:off x="4225" y="3363"/>
                  <a:ext cx="25" cy="12"/>
                </a:xfrm>
                <a:prstGeom prst="rect">
                  <a:avLst/>
                </a:prstGeom>
                <a:solidFill>
                  <a:srgbClr val="8B15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7" name="Rectangle 397"/>
                <p:cNvSpPr>
                  <a:spLocks noChangeArrowheads="1"/>
                </p:cNvSpPr>
                <p:nvPr/>
              </p:nvSpPr>
              <p:spPr bwMode="auto">
                <a:xfrm>
                  <a:off x="4225" y="3375"/>
                  <a:ext cx="25" cy="13"/>
                </a:xfrm>
                <a:prstGeom prst="rect">
                  <a:avLst/>
                </a:prstGeom>
                <a:solidFill>
                  <a:srgbClr val="860B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8" name="Rectangle 398"/>
                <p:cNvSpPr>
                  <a:spLocks noChangeArrowheads="1"/>
                </p:cNvSpPr>
                <p:nvPr/>
              </p:nvSpPr>
              <p:spPr bwMode="auto">
                <a:xfrm>
                  <a:off x="4225" y="3388"/>
                  <a:ext cx="25" cy="12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29" name="Freeform 399"/>
                <p:cNvSpPr>
                  <a:spLocks/>
                </p:cNvSpPr>
                <p:nvPr/>
              </p:nvSpPr>
              <p:spPr bwMode="auto">
                <a:xfrm>
                  <a:off x="4224" y="3233"/>
                  <a:ext cx="28" cy="169"/>
                </a:xfrm>
                <a:custGeom>
                  <a:avLst/>
                  <a:gdLst>
                    <a:gd name="T0" fmla="*/ 2 w 84"/>
                    <a:gd name="T1" fmla="*/ 0 h 507"/>
                    <a:gd name="T2" fmla="*/ 1 w 84"/>
                    <a:gd name="T3" fmla="*/ 0 h 507"/>
                    <a:gd name="T4" fmla="*/ 1 w 84"/>
                    <a:gd name="T5" fmla="*/ 0 h 507"/>
                    <a:gd name="T6" fmla="*/ 0 w 84"/>
                    <a:gd name="T7" fmla="*/ 0 h 507"/>
                    <a:gd name="T8" fmla="*/ 0 w 84"/>
                    <a:gd name="T9" fmla="*/ 1 h 507"/>
                    <a:gd name="T10" fmla="*/ 0 w 84"/>
                    <a:gd name="T11" fmla="*/ 1 h 507"/>
                    <a:gd name="T12" fmla="*/ 0 w 84"/>
                    <a:gd name="T13" fmla="*/ 168 h 507"/>
                    <a:gd name="T14" fmla="*/ 0 w 84"/>
                    <a:gd name="T15" fmla="*/ 168 h 507"/>
                    <a:gd name="T16" fmla="*/ 0 w 84"/>
                    <a:gd name="T17" fmla="*/ 169 h 507"/>
                    <a:gd name="T18" fmla="*/ 1 w 84"/>
                    <a:gd name="T19" fmla="*/ 169 h 507"/>
                    <a:gd name="T20" fmla="*/ 1 w 84"/>
                    <a:gd name="T21" fmla="*/ 169 h 507"/>
                    <a:gd name="T22" fmla="*/ 27 w 84"/>
                    <a:gd name="T23" fmla="*/ 169 h 507"/>
                    <a:gd name="T24" fmla="*/ 27 w 84"/>
                    <a:gd name="T25" fmla="*/ 169 h 507"/>
                    <a:gd name="T26" fmla="*/ 27 w 84"/>
                    <a:gd name="T27" fmla="*/ 169 h 507"/>
                    <a:gd name="T28" fmla="*/ 27 w 84"/>
                    <a:gd name="T29" fmla="*/ 168 h 507"/>
                    <a:gd name="T30" fmla="*/ 28 w 84"/>
                    <a:gd name="T31" fmla="*/ 168 h 507"/>
                    <a:gd name="T32" fmla="*/ 28 w 84"/>
                    <a:gd name="T33" fmla="*/ 1 h 507"/>
                    <a:gd name="T34" fmla="*/ 27 w 84"/>
                    <a:gd name="T35" fmla="*/ 1 h 507"/>
                    <a:gd name="T36" fmla="*/ 27 w 84"/>
                    <a:gd name="T37" fmla="*/ 0 h 507"/>
                    <a:gd name="T38" fmla="*/ 27 w 84"/>
                    <a:gd name="T39" fmla="*/ 0 h 507"/>
                    <a:gd name="T40" fmla="*/ 27 w 84"/>
                    <a:gd name="T41" fmla="*/ 0 h 507"/>
                    <a:gd name="T42" fmla="*/ 26 w 84"/>
                    <a:gd name="T43" fmla="*/ 0 h 507"/>
                    <a:gd name="T44" fmla="*/ 2 w 84"/>
                    <a:gd name="T45" fmla="*/ 0 h 507"/>
                    <a:gd name="T46" fmla="*/ 3 w 84"/>
                    <a:gd name="T47" fmla="*/ 3 h 507"/>
                    <a:gd name="T48" fmla="*/ 24 w 84"/>
                    <a:gd name="T49" fmla="*/ 3 h 507"/>
                    <a:gd name="T50" fmla="*/ 24 w 84"/>
                    <a:gd name="T51" fmla="*/ 166 h 507"/>
                    <a:gd name="T52" fmla="*/ 3 w 84"/>
                    <a:gd name="T53" fmla="*/ 166 h 507"/>
                    <a:gd name="T54" fmla="*/ 3 w 84"/>
                    <a:gd name="T55" fmla="*/ 3 h 507"/>
                    <a:gd name="T56" fmla="*/ 2 w 84"/>
                    <a:gd name="T57" fmla="*/ 0 h 507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84"/>
                    <a:gd name="T88" fmla="*/ 0 h 507"/>
                    <a:gd name="T89" fmla="*/ 84 w 84"/>
                    <a:gd name="T90" fmla="*/ 507 h 507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84" h="507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503"/>
                      </a:lnTo>
                      <a:lnTo>
                        <a:pt x="1" y="504"/>
                      </a:lnTo>
                      <a:lnTo>
                        <a:pt x="1" y="506"/>
                      </a:lnTo>
                      <a:lnTo>
                        <a:pt x="2" y="506"/>
                      </a:lnTo>
                      <a:lnTo>
                        <a:pt x="4" y="507"/>
                      </a:lnTo>
                      <a:lnTo>
                        <a:pt x="80" y="507"/>
                      </a:lnTo>
                      <a:lnTo>
                        <a:pt x="81" y="506"/>
                      </a:lnTo>
                      <a:lnTo>
                        <a:pt x="82" y="506"/>
                      </a:lnTo>
                      <a:lnTo>
                        <a:pt x="82" y="504"/>
                      </a:lnTo>
                      <a:lnTo>
                        <a:pt x="84" y="503"/>
                      </a:lnTo>
                      <a:lnTo>
                        <a:pt x="84" y="4"/>
                      </a:lnTo>
                      <a:lnTo>
                        <a:pt x="82" y="2"/>
                      </a:lnTo>
                      <a:lnTo>
                        <a:pt x="82" y="1"/>
                      </a:lnTo>
                      <a:lnTo>
                        <a:pt x="81" y="1"/>
                      </a:lnTo>
                      <a:lnTo>
                        <a:pt x="80" y="0"/>
                      </a:lnTo>
                      <a:lnTo>
                        <a:pt x="78" y="0"/>
                      </a:lnTo>
                      <a:lnTo>
                        <a:pt x="5" y="0"/>
                      </a:lnTo>
                      <a:lnTo>
                        <a:pt x="10" y="10"/>
                      </a:lnTo>
                      <a:lnTo>
                        <a:pt x="73" y="10"/>
                      </a:lnTo>
                      <a:lnTo>
                        <a:pt x="73" y="497"/>
                      </a:lnTo>
                      <a:lnTo>
                        <a:pt x="10" y="497"/>
                      </a:lnTo>
                      <a:lnTo>
                        <a:pt x="10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30" name="Rectangle 400"/>
                <p:cNvSpPr>
                  <a:spLocks noChangeArrowheads="1"/>
                </p:cNvSpPr>
                <p:nvPr/>
              </p:nvSpPr>
              <p:spPr bwMode="auto">
                <a:xfrm>
                  <a:off x="4213" y="3243"/>
                  <a:ext cx="11" cy="13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1" name="Rectangle 401"/>
                <p:cNvSpPr>
                  <a:spLocks noChangeArrowheads="1"/>
                </p:cNvSpPr>
                <p:nvPr/>
              </p:nvSpPr>
              <p:spPr bwMode="auto">
                <a:xfrm>
                  <a:off x="4213" y="3256"/>
                  <a:ext cx="11" cy="13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2" name="Rectangle 402"/>
                <p:cNvSpPr>
                  <a:spLocks noChangeArrowheads="1"/>
                </p:cNvSpPr>
                <p:nvPr/>
              </p:nvSpPr>
              <p:spPr bwMode="auto">
                <a:xfrm>
                  <a:off x="4213" y="3269"/>
                  <a:ext cx="11" cy="12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3" name="Rectangle 403"/>
                <p:cNvSpPr>
                  <a:spLocks noChangeArrowheads="1"/>
                </p:cNvSpPr>
                <p:nvPr/>
              </p:nvSpPr>
              <p:spPr bwMode="auto">
                <a:xfrm>
                  <a:off x="4213" y="3281"/>
                  <a:ext cx="11" cy="13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4" name="Rectangle 404"/>
                <p:cNvSpPr>
                  <a:spLocks noChangeArrowheads="1"/>
                </p:cNvSpPr>
                <p:nvPr/>
              </p:nvSpPr>
              <p:spPr bwMode="auto">
                <a:xfrm>
                  <a:off x="4213" y="3294"/>
                  <a:ext cx="11" cy="12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5" name="Rectangle 405"/>
                <p:cNvSpPr>
                  <a:spLocks noChangeArrowheads="1"/>
                </p:cNvSpPr>
                <p:nvPr/>
              </p:nvSpPr>
              <p:spPr bwMode="auto">
                <a:xfrm>
                  <a:off x="4213" y="3306"/>
                  <a:ext cx="11" cy="13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6" name="Rectangle 406"/>
                <p:cNvSpPr>
                  <a:spLocks noChangeArrowheads="1"/>
                </p:cNvSpPr>
                <p:nvPr/>
              </p:nvSpPr>
              <p:spPr bwMode="auto">
                <a:xfrm>
                  <a:off x="4213" y="3319"/>
                  <a:ext cx="11" cy="12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7" name="Rectangle 407"/>
                <p:cNvSpPr>
                  <a:spLocks noChangeArrowheads="1"/>
                </p:cNvSpPr>
                <p:nvPr/>
              </p:nvSpPr>
              <p:spPr bwMode="auto">
                <a:xfrm>
                  <a:off x="4213" y="3331"/>
                  <a:ext cx="11" cy="12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8" name="Rectangle 408"/>
                <p:cNvSpPr>
                  <a:spLocks noChangeArrowheads="1"/>
                </p:cNvSpPr>
                <p:nvPr/>
              </p:nvSpPr>
              <p:spPr bwMode="auto">
                <a:xfrm>
                  <a:off x="4213" y="3343"/>
                  <a:ext cx="11" cy="12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39" name="Rectangle 409"/>
                <p:cNvSpPr>
                  <a:spLocks noChangeArrowheads="1"/>
                </p:cNvSpPr>
                <p:nvPr/>
              </p:nvSpPr>
              <p:spPr bwMode="auto">
                <a:xfrm>
                  <a:off x="4213" y="3355"/>
                  <a:ext cx="11" cy="12"/>
                </a:xfrm>
                <a:prstGeom prst="rect">
                  <a:avLst/>
                </a:prstGeom>
                <a:solidFill>
                  <a:srgbClr val="8C18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213" y="3367"/>
                  <a:ext cx="11" cy="13"/>
                </a:xfrm>
                <a:prstGeom prst="rect">
                  <a:avLst/>
                </a:prstGeom>
                <a:solidFill>
                  <a:srgbClr val="870D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1" name="Rectangle 411"/>
                <p:cNvSpPr>
                  <a:spLocks noChangeArrowheads="1"/>
                </p:cNvSpPr>
                <p:nvPr/>
              </p:nvSpPr>
              <p:spPr bwMode="auto">
                <a:xfrm>
                  <a:off x="4213" y="3380"/>
                  <a:ext cx="11" cy="12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2" name="Freeform 412"/>
                <p:cNvSpPr>
                  <a:spLocks/>
                </p:cNvSpPr>
                <p:nvPr/>
              </p:nvSpPr>
              <p:spPr bwMode="auto">
                <a:xfrm>
                  <a:off x="4212" y="3242"/>
                  <a:ext cx="14" cy="151"/>
                </a:xfrm>
                <a:custGeom>
                  <a:avLst/>
                  <a:gdLst>
                    <a:gd name="T0" fmla="*/ 2 w 42"/>
                    <a:gd name="T1" fmla="*/ 0 h 455"/>
                    <a:gd name="T2" fmla="*/ 1 w 42"/>
                    <a:gd name="T3" fmla="*/ 0 h 455"/>
                    <a:gd name="T4" fmla="*/ 1 w 42"/>
                    <a:gd name="T5" fmla="*/ 0 h 455"/>
                    <a:gd name="T6" fmla="*/ 0 w 42"/>
                    <a:gd name="T7" fmla="*/ 0 h 455"/>
                    <a:gd name="T8" fmla="*/ 0 w 42"/>
                    <a:gd name="T9" fmla="*/ 1 h 455"/>
                    <a:gd name="T10" fmla="*/ 0 w 42"/>
                    <a:gd name="T11" fmla="*/ 1 h 455"/>
                    <a:gd name="T12" fmla="*/ 0 w 42"/>
                    <a:gd name="T13" fmla="*/ 150 h 455"/>
                    <a:gd name="T14" fmla="*/ 0 w 42"/>
                    <a:gd name="T15" fmla="*/ 150 h 455"/>
                    <a:gd name="T16" fmla="*/ 0 w 42"/>
                    <a:gd name="T17" fmla="*/ 151 h 455"/>
                    <a:gd name="T18" fmla="*/ 1 w 42"/>
                    <a:gd name="T19" fmla="*/ 151 h 455"/>
                    <a:gd name="T20" fmla="*/ 1 w 42"/>
                    <a:gd name="T21" fmla="*/ 151 h 455"/>
                    <a:gd name="T22" fmla="*/ 13 w 42"/>
                    <a:gd name="T23" fmla="*/ 151 h 455"/>
                    <a:gd name="T24" fmla="*/ 13 w 42"/>
                    <a:gd name="T25" fmla="*/ 151 h 455"/>
                    <a:gd name="T26" fmla="*/ 14 w 42"/>
                    <a:gd name="T27" fmla="*/ 151 h 455"/>
                    <a:gd name="T28" fmla="*/ 14 w 42"/>
                    <a:gd name="T29" fmla="*/ 150 h 455"/>
                    <a:gd name="T30" fmla="*/ 14 w 42"/>
                    <a:gd name="T31" fmla="*/ 150 h 455"/>
                    <a:gd name="T32" fmla="*/ 14 w 42"/>
                    <a:gd name="T33" fmla="*/ 1 h 455"/>
                    <a:gd name="T34" fmla="*/ 14 w 42"/>
                    <a:gd name="T35" fmla="*/ 1 h 455"/>
                    <a:gd name="T36" fmla="*/ 14 w 42"/>
                    <a:gd name="T37" fmla="*/ 0 h 455"/>
                    <a:gd name="T38" fmla="*/ 13 w 42"/>
                    <a:gd name="T39" fmla="*/ 0 h 455"/>
                    <a:gd name="T40" fmla="*/ 13 w 42"/>
                    <a:gd name="T41" fmla="*/ 0 h 455"/>
                    <a:gd name="T42" fmla="*/ 12 w 42"/>
                    <a:gd name="T43" fmla="*/ 0 h 455"/>
                    <a:gd name="T44" fmla="*/ 2 w 42"/>
                    <a:gd name="T45" fmla="*/ 0 h 455"/>
                    <a:gd name="T46" fmla="*/ 4 w 42"/>
                    <a:gd name="T47" fmla="*/ 3 h 455"/>
                    <a:gd name="T48" fmla="*/ 11 w 42"/>
                    <a:gd name="T49" fmla="*/ 3 h 455"/>
                    <a:gd name="T50" fmla="*/ 11 w 42"/>
                    <a:gd name="T51" fmla="*/ 147 h 455"/>
                    <a:gd name="T52" fmla="*/ 4 w 42"/>
                    <a:gd name="T53" fmla="*/ 147 h 455"/>
                    <a:gd name="T54" fmla="*/ 4 w 42"/>
                    <a:gd name="T55" fmla="*/ 3 h 455"/>
                    <a:gd name="T56" fmla="*/ 2 w 42"/>
                    <a:gd name="T57" fmla="*/ 0 h 45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2"/>
                    <a:gd name="T88" fmla="*/ 0 h 455"/>
                    <a:gd name="T89" fmla="*/ 42 w 42"/>
                    <a:gd name="T90" fmla="*/ 455 h 455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2" h="455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51"/>
                      </a:lnTo>
                      <a:lnTo>
                        <a:pt x="1" y="452"/>
                      </a:lnTo>
                      <a:lnTo>
                        <a:pt x="1" y="454"/>
                      </a:lnTo>
                      <a:lnTo>
                        <a:pt x="3" y="454"/>
                      </a:lnTo>
                      <a:lnTo>
                        <a:pt x="4" y="455"/>
                      </a:lnTo>
                      <a:lnTo>
                        <a:pt x="38" y="455"/>
                      </a:lnTo>
                      <a:lnTo>
                        <a:pt x="40" y="454"/>
                      </a:lnTo>
                      <a:lnTo>
                        <a:pt x="41" y="454"/>
                      </a:lnTo>
                      <a:lnTo>
                        <a:pt x="41" y="452"/>
                      </a:lnTo>
                      <a:lnTo>
                        <a:pt x="42" y="451"/>
                      </a:lnTo>
                      <a:lnTo>
                        <a:pt x="42" y="4"/>
                      </a:lnTo>
                      <a:lnTo>
                        <a:pt x="41" y="2"/>
                      </a:lnTo>
                      <a:lnTo>
                        <a:pt x="41" y="1"/>
                      </a:lnTo>
                      <a:lnTo>
                        <a:pt x="40" y="1"/>
                      </a:lnTo>
                      <a:lnTo>
                        <a:pt x="38" y="0"/>
                      </a:lnTo>
                      <a:lnTo>
                        <a:pt x="37" y="0"/>
                      </a:lnTo>
                      <a:lnTo>
                        <a:pt x="5" y="0"/>
                      </a:lnTo>
                      <a:lnTo>
                        <a:pt x="11" y="10"/>
                      </a:lnTo>
                      <a:lnTo>
                        <a:pt x="32" y="10"/>
                      </a:lnTo>
                      <a:lnTo>
                        <a:pt x="32" y="444"/>
                      </a:lnTo>
                      <a:lnTo>
                        <a:pt x="11" y="444"/>
                      </a:lnTo>
                      <a:lnTo>
                        <a:pt x="11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43" name="Rectangle 413"/>
                <p:cNvSpPr>
                  <a:spLocks noChangeArrowheads="1"/>
                </p:cNvSpPr>
                <p:nvPr/>
              </p:nvSpPr>
              <p:spPr bwMode="auto">
                <a:xfrm>
                  <a:off x="4250" y="3244"/>
                  <a:ext cx="11" cy="12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4" name="Rectangle 414"/>
                <p:cNvSpPr>
                  <a:spLocks noChangeArrowheads="1"/>
                </p:cNvSpPr>
                <p:nvPr/>
              </p:nvSpPr>
              <p:spPr bwMode="auto">
                <a:xfrm>
                  <a:off x="4250" y="3256"/>
                  <a:ext cx="11" cy="13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5" name="Rectangle 415"/>
                <p:cNvSpPr>
                  <a:spLocks noChangeArrowheads="1"/>
                </p:cNvSpPr>
                <p:nvPr/>
              </p:nvSpPr>
              <p:spPr bwMode="auto">
                <a:xfrm>
                  <a:off x="4250" y="3269"/>
                  <a:ext cx="11" cy="13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6" name="Rectangle 416"/>
                <p:cNvSpPr>
                  <a:spLocks noChangeArrowheads="1"/>
                </p:cNvSpPr>
                <p:nvPr/>
              </p:nvSpPr>
              <p:spPr bwMode="auto">
                <a:xfrm>
                  <a:off x="4250" y="3282"/>
                  <a:ext cx="11" cy="12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7" name="Rectangle 417"/>
                <p:cNvSpPr>
                  <a:spLocks noChangeArrowheads="1"/>
                </p:cNvSpPr>
                <p:nvPr/>
              </p:nvSpPr>
              <p:spPr bwMode="auto">
                <a:xfrm>
                  <a:off x="4250" y="3294"/>
                  <a:ext cx="11" cy="13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8" name="Rectangle 418"/>
                <p:cNvSpPr>
                  <a:spLocks noChangeArrowheads="1"/>
                </p:cNvSpPr>
                <p:nvPr/>
              </p:nvSpPr>
              <p:spPr bwMode="auto">
                <a:xfrm>
                  <a:off x="4250" y="3307"/>
                  <a:ext cx="11" cy="12"/>
                </a:xfrm>
                <a:prstGeom prst="rect">
                  <a:avLst/>
                </a:prstGeom>
                <a:solidFill>
                  <a:srgbClr val="5B33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49" name="Rectangle 419"/>
                <p:cNvSpPr>
                  <a:spLocks noChangeArrowheads="1"/>
                </p:cNvSpPr>
                <p:nvPr/>
              </p:nvSpPr>
              <p:spPr bwMode="auto">
                <a:xfrm>
                  <a:off x="4250" y="3319"/>
                  <a:ext cx="11" cy="13"/>
                </a:xfrm>
                <a:prstGeom prst="rect">
                  <a:avLst/>
                </a:prstGeom>
                <a:solidFill>
                  <a:srgbClr val="82330C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0" name="Rectangle 420"/>
                <p:cNvSpPr>
                  <a:spLocks noChangeArrowheads="1"/>
                </p:cNvSpPr>
                <p:nvPr/>
              </p:nvSpPr>
              <p:spPr bwMode="auto">
                <a:xfrm>
                  <a:off x="4250" y="3332"/>
                  <a:ext cx="11" cy="12"/>
                </a:xfrm>
                <a:prstGeom prst="rect">
                  <a:avLst/>
                </a:prstGeom>
                <a:solidFill>
                  <a:srgbClr val="982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1" name="Rectangle 421"/>
                <p:cNvSpPr>
                  <a:spLocks noChangeArrowheads="1"/>
                </p:cNvSpPr>
                <p:nvPr/>
              </p:nvSpPr>
              <p:spPr bwMode="auto">
                <a:xfrm>
                  <a:off x="4250" y="3344"/>
                  <a:ext cx="11" cy="12"/>
                </a:xfrm>
                <a:prstGeom prst="rect">
                  <a:avLst/>
                </a:prstGeom>
                <a:solidFill>
                  <a:srgbClr val="922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2" name="Rectangle 422"/>
                <p:cNvSpPr>
                  <a:spLocks noChangeArrowheads="1"/>
                </p:cNvSpPr>
                <p:nvPr/>
              </p:nvSpPr>
              <p:spPr bwMode="auto">
                <a:xfrm>
                  <a:off x="4250" y="3356"/>
                  <a:ext cx="11" cy="12"/>
                </a:xfrm>
                <a:prstGeom prst="rect">
                  <a:avLst/>
                </a:prstGeom>
                <a:solidFill>
                  <a:srgbClr val="8C18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3" name="Rectangle 423"/>
                <p:cNvSpPr>
                  <a:spLocks noChangeArrowheads="1"/>
                </p:cNvSpPr>
                <p:nvPr/>
              </p:nvSpPr>
              <p:spPr bwMode="auto">
                <a:xfrm>
                  <a:off x="4250" y="3368"/>
                  <a:ext cx="11" cy="13"/>
                </a:xfrm>
                <a:prstGeom prst="rect">
                  <a:avLst/>
                </a:prstGeom>
                <a:solidFill>
                  <a:srgbClr val="870D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4" name="Rectangle 424"/>
                <p:cNvSpPr>
                  <a:spLocks noChangeArrowheads="1"/>
                </p:cNvSpPr>
                <p:nvPr/>
              </p:nvSpPr>
              <p:spPr bwMode="auto">
                <a:xfrm>
                  <a:off x="4250" y="3381"/>
                  <a:ext cx="11" cy="1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55" name="Freeform 425"/>
                <p:cNvSpPr>
                  <a:spLocks/>
                </p:cNvSpPr>
                <p:nvPr/>
              </p:nvSpPr>
              <p:spPr bwMode="auto">
                <a:xfrm>
                  <a:off x="4248" y="3242"/>
                  <a:ext cx="14" cy="152"/>
                </a:xfrm>
                <a:custGeom>
                  <a:avLst/>
                  <a:gdLst>
                    <a:gd name="T0" fmla="*/ 2 w 43"/>
                    <a:gd name="T1" fmla="*/ 0 h 456"/>
                    <a:gd name="T2" fmla="*/ 1 w 43"/>
                    <a:gd name="T3" fmla="*/ 0 h 456"/>
                    <a:gd name="T4" fmla="*/ 1 w 43"/>
                    <a:gd name="T5" fmla="*/ 0 h 456"/>
                    <a:gd name="T6" fmla="*/ 0 w 43"/>
                    <a:gd name="T7" fmla="*/ 0 h 456"/>
                    <a:gd name="T8" fmla="*/ 0 w 43"/>
                    <a:gd name="T9" fmla="*/ 1 h 456"/>
                    <a:gd name="T10" fmla="*/ 0 w 43"/>
                    <a:gd name="T11" fmla="*/ 1 h 456"/>
                    <a:gd name="T12" fmla="*/ 0 w 43"/>
                    <a:gd name="T13" fmla="*/ 151 h 456"/>
                    <a:gd name="T14" fmla="*/ 0 w 43"/>
                    <a:gd name="T15" fmla="*/ 151 h 456"/>
                    <a:gd name="T16" fmla="*/ 0 w 43"/>
                    <a:gd name="T17" fmla="*/ 152 h 456"/>
                    <a:gd name="T18" fmla="*/ 1 w 43"/>
                    <a:gd name="T19" fmla="*/ 152 h 456"/>
                    <a:gd name="T20" fmla="*/ 1 w 43"/>
                    <a:gd name="T21" fmla="*/ 152 h 456"/>
                    <a:gd name="T22" fmla="*/ 13 w 43"/>
                    <a:gd name="T23" fmla="*/ 152 h 456"/>
                    <a:gd name="T24" fmla="*/ 13 w 43"/>
                    <a:gd name="T25" fmla="*/ 152 h 456"/>
                    <a:gd name="T26" fmla="*/ 13 w 43"/>
                    <a:gd name="T27" fmla="*/ 152 h 456"/>
                    <a:gd name="T28" fmla="*/ 13 w 43"/>
                    <a:gd name="T29" fmla="*/ 151 h 456"/>
                    <a:gd name="T30" fmla="*/ 14 w 43"/>
                    <a:gd name="T31" fmla="*/ 151 h 456"/>
                    <a:gd name="T32" fmla="*/ 14 w 43"/>
                    <a:gd name="T33" fmla="*/ 1 h 456"/>
                    <a:gd name="T34" fmla="*/ 13 w 43"/>
                    <a:gd name="T35" fmla="*/ 1 h 456"/>
                    <a:gd name="T36" fmla="*/ 13 w 43"/>
                    <a:gd name="T37" fmla="*/ 0 h 456"/>
                    <a:gd name="T38" fmla="*/ 13 w 43"/>
                    <a:gd name="T39" fmla="*/ 0 h 456"/>
                    <a:gd name="T40" fmla="*/ 13 w 43"/>
                    <a:gd name="T41" fmla="*/ 0 h 456"/>
                    <a:gd name="T42" fmla="*/ 12 w 43"/>
                    <a:gd name="T43" fmla="*/ 0 h 456"/>
                    <a:gd name="T44" fmla="*/ 2 w 43"/>
                    <a:gd name="T45" fmla="*/ 0 h 456"/>
                    <a:gd name="T46" fmla="*/ 4 w 43"/>
                    <a:gd name="T47" fmla="*/ 4 h 456"/>
                    <a:gd name="T48" fmla="*/ 10 w 43"/>
                    <a:gd name="T49" fmla="*/ 4 h 456"/>
                    <a:gd name="T50" fmla="*/ 10 w 43"/>
                    <a:gd name="T51" fmla="*/ 149 h 456"/>
                    <a:gd name="T52" fmla="*/ 4 w 43"/>
                    <a:gd name="T53" fmla="*/ 149 h 456"/>
                    <a:gd name="T54" fmla="*/ 4 w 43"/>
                    <a:gd name="T55" fmla="*/ 4 h 456"/>
                    <a:gd name="T56" fmla="*/ 2 w 43"/>
                    <a:gd name="T57" fmla="*/ 0 h 45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43"/>
                    <a:gd name="T88" fmla="*/ 0 h 456"/>
                    <a:gd name="T89" fmla="*/ 43 w 43"/>
                    <a:gd name="T90" fmla="*/ 456 h 45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43" h="456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453"/>
                      </a:lnTo>
                      <a:lnTo>
                        <a:pt x="1" y="454"/>
                      </a:lnTo>
                      <a:lnTo>
                        <a:pt x="1" y="455"/>
                      </a:lnTo>
                      <a:lnTo>
                        <a:pt x="3" y="455"/>
                      </a:lnTo>
                      <a:lnTo>
                        <a:pt x="4" y="456"/>
                      </a:lnTo>
                      <a:lnTo>
                        <a:pt x="39" y="456"/>
                      </a:lnTo>
                      <a:lnTo>
                        <a:pt x="40" y="455"/>
                      </a:lnTo>
                      <a:lnTo>
                        <a:pt x="41" y="455"/>
                      </a:lnTo>
                      <a:lnTo>
                        <a:pt x="41" y="454"/>
                      </a:lnTo>
                      <a:lnTo>
                        <a:pt x="43" y="453"/>
                      </a:lnTo>
                      <a:lnTo>
                        <a:pt x="43" y="4"/>
                      </a:lnTo>
                      <a:lnTo>
                        <a:pt x="41" y="3"/>
                      </a:lnTo>
                      <a:lnTo>
                        <a:pt x="41" y="1"/>
                      </a:lnTo>
                      <a:lnTo>
                        <a:pt x="40" y="1"/>
                      </a:lnTo>
                      <a:lnTo>
                        <a:pt x="39" y="0"/>
                      </a:lnTo>
                      <a:lnTo>
                        <a:pt x="37" y="0"/>
                      </a:lnTo>
                      <a:lnTo>
                        <a:pt x="5" y="0"/>
                      </a:lnTo>
                      <a:lnTo>
                        <a:pt x="11" y="11"/>
                      </a:lnTo>
                      <a:lnTo>
                        <a:pt x="32" y="11"/>
                      </a:lnTo>
                      <a:lnTo>
                        <a:pt x="32" y="446"/>
                      </a:lnTo>
                      <a:lnTo>
                        <a:pt x="11" y="446"/>
                      </a:lnTo>
                      <a:lnTo>
                        <a:pt x="11" y="1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56" name="Freeform 426"/>
                <p:cNvSpPr>
                  <a:spLocks/>
                </p:cNvSpPr>
                <p:nvPr/>
              </p:nvSpPr>
              <p:spPr bwMode="auto">
                <a:xfrm>
                  <a:off x="2827" y="3431"/>
                  <a:ext cx="22" cy="30"/>
                </a:xfrm>
                <a:custGeom>
                  <a:avLst/>
                  <a:gdLst>
                    <a:gd name="T0" fmla="*/ 1 w 66"/>
                    <a:gd name="T1" fmla="*/ 0 h 90"/>
                    <a:gd name="T2" fmla="*/ 0 w 66"/>
                    <a:gd name="T3" fmla="*/ 0 h 90"/>
                    <a:gd name="T4" fmla="*/ 0 w 66"/>
                    <a:gd name="T5" fmla="*/ 0 h 90"/>
                    <a:gd name="T6" fmla="*/ 0 w 66"/>
                    <a:gd name="T7" fmla="*/ 0 h 90"/>
                    <a:gd name="T8" fmla="*/ 0 w 66"/>
                    <a:gd name="T9" fmla="*/ 30 h 90"/>
                    <a:gd name="T10" fmla="*/ 0 w 66"/>
                    <a:gd name="T11" fmla="*/ 30 h 90"/>
                    <a:gd name="T12" fmla="*/ 0 w 66"/>
                    <a:gd name="T13" fmla="*/ 30 h 90"/>
                    <a:gd name="T14" fmla="*/ 22 w 66"/>
                    <a:gd name="T15" fmla="*/ 30 h 90"/>
                    <a:gd name="T16" fmla="*/ 22 w 66"/>
                    <a:gd name="T17" fmla="*/ 30 h 90"/>
                    <a:gd name="T18" fmla="*/ 22 w 66"/>
                    <a:gd name="T19" fmla="*/ 30 h 90"/>
                    <a:gd name="T20" fmla="*/ 22 w 66"/>
                    <a:gd name="T21" fmla="*/ 0 h 90"/>
                    <a:gd name="T22" fmla="*/ 22 w 66"/>
                    <a:gd name="T23" fmla="*/ 0 h 90"/>
                    <a:gd name="T24" fmla="*/ 22 w 66"/>
                    <a:gd name="T25" fmla="*/ 0 h 90"/>
                    <a:gd name="T26" fmla="*/ 21 w 66"/>
                    <a:gd name="T27" fmla="*/ 0 h 90"/>
                    <a:gd name="T28" fmla="*/ 1 w 66"/>
                    <a:gd name="T29" fmla="*/ 0 h 90"/>
                    <a:gd name="T30" fmla="*/ 2 w 66"/>
                    <a:gd name="T31" fmla="*/ 2 h 90"/>
                    <a:gd name="T32" fmla="*/ 20 w 66"/>
                    <a:gd name="T33" fmla="*/ 2 h 90"/>
                    <a:gd name="T34" fmla="*/ 20 w 66"/>
                    <a:gd name="T35" fmla="*/ 28 h 90"/>
                    <a:gd name="T36" fmla="*/ 2 w 66"/>
                    <a:gd name="T37" fmla="*/ 28 h 90"/>
                    <a:gd name="T38" fmla="*/ 2 w 66"/>
                    <a:gd name="T39" fmla="*/ 2 h 90"/>
                    <a:gd name="T40" fmla="*/ 1 w 66"/>
                    <a:gd name="T41" fmla="*/ 0 h 90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6"/>
                    <a:gd name="T64" fmla="*/ 0 h 90"/>
                    <a:gd name="T65" fmla="*/ 66 w 66"/>
                    <a:gd name="T66" fmla="*/ 90 h 90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6" h="90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89"/>
                      </a:lnTo>
                      <a:lnTo>
                        <a:pt x="1" y="89"/>
                      </a:lnTo>
                      <a:lnTo>
                        <a:pt x="1" y="90"/>
                      </a:lnTo>
                      <a:lnTo>
                        <a:pt x="65" y="90"/>
                      </a:lnTo>
                      <a:lnTo>
                        <a:pt x="65" y="89"/>
                      </a:lnTo>
                      <a:lnTo>
                        <a:pt x="66" y="89"/>
                      </a:lnTo>
                      <a:lnTo>
                        <a:pt x="66" y="1"/>
                      </a:lnTo>
                      <a:lnTo>
                        <a:pt x="65" y="1"/>
                      </a:lnTo>
                      <a:lnTo>
                        <a:pt x="65" y="0"/>
                      </a:lnTo>
                      <a:lnTo>
                        <a:pt x="63" y="0"/>
                      </a:lnTo>
                      <a:lnTo>
                        <a:pt x="2" y="0"/>
                      </a:lnTo>
                      <a:lnTo>
                        <a:pt x="5" y="5"/>
                      </a:lnTo>
                      <a:lnTo>
                        <a:pt x="61" y="5"/>
                      </a:lnTo>
                      <a:lnTo>
                        <a:pt x="61" y="85"/>
                      </a:lnTo>
                      <a:lnTo>
                        <a:pt x="5" y="85"/>
                      </a:lnTo>
                      <a:lnTo>
                        <a:pt x="5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57" name="Freeform 427"/>
                <p:cNvSpPr>
                  <a:spLocks/>
                </p:cNvSpPr>
                <p:nvPr/>
              </p:nvSpPr>
              <p:spPr bwMode="auto">
                <a:xfrm>
                  <a:off x="2862" y="3437"/>
                  <a:ext cx="13" cy="17"/>
                </a:xfrm>
                <a:custGeom>
                  <a:avLst/>
                  <a:gdLst>
                    <a:gd name="T0" fmla="*/ 1 w 38"/>
                    <a:gd name="T1" fmla="*/ 0 h 52"/>
                    <a:gd name="T2" fmla="*/ 0 w 38"/>
                    <a:gd name="T3" fmla="*/ 0 h 52"/>
                    <a:gd name="T4" fmla="*/ 0 w 38"/>
                    <a:gd name="T5" fmla="*/ 0 h 52"/>
                    <a:gd name="T6" fmla="*/ 0 w 38"/>
                    <a:gd name="T7" fmla="*/ 0 h 52"/>
                    <a:gd name="T8" fmla="*/ 0 w 38"/>
                    <a:gd name="T9" fmla="*/ 17 h 52"/>
                    <a:gd name="T10" fmla="*/ 0 w 38"/>
                    <a:gd name="T11" fmla="*/ 17 h 52"/>
                    <a:gd name="T12" fmla="*/ 0 w 38"/>
                    <a:gd name="T13" fmla="*/ 17 h 52"/>
                    <a:gd name="T14" fmla="*/ 13 w 38"/>
                    <a:gd name="T15" fmla="*/ 17 h 52"/>
                    <a:gd name="T16" fmla="*/ 13 w 38"/>
                    <a:gd name="T17" fmla="*/ 17 h 52"/>
                    <a:gd name="T18" fmla="*/ 13 w 38"/>
                    <a:gd name="T19" fmla="*/ 17 h 52"/>
                    <a:gd name="T20" fmla="*/ 13 w 38"/>
                    <a:gd name="T21" fmla="*/ 0 h 52"/>
                    <a:gd name="T22" fmla="*/ 13 w 38"/>
                    <a:gd name="T23" fmla="*/ 0 h 52"/>
                    <a:gd name="T24" fmla="*/ 13 w 38"/>
                    <a:gd name="T25" fmla="*/ 0 h 52"/>
                    <a:gd name="T26" fmla="*/ 12 w 38"/>
                    <a:gd name="T27" fmla="*/ 0 h 52"/>
                    <a:gd name="T28" fmla="*/ 1 w 38"/>
                    <a:gd name="T29" fmla="*/ 0 h 52"/>
                    <a:gd name="T30" fmla="*/ 2 w 38"/>
                    <a:gd name="T31" fmla="*/ 2 h 52"/>
                    <a:gd name="T32" fmla="*/ 11 w 38"/>
                    <a:gd name="T33" fmla="*/ 2 h 52"/>
                    <a:gd name="T34" fmla="*/ 11 w 38"/>
                    <a:gd name="T35" fmla="*/ 15 h 52"/>
                    <a:gd name="T36" fmla="*/ 2 w 38"/>
                    <a:gd name="T37" fmla="*/ 15 h 52"/>
                    <a:gd name="T38" fmla="*/ 2 w 38"/>
                    <a:gd name="T39" fmla="*/ 2 h 52"/>
                    <a:gd name="T40" fmla="*/ 1 w 38"/>
                    <a:gd name="T41" fmla="*/ 0 h 5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8"/>
                    <a:gd name="T64" fmla="*/ 0 h 52"/>
                    <a:gd name="T65" fmla="*/ 38 w 38"/>
                    <a:gd name="T66" fmla="*/ 52 h 5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8" h="5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51"/>
                      </a:lnTo>
                      <a:lnTo>
                        <a:pt x="1" y="51"/>
                      </a:lnTo>
                      <a:lnTo>
                        <a:pt x="1" y="52"/>
                      </a:lnTo>
                      <a:lnTo>
                        <a:pt x="37" y="52"/>
                      </a:lnTo>
                      <a:lnTo>
                        <a:pt x="37" y="51"/>
                      </a:lnTo>
                      <a:lnTo>
                        <a:pt x="38" y="51"/>
                      </a:lnTo>
                      <a:lnTo>
                        <a:pt x="38" y="1"/>
                      </a:lnTo>
                      <a:lnTo>
                        <a:pt x="37" y="1"/>
                      </a:lnTo>
                      <a:lnTo>
                        <a:pt x="37" y="0"/>
                      </a:lnTo>
                      <a:lnTo>
                        <a:pt x="36" y="0"/>
                      </a:lnTo>
                      <a:lnTo>
                        <a:pt x="2" y="0"/>
                      </a:lnTo>
                      <a:lnTo>
                        <a:pt x="5" y="5"/>
                      </a:lnTo>
                      <a:lnTo>
                        <a:pt x="33" y="5"/>
                      </a:lnTo>
                      <a:lnTo>
                        <a:pt x="33" y="47"/>
                      </a:lnTo>
                      <a:lnTo>
                        <a:pt x="5" y="47"/>
                      </a:lnTo>
                      <a:lnTo>
                        <a:pt x="5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58" name="Freeform 428"/>
                <p:cNvSpPr>
                  <a:spLocks/>
                </p:cNvSpPr>
                <p:nvPr/>
              </p:nvSpPr>
              <p:spPr bwMode="auto">
                <a:xfrm>
                  <a:off x="2874" y="3430"/>
                  <a:ext cx="10" cy="31"/>
                </a:xfrm>
                <a:custGeom>
                  <a:avLst/>
                  <a:gdLst>
                    <a:gd name="T0" fmla="*/ 1 w 32"/>
                    <a:gd name="T1" fmla="*/ 0 h 92"/>
                    <a:gd name="T2" fmla="*/ 1 w 32"/>
                    <a:gd name="T3" fmla="*/ 0 h 92"/>
                    <a:gd name="T4" fmla="*/ 1 w 32"/>
                    <a:gd name="T5" fmla="*/ 1 h 92"/>
                    <a:gd name="T6" fmla="*/ 0 w 32"/>
                    <a:gd name="T7" fmla="*/ 1 h 92"/>
                    <a:gd name="T8" fmla="*/ 0 w 32"/>
                    <a:gd name="T9" fmla="*/ 31 h 92"/>
                    <a:gd name="T10" fmla="*/ 1 w 32"/>
                    <a:gd name="T11" fmla="*/ 31 h 92"/>
                    <a:gd name="T12" fmla="*/ 1 w 32"/>
                    <a:gd name="T13" fmla="*/ 31 h 92"/>
                    <a:gd name="T14" fmla="*/ 10 w 32"/>
                    <a:gd name="T15" fmla="*/ 31 h 92"/>
                    <a:gd name="T16" fmla="*/ 10 w 32"/>
                    <a:gd name="T17" fmla="*/ 31 h 92"/>
                    <a:gd name="T18" fmla="*/ 10 w 32"/>
                    <a:gd name="T19" fmla="*/ 31 h 92"/>
                    <a:gd name="T20" fmla="*/ 10 w 32"/>
                    <a:gd name="T21" fmla="*/ 1 h 92"/>
                    <a:gd name="T22" fmla="*/ 10 w 32"/>
                    <a:gd name="T23" fmla="*/ 1 h 92"/>
                    <a:gd name="T24" fmla="*/ 10 w 32"/>
                    <a:gd name="T25" fmla="*/ 0 h 92"/>
                    <a:gd name="T26" fmla="*/ 9 w 32"/>
                    <a:gd name="T27" fmla="*/ 0 h 92"/>
                    <a:gd name="T28" fmla="*/ 1 w 32"/>
                    <a:gd name="T29" fmla="*/ 0 h 92"/>
                    <a:gd name="T30" fmla="*/ 2 w 32"/>
                    <a:gd name="T31" fmla="*/ 2 h 92"/>
                    <a:gd name="T32" fmla="*/ 8 w 32"/>
                    <a:gd name="T33" fmla="*/ 2 h 92"/>
                    <a:gd name="T34" fmla="*/ 8 w 32"/>
                    <a:gd name="T35" fmla="*/ 29 h 92"/>
                    <a:gd name="T36" fmla="*/ 2 w 32"/>
                    <a:gd name="T37" fmla="*/ 29 h 92"/>
                    <a:gd name="T38" fmla="*/ 2 w 32"/>
                    <a:gd name="T39" fmla="*/ 2 h 92"/>
                    <a:gd name="T40" fmla="*/ 1 w 32"/>
                    <a:gd name="T41" fmla="*/ 0 h 9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2"/>
                    <a:gd name="T64" fmla="*/ 0 h 92"/>
                    <a:gd name="T65" fmla="*/ 32 w 32"/>
                    <a:gd name="T66" fmla="*/ 92 h 9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2" h="92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0" y="2"/>
                      </a:lnTo>
                      <a:lnTo>
                        <a:pt x="0" y="91"/>
                      </a:lnTo>
                      <a:lnTo>
                        <a:pt x="2" y="91"/>
                      </a:lnTo>
                      <a:lnTo>
                        <a:pt x="2" y="92"/>
                      </a:lnTo>
                      <a:lnTo>
                        <a:pt x="31" y="92"/>
                      </a:lnTo>
                      <a:lnTo>
                        <a:pt x="31" y="91"/>
                      </a:lnTo>
                      <a:lnTo>
                        <a:pt x="32" y="91"/>
                      </a:lnTo>
                      <a:lnTo>
                        <a:pt x="32" y="2"/>
                      </a:lnTo>
                      <a:lnTo>
                        <a:pt x="31" y="2"/>
                      </a:lnTo>
                      <a:lnTo>
                        <a:pt x="31" y="0"/>
                      </a:lnTo>
                      <a:lnTo>
                        <a:pt x="30" y="0"/>
                      </a:lnTo>
                      <a:lnTo>
                        <a:pt x="3" y="0"/>
                      </a:lnTo>
                      <a:lnTo>
                        <a:pt x="6" y="6"/>
                      </a:lnTo>
                      <a:lnTo>
                        <a:pt x="27" y="6"/>
                      </a:lnTo>
                      <a:lnTo>
                        <a:pt x="27" y="87"/>
                      </a:lnTo>
                      <a:lnTo>
                        <a:pt x="6" y="87"/>
                      </a:lnTo>
                      <a:lnTo>
                        <a:pt x="6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59" name="Freeform 429"/>
                <p:cNvSpPr>
                  <a:spLocks/>
                </p:cNvSpPr>
                <p:nvPr/>
              </p:nvSpPr>
              <p:spPr bwMode="auto">
                <a:xfrm>
                  <a:off x="2887" y="3430"/>
                  <a:ext cx="11" cy="31"/>
                </a:xfrm>
                <a:custGeom>
                  <a:avLst/>
                  <a:gdLst>
                    <a:gd name="T0" fmla="*/ 1 w 33"/>
                    <a:gd name="T1" fmla="*/ 0 h 92"/>
                    <a:gd name="T2" fmla="*/ 0 w 33"/>
                    <a:gd name="T3" fmla="*/ 0 h 92"/>
                    <a:gd name="T4" fmla="*/ 0 w 33"/>
                    <a:gd name="T5" fmla="*/ 0 h 92"/>
                    <a:gd name="T6" fmla="*/ 0 w 33"/>
                    <a:gd name="T7" fmla="*/ 0 h 92"/>
                    <a:gd name="T8" fmla="*/ 0 w 33"/>
                    <a:gd name="T9" fmla="*/ 30 h 92"/>
                    <a:gd name="T10" fmla="*/ 0 w 33"/>
                    <a:gd name="T11" fmla="*/ 30 h 92"/>
                    <a:gd name="T12" fmla="*/ 0 w 33"/>
                    <a:gd name="T13" fmla="*/ 31 h 92"/>
                    <a:gd name="T14" fmla="*/ 11 w 33"/>
                    <a:gd name="T15" fmla="*/ 31 h 92"/>
                    <a:gd name="T16" fmla="*/ 11 w 33"/>
                    <a:gd name="T17" fmla="*/ 30 h 92"/>
                    <a:gd name="T18" fmla="*/ 11 w 33"/>
                    <a:gd name="T19" fmla="*/ 30 h 92"/>
                    <a:gd name="T20" fmla="*/ 11 w 33"/>
                    <a:gd name="T21" fmla="*/ 0 h 92"/>
                    <a:gd name="T22" fmla="*/ 11 w 33"/>
                    <a:gd name="T23" fmla="*/ 0 h 92"/>
                    <a:gd name="T24" fmla="*/ 11 w 33"/>
                    <a:gd name="T25" fmla="*/ 0 h 92"/>
                    <a:gd name="T26" fmla="*/ 10 w 33"/>
                    <a:gd name="T27" fmla="*/ 0 h 92"/>
                    <a:gd name="T28" fmla="*/ 1 w 33"/>
                    <a:gd name="T29" fmla="*/ 0 h 92"/>
                    <a:gd name="T30" fmla="*/ 2 w 33"/>
                    <a:gd name="T31" fmla="*/ 2 h 92"/>
                    <a:gd name="T32" fmla="*/ 9 w 33"/>
                    <a:gd name="T33" fmla="*/ 2 h 92"/>
                    <a:gd name="T34" fmla="*/ 9 w 33"/>
                    <a:gd name="T35" fmla="*/ 29 h 92"/>
                    <a:gd name="T36" fmla="*/ 2 w 33"/>
                    <a:gd name="T37" fmla="*/ 29 h 92"/>
                    <a:gd name="T38" fmla="*/ 2 w 33"/>
                    <a:gd name="T39" fmla="*/ 2 h 92"/>
                    <a:gd name="T40" fmla="*/ 1 w 33"/>
                    <a:gd name="T41" fmla="*/ 0 h 9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3"/>
                    <a:gd name="T64" fmla="*/ 0 h 92"/>
                    <a:gd name="T65" fmla="*/ 33 w 33"/>
                    <a:gd name="T66" fmla="*/ 92 h 9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3" h="92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90"/>
                      </a:lnTo>
                      <a:lnTo>
                        <a:pt x="1" y="90"/>
                      </a:lnTo>
                      <a:lnTo>
                        <a:pt x="1" y="92"/>
                      </a:lnTo>
                      <a:lnTo>
                        <a:pt x="32" y="92"/>
                      </a:lnTo>
                      <a:lnTo>
                        <a:pt x="32" y="90"/>
                      </a:lnTo>
                      <a:lnTo>
                        <a:pt x="33" y="90"/>
                      </a:lnTo>
                      <a:lnTo>
                        <a:pt x="33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lnTo>
                        <a:pt x="31" y="0"/>
                      </a:lnTo>
                      <a:lnTo>
                        <a:pt x="3" y="0"/>
                      </a:lnTo>
                      <a:lnTo>
                        <a:pt x="5" y="5"/>
                      </a:lnTo>
                      <a:lnTo>
                        <a:pt x="28" y="5"/>
                      </a:lnTo>
                      <a:lnTo>
                        <a:pt x="28" y="86"/>
                      </a:lnTo>
                      <a:lnTo>
                        <a:pt x="5" y="86"/>
                      </a:lnTo>
                      <a:lnTo>
                        <a:pt x="5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0" name="Freeform 430"/>
                <p:cNvSpPr>
                  <a:spLocks/>
                </p:cNvSpPr>
                <p:nvPr/>
              </p:nvSpPr>
              <p:spPr bwMode="auto">
                <a:xfrm>
                  <a:off x="2896" y="3437"/>
                  <a:ext cx="14" cy="17"/>
                </a:xfrm>
                <a:custGeom>
                  <a:avLst/>
                  <a:gdLst>
                    <a:gd name="T0" fmla="*/ 1 w 40"/>
                    <a:gd name="T1" fmla="*/ 0 h 52"/>
                    <a:gd name="T2" fmla="*/ 0 w 40"/>
                    <a:gd name="T3" fmla="*/ 0 h 52"/>
                    <a:gd name="T4" fmla="*/ 0 w 40"/>
                    <a:gd name="T5" fmla="*/ 0 h 52"/>
                    <a:gd name="T6" fmla="*/ 0 w 40"/>
                    <a:gd name="T7" fmla="*/ 0 h 52"/>
                    <a:gd name="T8" fmla="*/ 0 w 40"/>
                    <a:gd name="T9" fmla="*/ 17 h 52"/>
                    <a:gd name="T10" fmla="*/ 0 w 40"/>
                    <a:gd name="T11" fmla="*/ 17 h 52"/>
                    <a:gd name="T12" fmla="*/ 0 w 40"/>
                    <a:gd name="T13" fmla="*/ 17 h 52"/>
                    <a:gd name="T14" fmla="*/ 14 w 40"/>
                    <a:gd name="T15" fmla="*/ 17 h 52"/>
                    <a:gd name="T16" fmla="*/ 14 w 40"/>
                    <a:gd name="T17" fmla="*/ 17 h 52"/>
                    <a:gd name="T18" fmla="*/ 14 w 40"/>
                    <a:gd name="T19" fmla="*/ 17 h 52"/>
                    <a:gd name="T20" fmla="*/ 14 w 40"/>
                    <a:gd name="T21" fmla="*/ 0 h 52"/>
                    <a:gd name="T22" fmla="*/ 14 w 40"/>
                    <a:gd name="T23" fmla="*/ 0 h 52"/>
                    <a:gd name="T24" fmla="*/ 14 w 40"/>
                    <a:gd name="T25" fmla="*/ 0 h 52"/>
                    <a:gd name="T26" fmla="*/ 13 w 40"/>
                    <a:gd name="T27" fmla="*/ 0 h 52"/>
                    <a:gd name="T28" fmla="*/ 1 w 40"/>
                    <a:gd name="T29" fmla="*/ 0 h 52"/>
                    <a:gd name="T30" fmla="*/ 2 w 40"/>
                    <a:gd name="T31" fmla="*/ 2 h 52"/>
                    <a:gd name="T32" fmla="*/ 12 w 40"/>
                    <a:gd name="T33" fmla="*/ 2 h 52"/>
                    <a:gd name="T34" fmla="*/ 12 w 40"/>
                    <a:gd name="T35" fmla="*/ 15 h 52"/>
                    <a:gd name="T36" fmla="*/ 2 w 40"/>
                    <a:gd name="T37" fmla="*/ 15 h 52"/>
                    <a:gd name="T38" fmla="*/ 2 w 40"/>
                    <a:gd name="T39" fmla="*/ 2 h 52"/>
                    <a:gd name="T40" fmla="*/ 1 w 40"/>
                    <a:gd name="T41" fmla="*/ 0 h 5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0"/>
                    <a:gd name="T64" fmla="*/ 0 h 52"/>
                    <a:gd name="T65" fmla="*/ 40 w 40"/>
                    <a:gd name="T66" fmla="*/ 52 h 5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0" h="52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51"/>
                      </a:lnTo>
                      <a:lnTo>
                        <a:pt x="1" y="51"/>
                      </a:lnTo>
                      <a:lnTo>
                        <a:pt x="1" y="52"/>
                      </a:lnTo>
                      <a:lnTo>
                        <a:pt x="39" y="52"/>
                      </a:lnTo>
                      <a:lnTo>
                        <a:pt x="39" y="51"/>
                      </a:lnTo>
                      <a:lnTo>
                        <a:pt x="40" y="51"/>
                      </a:lnTo>
                      <a:lnTo>
                        <a:pt x="40" y="1"/>
                      </a:lnTo>
                      <a:lnTo>
                        <a:pt x="39" y="1"/>
                      </a:lnTo>
                      <a:lnTo>
                        <a:pt x="39" y="0"/>
                      </a:lnTo>
                      <a:lnTo>
                        <a:pt x="37" y="0"/>
                      </a:lnTo>
                      <a:lnTo>
                        <a:pt x="3" y="0"/>
                      </a:lnTo>
                      <a:lnTo>
                        <a:pt x="5" y="5"/>
                      </a:lnTo>
                      <a:lnTo>
                        <a:pt x="35" y="5"/>
                      </a:lnTo>
                      <a:lnTo>
                        <a:pt x="35" y="47"/>
                      </a:lnTo>
                      <a:lnTo>
                        <a:pt x="5" y="47"/>
                      </a:lnTo>
                      <a:lnTo>
                        <a:pt x="5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1" name="Freeform 431"/>
                <p:cNvSpPr>
                  <a:spLocks/>
                </p:cNvSpPr>
                <p:nvPr/>
              </p:nvSpPr>
              <p:spPr bwMode="auto">
                <a:xfrm>
                  <a:off x="2916" y="3418"/>
                  <a:ext cx="44" cy="72"/>
                </a:xfrm>
                <a:custGeom>
                  <a:avLst/>
                  <a:gdLst>
                    <a:gd name="T0" fmla="*/ 1 w 133"/>
                    <a:gd name="T1" fmla="*/ 0 h 217"/>
                    <a:gd name="T2" fmla="*/ 0 w 133"/>
                    <a:gd name="T3" fmla="*/ 0 h 217"/>
                    <a:gd name="T4" fmla="*/ 0 w 133"/>
                    <a:gd name="T5" fmla="*/ 1 h 217"/>
                    <a:gd name="T6" fmla="*/ 0 w 133"/>
                    <a:gd name="T7" fmla="*/ 1 h 217"/>
                    <a:gd name="T8" fmla="*/ 0 w 133"/>
                    <a:gd name="T9" fmla="*/ 71 h 217"/>
                    <a:gd name="T10" fmla="*/ 0 w 133"/>
                    <a:gd name="T11" fmla="*/ 71 h 217"/>
                    <a:gd name="T12" fmla="*/ 0 w 133"/>
                    <a:gd name="T13" fmla="*/ 72 h 217"/>
                    <a:gd name="T14" fmla="*/ 43 w 133"/>
                    <a:gd name="T15" fmla="*/ 72 h 217"/>
                    <a:gd name="T16" fmla="*/ 43 w 133"/>
                    <a:gd name="T17" fmla="*/ 71 h 217"/>
                    <a:gd name="T18" fmla="*/ 44 w 133"/>
                    <a:gd name="T19" fmla="*/ 71 h 217"/>
                    <a:gd name="T20" fmla="*/ 44 w 133"/>
                    <a:gd name="T21" fmla="*/ 1 h 217"/>
                    <a:gd name="T22" fmla="*/ 43 w 133"/>
                    <a:gd name="T23" fmla="*/ 1 h 217"/>
                    <a:gd name="T24" fmla="*/ 43 w 133"/>
                    <a:gd name="T25" fmla="*/ 0 h 217"/>
                    <a:gd name="T26" fmla="*/ 43 w 133"/>
                    <a:gd name="T27" fmla="*/ 0 h 217"/>
                    <a:gd name="T28" fmla="*/ 1 w 133"/>
                    <a:gd name="T29" fmla="*/ 0 h 217"/>
                    <a:gd name="T30" fmla="*/ 2 w 133"/>
                    <a:gd name="T31" fmla="*/ 2 h 217"/>
                    <a:gd name="T32" fmla="*/ 42 w 133"/>
                    <a:gd name="T33" fmla="*/ 2 h 217"/>
                    <a:gd name="T34" fmla="*/ 42 w 133"/>
                    <a:gd name="T35" fmla="*/ 70 h 217"/>
                    <a:gd name="T36" fmla="*/ 2 w 133"/>
                    <a:gd name="T37" fmla="*/ 70 h 217"/>
                    <a:gd name="T38" fmla="*/ 2 w 133"/>
                    <a:gd name="T39" fmla="*/ 2 h 217"/>
                    <a:gd name="T40" fmla="*/ 1 w 133"/>
                    <a:gd name="T41" fmla="*/ 0 h 21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3"/>
                    <a:gd name="T64" fmla="*/ 0 h 217"/>
                    <a:gd name="T65" fmla="*/ 133 w 133"/>
                    <a:gd name="T66" fmla="*/ 217 h 217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3" h="217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215"/>
                      </a:lnTo>
                      <a:lnTo>
                        <a:pt x="1" y="215"/>
                      </a:lnTo>
                      <a:lnTo>
                        <a:pt x="1" y="217"/>
                      </a:lnTo>
                      <a:lnTo>
                        <a:pt x="131" y="217"/>
                      </a:lnTo>
                      <a:lnTo>
                        <a:pt x="131" y="215"/>
                      </a:lnTo>
                      <a:lnTo>
                        <a:pt x="133" y="215"/>
                      </a:lnTo>
                      <a:lnTo>
                        <a:pt x="133" y="2"/>
                      </a:lnTo>
                      <a:lnTo>
                        <a:pt x="131" y="2"/>
                      </a:lnTo>
                      <a:lnTo>
                        <a:pt x="131" y="0"/>
                      </a:lnTo>
                      <a:lnTo>
                        <a:pt x="130" y="0"/>
                      </a:lnTo>
                      <a:lnTo>
                        <a:pt x="2" y="0"/>
                      </a:lnTo>
                      <a:lnTo>
                        <a:pt x="5" y="5"/>
                      </a:lnTo>
                      <a:lnTo>
                        <a:pt x="127" y="5"/>
                      </a:lnTo>
                      <a:lnTo>
                        <a:pt x="127" y="211"/>
                      </a:lnTo>
                      <a:lnTo>
                        <a:pt x="5" y="211"/>
                      </a:lnTo>
                      <a:lnTo>
                        <a:pt x="5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2" name="Freeform 432"/>
                <p:cNvSpPr>
                  <a:spLocks/>
                </p:cNvSpPr>
                <p:nvPr/>
              </p:nvSpPr>
              <p:spPr bwMode="auto">
                <a:xfrm>
                  <a:off x="2966" y="3468"/>
                  <a:ext cx="10" cy="17"/>
                </a:xfrm>
                <a:custGeom>
                  <a:avLst/>
                  <a:gdLst>
                    <a:gd name="T0" fmla="*/ 1 w 30"/>
                    <a:gd name="T1" fmla="*/ 0 h 52"/>
                    <a:gd name="T2" fmla="*/ 1 w 30"/>
                    <a:gd name="T3" fmla="*/ 0 h 52"/>
                    <a:gd name="T4" fmla="*/ 1 w 30"/>
                    <a:gd name="T5" fmla="*/ 0 h 52"/>
                    <a:gd name="T6" fmla="*/ 0 w 30"/>
                    <a:gd name="T7" fmla="*/ 0 h 52"/>
                    <a:gd name="T8" fmla="*/ 0 w 30"/>
                    <a:gd name="T9" fmla="*/ 17 h 52"/>
                    <a:gd name="T10" fmla="*/ 1 w 30"/>
                    <a:gd name="T11" fmla="*/ 17 h 52"/>
                    <a:gd name="T12" fmla="*/ 1 w 30"/>
                    <a:gd name="T13" fmla="*/ 17 h 52"/>
                    <a:gd name="T14" fmla="*/ 9 w 30"/>
                    <a:gd name="T15" fmla="*/ 17 h 52"/>
                    <a:gd name="T16" fmla="*/ 9 w 30"/>
                    <a:gd name="T17" fmla="*/ 17 h 52"/>
                    <a:gd name="T18" fmla="*/ 10 w 30"/>
                    <a:gd name="T19" fmla="*/ 17 h 52"/>
                    <a:gd name="T20" fmla="*/ 10 w 30"/>
                    <a:gd name="T21" fmla="*/ 0 h 52"/>
                    <a:gd name="T22" fmla="*/ 9 w 30"/>
                    <a:gd name="T23" fmla="*/ 0 h 52"/>
                    <a:gd name="T24" fmla="*/ 9 w 30"/>
                    <a:gd name="T25" fmla="*/ 0 h 52"/>
                    <a:gd name="T26" fmla="*/ 9 w 30"/>
                    <a:gd name="T27" fmla="*/ 0 h 52"/>
                    <a:gd name="T28" fmla="*/ 1 w 30"/>
                    <a:gd name="T29" fmla="*/ 0 h 52"/>
                    <a:gd name="T30" fmla="*/ 2 w 30"/>
                    <a:gd name="T31" fmla="*/ 2 h 52"/>
                    <a:gd name="T32" fmla="*/ 8 w 30"/>
                    <a:gd name="T33" fmla="*/ 2 h 52"/>
                    <a:gd name="T34" fmla="*/ 8 w 30"/>
                    <a:gd name="T35" fmla="*/ 15 h 52"/>
                    <a:gd name="T36" fmla="*/ 2 w 30"/>
                    <a:gd name="T37" fmla="*/ 15 h 52"/>
                    <a:gd name="T38" fmla="*/ 2 w 30"/>
                    <a:gd name="T39" fmla="*/ 2 h 52"/>
                    <a:gd name="T40" fmla="*/ 1 w 30"/>
                    <a:gd name="T41" fmla="*/ 0 h 5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0"/>
                    <a:gd name="T64" fmla="*/ 0 h 52"/>
                    <a:gd name="T65" fmla="*/ 30 w 30"/>
                    <a:gd name="T66" fmla="*/ 52 h 5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0" h="52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51"/>
                      </a:lnTo>
                      <a:lnTo>
                        <a:pt x="2" y="51"/>
                      </a:lnTo>
                      <a:lnTo>
                        <a:pt x="2" y="52"/>
                      </a:lnTo>
                      <a:lnTo>
                        <a:pt x="28" y="52"/>
                      </a:lnTo>
                      <a:lnTo>
                        <a:pt x="28" y="51"/>
                      </a:lnTo>
                      <a:lnTo>
                        <a:pt x="30" y="51"/>
                      </a:lnTo>
                      <a:lnTo>
                        <a:pt x="30" y="1"/>
                      </a:ln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7" y="0"/>
                      </a:lnTo>
                      <a:lnTo>
                        <a:pt x="3" y="0"/>
                      </a:lnTo>
                      <a:lnTo>
                        <a:pt x="6" y="5"/>
                      </a:lnTo>
                      <a:lnTo>
                        <a:pt x="24" y="5"/>
                      </a:lnTo>
                      <a:lnTo>
                        <a:pt x="24" y="47"/>
                      </a:lnTo>
                      <a:lnTo>
                        <a:pt x="6" y="47"/>
                      </a:lnTo>
                      <a:lnTo>
                        <a:pt x="6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3" name="Freeform 433"/>
                <p:cNvSpPr>
                  <a:spLocks/>
                </p:cNvSpPr>
                <p:nvPr/>
              </p:nvSpPr>
              <p:spPr bwMode="auto">
                <a:xfrm>
                  <a:off x="2982" y="3464"/>
                  <a:ext cx="45" cy="26"/>
                </a:xfrm>
                <a:custGeom>
                  <a:avLst/>
                  <a:gdLst>
                    <a:gd name="T0" fmla="*/ 1 w 136"/>
                    <a:gd name="T1" fmla="*/ 0 h 79"/>
                    <a:gd name="T2" fmla="*/ 0 w 136"/>
                    <a:gd name="T3" fmla="*/ 0 h 79"/>
                    <a:gd name="T4" fmla="*/ 0 w 136"/>
                    <a:gd name="T5" fmla="*/ 0 h 79"/>
                    <a:gd name="T6" fmla="*/ 0 w 136"/>
                    <a:gd name="T7" fmla="*/ 0 h 79"/>
                    <a:gd name="T8" fmla="*/ 0 w 136"/>
                    <a:gd name="T9" fmla="*/ 25 h 79"/>
                    <a:gd name="T10" fmla="*/ 0 w 136"/>
                    <a:gd name="T11" fmla="*/ 25 h 79"/>
                    <a:gd name="T12" fmla="*/ 0 w 136"/>
                    <a:gd name="T13" fmla="*/ 26 h 79"/>
                    <a:gd name="T14" fmla="*/ 44 w 136"/>
                    <a:gd name="T15" fmla="*/ 26 h 79"/>
                    <a:gd name="T16" fmla="*/ 44 w 136"/>
                    <a:gd name="T17" fmla="*/ 25 h 79"/>
                    <a:gd name="T18" fmla="*/ 45 w 136"/>
                    <a:gd name="T19" fmla="*/ 25 h 79"/>
                    <a:gd name="T20" fmla="*/ 45 w 136"/>
                    <a:gd name="T21" fmla="*/ 0 h 79"/>
                    <a:gd name="T22" fmla="*/ 44 w 136"/>
                    <a:gd name="T23" fmla="*/ 0 h 79"/>
                    <a:gd name="T24" fmla="*/ 44 w 136"/>
                    <a:gd name="T25" fmla="*/ 0 h 79"/>
                    <a:gd name="T26" fmla="*/ 44 w 136"/>
                    <a:gd name="T27" fmla="*/ 0 h 79"/>
                    <a:gd name="T28" fmla="*/ 1 w 136"/>
                    <a:gd name="T29" fmla="*/ 0 h 79"/>
                    <a:gd name="T30" fmla="*/ 2 w 136"/>
                    <a:gd name="T31" fmla="*/ 2 h 79"/>
                    <a:gd name="T32" fmla="*/ 43 w 136"/>
                    <a:gd name="T33" fmla="*/ 2 h 79"/>
                    <a:gd name="T34" fmla="*/ 43 w 136"/>
                    <a:gd name="T35" fmla="*/ 24 h 79"/>
                    <a:gd name="T36" fmla="*/ 2 w 136"/>
                    <a:gd name="T37" fmla="*/ 24 h 79"/>
                    <a:gd name="T38" fmla="*/ 2 w 136"/>
                    <a:gd name="T39" fmla="*/ 2 h 79"/>
                    <a:gd name="T40" fmla="*/ 1 w 136"/>
                    <a:gd name="T41" fmla="*/ 0 h 7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36"/>
                    <a:gd name="T64" fmla="*/ 0 h 79"/>
                    <a:gd name="T65" fmla="*/ 136 w 136"/>
                    <a:gd name="T66" fmla="*/ 79 h 7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36" h="79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77"/>
                      </a:lnTo>
                      <a:lnTo>
                        <a:pt x="1" y="77"/>
                      </a:lnTo>
                      <a:lnTo>
                        <a:pt x="1" y="79"/>
                      </a:lnTo>
                      <a:lnTo>
                        <a:pt x="134" y="79"/>
                      </a:lnTo>
                      <a:lnTo>
                        <a:pt x="134" y="77"/>
                      </a:lnTo>
                      <a:lnTo>
                        <a:pt x="136" y="77"/>
                      </a:lnTo>
                      <a:lnTo>
                        <a:pt x="136" y="1"/>
                      </a:lnTo>
                      <a:lnTo>
                        <a:pt x="134" y="1"/>
                      </a:lnTo>
                      <a:lnTo>
                        <a:pt x="134" y="0"/>
                      </a:lnTo>
                      <a:lnTo>
                        <a:pt x="133" y="0"/>
                      </a:lnTo>
                      <a:lnTo>
                        <a:pt x="3" y="0"/>
                      </a:lnTo>
                      <a:lnTo>
                        <a:pt x="5" y="5"/>
                      </a:lnTo>
                      <a:lnTo>
                        <a:pt x="130" y="5"/>
                      </a:lnTo>
                      <a:lnTo>
                        <a:pt x="130" y="73"/>
                      </a:lnTo>
                      <a:lnTo>
                        <a:pt x="5" y="73"/>
                      </a:lnTo>
                      <a:lnTo>
                        <a:pt x="5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4" name="Freeform 434"/>
                <p:cNvSpPr>
                  <a:spLocks/>
                </p:cNvSpPr>
                <p:nvPr/>
              </p:nvSpPr>
              <p:spPr bwMode="auto">
                <a:xfrm>
                  <a:off x="2873" y="3468"/>
                  <a:ext cx="22" cy="42"/>
                </a:xfrm>
                <a:custGeom>
                  <a:avLst/>
                  <a:gdLst>
                    <a:gd name="T0" fmla="*/ 1 w 66"/>
                    <a:gd name="T1" fmla="*/ 0 h 125"/>
                    <a:gd name="T2" fmla="*/ 0 w 66"/>
                    <a:gd name="T3" fmla="*/ 0 h 125"/>
                    <a:gd name="T4" fmla="*/ 0 w 66"/>
                    <a:gd name="T5" fmla="*/ 0 h 125"/>
                    <a:gd name="T6" fmla="*/ 0 w 66"/>
                    <a:gd name="T7" fmla="*/ 0 h 125"/>
                    <a:gd name="T8" fmla="*/ 0 w 66"/>
                    <a:gd name="T9" fmla="*/ 41 h 125"/>
                    <a:gd name="T10" fmla="*/ 0 w 66"/>
                    <a:gd name="T11" fmla="*/ 41 h 125"/>
                    <a:gd name="T12" fmla="*/ 0 w 66"/>
                    <a:gd name="T13" fmla="*/ 42 h 125"/>
                    <a:gd name="T14" fmla="*/ 22 w 66"/>
                    <a:gd name="T15" fmla="*/ 42 h 125"/>
                    <a:gd name="T16" fmla="*/ 22 w 66"/>
                    <a:gd name="T17" fmla="*/ 41 h 125"/>
                    <a:gd name="T18" fmla="*/ 22 w 66"/>
                    <a:gd name="T19" fmla="*/ 41 h 125"/>
                    <a:gd name="T20" fmla="*/ 22 w 66"/>
                    <a:gd name="T21" fmla="*/ 0 h 125"/>
                    <a:gd name="T22" fmla="*/ 22 w 66"/>
                    <a:gd name="T23" fmla="*/ 0 h 125"/>
                    <a:gd name="T24" fmla="*/ 22 w 66"/>
                    <a:gd name="T25" fmla="*/ 0 h 125"/>
                    <a:gd name="T26" fmla="*/ 21 w 66"/>
                    <a:gd name="T27" fmla="*/ 0 h 125"/>
                    <a:gd name="T28" fmla="*/ 1 w 66"/>
                    <a:gd name="T29" fmla="*/ 0 h 125"/>
                    <a:gd name="T30" fmla="*/ 2 w 66"/>
                    <a:gd name="T31" fmla="*/ 2 h 125"/>
                    <a:gd name="T32" fmla="*/ 20 w 66"/>
                    <a:gd name="T33" fmla="*/ 2 h 125"/>
                    <a:gd name="T34" fmla="*/ 20 w 66"/>
                    <a:gd name="T35" fmla="*/ 40 h 125"/>
                    <a:gd name="T36" fmla="*/ 2 w 66"/>
                    <a:gd name="T37" fmla="*/ 40 h 125"/>
                    <a:gd name="T38" fmla="*/ 2 w 66"/>
                    <a:gd name="T39" fmla="*/ 2 h 125"/>
                    <a:gd name="T40" fmla="*/ 1 w 66"/>
                    <a:gd name="T41" fmla="*/ 0 h 12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66"/>
                    <a:gd name="T64" fmla="*/ 0 h 125"/>
                    <a:gd name="T65" fmla="*/ 66 w 66"/>
                    <a:gd name="T66" fmla="*/ 125 h 12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66" h="125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123"/>
                      </a:lnTo>
                      <a:lnTo>
                        <a:pt x="1" y="123"/>
                      </a:lnTo>
                      <a:lnTo>
                        <a:pt x="1" y="125"/>
                      </a:lnTo>
                      <a:lnTo>
                        <a:pt x="65" y="125"/>
                      </a:lnTo>
                      <a:lnTo>
                        <a:pt x="65" y="123"/>
                      </a:lnTo>
                      <a:lnTo>
                        <a:pt x="66" y="123"/>
                      </a:lnTo>
                      <a:lnTo>
                        <a:pt x="66" y="1"/>
                      </a:lnTo>
                      <a:lnTo>
                        <a:pt x="65" y="1"/>
                      </a:lnTo>
                      <a:lnTo>
                        <a:pt x="65" y="0"/>
                      </a:lnTo>
                      <a:lnTo>
                        <a:pt x="64" y="0"/>
                      </a:lnTo>
                      <a:lnTo>
                        <a:pt x="3" y="0"/>
                      </a:lnTo>
                      <a:lnTo>
                        <a:pt x="5" y="5"/>
                      </a:lnTo>
                      <a:lnTo>
                        <a:pt x="61" y="5"/>
                      </a:lnTo>
                      <a:lnTo>
                        <a:pt x="61" y="119"/>
                      </a:lnTo>
                      <a:lnTo>
                        <a:pt x="5" y="119"/>
                      </a:lnTo>
                      <a:lnTo>
                        <a:pt x="5" y="5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5" name="Freeform 435"/>
                <p:cNvSpPr>
                  <a:spLocks/>
                </p:cNvSpPr>
                <p:nvPr/>
              </p:nvSpPr>
              <p:spPr bwMode="auto">
                <a:xfrm>
                  <a:off x="2877" y="3508"/>
                  <a:ext cx="15" cy="19"/>
                </a:xfrm>
                <a:custGeom>
                  <a:avLst/>
                  <a:gdLst>
                    <a:gd name="T0" fmla="*/ 1 w 46"/>
                    <a:gd name="T1" fmla="*/ 0 h 59"/>
                    <a:gd name="T2" fmla="*/ 0 w 46"/>
                    <a:gd name="T3" fmla="*/ 0 h 59"/>
                    <a:gd name="T4" fmla="*/ 0 w 46"/>
                    <a:gd name="T5" fmla="*/ 1 h 59"/>
                    <a:gd name="T6" fmla="*/ 0 w 46"/>
                    <a:gd name="T7" fmla="*/ 1 h 59"/>
                    <a:gd name="T8" fmla="*/ 0 w 46"/>
                    <a:gd name="T9" fmla="*/ 19 h 59"/>
                    <a:gd name="T10" fmla="*/ 0 w 46"/>
                    <a:gd name="T11" fmla="*/ 19 h 59"/>
                    <a:gd name="T12" fmla="*/ 0 w 46"/>
                    <a:gd name="T13" fmla="*/ 19 h 59"/>
                    <a:gd name="T14" fmla="*/ 15 w 46"/>
                    <a:gd name="T15" fmla="*/ 19 h 59"/>
                    <a:gd name="T16" fmla="*/ 15 w 46"/>
                    <a:gd name="T17" fmla="*/ 19 h 59"/>
                    <a:gd name="T18" fmla="*/ 15 w 46"/>
                    <a:gd name="T19" fmla="*/ 19 h 59"/>
                    <a:gd name="T20" fmla="*/ 15 w 46"/>
                    <a:gd name="T21" fmla="*/ 1 h 59"/>
                    <a:gd name="T22" fmla="*/ 15 w 46"/>
                    <a:gd name="T23" fmla="*/ 1 h 59"/>
                    <a:gd name="T24" fmla="*/ 15 w 46"/>
                    <a:gd name="T25" fmla="*/ 0 h 59"/>
                    <a:gd name="T26" fmla="*/ 14 w 46"/>
                    <a:gd name="T27" fmla="*/ 0 h 59"/>
                    <a:gd name="T28" fmla="*/ 1 w 46"/>
                    <a:gd name="T29" fmla="*/ 0 h 59"/>
                    <a:gd name="T30" fmla="*/ 2 w 46"/>
                    <a:gd name="T31" fmla="*/ 2 h 59"/>
                    <a:gd name="T32" fmla="*/ 13 w 46"/>
                    <a:gd name="T33" fmla="*/ 2 h 59"/>
                    <a:gd name="T34" fmla="*/ 13 w 46"/>
                    <a:gd name="T35" fmla="*/ 17 h 59"/>
                    <a:gd name="T36" fmla="*/ 2 w 46"/>
                    <a:gd name="T37" fmla="*/ 17 h 59"/>
                    <a:gd name="T38" fmla="*/ 2 w 46"/>
                    <a:gd name="T39" fmla="*/ 2 h 59"/>
                    <a:gd name="T40" fmla="*/ 1 w 46"/>
                    <a:gd name="T41" fmla="*/ 0 h 5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6"/>
                    <a:gd name="T64" fmla="*/ 0 h 59"/>
                    <a:gd name="T65" fmla="*/ 46 w 46"/>
                    <a:gd name="T66" fmla="*/ 59 h 5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6" h="59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58"/>
                      </a:lnTo>
                      <a:lnTo>
                        <a:pt x="1" y="58"/>
                      </a:lnTo>
                      <a:lnTo>
                        <a:pt x="1" y="59"/>
                      </a:lnTo>
                      <a:lnTo>
                        <a:pt x="45" y="59"/>
                      </a:lnTo>
                      <a:lnTo>
                        <a:pt x="45" y="58"/>
                      </a:lnTo>
                      <a:lnTo>
                        <a:pt x="46" y="58"/>
                      </a:lnTo>
                      <a:lnTo>
                        <a:pt x="46" y="2"/>
                      </a:lnTo>
                      <a:lnTo>
                        <a:pt x="45" y="2"/>
                      </a:lnTo>
                      <a:lnTo>
                        <a:pt x="45" y="0"/>
                      </a:lnTo>
                      <a:lnTo>
                        <a:pt x="43" y="0"/>
                      </a:lnTo>
                      <a:lnTo>
                        <a:pt x="2" y="0"/>
                      </a:lnTo>
                      <a:lnTo>
                        <a:pt x="5" y="6"/>
                      </a:lnTo>
                      <a:lnTo>
                        <a:pt x="41" y="6"/>
                      </a:lnTo>
                      <a:lnTo>
                        <a:pt x="41" y="54"/>
                      </a:lnTo>
                      <a:lnTo>
                        <a:pt x="5" y="54"/>
                      </a:lnTo>
                      <a:lnTo>
                        <a:pt x="5" y="6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6" name="Freeform 436"/>
                <p:cNvSpPr>
                  <a:spLocks/>
                </p:cNvSpPr>
                <p:nvPr/>
              </p:nvSpPr>
              <p:spPr bwMode="auto">
                <a:xfrm>
                  <a:off x="2900" y="3468"/>
                  <a:ext cx="9" cy="17"/>
                </a:xfrm>
                <a:custGeom>
                  <a:avLst/>
                  <a:gdLst>
                    <a:gd name="T0" fmla="*/ 1 w 28"/>
                    <a:gd name="T1" fmla="*/ 0 h 52"/>
                    <a:gd name="T2" fmla="*/ 0 w 28"/>
                    <a:gd name="T3" fmla="*/ 0 h 52"/>
                    <a:gd name="T4" fmla="*/ 0 w 28"/>
                    <a:gd name="T5" fmla="*/ 0 h 52"/>
                    <a:gd name="T6" fmla="*/ 0 w 28"/>
                    <a:gd name="T7" fmla="*/ 0 h 52"/>
                    <a:gd name="T8" fmla="*/ 0 w 28"/>
                    <a:gd name="T9" fmla="*/ 17 h 52"/>
                    <a:gd name="T10" fmla="*/ 0 w 28"/>
                    <a:gd name="T11" fmla="*/ 17 h 52"/>
                    <a:gd name="T12" fmla="*/ 0 w 28"/>
                    <a:gd name="T13" fmla="*/ 17 h 52"/>
                    <a:gd name="T14" fmla="*/ 8 w 28"/>
                    <a:gd name="T15" fmla="*/ 17 h 52"/>
                    <a:gd name="T16" fmla="*/ 8 w 28"/>
                    <a:gd name="T17" fmla="*/ 17 h 52"/>
                    <a:gd name="T18" fmla="*/ 9 w 28"/>
                    <a:gd name="T19" fmla="*/ 17 h 52"/>
                    <a:gd name="T20" fmla="*/ 9 w 28"/>
                    <a:gd name="T21" fmla="*/ 0 h 52"/>
                    <a:gd name="T22" fmla="*/ 8 w 28"/>
                    <a:gd name="T23" fmla="*/ 0 h 52"/>
                    <a:gd name="T24" fmla="*/ 8 w 28"/>
                    <a:gd name="T25" fmla="*/ 0 h 52"/>
                    <a:gd name="T26" fmla="*/ 8 w 28"/>
                    <a:gd name="T27" fmla="*/ 0 h 52"/>
                    <a:gd name="T28" fmla="*/ 1 w 28"/>
                    <a:gd name="T29" fmla="*/ 0 h 52"/>
                    <a:gd name="T30" fmla="*/ 2 w 28"/>
                    <a:gd name="T31" fmla="*/ 2 h 52"/>
                    <a:gd name="T32" fmla="*/ 7 w 28"/>
                    <a:gd name="T33" fmla="*/ 2 h 52"/>
                    <a:gd name="T34" fmla="*/ 7 w 28"/>
                    <a:gd name="T35" fmla="*/ 15 h 52"/>
                    <a:gd name="T36" fmla="*/ 2 w 28"/>
                    <a:gd name="T37" fmla="*/ 15 h 52"/>
                    <a:gd name="T38" fmla="*/ 2 w 28"/>
                    <a:gd name="T39" fmla="*/ 2 h 52"/>
                    <a:gd name="T40" fmla="*/ 1 w 28"/>
                    <a:gd name="T41" fmla="*/ 0 h 5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28"/>
                    <a:gd name="T64" fmla="*/ 0 h 52"/>
                    <a:gd name="T65" fmla="*/ 28 w 28"/>
                    <a:gd name="T66" fmla="*/ 52 h 5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28" h="52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51"/>
                      </a:lnTo>
                      <a:lnTo>
                        <a:pt x="1" y="51"/>
                      </a:lnTo>
                      <a:lnTo>
                        <a:pt x="1" y="52"/>
                      </a:lnTo>
                      <a:lnTo>
                        <a:pt x="26" y="52"/>
                      </a:lnTo>
                      <a:lnTo>
                        <a:pt x="26" y="51"/>
                      </a:lnTo>
                      <a:lnTo>
                        <a:pt x="28" y="51"/>
                      </a:lnTo>
                      <a:lnTo>
                        <a:pt x="28" y="1"/>
                      </a:lnTo>
                      <a:lnTo>
                        <a:pt x="26" y="1"/>
                      </a:lnTo>
                      <a:lnTo>
                        <a:pt x="26" y="0"/>
                      </a:lnTo>
                      <a:lnTo>
                        <a:pt x="25" y="0"/>
                      </a:lnTo>
                      <a:lnTo>
                        <a:pt x="2" y="0"/>
                      </a:lnTo>
                      <a:lnTo>
                        <a:pt x="5" y="5"/>
                      </a:lnTo>
                      <a:lnTo>
                        <a:pt x="22" y="5"/>
                      </a:lnTo>
                      <a:lnTo>
                        <a:pt x="22" y="47"/>
                      </a:lnTo>
                      <a:lnTo>
                        <a:pt x="5" y="47"/>
                      </a:lnTo>
                      <a:lnTo>
                        <a:pt x="5" y="5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7" name="Freeform 437"/>
                <p:cNvSpPr>
                  <a:spLocks/>
                </p:cNvSpPr>
                <p:nvPr/>
              </p:nvSpPr>
              <p:spPr bwMode="auto">
                <a:xfrm>
                  <a:off x="2959" y="3475"/>
                  <a:ext cx="9" cy="2"/>
                </a:xfrm>
                <a:custGeom>
                  <a:avLst/>
                  <a:gdLst>
                    <a:gd name="T0" fmla="*/ 1 w 26"/>
                    <a:gd name="T1" fmla="*/ 0 h 6"/>
                    <a:gd name="T2" fmla="*/ 0 w 26"/>
                    <a:gd name="T3" fmla="*/ 0 h 6"/>
                    <a:gd name="T4" fmla="*/ 0 w 26"/>
                    <a:gd name="T5" fmla="*/ 1 h 6"/>
                    <a:gd name="T6" fmla="*/ 0 w 26"/>
                    <a:gd name="T7" fmla="*/ 1 h 6"/>
                    <a:gd name="T8" fmla="*/ 0 w 26"/>
                    <a:gd name="T9" fmla="*/ 1 h 6"/>
                    <a:gd name="T10" fmla="*/ 0 w 26"/>
                    <a:gd name="T11" fmla="*/ 1 h 6"/>
                    <a:gd name="T12" fmla="*/ 0 w 26"/>
                    <a:gd name="T13" fmla="*/ 2 h 6"/>
                    <a:gd name="T14" fmla="*/ 9 w 26"/>
                    <a:gd name="T15" fmla="*/ 2 h 6"/>
                    <a:gd name="T16" fmla="*/ 9 w 26"/>
                    <a:gd name="T17" fmla="*/ 1 h 6"/>
                    <a:gd name="T18" fmla="*/ 9 w 26"/>
                    <a:gd name="T19" fmla="*/ 1 h 6"/>
                    <a:gd name="T20" fmla="*/ 9 w 26"/>
                    <a:gd name="T21" fmla="*/ 1 h 6"/>
                    <a:gd name="T22" fmla="*/ 9 w 26"/>
                    <a:gd name="T23" fmla="*/ 1 h 6"/>
                    <a:gd name="T24" fmla="*/ 9 w 26"/>
                    <a:gd name="T25" fmla="*/ 0 h 6"/>
                    <a:gd name="T26" fmla="*/ 8 w 26"/>
                    <a:gd name="T27" fmla="*/ 0 h 6"/>
                    <a:gd name="T28" fmla="*/ 1 w 26"/>
                    <a:gd name="T29" fmla="*/ 0 h 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6"/>
                    <a:gd name="T46" fmla="*/ 0 h 6"/>
                    <a:gd name="T47" fmla="*/ 26 w 26"/>
                    <a:gd name="T48" fmla="*/ 6 h 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6" h="6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6"/>
                      </a:lnTo>
                      <a:lnTo>
                        <a:pt x="25" y="6"/>
                      </a:lnTo>
                      <a:lnTo>
                        <a:pt x="25" y="4"/>
                      </a:lnTo>
                      <a:lnTo>
                        <a:pt x="26" y="4"/>
                      </a:lnTo>
                      <a:lnTo>
                        <a:pt x="26" y="2"/>
                      </a:lnTo>
                      <a:lnTo>
                        <a:pt x="25" y="2"/>
                      </a:lnTo>
                      <a:lnTo>
                        <a:pt x="25" y="0"/>
                      </a:lnTo>
                      <a:lnTo>
                        <a:pt x="24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8" name="Freeform 438"/>
                <p:cNvSpPr>
                  <a:spLocks/>
                </p:cNvSpPr>
                <p:nvPr/>
              </p:nvSpPr>
              <p:spPr bwMode="auto">
                <a:xfrm>
                  <a:off x="2975" y="3475"/>
                  <a:ext cx="8" cy="2"/>
                </a:xfrm>
                <a:custGeom>
                  <a:avLst/>
                  <a:gdLst>
                    <a:gd name="T0" fmla="*/ 1 w 24"/>
                    <a:gd name="T1" fmla="*/ 0 h 5"/>
                    <a:gd name="T2" fmla="*/ 0 w 24"/>
                    <a:gd name="T3" fmla="*/ 0 h 5"/>
                    <a:gd name="T4" fmla="*/ 0 w 24"/>
                    <a:gd name="T5" fmla="*/ 0 h 5"/>
                    <a:gd name="T6" fmla="*/ 0 w 24"/>
                    <a:gd name="T7" fmla="*/ 0 h 5"/>
                    <a:gd name="T8" fmla="*/ 0 w 24"/>
                    <a:gd name="T9" fmla="*/ 2 h 5"/>
                    <a:gd name="T10" fmla="*/ 0 w 24"/>
                    <a:gd name="T11" fmla="*/ 2 h 5"/>
                    <a:gd name="T12" fmla="*/ 0 w 24"/>
                    <a:gd name="T13" fmla="*/ 2 h 5"/>
                    <a:gd name="T14" fmla="*/ 8 w 24"/>
                    <a:gd name="T15" fmla="*/ 2 h 5"/>
                    <a:gd name="T16" fmla="*/ 8 w 24"/>
                    <a:gd name="T17" fmla="*/ 2 h 5"/>
                    <a:gd name="T18" fmla="*/ 8 w 24"/>
                    <a:gd name="T19" fmla="*/ 2 h 5"/>
                    <a:gd name="T20" fmla="*/ 8 w 24"/>
                    <a:gd name="T21" fmla="*/ 0 h 5"/>
                    <a:gd name="T22" fmla="*/ 8 w 24"/>
                    <a:gd name="T23" fmla="*/ 0 h 5"/>
                    <a:gd name="T24" fmla="*/ 8 w 24"/>
                    <a:gd name="T25" fmla="*/ 0 h 5"/>
                    <a:gd name="T26" fmla="*/ 7 w 24"/>
                    <a:gd name="T27" fmla="*/ 0 h 5"/>
                    <a:gd name="T28" fmla="*/ 1 w 24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4"/>
                    <a:gd name="T46" fmla="*/ 0 h 5"/>
                    <a:gd name="T47" fmla="*/ 24 w 24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4" h="5">
                      <a:moveTo>
                        <a:pt x="3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23" y="5"/>
                      </a:lnTo>
                      <a:lnTo>
                        <a:pt x="23" y="4"/>
                      </a:lnTo>
                      <a:lnTo>
                        <a:pt x="24" y="4"/>
                      </a:lnTo>
                      <a:lnTo>
                        <a:pt x="24" y="1"/>
                      </a:lnTo>
                      <a:lnTo>
                        <a:pt x="23" y="1"/>
                      </a:lnTo>
                      <a:lnTo>
                        <a:pt x="23" y="0"/>
                      </a:lnTo>
                      <a:lnTo>
                        <a:pt x="21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69" name="Freeform 439"/>
                <p:cNvSpPr>
                  <a:spLocks/>
                </p:cNvSpPr>
                <p:nvPr/>
              </p:nvSpPr>
              <p:spPr bwMode="auto">
                <a:xfrm>
                  <a:off x="3012" y="3464"/>
                  <a:ext cx="1" cy="26"/>
                </a:xfrm>
                <a:custGeom>
                  <a:avLst/>
                  <a:gdLst>
                    <a:gd name="T0" fmla="*/ 1 w 5"/>
                    <a:gd name="T1" fmla="*/ 1 h 78"/>
                    <a:gd name="T2" fmla="*/ 1 w 5"/>
                    <a:gd name="T3" fmla="*/ 1 h 78"/>
                    <a:gd name="T4" fmla="*/ 1 w 5"/>
                    <a:gd name="T5" fmla="*/ 1 h 78"/>
                    <a:gd name="T6" fmla="*/ 1 w 5"/>
                    <a:gd name="T7" fmla="*/ 0 h 78"/>
                    <a:gd name="T8" fmla="*/ 0 w 5"/>
                    <a:gd name="T9" fmla="*/ 0 h 78"/>
                    <a:gd name="T10" fmla="*/ 0 w 5"/>
                    <a:gd name="T11" fmla="*/ 1 h 78"/>
                    <a:gd name="T12" fmla="*/ 0 w 5"/>
                    <a:gd name="T13" fmla="*/ 1 h 78"/>
                    <a:gd name="T14" fmla="*/ 0 w 5"/>
                    <a:gd name="T15" fmla="*/ 25 h 78"/>
                    <a:gd name="T16" fmla="*/ 0 w 5"/>
                    <a:gd name="T17" fmla="*/ 25 h 78"/>
                    <a:gd name="T18" fmla="*/ 0 w 5"/>
                    <a:gd name="T19" fmla="*/ 26 h 78"/>
                    <a:gd name="T20" fmla="*/ 1 w 5"/>
                    <a:gd name="T21" fmla="*/ 26 h 78"/>
                    <a:gd name="T22" fmla="*/ 1 w 5"/>
                    <a:gd name="T23" fmla="*/ 25 h 78"/>
                    <a:gd name="T24" fmla="*/ 1 w 5"/>
                    <a:gd name="T25" fmla="*/ 25 h 78"/>
                    <a:gd name="T26" fmla="*/ 1 w 5"/>
                    <a:gd name="T27" fmla="*/ 25 h 78"/>
                    <a:gd name="T28" fmla="*/ 1 w 5"/>
                    <a:gd name="T29" fmla="*/ 1 h 78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"/>
                    <a:gd name="T46" fmla="*/ 0 h 78"/>
                    <a:gd name="T47" fmla="*/ 5 w 5"/>
                    <a:gd name="T48" fmla="*/ 78 h 78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" h="78">
                      <a:moveTo>
                        <a:pt x="5" y="3"/>
                      </a:moveTo>
                      <a:lnTo>
                        <a:pt x="5" y="2"/>
                      </a:lnTo>
                      <a:lnTo>
                        <a:pt x="4" y="2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1" y="2"/>
                      </a:lnTo>
                      <a:lnTo>
                        <a:pt x="0" y="2"/>
                      </a:lnTo>
                      <a:lnTo>
                        <a:pt x="0" y="76"/>
                      </a:lnTo>
                      <a:lnTo>
                        <a:pt x="1" y="76"/>
                      </a:lnTo>
                      <a:lnTo>
                        <a:pt x="1" y="78"/>
                      </a:lnTo>
                      <a:lnTo>
                        <a:pt x="4" y="78"/>
                      </a:lnTo>
                      <a:lnTo>
                        <a:pt x="4" y="76"/>
                      </a:lnTo>
                      <a:lnTo>
                        <a:pt x="5" y="76"/>
                      </a:lnTo>
                      <a:lnTo>
                        <a:pt x="5" y="75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0" name="Freeform 440"/>
                <p:cNvSpPr>
                  <a:spLocks/>
                </p:cNvSpPr>
                <p:nvPr/>
              </p:nvSpPr>
              <p:spPr bwMode="auto">
                <a:xfrm>
                  <a:off x="2847" y="3444"/>
                  <a:ext cx="17" cy="2"/>
                </a:xfrm>
                <a:custGeom>
                  <a:avLst/>
                  <a:gdLst>
                    <a:gd name="T0" fmla="*/ 1 w 51"/>
                    <a:gd name="T1" fmla="*/ 0 h 5"/>
                    <a:gd name="T2" fmla="*/ 1 w 51"/>
                    <a:gd name="T3" fmla="*/ 0 h 5"/>
                    <a:gd name="T4" fmla="*/ 1 w 51"/>
                    <a:gd name="T5" fmla="*/ 0 h 5"/>
                    <a:gd name="T6" fmla="*/ 0 w 51"/>
                    <a:gd name="T7" fmla="*/ 0 h 5"/>
                    <a:gd name="T8" fmla="*/ 0 w 51"/>
                    <a:gd name="T9" fmla="*/ 2 h 5"/>
                    <a:gd name="T10" fmla="*/ 1 w 51"/>
                    <a:gd name="T11" fmla="*/ 2 h 5"/>
                    <a:gd name="T12" fmla="*/ 1 w 51"/>
                    <a:gd name="T13" fmla="*/ 2 h 5"/>
                    <a:gd name="T14" fmla="*/ 17 w 51"/>
                    <a:gd name="T15" fmla="*/ 2 h 5"/>
                    <a:gd name="T16" fmla="*/ 17 w 51"/>
                    <a:gd name="T17" fmla="*/ 2 h 5"/>
                    <a:gd name="T18" fmla="*/ 17 w 51"/>
                    <a:gd name="T19" fmla="*/ 2 h 5"/>
                    <a:gd name="T20" fmla="*/ 17 w 51"/>
                    <a:gd name="T21" fmla="*/ 0 h 5"/>
                    <a:gd name="T22" fmla="*/ 17 w 51"/>
                    <a:gd name="T23" fmla="*/ 0 h 5"/>
                    <a:gd name="T24" fmla="*/ 17 w 51"/>
                    <a:gd name="T25" fmla="*/ 0 h 5"/>
                    <a:gd name="T26" fmla="*/ 16 w 51"/>
                    <a:gd name="T27" fmla="*/ 0 h 5"/>
                    <a:gd name="T28" fmla="*/ 1 w 51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51"/>
                    <a:gd name="T46" fmla="*/ 0 h 5"/>
                    <a:gd name="T47" fmla="*/ 51 w 51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51" h="5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5"/>
                      </a:lnTo>
                      <a:lnTo>
                        <a:pt x="50" y="5"/>
                      </a:lnTo>
                      <a:lnTo>
                        <a:pt x="50" y="4"/>
                      </a:lnTo>
                      <a:lnTo>
                        <a:pt x="51" y="4"/>
                      </a:lnTo>
                      <a:lnTo>
                        <a:pt x="51" y="1"/>
                      </a:lnTo>
                      <a:lnTo>
                        <a:pt x="50" y="1"/>
                      </a:lnTo>
                      <a:lnTo>
                        <a:pt x="50" y="0"/>
                      </a:lnTo>
                      <a:lnTo>
                        <a:pt x="48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1" name="Freeform 441"/>
                <p:cNvSpPr>
                  <a:spLocks/>
                </p:cNvSpPr>
                <p:nvPr/>
              </p:nvSpPr>
              <p:spPr bwMode="auto">
                <a:xfrm>
                  <a:off x="2908" y="3444"/>
                  <a:ext cx="10" cy="2"/>
                </a:xfrm>
                <a:custGeom>
                  <a:avLst/>
                  <a:gdLst>
                    <a:gd name="T0" fmla="*/ 1 w 29"/>
                    <a:gd name="T1" fmla="*/ 0 h 5"/>
                    <a:gd name="T2" fmla="*/ 0 w 29"/>
                    <a:gd name="T3" fmla="*/ 0 h 5"/>
                    <a:gd name="T4" fmla="*/ 0 w 29"/>
                    <a:gd name="T5" fmla="*/ 0 h 5"/>
                    <a:gd name="T6" fmla="*/ 0 w 29"/>
                    <a:gd name="T7" fmla="*/ 0 h 5"/>
                    <a:gd name="T8" fmla="*/ 0 w 29"/>
                    <a:gd name="T9" fmla="*/ 2 h 5"/>
                    <a:gd name="T10" fmla="*/ 0 w 29"/>
                    <a:gd name="T11" fmla="*/ 2 h 5"/>
                    <a:gd name="T12" fmla="*/ 0 w 29"/>
                    <a:gd name="T13" fmla="*/ 2 h 5"/>
                    <a:gd name="T14" fmla="*/ 10 w 29"/>
                    <a:gd name="T15" fmla="*/ 2 h 5"/>
                    <a:gd name="T16" fmla="*/ 10 w 29"/>
                    <a:gd name="T17" fmla="*/ 2 h 5"/>
                    <a:gd name="T18" fmla="*/ 10 w 29"/>
                    <a:gd name="T19" fmla="*/ 2 h 5"/>
                    <a:gd name="T20" fmla="*/ 10 w 29"/>
                    <a:gd name="T21" fmla="*/ 0 h 5"/>
                    <a:gd name="T22" fmla="*/ 10 w 29"/>
                    <a:gd name="T23" fmla="*/ 0 h 5"/>
                    <a:gd name="T24" fmla="*/ 10 w 29"/>
                    <a:gd name="T25" fmla="*/ 0 h 5"/>
                    <a:gd name="T26" fmla="*/ 9 w 29"/>
                    <a:gd name="T27" fmla="*/ 0 h 5"/>
                    <a:gd name="T28" fmla="*/ 1 w 29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9"/>
                    <a:gd name="T46" fmla="*/ 0 h 5"/>
                    <a:gd name="T47" fmla="*/ 29 w 29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9" h="5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28" y="5"/>
                      </a:lnTo>
                      <a:lnTo>
                        <a:pt x="28" y="4"/>
                      </a:lnTo>
                      <a:lnTo>
                        <a:pt x="29" y="4"/>
                      </a:lnTo>
                      <a:lnTo>
                        <a:pt x="29" y="1"/>
                      </a:lnTo>
                      <a:lnTo>
                        <a:pt x="28" y="1"/>
                      </a:lnTo>
                      <a:lnTo>
                        <a:pt x="28" y="0"/>
                      </a:lnTo>
                      <a:lnTo>
                        <a:pt x="26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2" name="Freeform 442"/>
                <p:cNvSpPr>
                  <a:spLocks/>
                </p:cNvSpPr>
                <p:nvPr/>
              </p:nvSpPr>
              <p:spPr bwMode="auto">
                <a:xfrm>
                  <a:off x="2893" y="3477"/>
                  <a:ext cx="8" cy="2"/>
                </a:xfrm>
                <a:custGeom>
                  <a:avLst/>
                  <a:gdLst>
                    <a:gd name="T0" fmla="*/ 1 w 24"/>
                    <a:gd name="T1" fmla="*/ 0 h 5"/>
                    <a:gd name="T2" fmla="*/ 0 w 24"/>
                    <a:gd name="T3" fmla="*/ 0 h 5"/>
                    <a:gd name="T4" fmla="*/ 0 w 24"/>
                    <a:gd name="T5" fmla="*/ 0 h 5"/>
                    <a:gd name="T6" fmla="*/ 0 w 24"/>
                    <a:gd name="T7" fmla="*/ 0 h 5"/>
                    <a:gd name="T8" fmla="*/ 0 w 24"/>
                    <a:gd name="T9" fmla="*/ 1 h 5"/>
                    <a:gd name="T10" fmla="*/ 0 w 24"/>
                    <a:gd name="T11" fmla="*/ 1 h 5"/>
                    <a:gd name="T12" fmla="*/ 0 w 24"/>
                    <a:gd name="T13" fmla="*/ 2 h 5"/>
                    <a:gd name="T14" fmla="*/ 7 w 24"/>
                    <a:gd name="T15" fmla="*/ 2 h 5"/>
                    <a:gd name="T16" fmla="*/ 7 w 24"/>
                    <a:gd name="T17" fmla="*/ 1 h 5"/>
                    <a:gd name="T18" fmla="*/ 8 w 24"/>
                    <a:gd name="T19" fmla="*/ 1 h 5"/>
                    <a:gd name="T20" fmla="*/ 8 w 24"/>
                    <a:gd name="T21" fmla="*/ 0 h 5"/>
                    <a:gd name="T22" fmla="*/ 7 w 24"/>
                    <a:gd name="T23" fmla="*/ 0 h 5"/>
                    <a:gd name="T24" fmla="*/ 7 w 24"/>
                    <a:gd name="T25" fmla="*/ 0 h 5"/>
                    <a:gd name="T26" fmla="*/ 7 w 24"/>
                    <a:gd name="T27" fmla="*/ 0 h 5"/>
                    <a:gd name="T28" fmla="*/ 1 w 24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24"/>
                    <a:gd name="T46" fmla="*/ 0 h 5"/>
                    <a:gd name="T47" fmla="*/ 24 w 24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24" h="5">
                      <a:moveTo>
                        <a:pt x="2" y="0"/>
                      </a:moveTo>
                      <a:lnTo>
                        <a:pt x="1" y="0"/>
                      </a:lnTo>
                      <a:lnTo>
                        <a:pt x="1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1" y="3"/>
                      </a:lnTo>
                      <a:lnTo>
                        <a:pt x="1" y="5"/>
                      </a:lnTo>
                      <a:lnTo>
                        <a:pt x="22" y="5"/>
                      </a:lnTo>
                      <a:lnTo>
                        <a:pt x="22" y="3"/>
                      </a:lnTo>
                      <a:lnTo>
                        <a:pt x="24" y="3"/>
                      </a:lnTo>
                      <a:lnTo>
                        <a:pt x="24" y="1"/>
                      </a:lnTo>
                      <a:lnTo>
                        <a:pt x="22" y="1"/>
                      </a:lnTo>
                      <a:lnTo>
                        <a:pt x="22" y="0"/>
                      </a:lnTo>
                      <a:lnTo>
                        <a:pt x="21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3" name="Freeform 443"/>
                <p:cNvSpPr>
                  <a:spLocks/>
                </p:cNvSpPr>
                <p:nvPr/>
              </p:nvSpPr>
              <p:spPr bwMode="auto">
                <a:xfrm>
                  <a:off x="2907" y="3477"/>
                  <a:ext cx="11" cy="2"/>
                </a:xfrm>
                <a:custGeom>
                  <a:avLst/>
                  <a:gdLst>
                    <a:gd name="T0" fmla="*/ 1 w 31"/>
                    <a:gd name="T1" fmla="*/ 0 h 5"/>
                    <a:gd name="T2" fmla="*/ 1 w 31"/>
                    <a:gd name="T3" fmla="*/ 0 h 5"/>
                    <a:gd name="T4" fmla="*/ 1 w 31"/>
                    <a:gd name="T5" fmla="*/ 0 h 5"/>
                    <a:gd name="T6" fmla="*/ 0 w 31"/>
                    <a:gd name="T7" fmla="*/ 0 h 5"/>
                    <a:gd name="T8" fmla="*/ 0 w 31"/>
                    <a:gd name="T9" fmla="*/ 1 h 5"/>
                    <a:gd name="T10" fmla="*/ 1 w 31"/>
                    <a:gd name="T11" fmla="*/ 1 h 5"/>
                    <a:gd name="T12" fmla="*/ 1 w 31"/>
                    <a:gd name="T13" fmla="*/ 2 h 5"/>
                    <a:gd name="T14" fmla="*/ 11 w 31"/>
                    <a:gd name="T15" fmla="*/ 2 h 5"/>
                    <a:gd name="T16" fmla="*/ 11 w 31"/>
                    <a:gd name="T17" fmla="*/ 1 h 5"/>
                    <a:gd name="T18" fmla="*/ 11 w 31"/>
                    <a:gd name="T19" fmla="*/ 1 h 5"/>
                    <a:gd name="T20" fmla="*/ 11 w 31"/>
                    <a:gd name="T21" fmla="*/ 0 h 5"/>
                    <a:gd name="T22" fmla="*/ 11 w 31"/>
                    <a:gd name="T23" fmla="*/ 0 h 5"/>
                    <a:gd name="T24" fmla="*/ 11 w 31"/>
                    <a:gd name="T25" fmla="*/ 0 h 5"/>
                    <a:gd name="T26" fmla="*/ 10 w 31"/>
                    <a:gd name="T27" fmla="*/ 0 h 5"/>
                    <a:gd name="T28" fmla="*/ 1 w 31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1"/>
                    <a:gd name="T46" fmla="*/ 0 h 5"/>
                    <a:gd name="T47" fmla="*/ 31 w 31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1" h="5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3"/>
                      </a:lnTo>
                      <a:lnTo>
                        <a:pt x="2" y="3"/>
                      </a:lnTo>
                      <a:lnTo>
                        <a:pt x="2" y="5"/>
                      </a:lnTo>
                      <a:lnTo>
                        <a:pt x="30" y="5"/>
                      </a:lnTo>
                      <a:lnTo>
                        <a:pt x="30" y="3"/>
                      </a:lnTo>
                      <a:lnTo>
                        <a:pt x="31" y="3"/>
                      </a:lnTo>
                      <a:lnTo>
                        <a:pt x="31" y="1"/>
                      </a:lnTo>
                      <a:lnTo>
                        <a:pt x="30" y="1"/>
                      </a:lnTo>
                      <a:lnTo>
                        <a:pt x="30" y="0"/>
                      </a:lnTo>
                      <a:lnTo>
                        <a:pt x="28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4" name="Freeform 444"/>
                <p:cNvSpPr>
                  <a:spLocks/>
                </p:cNvSpPr>
                <p:nvPr/>
              </p:nvSpPr>
              <p:spPr bwMode="auto">
                <a:xfrm>
                  <a:off x="2876" y="3521"/>
                  <a:ext cx="16" cy="2"/>
                </a:xfrm>
                <a:custGeom>
                  <a:avLst/>
                  <a:gdLst>
                    <a:gd name="T0" fmla="*/ 1 w 48"/>
                    <a:gd name="T1" fmla="*/ 0 h 5"/>
                    <a:gd name="T2" fmla="*/ 1 w 48"/>
                    <a:gd name="T3" fmla="*/ 0 h 5"/>
                    <a:gd name="T4" fmla="*/ 1 w 48"/>
                    <a:gd name="T5" fmla="*/ 0 h 5"/>
                    <a:gd name="T6" fmla="*/ 0 w 48"/>
                    <a:gd name="T7" fmla="*/ 0 h 5"/>
                    <a:gd name="T8" fmla="*/ 0 w 48"/>
                    <a:gd name="T9" fmla="*/ 2 h 5"/>
                    <a:gd name="T10" fmla="*/ 1 w 48"/>
                    <a:gd name="T11" fmla="*/ 2 h 5"/>
                    <a:gd name="T12" fmla="*/ 1 w 48"/>
                    <a:gd name="T13" fmla="*/ 2 h 5"/>
                    <a:gd name="T14" fmla="*/ 16 w 48"/>
                    <a:gd name="T15" fmla="*/ 2 h 5"/>
                    <a:gd name="T16" fmla="*/ 16 w 48"/>
                    <a:gd name="T17" fmla="*/ 2 h 5"/>
                    <a:gd name="T18" fmla="*/ 16 w 48"/>
                    <a:gd name="T19" fmla="*/ 2 h 5"/>
                    <a:gd name="T20" fmla="*/ 16 w 48"/>
                    <a:gd name="T21" fmla="*/ 0 h 5"/>
                    <a:gd name="T22" fmla="*/ 16 w 48"/>
                    <a:gd name="T23" fmla="*/ 0 h 5"/>
                    <a:gd name="T24" fmla="*/ 16 w 48"/>
                    <a:gd name="T25" fmla="*/ 0 h 5"/>
                    <a:gd name="T26" fmla="*/ 15 w 48"/>
                    <a:gd name="T27" fmla="*/ 0 h 5"/>
                    <a:gd name="T28" fmla="*/ 1 w 48"/>
                    <a:gd name="T29" fmla="*/ 0 h 5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48"/>
                    <a:gd name="T46" fmla="*/ 0 h 5"/>
                    <a:gd name="T47" fmla="*/ 48 w 48"/>
                    <a:gd name="T48" fmla="*/ 5 h 5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48" h="5">
                      <a:moveTo>
                        <a:pt x="3" y="0"/>
                      </a:moveTo>
                      <a:lnTo>
                        <a:pt x="2" y="0"/>
                      </a:lnTo>
                      <a:lnTo>
                        <a:pt x="2" y="1"/>
                      </a:lnTo>
                      <a:lnTo>
                        <a:pt x="0" y="1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2" y="5"/>
                      </a:lnTo>
                      <a:lnTo>
                        <a:pt x="47" y="5"/>
                      </a:lnTo>
                      <a:lnTo>
                        <a:pt x="47" y="4"/>
                      </a:lnTo>
                      <a:lnTo>
                        <a:pt x="48" y="4"/>
                      </a:lnTo>
                      <a:lnTo>
                        <a:pt x="48" y="1"/>
                      </a:lnTo>
                      <a:lnTo>
                        <a:pt x="47" y="1"/>
                      </a:lnTo>
                      <a:lnTo>
                        <a:pt x="47" y="0"/>
                      </a:lnTo>
                      <a:lnTo>
                        <a:pt x="45" y="0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5" name="Rectangle 445"/>
                <p:cNvSpPr>
                  <a:spLocks noChangeArrowheads="1"/>
                </p:cNvSpPr>
                <p:nvPr/>
              </p:nvSpPr>
              <p:spPr bwMode="auto">
                <a:xfrm>
                  <a:off x="2665" y="3406"/>
                  <a:ext cx="55" cy="57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76" name="Freeform 446"/>
                <p:cNvSpPr>
                  <a:spLocks/>
                </p:cNvSpPr>
                <p:nvPr/>
              </p:nvSpPr>
              <p:spPr bwMode="auto">
                <a:xfrm>
                  <a:off x="2663" y="3405"/>
                  <a:ext cx="59" cy="59"/>
                </a:xfrm>
                <a:custGeom>
                  <a:avLst/>
                  <a:gdLst>
                    <a:gd name="T0" fmla="*/ 2 w 175"/>
                    <a:gd name="T1" fmla="*/ 0 h 178"/>
                    <a:gd name="T2" fmla="*/ 1 w 175"/>
                    <a:gd name="T3" fmla="*/ 0 h 178"/>
                    <a:gd name="T4" fmla="*/ 1 w 175"/>
                    <a:gd name="T5" fmla="*/ 0 h 178"/>
                    <a:gd name="T6" fmla="*/ 1 w 175"/>
                    <a:gd name="T7" fmla="*/ 0 h 178"/>
                    <a:gd name="T8" fmla="*/ 1 w 175"/>
                    <a:gd name="T9" fmla="*/ 1 h 178"/>
                    <a:gd name="T10" fmla="*/ 0 w 175"/>
                    <a:gd name="T11" fmla="*/ 1 h 178"/>
                    <a:gd name="T12" fmla="*/ 0 w 175"/>
                    <a:gd name="T13" fmla="*/ 58 h 178"/>
                    <a:gd name="T14" fmla="*/ 1 w 175"/>
                    <a:gd name="T15" fmla="*/ 58 h 178"/>
                    <a:gd name="T16" fmla="*/ 1 w 175"/>
                    <a:gd name="T17" fmla="*/ 59 h 178"/>
                    <a:gd name="T18" fmla="*/ 1 w 175"/>
                    <a:gd name="T19" fmla="*/ 59 h 178"/>
                    <a:gd name="T20" fmla="*/ 1 w 175"/>
                    <a:gd name="T21" fmla="*/ 59 h 178"/>
                    <a:gd name="T22" fmla="*/ 58 w 175"/>
                    <a:gd name="T23" fmla="*/ 59 h 178"/>
                    <a:gd name="T24" fmla="*/ 58 w 175"/>
                    <a:gd name="T25" fmla="*/ 59 h 178"/>
                    <a:gd name="T26" fmla="*/ 58 w 175"/>
                    <a:gd name="T27" fmla="*/ 59 h 178"/>
                    <a:gd name="T28" fmla="*/ 58 w 175"/>
                    <a:gd name="T29" fmla="*/ 58 h 178"/>
                    <a:gd name="T30" fmla="*/ 59 w 175"/>
                    <a:gd name="T31" fmla="*/ 58 h 178"/>
                    <a:gd name="T32" fmla="*/ 59 w 175"/>
                    <a:gd name="T33" fmla="*/ 1 h 178"/>
                    <a:gd name="T34" fmla="*/ 58 w 175"/>
                    <a:gd name="T35" fmla="*/ 1 h 178"/>
                    <a:gd name="T36" fmla="*/ 58 w 175"/>
                    <a:gd name="T37" fmla="*/ 0 h 178"/>
                    <a:gd name="T38" fmla="*/ 58 w 175"/>
                    <a:gd name="T39" fmla="*/ 0 h 178"/>
                    <a:gd name="T40" fmla="*/ 58 w 175"/>
                    <a:gd name="T41" fmla="*/ 0 h 178"/>
                    <a:gd name="T42" fmla="*/ 57 w 175"/>
                    <a:gd name="T43" fmla="*/ 0 h 178"/>
                    <a:gd name="T44" fmla="*/ 2 w 175"/>
                    <a:gd name="T45" fmla="*/ 0 h 178"/>
                    <a:gd name="T46" fmla="*/ 4 w 175"/>
                    <a:gd name="T47" fmla="*/ 3 h 178"/>
                    <a:gd name="T48" fmla="*/ 55 w 175"/>
                    <a:gd name="T49" fmla="*/ 3 h 178"/>
                    <a:gd name="T50" fmla="*/ 55 w 175"/>
                    <a:gd name="T51" fmla="*/ 56 h 178"/>
                    <a:gd name="T52" fmla="*/ 4 w 175"/>
                    <a:gd name="T53" fmla="*/ 56 h 178"/>
                    <a:gd name="T54" fmla="*/ 4 w 175"/>
                    <a:gd name="T55" fmla="*/ 3 h 178"/>
                    <a:gd name="T56" fmla="*/ 2 w 175"/>
                    <a:gd name="T57" fmla="*/ 0 h 17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5"/>
                    <a:gd name="T88" fmla="*/ 0 h 178"/>
                    <a:gd name="T89" fmla="*/ 175 w 175"/>
                    <a:gd name="T90" fmla="*/ 178 h 17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5" h="178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2" y="3"/>
                      </a:lnTo>
                      <a:lnTo>
                        <a:pt x="0" y="4"/>
                      </a:lnTo>
                      <a:lnTo>
                        <a:pt x="0" y="174"/>
                      </a:lnTo>
                      <a:lnTo>
                        <a:pt x="2" y="176"/>
                      </a:lnTo>
                      <a:lnTo>
                        <a:pt x="2" y="177"/>
                      </a:lnTo>
                      <a:lnTo>
                        <a:pt x="3" y="177"/>
                      </a:lnTo>
                      <a:lnTo>
                        <a:pt x="4" y="178"/>
                      </a:lnTo>
                      <a:lnTo>
                        <a:pt x="171" y="178"/>
                      </a:lnTo>
                      <a:lnTo>
                        <a:pt x="172" y="177"/>
                      </a:lnTo>
                      <a:lnTo>
                        <a:pt x="173" y="177"/>
                      </a:lnTo>
                      <a:lnTo>
                        <a:pt x="173" y="176"/>
                      </a:lnTo>
                      <a:lnTo>
                        <a:pt x="175" y="174"/>
                      </a:lnTo>
                      <a:lnTo>
                        <a:pt x="175" y="4"/>
                      </a:lnTo>
                      <a:lnTo>
                        <a:pt x="173" y="3"/>
                      </a:lnTo>
                      <a:lnTo>
                        <a:pt x="173" y="1"/>
                      </a:lnTo>
                      <a:lnTo>
                        <a:pt x="172" y="1"/>
                      </a:lnTo>
                      <a:lnTo>
                        <a:pt x="171" y="0"/>
                      </a:lnTo>
                      <a:lnTo>
                        <a:pt x="169" y="0"/>
                      </a:lnTo>
                      <a:lnTo>
                        <a:pt x="6" y="0"/>
                      </a:lnTo>
                      <a:lnTo>
                        <a:pt x="11" y="10"/>
                      </a:lnTo>
                      <a:lnTo>
                        <a:pt x="164" y="10"/>
                      </a:lnTo>
                      <a:lnTo>
                        <a:pt x="164" y="168"/>
                      </a:lnTo>
                      <a:lnTo>
                        <a:pt x="11" y="168"/>
                      </a:lnTo>
                      <a:lnTo>
                        <a:pt x="11" y="1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7" name="Rectangle 447"/>
                <p:cNvSpPr>
                  <a:spLocks noChangeArrowheads="1"/>
                </p:cNvSpPr>
                <p:nvPr/>
              </p:nvSpPr>
              <p:spPr bwMode="auto">
                <a:xfrm>
                  <a:off x="2644" y="3407"/>
                  <a:ext cx="15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78" name="Freeform 448"/>
                <p:cNvSpPr>
                  <a:spLocks/>
                </p:cNvSpPr>
                <p:nvPr/>
              </p:nvSpPr>
              <p:spPr bwMode="auto">
                <a:xfrm>
                  <a:off x="2643" y="3405"/>
                  <a:ext cx="17" cy="84"/>
                </a:xfrm>
                <a:custGeom>
                  <a:avLst/>
                  <a:gdLst>
                    <a:gd name="T0" fmla="*/ 2 w 53"/>
                    <a:gd name="T1" fmla="*/ 0 h 252"/>
                    <a:gd name="T2" fmla="*/ 1 w 53"/>
                    <a:gd name="T3" fmla="*/ 0 h 252"/>
                    <a:gd name="T4" fmla="*/ 1 w 53"/>
                    <a:gd name="T5" fmla="*/ 1 h 252"/>
                    <a:gd name="T6" fmla="*/ 0 w 53"/>
                    <a:gd name="T7" fmla="*/ 1 h 252"/>
                    <a:gd name="T8" fmla="*/ 0 w 53"/>
                    <a:gd name="T9" fmla="*/ 1 h 252"/>
                    <a:gd name="T10" fmla="*/ 0 w 53"/>
                    <a:gd name="T11" fmla="*/ 1 h 252"/>
                    <a:gd name="T12" fmla="*/ 0 w 53"/>
                    <a:gd name="T13" fmla="*/ 83 h 252"/>
                    <a:gd name="T14" fmla="*/ 0 w 53"/>
                    <a:gd name="T15" fmla="*/ 83 h 252"/>
                    <a:gd name="T16" fmla="*/ 0 w 53"/>
                    <a:gd name="T17" fmla="*/ 84 h 252"/>
                    <a:gd name="T18" fmla="*/ 1 w 53"/>
                    <a:gd name="T19" fmla="*/ 84 h 252"/>
                    <a:gd name="T20" fmla="*/ 1 w 53"/>
                    <a:gd name="T21" fmla="*/ 84 h 252"/>
                    <a:gd name="T22" fmla="*/ 16 w 53"/>
                    <a:gd name="T23" fmla="*/ 84 h 252"/>
                    <a:gd name="T24" fmla="*/ 16 w 53"/>
                    <a:gd name="T25" fmla="*/ 84 h 252"/>
                    <a:gd name="T26" fmla="*/ 17 w 53"/>
                    <a:gd name="T27" fmla="*/ 84 h 252"/>
                    <a:gd name="T28" fmla="*/ 17 w 53"/>
                    <a:gd name="T29" fmla="*/ 83 h 252"/>
                    <a:gd name="T30" fmla="*/ 17 w 53"/>
                    <a:gd name="T31" fmla="*/ 83 h 252"/>
                    <a:gd name="T32" fmla="*/ 17 w 53"/>
                    <a:gd name="T33" fmla="*/ 1 h 252"/>
                    <a:gd name="T34" fmla="*/ 17 w 53"/>
                    <a:gd name="T35" fmla="*/ 1 h 252"/>
                    <a:gd name="T36" fmla="*/ 17 w 53"/>
                    <a:gd name="T37" fmla="*/ 1 h 252"/>
                    <a:gd name="T38" fmla="*/ 16 w 53"/>
                    <a:gd name="T39" fmla="*/ 1 h 252"/>
                    <a:gd name="T40" fmla="*/ 16 w 53"/>
                    <a:gd name="T41" fmla="*/ 0 h 252"/>
                    <a:gd name="T42" fmla="*/ 15 w 53"/>
                    <a:gd name="T43" fmla="*/ 0 h 252"/>
                    <a:gd name="T44" fmla="*/ 2 w 53"/>
                    <a:gd name="T45" fmla="*/ 0 h 252"/>
                    <a:gd name="T46" fmla="*/ 4 w 53"/>
                    <a:gd name="T47" fmla="*/ 4 h 252"/>
                    <a:gd name="T48" fmla="*/ 13 w 53"/>
                    <a:gd name="T49" fmla="*/ 4 h 252"/>
                    <a:gd name="T50" fmla="*/ 13 w 53"/>
                    <a:gd name="T51" fmla="*/ 80 h 252"/>
                    <a:gd name="T52" fmla="*/ 4 w 53"/>
                    <a:gd name="T53" fmla="*/ 80 h 252"/>
                    <a:gd name="T54" fmla="*/ 4 w 53"/>
                    <a:gd name="T55" fmla="*/ 4 h 252"/>
                    <a:gd name="T56" fmla="*/ 2 w 53"/>
                    <a:gd name="T57" fmla="*/ 0 h 25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3"/>
                    <a:gd name="T88" fmla="*/ 0 h 252"/>
                    <a:gd name="T89" fmla="*/ 53 w 53"/>
                    <a:gd name="T90" fmla="*/ 252 h 25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3" h="252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248"/>
                      </a:lnTo>
                      <a:lnTo>
                        <a:pt x="1" y="249"/>
                      </a:lnTo>
                      <a:lnTo>
                        <a:pt x="1" y="251"/>
                      </a:lnTo>
                      <a:lnTo>
                        <a:pt x="3" y="251"/>
                      </a:lnTo>
                      <a:lnTo>
                        <a:pt x="4" y="252"/>
                      </a:lnTo>
                      <a:lnTo>
                        <a:pt x="49" y="252"/>
                      </a:lnTo>
                      <a:lnTo>
                        <a:pt x="50" y="251"/>
                      </a:lnTo>
                      <a:lnTo>
                        <a:pt x="52" y="251"/>
                      </a:lnTo>
                      <a:lnTo>
                        <a:pt x="52" y="249"/>
                      </a:lnTo>
                      <a:lnTo>
                        <a:pt x="53" y="248"/>
                      </a:lnTo>
                      <a:lnTo>
                        <a:pt x="53" y="4"/>
                      </a:lnTo>
                      <a:lnTo>
                        <a:pt x="52" y="3"/>
                      </a:lnTo>
                      <a:lnTo>
                        <a:pt x="52" y="2"/>
                      </a:lnTo>
                      <a:lnTo>
                        <a:pt x="50" y="2"/>
                      </a:lnTo>
                      <a:lnTo>
                        <a:pt x="49" y="0"/>
                      </a:lnTo>
                      <a:lnTo>
                        <a:pt x="48" y="0"/>
                      </a:lnTo>
                      <a:lnTo>
                        <a:pt x="5" y="0"/>
                      </a:lnTo>
                      <a:lnTo>
                        <a:pt x="11" y="11"/>
                      </a:lnTo>
                      <a:lnTo>
                        <a:pt x="42" y="11"/>
                      </a:lnTo>
                      <a:lnTo>
                        <a:pt x="42" y="241"/>
                      </a:lnTo>
                      <a:lnTo>
                        <a:pt x="11" y="241"/>
                      </a:lnTo>
                      <a:lnTo>
                        <a:pt x="11" y="1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79" name="Rectangle 449"/>
                <p:cNvSpPr>
                  <a:spLocks noChangeArrowheads="1"/>
                </p:cNvSpPr>
                <p:nvPr/>
              </p:nvSpPr>
              <p:spPr bwMode="auto">
                <a:xfrm>
                  <a:off x="2726" y="3407"/>
                  <a:ext cx="15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0" name="Freeform 450"/>
                <p:cNvSpPr>
                  <a:spLocks/>
                </p:cNvSpPr>
                <p:nvPr/>
              </p:nvSpPr>
              <p:spPr bwMode="auto">
                <a:xfrm>
                  <a:off x="2724" y="3405"/>
                  <a:ext cx="18" cy="84"/>
                </a:xfrm>
                <a:custGeom>
                  <a:avLst/>
                  <a:gdLst>
                    <a:gd name="T0" fmla="*/ 2 w 55"/>
                    <a:gd name="T1" fmla="*/ 0 h 252"/>
                    <a:gd name="T2" fmla="*/ 1 w 55"/>
                    <a:gd name="T3" fmla="*/ 0 h 252"/>
                    <a:gd name="T4" fmla="*/ 1 w 55"/>
                    <a:gd name="T5" fmla="*/ 1 h 252"/>
                    <a:gd name="T6" fmla="*/ 1 w 55"/>
                    <a:gd name="T7" fmla="*/ 1 h 252"/>
                    <a:gd name="T8" fmla="*/ 1 w 55"/>
                    <a:gd name="T9" fmla="*/ 1 h 252"/>
                    <a:gd name="T10" fmla="*/ 0 w 55"/>
                    <a:gd name="T11" fmla="*/ 1 h 252"/>
                    <a:gd name="T12" fmla="*/ 0 w 55"/>
                    <a:gd name="T13" fmla="*/ 83 h 252"/>
                    <a:gd name="T14" fmla="*/ 1 w 55"/>
                    <a:gd name="T15" fmla="*/ 83 h 252"/>
                    <a:gd name="T16" fmla="*/ 1 w 55"/>
                    <a:gd name="T17" fmla="*/ 84 h 252"/>
                    <a:gd name="T18" fmla="*/ 1 w 55"/>
                    <a:gd name="T19" fmla="*/ 84 h 252"/>
                    <a:gd name="T20" fmla="*/ 1 w 55"/>
                    <a:gd name="T21" fmla="*/ 84 h 252"/>
                    <a:gd name="T22" fmla="*/ 17 w 55"/>
                    <a:gd name="T23" fmla="*/ 84 h 252"/>
                    <a:gd name="T24" fmla="*/ 17 w 55"/>
                    <a:gd name="T25" fmla="*/ 84 h 252"/>
                    <a:gd name="T26" fmla="*/ 18 w 55"/>
                    <a:gd name="T27" fmla="*/ 84 h 252"/>
                    <a:gd name="T28" fmla="*/ 18 w 55"/>
                    <a:gd name="T29" fmla="*/ 83 h 252"/>
                    <a:gd name="T30" fmla="*/ 18 w 55"/>
                    <a:gd name="T31" fmla="*/ 83 h 252"/>
                    <a:gd name="T32" fmla="*/ 18 w 55"/>
                    <a:gd name="T33" fmla="*/ 1 h 252"/>
                    <a:gd name="T34" fmla="*/ 18 w 55"/>
                    <a:gd name="T35" fmla="*/ 1 h 252"/>
                    <a:gd name="T36" fmla="*/ 18 w 55"/>
                    <a:gd name="T37" fmla="*/ 1 h 252"/>
                    <a:gd name="T38" fmla="*/ 17 w 55"/>
                    <a:gd name="T39" fmla="*/ 1 h 252"/>
                    <a:gd name="T40" fmla="*/ 17 w 55"/>
                    <a:gd name="T41" fmla="*/ 0 h 252"/>
                    <a:gd name="T42" fmla="*/ 16 w 55"/>
                    <a:gd name="T43" fmla="*/ 0 h 252"/>
                    <a:gd name="T44" fmla="*/ 2 w 55"/>
                    <a:gd name="T45" fmla="*/ 0 h 252"/>
                    <a:gd name="T46" fmla="*/ 4 w 55"/>
                    <a:gd name="T47" fmla="*/ 4 h 252"/>
                    <a:gd name="T48" fmla="*/ 14 w 55"/>
                    <a:gd name="T49" fmla="*/ 4 h 252"/>
                    <a:gd name="T50" fmla="*/ 14 w 55"/>
                    <a:gd name="T51" fmla="*/ 80 h 252"/>
                    <a:gd name="T52" fmla="*/ 4 w 55"/>
                    <a:gd name="T53" fmla="*/ 80 h 252"/>
                    <a:gd name="T54" fmla="*/ 4 w 55"/>
                    <a:gd name="T55" fmla="*/ 4 h 252"/>
                    <a:gd name="T56" fmla="*/ 2 w 55"/>
                    <a:gd name="T57" fmla="*/ 0 h 25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5"/>
                    <a:gd name="T88" fmla="*/ 0 h 252"/>
                    <a:gd name="T89" fmla="*/ 55 w 55"/>
                    <a:gd name="T90" fmla="*/ 252 h 25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5" h="252">
                      <a:moveTo>
                        <a:pt x="6" y="0"/>
                      </a:move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2" y="2"/>
                      </a:lnTo>
                      <a:lnTo>
                        <a:pt x="2" y="3"/>
                      </a:lnTo>
                      <a:lnTo>
                        <a:pt x="0" y="4"/>
                      </a:lnTo>
                      <a:lnTo>
                        <a:pt x="0" y="248"/>
                      </a:lnTo>
                      <a:lnTo>
                        <a:pt x="2" y="249"/>
                      </a:lnTo>
                      <a:lnTo>
                        <a:pt x="2" y="251"/>
                      </a:lnTo>
                      <a:lnTo>
                        <a:pt x="3" y="251"/>
                      </a:lnTo>
                      <a:lnTo>
                        <a:pt x="4" y="252"/>
                      </a:lnTo>
                      <a:lnTo>
                        <a:pt x="51" y="252"/>
                      </a:lnTo>
                      <a:lnTo>
                        <a:pt x="52" y="251"/>
                      </a:lnTo>
                      <a:lnTo>
                        <a:pt x="54" y="251"/>
                      </a:lnTo>
                      <a:lnTo>
                        <a:pt x="54" y="249"/>
                      </a:lnTo>
                      <a:lnTo>
                        <a:pt x="55" y="248"/>
                      </a:lnTo>
                      <a:lnTo>
                        <a:pt x="55" y="4"/>
                      </a:lnTo>
                      <a:lnTo>
                        <a:pt x="54" y="3"/>
                      </a:lnTo>
                      <a:lnTo>
                        <a:pt x="54" y="2"/>
                      </a:lnTo>
                      <a:lnTo>
                        <a:pt x="52" y="2"/>
                      </a:lnTo>
                      <a:lnTo>
                        <a:pt x="51" y="0"/>
                      </a:lnTo>
                      <a:lnTo>
                        <a:pt x="50" y="0"/>
                      </a:lnTo>
                      <a:lnTo>
                        <a:pt x="6" y="0"/>
                      </a:lnTo>
                      <a:lnTo>
                        <a:pt x="11" y="11"/>
                      </a:lnTo>
                      <a:lnTo>
                        <a:pt x="44" y="11"/>
                      </a:lnTo>
                      <a:lnTo>
                        <a:pt x="44" y="241"/>
                      </a:lnTo>
                      <a:lnTo>
                        <a:pt x="11" y="241"/>
                      </a:lnTo>
                      <a:lnTo>
                        <a:pt x="11" y="11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881" name="Rectangle 451"/>
                <p:cNvSpPr>
                  <a:spLocks noChangeArrowheads="1"/>
                </p:cNvSpPr>
                <p:nvPr/>
              </p:nvSpPr>
              <p:spPr bwMode="auto">
                <a:xfrm>
                  <a:off x="2608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2" name="Rectangle 452"/>
                <p:cNvSpPr>
                  <a:spLocks noChangeArrowheads="1"/>
                </p:cNvSpPr>
                <p:nvPr/>
              </p:nvSpPr>
              <p:spPr bwMode="auto">
                <a:xfrm>
                  <a:off x="2617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3" name="Rectangle 453"/>
                <p:cNvSpPr>
                  <a:spLocks noChangeArrowheads="1"/>
                </p:cNvSpPr>
                <p:nvPr/>
              </p:nvSpPr>
              <p:spPr bwMode="auto">
                <a:xfrm>
                  <a:off x="2620" y="3433"/>
                  <a:ext cx="8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4" name="Rectangle 454"/>
                <p:cNvSpPr>
                  <a:spLocks noChangeArrowheads="1"/>
                </p:cNvSpPr>
                <p:nvPr/>
              </p:nvSpPr>
              <p:spPr bwMode="auto">
                <a:xfrm>
                  <a:off x="2629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5" name="Rectangle 455"/>
                <p:cNvSpPr>
                  <a:spLocks noChangeArrowheads="1"/>
                </p:cNvSpPr>
                <p:nvPr/>
              </p:nvSpPr>
              <p:spPr bwMode="auto">
                <a:xfrm>
                  <a:off x="2633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6" name="Rectangle 456"/>
                <p:cNvSpPr>
                  <a:spLocks noChangeArrowheads="1"/>
                </p:cNvSpPr>
                <p:nvPr/>
              </p:nvSpPr>
              <p:spPr bwMode="auto">
                <a:xfrm>
                  <a:off x="2642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7" name="Rectangle 457"/>
                <p:cNvSpPr>
                  <a:spLocks noChangeArrowheads="1"/>
                </p:cNvSpPr>
                <p:nvPr/>
              </p:nvSpPr>
              <p:spPr bwMode="auto">
                <a:xfrm>
                  <a:off x="2645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8" name="Rectangle 458"/>
                <p:cNvSpPr>
                  <a:spLocks noChangeArrowheads="1"/>
                </p:cNvSpPr>
                <p:nvPr/>
              </p:nvSpPr>
              <p:spPr bwMode="auto">
                <a:xfrm>
                  <a:off x="2654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89" name="Rectangle 459"/>
                <p:cNvSpPr>
                  <a:spLocks noChangeArrowheads="1"/>
                </p:cNvSpPr>
                <p:nvPr/>
              </p:nvSpPr>
              <p:spPr bwMode="auto">
                <a:xfrm>
                  <a:off x="2658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0" name="Rectangle 460"/>
                <p:cNvSpPr>
                  <a:spLocks noChangeArrowheads="1"/>
                </p:cNvSpPr>
                <p:nvPr/>
              </p:nvSpPr>
              <p:spPr bwMode="auto">
                <a:xfrm>
                  <a:off x="2667" y="3433"/>
                  <a:ext cx="1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1" name="Rectangle 461"/>
                <p:cNvSpPr>
                  <a:spLocks noChangeArrowheads="1"/>
                </p:cNvSpPr>
                <p:nvPr/>
              </p:nvSpPr>
              <p:spPr bwMode="auto">
                <a:xfrm>
                  <a:off x="2670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2" name="Rectangle 462"/>
                <p:cNvSpPr>
                  <a:spLocks noChangeArrowheads="1"/>
                </p:cNvSpPr>
                <p:nvPr/>
              </p:nvSpPr>
              <p:spPr bwMode="auto">
                <a:xfrm>
                  <a:off x="2679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3" name="Rectangle 463"/>
                <p:cNvSpPr>
                  <a:spLocks noChangeArrowheads="1"/>
                </p:cNvSpPr>
                <p:nvPr/>
              </p:nvSpPr>
              <p:spPr bwMode="auto">
                <a:xfrm>
                  <a:off x="2683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4" name="Rectangle 464"/>
                <p:cNvSpPr>
                  <a:spLocks noChangeArrowheads="1"/>
                </p:cNvSpPr>
                <p:nvPr/>
              </p:nvSpPr>
              <p:spPr bwMode="auto">
                <a:xfrm>
                  <a:off x="2691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5" name="Rectangle 465"/>
                <p:cNvSpPr>
                  <a:spLocks noChangeArrowheads="1"/>
                </p:cNvSpPr>
                <p:nvPr/>
              </p:nvSpPr>
              <p:spPr bwMode="auto">
                <a:xfrm>
                  <a:off x="2695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6" name="Rectangle 466"/>
                <p:cNvSpPr>
                  <a:spLocks noChangeArrowheads="1"/>
                </p:cNvSpPr>
                <p:nvPr/>
              </p:nvSpPr>
              <p:spPr bwMode="auto">
                <a:xfrm>
                  <a:off x="2704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7" name="Rectangle 467"/>
                <p:cNvSpPr>
                  <a:spLocks noChangeArrowheads="1"/>
                </p:cNvSpPr>
                <p:nvPr/>
              </p:nvSpPr>
              <p:spPr bwMode="auto">
                <a:xfrm>
                  <a:off x="2707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8" name="Rectangle 468"/>
                <p:cNvSpPr>
                  <a:spLocks noChangeArrowheads="1"/>
                </p:cNvSpPr>
                <p:nvPr/>
              </p:nvSpPr>
              <p:spPr bwMode="auto">
                <a:xfrm>
                  <a:off x="2716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899" name="Rectangle 469"/>
                <p:cNvSpPr>
                  <a:spLocks noChangeArrowheads="1"/>
                </p:cNvSpPr>
                <p:nvPr/>
              </p:nvSpPr>
              <p:spPr bwMode="auto">
                <a:xfrm>
                  <a:off x="2720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0" name="Rectangle 470"/>
                <p:cNvSpPr>
                  <a:spLocks noChangeArrowheads="1"/>
                </p:cNvSpPr>
                <p:nvPr/>
              </p:nvSpPr>
              <p:spPr bwMode="auto">
                <a:xfrm>
                  <a:off x="2729" y="3433"/>
                  <a:ext cx="1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1" name="Rectangle 471"/>
                <p:cNvSpPr>
                  <a:spLocks noChangeArrowheads="1"/>
                </p:cNvSpPr>
                <p:nvPr/>
              </p:nvSpPr>
              <p:spPr bwMode="auto">
                <a:xfrm>
                  <a:off x="2732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2" name="Rectangle 472"/>
                <p:cNvSpPr>
                  <a:spLocks noChangeArrowheads="1"/>
                </p:cNvSpPr>
                <p:nvPr/>
              </p:nvSpPr>
              <p:spPr bwMode="auto">
                <a:xfrm>
                  <a:off x="2741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3" name="Rectangle 473"/>
                <p:cNvSpPr>
                  <a:spLocks noChangeArrowheads="1"/>
                </p:cNvSpPr>
                <p:nvPr/>
              </p:nvSpPr>
              <p:spPr bwMode="auto">
                <a:xfrm>
                  <a:off x="2745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4" name="Rectangle 474"/>
                <p:cNvSpPr>
                  <a:spLocks noChangeArrowheads="1"/>
                </p:cNvSpPr>
                <p:nvPr/>
              </p:nvSpPr>
              <p:spPr bwMode="auto">
                <a:xfrm>
                  <a:off x="2754" y="3433"/>
                  <a:ext cx="1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5" name="Rectangle 475"/>
                <p:cNvSpPr>
                  <a:spLocks noChangeArrowheads="1"/>
                </p:cNvSpPr>
                <p:nvPr/>
              </p:nvSpPr>
              <p:spPr bwMode="auto">
                <a:xfrm>
                  <a:off x="2757" y="3433"/>
                  <a:ext cx="7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6" name="Rectangle 476"/>
                <p:cNvSpPr>
                  <a:spLocks noChangeArrowheads="1"/>
                </p:cNvSpPr>
                <p:nvPr/>
              </p:nvSpPr>
              <p:spPr bwMode="auto">
                <a:xfrm>
                  <a:off x="2766" y="3433"/>
                  <a:ext cx="2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7" name="Rectangle 477"/>
                <p:cNvSpPr>
                  <a:spLocks noChangeArrowheads="1"/>
                </p:cNvSpPr>
                <p:nvPr/>
              </p:nvSpPr>
              <p:spPr bwMode="auto">
                <a:xfrm>
                  <a:off x="2769" y="3433"/>
                  <a:ext cx="8" cy="2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08" name="Freeform 478"/>
                <p:cNvSpPr>
                  <a:spLocks/>
                </p:cNvSpPr>
                <p:nvPr/>
              </p:nvSpPr>
              <p:spPr bwMode="auto">
                <a:xfrm>
                  <a:off x="2583" y="3489"/>
                  <a:ext cx="472" cy="160"/>
                </a:xfrm>
                <a:custGeom>
                  <a:avLst/>
                  <a:gdLst>
                    <a:gd name="T0" fmla="*/ 0 w 1416"/>
                    <a:gd name="T1" fmla="*/ 158 h 482"/>
                    <a:gd name="T2" fmla="*/ 0 w 1416"/>
                    <a:gd name="T3" fmla="*/ 159 h 482"/>
                    <a:gd name="T4" fmla="*/ 1 w 1416"/>
                    <a:gd name="T5" fmla="*/ 159 h 482"/>
                    <a:gd name="T6" fmla="*/ 1 w 1416"/>
                    <a:gd name="T7" fmla="*/ 160 h 482"/>
                    <a:gd name="T8" fmla="*/ 1 w 1416"/>
                    <a:gd name="T9" fmla="*/ 160 h 482"/>
                    <a:gd name="T10" fmla="*/ 1 w 1416"/>
                    <a:gd name="T11" fmla="*/ 160 h 482"/>
                    <a:gd name="T12" fmla="*/ 2 w 1416"/>
                    <a:gd name="T13" fmla="*/ 160 h 482"/>
                    <a:gd name="T14" fmla="*/ 3 w 1416"/>
                    <a:gd name="T15" fmla="*/ 160 h 482"/>
                    <a:gd name="T16" fmla="*/ 3 w 1416"/>
                    <a:gd name="T17" fmla="*/ 160 h 482"/>
                    <a:gd name="T18" fmla="*/ 3 w 1416"/>
                    <a:gd name="T19" fmla="*/ 159 h 482"/>
                    <a:gd name="T20" fmla="*/ 4 w 1416"/>
                    <a:gd name="T21" fmla="*/ 159 h 482"/>
                    <a:gd name="T22" fmla="*/ 4 w 1416"/>
                    <a:gd name="T23" fmla="*/ 3 h 482"/>
                    <a:gd name="T24" fmla="*/ 232 w 1416"/>
                    <a:gd name="T25" fmla="*/ 3 h 482"/>
                    <a:gd name="T26" fmla="*/ 232 w 1416"/>
                    <a:gd name="T27" fmla="*/ 65 h 482"/>
                    <a:gd name="T28" fmla="*/ 232 w 1416"/>
                    <a:gd name="T29" fmla="*/ 65 h 482"/>
                    <a:gd name="T30" fmla="*/ 232 w 1416"/>
                    <a:gd name="T31" fmla="*/ 66 h 482"/>
                    <a:gd name="T32" fmla="*/ 233 w 1416"/>
                    <a:gd name="T33" fmla="*/ 66 h 482"/>
                    <a:gd name="T34" fmla="*/ 233 w 1416"/>
                    <a:gd name="T35" fmla="*/ 66 h 482"/>
                    <a:gd name="T36" fmla="*/ 469 w 1416"/>
                    <a:gd name="T37" fmla="*/ 66 h 482"/>
                    <a:gd name="T38" fmla="*/ 469 w 1416"/>
                    <a:gd name="T39" fmla="*/ 158 h 482"/>
                    <a:gd name="T40" fmla="*/ 469 w 1416"/>
                    <a:gd name="T41" fmla="*/ 159 h 482"/>
                    <a:gd name="T42" fmla="*/ 469 w 1416"/>
                    <a:gd name="T43" fmla="*/ 159 h 482"/>
                    <a:gd name="T44" fmla="*/ 469 w 1416"/>
                    <a:gd name="T45" fmla="*/ 159 h 482"/>
                    <a:gd name="T46" fmla="*/ 470 w 1416"/>
                    <a:gd name="T47" fmla="*/ 160 h 482"/>
                    <a:gd name="T48" fmla="*/ 471 w 1416"/>
                    <a:gd name="T49" fmla="*/ 160 h 482"/>
                    <a:gd name="T50" fmla="*/ 471 w 1416"/>
                    <a:gd name="T51" fmla="*/ 159 h 482"/>
                    <a:gd name="T52" fmla="*/ 472 w 1416"/>
                    <a:gd name="T53" fmla="*/ 159 h 482"/>
                    <a:gd name="T54" fmla="*/ 472 w 1416"/>
                    <a:gd name="T55" fmla="*/ 159 h 482"/>
                    <a:gd name="T56" fmla="*/ 472 w 1416"/>
                    <a:gd name="T57" fmla="*/ 158 h 482"/>
                    <a:gd name="T58" fmla="*/ 472 w 1416"/>
                    <a:gd name="T59" fmla="*/ 158 h 482"/>
                    <a:gd name="T60" fmla="*/ 472 w 1416"/>
                    <a:gd name="T61" fmla="*/ 64 h 482"/>
                    <a:gd name="T62" fmla="*/ 472 w 1416"/>
                    <a:gd name="T63" fmla="*/ 64 h 482"/>
                    <a:gd name="T64" fmla="*/ 472 w 1416"/>
                    <a:gd name="T65" fmla="*/ 63 h 482"/>
                    <a:gd name="T66" fmla="*/ 472 w 1416"/>
                    <a:gd name="T67" fmla="*/ 63 h 482"/>
                    <a:gd name="T68" fmla="*/ 471 w 1416"/>
                    <a:gd name="T69" fmla="*/ 63 h 482"/>
                    <a:gd name="T70" fmla="*/ 471 w 1416"/>
                    <a:gd name="T71" fmla="*/ 62 h 482"/>
                    <a:gd name="T72" fmla="*/ 235 w 1416"/>
                    <a:gd name="T73" fmla="*/ 62 h 482"/>
                    <a:gd name="T74" fmla="*/ 235 w 1416"/>
                    <a:gd name="T75" fmla="*/ 1 h 482"/>
                    <a:gd name="T76" fmla="*/ 235 w 1416"/>
                    <a:gd name="T77" fmla="*/ 1 h 482"/>
                    <a:gd name="T78" fmla="*/ 235 w 1416"/>
                    <a:gd name="T79" fmla="*/ 0 h 482"/>
                    <a:gd name="T80" fmla="*/ 234 w 1416"/>
                    <a:gd name="T81" fmla="*/ 0 h 482"/>
                    <a:gd name="T82" fmla="*/ 234 w 1416"/>
                    <a:gd name="T83" fmla="*/ 0 h 482"/>
                    <a:gd name="T84" fmla="*/ 1 w 1416"/>
                    <a:gd name="T85" fmla="*/ 0 h 482"/>
                    <a:gd name="T86" fmla="*/ 1 w 1416"/>
                    <a:gd name="T87" fmla="*/ 0 h 482"/>
                    <a:gd name="T88" fmla="*/ 1 w 1416"/>
                    <a:gd name="T89" fmla="*/ 0 h 482"/>
                    <a:gd name="T90" fmla="*/ 1 w 1416"/>
                    <a:gd name="T91" fmla="*/ 1 h 482"/>
                    <a:gd name="T92" fmla="*/ 0 w 1416"/>
                    <a:gd name="T93" fmla="*/ 1 h 482"/>
                    <a:gd name="T94" fmla="*/ 0 w 1416"/>
                    <a:gd name="T95" fmla="*/ 2 h 482"/>
                    <a:gd name="T96" fmla="*/ 0 w 1416"/>
                    <a:gd name="T97" fmla="*/ 158 h 48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416"/>
                    <a:gd name="T148" fmla="*/ 0 h 482"/>
                    <a:gd name="T149" fmla="*/ 1416 w 1416"/>
                    <a:gd name="T150" fmla="*/ 482 h 48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416" h="482">
                      <a:moveTo>
                        <a:pt x="0" y="477"/>
                      </a:moveTo>
                      <a:lnTo>
                        <a:pt x="0" y="478"/>
                      </a:lnTo>
                      <a:lnTo>
                        <a:pt x="2" y="480"/>
                      </a:lnTo>
                      <a:lnTo>
                        <a:pt x="2" y="481"/>
                      </a:lnTo>
                      <a:lnTo>
                        <a:pt x="3" y="481"/>
                      </a:lnTo>
                      <a:lnTo>
                        <a:pt x="4" y="482"/>
                      </a:lnTo>
                      <a:lnTo>
                        <a:pt x="7" y="482"/>
                      </a:lnTo>
                      <a:lnTo>
                        <a:pt x="8" y="481"/>
                      </a:lnTo>
                      <a:lnTo>
                        <a:pt x="10" y="481"/>
                      </a:lnTo>
                      <a:lnTo>
                        <a:pt x="10" y="480"/>
                      </a:lnTo>
                      <a:lnTo>
                        <a:pt x="11" y="478"/>
                      </a:lnTo>
                      <a:lnTo>
                        <a:pt x="11" y="10"/>
                      </a:lnTo>
                      <a:lnTo>
                        <a:pt x="695" y="10"/>
                      </a:lnTo>
                      <a:lnTo>
                        <a:pt x="695" y="195"/>
                      </a:lnTo>
                      <a:lnTo>
                        <a:pt x="696" y="196"/>
                      </a:lnTo>
                      <a:lnTo>
                        <a:pt x="696" y="198"/>
                      </a:lnTo>
                      <a:lnTo>
                        <a:pt x="698" y="198"/>
                      </a:lnTo>
                      <a:lnTo>
                        <a:pt x="699" y="199"/>
                      </a:lnTo>
                      <a:lnTo>
                        <a:pt x="1406" y="199"/>
                      </a:lnTo>
                      <a:lnTo>
                        <a:pt x="1406" y="477"/>
                      </a:lnTo>
                      <a:lnTo>
                        <a:pt x="1407" y="478"/>
                      </a:lnTo>
                      <a:lnTo>
                        <a:pt x="1407" y="480"/>
                      </a:lnTo>
                      <a:lnTo>
                        <a:pt x="1408" y="480"/>
                      </a:lnTo>
                      <a:lnTo>
                        <a:pt x="1410" y="481"/>
                      </a:lnTo>
                      <a:lnTo>
                        <a:pt x="1412" y="481"/>
                      </a:lnTo>
                      <a:lnTo>
                        <a:pt x="1414" y="480"/>
                      </a:lnTo>
                      <a:lnTo>
                        <a:pt x="1415" y="480"/>
                      </a:lnTo>
                      <a:lnTo>
                        <a:pt x="1415" y="478"/>
                      </a:lnTo>
                      <a:lnTo>
                        <a:pt x="1416" y="477"/>
                      </a:lnTo>
                      <a:lnTo>
                        <a:pt x="1416" y="476"/>
                      </a:lnTo>
                      <a:lnTo>
                        <a:pt x="1416" y="194"/>
                      </a:lnTo>
                      <a:lnTo>
                        <a:pt x="1416" y="192"/>
                      </a:lnTo>
                      <a:lnTo>
                        <a:pt x="1415" y="191"/>
                      </a:lnTo>
                      <a:lnTo>
                        <a:pt x="1415" y="190"/>
                      </a:lnTo>
                      <a:lnTo>
                        <a:pt x="1414" y="190"/>
                      </a:lnTo>
                      <a:lnTo>
                        <a:pt x="1412" y="188"/>
                      </a:lnTo>
                      <a:lnTo>
                        <a:pt x="706" y="188"/>
                      </a:lnTo>
                      <a:lnTo>
                        <a:pt x="706" y="4"/>
                      </a:lnTo>
                      <a:lnTo>
                        <a:pt x="704" y="2"/>
                      </a:lnTo>
                      <a:lnTo>
                        <a:pt x="704" y="1"/>
                      </a:lnTo>
                      <a:lnTo>
                        <a:pt x="703" y="1"/>
                      </a:lnTo>
                      <a:lnTo>
                        <a:pt x="702" y="0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2" y="1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4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09" name="Rectangle 479"/>
                <p:cNvSpPr>
                  <a:spLocks noChangeArrowheads="1"/>
                </p:cNvSpPr>
                <p:nvPr/>
              </p:nvSpPr>
              <p:spPr bwMode="auto">
                <a:xfrm>
                  <a:off x="3317" y="3405"/>
                  <a:ext cx="55" cy="56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0" name="Freeform 480"/>
                <p:cNvSpPr>
                  <a:spLocks/>
                </p:cNvSpPr>
                <p:nvPr/>
              </p:nvSpPr>
              <p:spPr bwMode="auto">
                <a:xfrm>
                  <a:off x="3316" y="3403"/>
                  <a:ext cx="58" cy="59"/>
                </a:xfrm>
                <a:custGeom>
                  <a:avLst/>
                  <a:gdLst>
                    <a:gd name="T0" fmla="*/ 2 w 174"/>
                    <a:gd name="T1" fmla="*/ 0 h 178"/>
                    <a:gd name="T2" fmla="*/ 1 w 174"/>
                    <a:gd name="T3" fmla="*/ 0 h 178"/>
                    <a:gd name="T4" fmla="*/ 1 w 174"/>
                    <a:gd name="T5" fmla="*/ 0 h 178"/>
                    <a:gd name="T6" fmla="*/ 0 w 174"/>
                    <a:gd name="T7" fmla="*/ 0 h 178"/>
                    <a:gd name="T8" fmla="*/ 0 w 174"/>
                    <a:gd name="T9" fmla="*/ 1 h 178"/>
                    <a:gd name="T10" fmla="*/ 0 w 174"/>
                    <a:gd name="T11" fmla="*/ 1 h 178"/>
                    <a:gd name="T12" fmla="*/ 0 w 174"/>
                    <a:gd name="T13" fmla="*/ 58 h 178"/>
                    <a:gd name="T14" fmla="*/ 0 w 174"/>
                    <a:gd name="T15" fmla="*/ 58 h 178"/>
                    <a:gd name="T16" fmla="*/ 0 w 174"/>
                    <a:gd name="T17" fmla="*/ 59 h 178"/>
                    <a:gd name="T18" fmla="*/ 1 w 174"/>
                    <a:gd name="T19" fmla="*/ 59 h 178"/>
                    <a:gd name="T20" fmla="*/ 1 w 174"/>
                    <a:gd name="T21" fmla="*/ 59 h 178"/>
                    <a:gd name="T22" fmla="*/ 57 w 174"/>
                    <a:gd name="T23" fmla="*/ 59 h 178"/>
                    <a:gd name="T24" fmla="*/ 57 w 174"/>
                    <a:gd name="T25" fmla="*/ 59 h 178"/>
                    <a:gd name="T26" fmla="*/ 58 w 174"/>
                    <a:gd name="T27" fmla="*/ 59 h 178"/>
                    <a:gd name="T28" fmla="*/ 58 w 174"/>
                    <a:gd name="T29" fmla="*/ 58 h 178"/>
                    <a:gd name="T30" fmla="*/ 58 w 174"/>
                    <a:gd name="T31" fmla="*/ 58 h 178"/>
                    <a:gd name="T32" fmla="*/ 58 w 174"/>
                    <a:gd name="T33" fmla="*/ 1 h 178"/>
                    <a:gd name="T34" fmla="*/ 58 w 174"/>
                    <a:gd name="T35" fmla="*/ 1 h 178"/>
                    <a:gd name="T36" fmla="*/ 58 w 174"/>
                    <a:gd name="T37" fmla="*/ 0 h 178"/>
                    <a:gd name="T38" fmla="*/ 57 w 174"/>
                    <a:gd name="T39" fmla="*/ 0 h 178"/>
                    <a:gd name="T40" fmla="*/ 57 w 174"/>
                    <a:gd name="T41" fmla="*/ 0 h 178"/>
                    <a:gd name="T42" fmla="*/ 56 w 174"/>
                    <a:gd name="T43" fmla="*/ 0 h 178"/>
                    <a:gd name="T44" fmla="*/ 2 w 174"/>
                    <a:gd name="T45" fmla="*/ 0 h 178"/>
                    <a:gd name="T46" fmla="*/ 3 w 174"/>
                    <a:gd name="T47" fmla="*/ 3 h 178"/>
                    <a:gd name="T48" fmla="*/ 54 w 174"/>
                    <a:gd name="T49" fmla="*/ 3 h 178"/>
                    <a:gd name="T50" fmla="*/ 54 w 174"/>
                    <a:gd name="T51" fmla="*/ 55 h 178"/>
                    <a:gd name="T52" fmla="*/ 3 w 174"/>
                    <a:gd name="T53" fmla="*/ 55 h 178"/>
                    <a:gd name="T54" fmla="*/ 3 w 174"/>
                    <a:gd name="T55" fmla="*/ 3 h 178"/>
                    <a:gd name="T56" fmla="*/ 2 w 174"/>
                    <a:gd name="T57" fmla="*/ 0 h 17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4"/>
                    <a:gd name="T88" fmla="*/ 0 h 178"/>
                    <a:gd name="T89" fmla="*/ 174 w 174"/>
                    <a:gd name="T90" fmla="*/ 178 h 17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4" h="178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74"/>
                      </a:lnTo>
                      <a:lnTo>
                        <a:pt x="1" y="175"/>
                      </a:lnTo>
                      <a:lnTo>
                        <a:pt x="1" y="177"/>
                      </a:lnTo>
                      <a:lnTo>
                        <a:pt x="2" y="177"/>
                      </a:lnTo>
                      <a:lnTo>
                        <a:pt x="4" y="178"/>
                      </a:lnTo>
                      <a:lnTo>
                        <a:pt x="170" y="178"/>
                      </a:lnTo>
                      <a:lnTo>
                        <a:pt x="171" y="177"/>
                      </a:lnTo>
                      <a:lnTo>
                        <a:pt x="173" y="177"/>
                      </a:lnTo>
                      <a:lnTo>
                        <a:pt x="173" y="175"/>
                      </a:lnTo>
                      <a:lnTo>
                        <a:pt x="174" y="174"/>
                      </a:lnTo>
                      <a:lnTo>
                        <a:pt x="174" y="4"/>
                      </a:lnTo>
                      <a:lnTo>
                        <a:pt x="173" y="2"/>
                      </a:lnTo>
                      <a:lnTo>
                        <a:pt x="173" y="1"/>
                      </a:lnTo>
                      <a:lnTo>
                        <a:pt x="171" y="1"/>
                      </a:lnTo>
                      <a:lnTo>
                        <a:pt x="170" y="0"/>
                      </a:lnTo>
                      <a:lnTo>
                        <a:pt x="169" y="0"/>
                      </a:lnTo>
                      <a:lnTo>
                        <a:pt x="5" y="0"/>
                      </a:lnTo>
                      <a:lnTo>
                        <a:pt x="10" y="10"/>
                      </a:lnTo>
                      <a:lnTo>
                        <a:pt x="163" y="10"/>
                      </a:lnTo>
                      <a:lnTo>
                        <a:pt x="163" y="167"/>
                      </a:lnTo>
                      <a:lnTo>
                        <a:pt x="10" y="167"/>
                      </a:lnTo>
                      <a:lnTo>
                        <a:pt x="10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11" name="Rectangle 481"/>
                <p:cNvSpPr>
                  <a:spLocks noChangeArrowheads="1"/>
                </p:cNvSpPr>
                <p:nvPr/>
              </p:nvSpPr>
              <p:spPr bwMode="auto">
                <a:xfrm>
                  <a:off x="3296" y="3405"/>
                  <a:ext cx="15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2" name="Freeform 482"/>
                <p:cNvSpPr>
                  <a:spLocks/>
                </p:cNvSpPr>
                <p:nvPr/>
              </p:nvSpPr>
              <p:spPr bwMode="auto">
                <a:xfrm>
                  <a:off x="3295" y="3403"/>
                  <a:ext cx="17" cy="84"/>
                </a:xfrm>
                <a:custGeom>
                  <a:avLst/>
                  <a:gdLst>
                    <a:gd name="T0" fmla="*/ 2 w 53"/>
                    <a:gd name="T1" fmla="*/ 0 h 253"/>
                    <a:gd name="T2" fmla="*/ 1 w 53"/>
                    <a:gd name="T3" fmla="*/ 0 h 253"/>
                    <a:gd name="T4" fmla="*/ 1 w 53"/>
                    <a:gd name="T5" fmla="*/ 0 h 253"/>
                    <a:gd name="T6" fmla="*/ 0 w 53"/>
                    <a:gd name="T7" fmla="*/ 0 h 253"/>
                    <a:gd name="T8" fmla="*/ 0 w 53"/>
                    <a:gd name="T9" fmla="*/ 1 h 253"/>
                    <a:gd name="T10" fmla="*/ 0 w 53"/>
                    <a:gd name="T11" fmla="*/ 1 h 253"/>
                    <a:gd name="T12" fmla="*/ 0 w 53"/>
                    <a:gd name="T13" fmla="*/ 83 h 253"/>
                    <a:gd name="T14" fmla="*/ 0 w 53"/>
                    <a:gd name="T15" fmla="*/ 83 h 253"/>
                    <a:gd name="T16" fmla="*/ 0 w 53"/>
                    <a:gd name="T17" fmla="*/ 83 h 253"/>
                    <a:gd name="T18" fmla="*/ 1 w 53"/>
                    <a:gd name="T19" fmla="*/ 83 h 253"/>
                    <a:gd name="T20" fmla="*/ 1 w 53"/>
                    <a:gd name="T21" fmla="*/ 84 h 253"/>
                    <a:gd name="T22" fmla="*/ 16 w 53"/>
                    <a:gd name="T23" fmla="*/ 84 h 253"/>
                    <a:gd name="T24" fmla="*/ 16 w 53"/>
                    <a:gd name="T25" fmla="*/ 83 h 253"/>
                    <a:gd name="T26" fmla="*/ 17 w 53"/>
                    <a:gd name="T27" fmla="*/ 83 h 253"/>
                    <a:gd name="T28" fmla="*/ 17 w 53"/>
                    <a:gd name="T29" fmla="*/ 83 h 253"/>
                    <a:gd name="T30" fmla="*/ 17 w 53"/>
                    <a:gd name="T31" fmla="*/ 83 h 253"/>
                    <a:gd name="T32" fmla="*/ 17 w 53"/>
                    <a:gd name="T33" fmla="*/ 1 h 253"/>
                    <a:gd name="T34" fmla="*/ 17 w 53"/>
                    <a:gd name="T35" fmla="*/ 1 h 253"/>
                    <a:gd name="T36" fmla="*/ 17 w 53"/>
                    <a:gd name="T37" fmla="*/ 0 h 253"/>
                    <a:gd name="T38" fmla="*/ 16 w 53"/>
                    <a:gd name="T39" fmla="*/ 0 h 253"/>
                    <a:gd name="T40" fmla="*/ 16 w 53"/>
                    <a:gd name="T41" fmla="*/ 0 h 253"/>
                    <a:gd name="T42" fmla="*/ 15 w 53"/>
                    <a:gd name="T43" fmla="*/ 0 h 253"/>
                    <a:gd name="T44" fmla="*/ 2 w 53"/>
                    <a:gd name="T45" fmla="*/ 0 h 253"/>
                    <a:gd name="T46" fmla="*/ 4 w 53"/>
                    <a:gd name="T47" fmla="*/ 3 h 253"/>
                    <a:gd name="T48" fmla="*/ 14 w 53"/>
                    <a:gd name="T49" fmla="*/ 3 h 253"/>
                    <a:gd name="T50" fmla="*/ 14 w 53"/>
                    <a:gd name="T51" fmla="*/ 80 h 253"/>
                    <a:gd name="T52" fmla="*/ 4 w 53"/>
                    <a:gd name="T53" fmla="*/ 80 h 253"/>
                    <a:gd name="T54" fmla="*/ 4 w 53"/>
                    <a:gd name="T55" fmla="*/ 3 h 253"/>
                    <a:gd name="T56" fmla="*/ 2 w 53"/>
                    <a:gd name="T57" fmla="*/ 0 h 2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3"/>
                    <a:gd name="T88" fmla="*/ 0 h 253"/>
                    <a:gd name="T89" fmla="*/ 53 w 53"/>
                    <a:gd name="T90" fmla="*/ 253 h 2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3" h="253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249"/>
                      </a:lnTo>
                      <a:lnTo>
                        <a:pt x="1" y="250"/>
                      </a:lnTo>
                      <a:lnTo>
                        <a:pt x="1" y="251"/>
                      </a:lnTo>
                      <a:lnTo>
                        <a:pt x="3" y="251"/>
                      </a:lnTo>
                      <a:lnTo>
                        <a:pt x="4" y="253"/>
                      </a:lnTo>
                      <a:lnTo>
                        <a:pt x="49" y="253"/>
                      </a:lnTo>
                      <a:lnTo>
                        <a:pt x="51" y="251"/>
                      </a:lnTo>
                      <a:lnTo>
                        <a:pt x="52" y="251"/>
                      </a:lnTo>
                      <a:lnTo>
                        <a:pt x="52" y="250"/>
                      </a:lnTo>
                      <a:lnTo>
                        <a:pt x="53" y="249"/>
                      </a:lnTo>
                      <a:lnTo>
                        <a:pt x="53" y="4"/>
                      </a:lnTo>
                      <a:lnTo>
                        <a:pt x="52" y="2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49" y="0"/>
                      </a:lnTo>
                      <a:lnTo>
                        <a:pt x="48" y="0"/>
                      </a:lnTo>
                      <a:lnTo>
                        <a:pt x="5" y="0"/>
                      </a:lnTo>
                      <a:lnTo>
                        <a:pt x="11" y="10"/>
                      </a:lnTo>
                      <a:lnTo>
                        <a:pt x="43" y="10"/>
                      </a:lnTo>
                      <a:lnTo>
                        <a:pt x="43" y="242"/>
                      </a:lnTo>
                      <a:lnTo>
                        <a:pt x="11" y="242"/>
                      </a:lnTo>
                      <a:lnTo>
                        <a:pt x="11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13" name="Rectangle 483"/>
                <p:cNvSpPr>
                  <a:spLocks noChangeArrowheads="1"/>
                </p:cNvSpPr>
                <p:nvPr/>
              </p:nvSpPr>
              <p:spPr bwMode="auto">
                <a:xfrm>
                  <a:off x="3378" y="3405"/>
                  <a:ext cx="15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4" name="Freeform 484"/>
                <p:cNvSpPr>
                  <a:spLocks/>
                </p:cNvSpPr>
                <p:nvPr/>
              </p:nvSpPr>
              <p:spPr bwMode="auto">
                <a:xfrm>
                  <a:off x="3376" y="3403"/>
                  <a:ext cx="18" cy="84"/>
                </a:xfrm>
                <a:custGeom>
                  <a:avLst/>
                  <a:gdLst>
                    <a:gd name="T0" fmla="*/ 2 w 53"/>
                    <a:gd name="T1" fmla="*/ 0 h 253"/>
                    <a:gd name="T2" fmla="*/ 1 w 53"/>
                    <a:gd name="T3" fmla="*/ 0 h 253"/>
                    <a:gd name="T4" fmla="*/ 1 w 53"/>
                    <a:gd name="T5" fmla="*/ 0 h 253"/>
                    <a:gd name="T6" fmla="*/ 0 w 53"/>
                    <a:gd name="T7" fmla="*/ 0 h 253"/>
                    <a:gd name="T8" fmla="*/ 0 w 53"/>
                    <a:gd name="T9" fmla="*/ 1 h 253"/>
                    <a:gd name="T10" fmla="*/ 0 w 53"/>
                    <a:gd name="T11" fmla="*/ 1 h 253"/>
                    <a:gd name="T12" fmla="*/ 0 w 53"/>
                    <a:gd name="T13" fmla="*/ 83 h 253"/>
                    <a:gd name="T14" fmla="*/ 0 w 53"/>
                    <a:gd name="T15" fmla="*/ 83 h 253"/>
                    <a:gd name="T16" fmla="*/ 0 w 53"/>
                    <a:gd name="T17" fmla="*/ 83 h 253"/>
                    <a:gd name="T18" fmla="*/ 1 w 53"/>
                    <a:gd name="T19" fmla="*/ 83 h 253"/>
                    <a:gd name="T20" fmla="*/ 1 w 53"/>
                    <a:gd name="T21" fmla="*/ 84 h 253"/>
                    <a:gd name="T22" fmla="*/ 17 w 53"/>
                    <a:gd name="T23" fmla="*/ 84 h 253"/>
                    <a:gd name="T24" fmla="*/ 17 w 53"/>
                    <a:gd name="T25" fmla="*/ 83 h 253"/>
                    <a:gd name="T26" fmla="*/ 18 w 53"/>
                    <a:gd name="T27" fmla="*/ 83 h 253"/>
                    <a:gd name="T28" fmla="*/ 18 w 53"/>
                    <a:gd name="T29" fmla="*/ 83 h 253"/>
                    <a:gd name="T30" fmla="*/ 18 w 53"/>
                    <a:gd name="T31" fmla="*/ 83 h 253"/>
                    <a:gd name="T32" fmla="*/ 18 w 53"/>
                    <a:gd name="T33" fmla="*/ 1 h 253"/>
                    <a:gd name="T34" fmla="*/ 18 w 53"/>
                    <a:gd name="T35" fmla="*/ 1 h 253"/>
                    <a:gd name="T36" fmla="*/ 18 w 53"/>
                    <a:gd name="T37" fmla="*/ 0 h 253"/>
                    <a:gd name="T38" fmla="*/ 17 w 53"/>
                    <a:gd name="T39" fmla="*/ 0 h 253"/>
                    <a:gd name="T40" fmla="*/ 17 w 53"/>
                    <a:gd name="T41" fmla="*/ 0 h 253"/>
                    <a:gd name="T42" fmla="*/ 16 w 53"/>
                    <a:gd name="T43" fmla="*/ 0 h 253"/>
                    <a:gd name="T44" fmla="*/ 2 w 53"/>
                    <a:gd name="T45" fmla="*/ 0 h 253"/>
                    <a:gd name="T46" fmla="*/ 4 w 53"/>
                    <a:gd name="T47" fmla="*/ 3 h 253"/>
                    <a:gd name="T48" fmla="*/ 15 w 53"/>
                    <a:gd name="T49" fmla="*/ 3 h 253"/>
                    <a:gd name="T50" fmla="*/ 15 w 53"/>
                    <a:gd name="T51" fmla="*/ 80 h 253"/>
                    <a:gd name="T52" fmla="*/ 4 w 53"/>
                    <a:gd name="T53" fmla="*/ 80 h 253"/>
                    <a:gd name="T54" fmla="*/ 4 w 53"/>
                    <a:gd name="T55" fmla="*/ 3 h 253"/>
                    <a:gd name="T56" fmla="*/ 2 w 53"/>
                    <a:gd name="T57" fmla="*/ 0 h 2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3"/>
                    <a:gd name="T88" fmla="*/ 0 h 253"/>
                    <a:gd name="T89" fmla="*/ 53 w 53"/>
                    <a:gd name="T90" fmla="*/ 253 h 2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3" h="253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249"/>
                      </a:lnTo>
                      <a:lnTo>
                        <a:pt x="1" y="250"/>
                      </a:lnTo>
                      <a:lnTo>
                        <a:pt x="1" y="251"/>
                      </a:lnTo>
                      <a:lnTo>
                        <a:pt x="3" y="251"/>
                      </a:lnTo>
                      <a:lnTo>
                        <a:pt x="4" y="253"/>
                      </a:lnTo>
                      <a:lnTo>
                        <a:pt x="49" y="253"/>
                      </a:lnTo>
                      <a:lnTo>
                        <a:pt x="51" y="251"/>
                      </a:lnTo>
                      <a:lnTo>
                        <a:pt x="52" y="251"/>
                      </a:lnTo>
                      <a:lnTo>
                        <a:pt x="52" y="250"/>
                      </a:lnTo>
                      <a:lnTo>
                        <a:pt x="53" y="249"/>
                      </a:lnTo>
                      <a:lnTo>
                        <a:pt x="53" y="4"/>
                      </a:lnTo>
                      <a:lnTo>
                        <a:pt x="52" y="2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49" y="0"/>
                      </a:lnTo>
                      <a:lnTo>
                        <a:pt x="48" y="0"/>
                      </a:lnTo>
                      <a:lnTo>
                        <a:pt x="5" y="0"/>
                      </a:lnTo>
                      <a:lnTo>
                        <a:pt x="11" y="10"/>
                      </a:lnTo>
                      <a:lnTo>
                        <a:pt x="43" y="10"/>
                      </a:lnTo>
                      <a:lnTo>
                        <a:pt x="43" y="242"/>
                      </a:lnTo>
                      <a:lnTo>
                        <a:pt x="11" y="242"/>
                      </a:lnTo>
                      <a:lnTo>
                        <a:pt x="11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15" name="Rectangle 485"/>
                <p:cNvSpPr>
                  <a:spLocks noChangeArrowheads="1"/>
                </p:cNvSpPr>
                <p:nvPr/>
              </p:nvSpPr>
              <p:spPr bwMode="auto">
                <a:xfrm>
                  <a:off x="3260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6" name="Rectangle 486"/>
                <p:cNvSpPr>
                  <a:spLocks noChangeArrowheads="1"/>
                </p:cNvSpPr>
                <p:nvPr/>
              </p:nvSpPr>
              <p:spPr bwMode="auto">
                <a:xfrm>
                  <a:off x="3269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7" name="Rectangle 487"/>
                <p:cNvSpPr>
                  <a:spLocks noChangeArrowheads="1"/>
                </p:cNvSpPr>
                <p:nvPr/>
              </p:nvSpPr>
              <p:spPr bwMode="auto">
                <a:xfrm>
                  <a:off x="3273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8" name="Rectangle 488"/>
                <p:cNvSpPr>
                  <a:spLocks noChangeArrowheads="1"/>
                </p:cNvSpPr>
                <p:nvPr/>
              </p:nvSpPr>
              <p:spPr bwMode="auto">
                <a:xfrm>
                  <a:off x="3281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19" name="Rectangle 489"/>
                <p:cNvSpPr>
                  <a:spLocks noChangeArrowheads="1"/>
                </p:cNvSpPr>
                <p:nvPr/>
              </p:nvSpPr>
              <p:spPr bwMode="auto">
                <a:xfrm>
                  <a:off x="3285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0" name="Rectangle 490"/>
                <p:cNvSpPr>
                  <a:spLocks noChangeArrowheads="1"/>
                </p:cNvSpPr>
                <p:nvPr/>
              </p:nvSpPr>
              <p:spPr bwMode="auto">
                <a:xfrm>
                  <a:off x="3294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1" name="Rectangle 491"/>
                <p:cNvSpPr>
                  <a:spLocks noChangeArrowheads="1"/>
                </p:cNvSpPr>
                <p:nvPr/>
              </p:nvSpPr>
              <p:spPr bwMode="auto">
                <a:xfrm>
                  <a:off x="3297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2" name="Rectangle 492"/>
                <p:cNvSpPr>
                  <a:spLocks noChangeArrowheads="1"/>
                </p:cNvSpPr>
                <p:nvPr/>
              </p:nvSpPr>
              <p:spPr bwMode="auto">
                <a:xfrm>
                  <a:off x="3306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3" name="Rectangle 493"/>
                <p:cNvSpPr>
                  <a:spLocks noChangeArrowheads="1"/>
                </p:cNvSpPr>
                <p:nvPr/>
              </p:nvSpPr>
              <p:spPr bwMode="auto">
                <a:xfrm>
                  <a:off x="3310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4" name="Rectangle 494"/>
                <p:cNvSpPr>
                  <a:spLocks noChangeArrowheads="1"/>
                </p:cNvSpPr>
                <p:nvPr/>
              </p:nvSpPr>
              <p:spPr bwMode="auto">
                <a:xfrm>
                  <a:off x="3319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5" name="Rectangle 495"/>
                <p:cNvSpPr>
                  <a:spLocks noChangeArrowheads="1"/>
                </p:cNvSpPr>
                <p:nvPr/>
              </p:nvSpPr>
              <p:spPr bwMode="auto">
                <a:xfrm>
                  <a:off x="3322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6" name="Rectangle 496"/>
                <p:cNvSpPr>
                  <a:spLocks noChangeArrowheads="1"/>
                </p:cNvSpPr>
                <p:nvPr/>
              </p:nvSpPr>
              <p:spPr bwMode="auto">
                <a:xfrm>
                  <a:off x="3331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7" name="Rectangle 497"/>
                <p:cNvSpPr>
                  <a:spLocks noChangeArrowheads="1"/>
                </p:cNvSpPr>
                <p:nvPr/>
              </p:nvSpPr>
              <p:spPr bwMode="auto">
                <a:xfrm>
                  <a:off x="3335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8" name="Rectangle 498"/>
                <p:cNvSpPr>
                  <a:spLocks noChangeArrowheads="1"/>
                </p:cNvSpPr>
                <p:nvPr/>
              </p:nvSpPr>
              <p:spPr bwMode="auto">
                <a:xfrm>
                  <a:off x="3344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29" name="Rectangle 499"/>
                <p:cNvSpPr>
                  <a:spLocks noChangeArrowheads="1"/>
                </p:cNvSpPr>
                <p:nvPr/>
              </p:nvSpPr>
              <p:spPr bwMode="auto">
                <a:xfrm>
                  <a:off x="3347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0" name="Rectangle 500"/>
                <p:cNvSpPr>
                  <a:spLocks noChangeArrowheads="1"/>
                </p:cNvSpPr>
                <p:nvPr/>
              </p:nvSpPr>
              <p:spPr bwMode="auto">
                <a:xfrm>
                  <a:off x="3356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1" name="Rectangle 501"/>
                <p:cNvSpPr>
                  <a:spLocks noChangeArrowheads="1"/>
                </p:cNvSpPr>
                <p:nvPr/>
              </p:nvSpPr>
              <p:spPr bwMode="auto">
                <a:xfrm>
                  <a:off x="3359" y="3432"/>
                  <a:ext cx="8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2" name="Rectangle 502"/>
                <p:cNvSpPr>
                  <a:spLocks noChangeArrowheads="1"/>
                </p:cNvSpPr>
                <p:nvPr/>
              </p:nvSpPr>
              <p:spPr bwMode="auto">
                <a:xfrm>
                  <a:off x="3368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3" name="Rectangle 503"/>
                <p:cNvSpPr>
                  <a:spLocks noChangeArrowheads="1"/>
                </p:cNvSpPr>
                <p:nvPr/>
              </p:nvSpPr>
              <p:spPr bwMode="auto">
                <a:xfrm>
                  <a:off x="3372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4" name="Rectangle 504"/>
                <p:cNvSpPr>
                  <a:spLocks noChangeArrowheads="1"/>
                </p:cNvSpPr>
                <p:nvPr/>
              </p:nvSpPr>
              <p:spPr bwMode="auto">
                <a:xfrm>
                  <a:off x="3381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5" name="Rectangle 505"/>
                <p:cNvSpPr>
                  <a:spLocks noChangeArrowheads="1"/>
                </p:cNvSpPr>
                <p:nvPr/>
              </p:nvSpPr>
              <p:spPr bwMode="auto">
                <a:xfrm>
                  <a:off x="3384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6" name="Rectangle 506"/>
                <p:cNvSpPr>
                  <a:spLocks noChangeArrowheads="1"/>
                </p:cNvSpPr>
                <p:nvPr/>
              </p:nvSpPr>
              <p:spPr bwMode="auto">
                <a:xfrm>
                  <a:off x="3393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7" name="Rectangle 507"/>
                <p:cNvSpPr>
                  <a:spLocks noChangeArrowheads="1"/>
                </p:cNvSpPr>
                <p:nvPr/>
              </p:nvSpPr>
              <p:spPr bwMode="auto">
                <a:xfrm>
                  <a:off x="3397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8" name="Rectangle 508"/>
                <p:cNvSpPr>
                  <a:spLocks noChangeArrowheads="1"/>
                </p:cNvSpPr>
                <p:nvPr/>
              </p:nvSpPr>
              <p:spPr bwMode="auto">
                <a:xfrm>
                  <a:off x="3406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3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409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0" name="Rectangle 510"/>
                <p:cNvSpPr>
                  <a:spLocks noChangeArrowheads="1"/>
                </p:cNvSpPr>
                <p:nvPr/>
              </p:nvSpPr>
              <p:spPr bwMode="auto">
                <a:xfrm>
                  <a:off x="3418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1" name="Rectangle 511"/>
                <p:cNvSpPr>
                  <a:spLocks noChangeArrowheads="1"/>
                </p:cNvSpPr>
                <p:nvPr/>
              </p:nvSpPr>
              <p:spPr bwMode="auto">
                <a:xfrm>
                  <a:off x="3422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2" name="Rectangle 512"/>
                <p:cNvSpPr>
                  <a:spLocks noChangeArrowheads="1"/>
                </p:cNvSpPr>
                <p:nvPr/>
              </p:nvSpPr>
              <p:spPr bwMode="auto">
                <a:xfrm>
                  <a:off x="4212" y="3405"/>
                  <a:ext cx="55" cy="56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3" name="Freeform 513"/>
                <p:cNvSpPr>
                  <a:spLocks/>
                </p:cNvSpPr>
                <p:nvPr/>
              </p:nvSpPr>
              <p:spPr bwMode="auto">
                <a:xfrm>
                  <a:off x="4210" y="3403"/>
                  <a:ext cx="58" cy="59"/>
                </a:xfrm>
                <a:custGeom>
                  <a:avLst/>
                  <a:gdLst>
                    <a:gd name="T0" fmla="*/ 2 w 174"/>
                    <a:gd name="T1" fmla="*/ 0 h 178"/>
                    <a:gd name="T2" fmla="*/ 1 w 174"/>
                    <a:gd name="T3" fmla="*/ 0 h 178"/>
                    <a:gd name="T4" fmla="*/ 1 w 174"/>
                    <a:gd name="T5" fmla="*/ 0 h 178"/>
                    <a:gd name="T6" fmla="*/ 0 w 174"/>
                    <a:gd name="T7" fmla="*/ 0 h 178"/>
                    <a:gd name="T8" fmla="*/ 0 w 174"/>
                    <a:gd name="T9" fmla="*/ 1 h 178"/>
                    <a:gd name="T10" fmla="*/ 0 w 174"/>
                    <a:gd name="T11" fmla="*/ 1 h 178"/>
                    <a:gd name="T12" fmla="*/ 0 w 174"/>
                    <a:gd name="T13" fmla="*/ 58 h 178"/>
                    <a:gd name="T14" fmla="*/ 0 w 174"/>
                    <a:gd name="T15" fmla="*/ 58 h 178"/>
                    <a:gd name="T16" fmla="*/ 0 w 174"/>
                    <a:gd name="T17" fmla="*/ 59 h 178"/>
                    <a:gd name="T18" fmla="*/ 1 w 174"/>
                    <a:gd name="T19" fmla="*/ 59 h 178"/>
                    <a:gd name="T20" fmla="*/ 1 w 174"/>
                    <a:gd name="T21" fmla="*/ 59 h 178"/>
                    <a:gd name="T22" fmla="*/ 57 w 174"/>
                    <a:gd name="T23" fmla="*/ 59 h 178"/>
                    <a:gd name="T24" fmla="*/ 57 w 174"/>
                    <a:gd name="T25" fmla="*/ 59 h 178"/>
                    <a:gd name="T26" fmla="*/ 58 w 174"/>
                    <a:gd name="T27" fmla="*/ 59 h 178"/>
                    <a:gd name="T28" fmla="*/ 58 w 174"/>
                    <a:gd name="T29" fmla="*/ 58 h 178"/>
                    <a:gd name="T30" fmla="*/ 58 w 174"/>
                    <a:gd name="T31" fmla="*/ 58 h 178"/>
                    <a:gd name="T32" fmla="*/ 58 w 174"/>
                    <a:gd name="T33" fmla="*/ 1 h 178"/>
                    <a:gd name="T34" fmla="*/ 58 w 174"/>
                    <a:gd name="T35" fmla="*/ 1 h 178"/>
                    <a:gd name="T36" fmla="*/ 58 w 174"/>
                    <a:gd name="T37" fmla="*/ 0 h 178"/>
                    <a:gd name="T38" fmla="*/ 57 w 174"/>
                    <a:gd name="T39" fmla="*/ 0 h 178"/>
                    <a:gd name="T40" fmla="*/ 57 w 174"/>
                    <a:gd name="T41" fmla="*/ 0 h 178"/>
                    <a:gd name="T42" fmla="*/ 56 w 174"/>
                    <a:gd name="T43" fmla="*/ 0 h 178"/>
                    <a:gd name="T44" fmla="*/ 2 w 174"/>
                    <a:gd name="T45" fmla="*/ 0 h 178"/>
                    <a:gd name="T46" fmla="*/ 3 w 174"/>
                    <a:gd name="T47" fmla="*/ 3 h 178"/>
                    <a:gd name="T48" fmla="*/ 54 w 174"/>
                    <a:gd name="T49" fmla="*/ 3 h 178"/>
                    <a:gd name="T50" fmla="*/ 54 w 174"/>
                    <a:gd name="T51" fmla="*/ 55 h 178"/>
                    <a:gd name="T52" fmla="*/ 3 w 174"/>
                    <a:gd name="T53" fmla="*/ 55 h 178"/>
                    <a:gd name="T54" fmla="*/ 3 w 174"/>
                    <a:gd name="T55" fmla="*/ 3 h 178"/>
                    <a:gd name="T56" fmla="*/ 2 w 174"/>
                    <a:gd name="T57" fmla="*/ 0 h 178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74"/>
                    <a:gd name="T88" fmla="*/ 0 h 178"/>
                    <a:gd name="T89" fmla="*/ 174 w 174"/>
                    <a:gd name="T90" fmla="*/ 178 h 178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74" h="178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74"/>
                      </a:lnTo>
                      <a:lnTo>
                        <a:pt x="1" y="175"/>
                      </a:lnTo>
                      <a:lnTo>
                        <a:pt x="1" y="177"/>
                      </a:lnTo>
                      <a:lnTo>
                        <a:pt x="2" y="177"/>
                      </a:lnTo>
                      <a:lnTo>
                        <a:pt x="4" y="178"/>
                      </a:lnTo>
                      <a:lnTo>
                        <a:pt x="170" y="178"/>
                      </a:lnTo>
                      <a:lnTo>
                        <a:pt x="171" y="177"/>
                      </a:lnTo>
                      <a:lnTo>
                        <a:pt x="173" y="177"/>
                      </a:lnTo>
                      <a:lnTo>
                        <a:pt x="173" y="175"/>
                      </a:lnTo>
                      <a:lnTo>
                        <a:pt x="174" y="174"/>
                      </a:lnTo>
                      <a:lnTo>
                        <a:pt x="174" y="4"/>
                      </a:lnTo>
                      <a:lnTo>
                        <a:pt x="173" y="2"/>
                      </a:lnTo>
                      <a:lnTo>
                        <a:pt x="173" y="1"/>
                      </a:lnTo>
                      <a:lnTo>
                        <a:pt x="171" y="1"/>
                      </a:lnTo>
                      <a:lnTo>
                        <a:pt x="170" y="0"/>
                      </a:lnTo>
                      <a:lnTo>
                        <a:pt x="169" y="0"/>
                      </a:lnTo>
                      <a:lnTo>
                        <a:pt x="5" y="0"/>
                      </a:lnTo>
                      <a:lnTo>
                        <a:pt x="10" y="10"/>
                      </a:lnTo>
                      <a:lnTo>
                        <a:pt x="163" y="10"/>
                      </a:lnTo>
                      <a:lnTo>
                        <a:pt x="163" y="167"/>
                      </a:lnTo>
                      <a:lnTo>
                        <a:pt x="10" y="167"/>
                      </a:lnTo>
                      <a:lnTo>
                        <a:pt x="10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44" name="Rectangle 514"/>
                <p:cNvSpPr>
                  <a:spLocks noChangeArrowheads="1"/>
                </p:cNvSpPr>
                <p:nvPr/>
              </p:nvSpPr>
              <p:spPr bwMode="auto">
                <a:xfrm>
                  <a:off x="4191" y="3405"/>
                  <a:ext cx="14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5" name="Freeform 515"/>
                <p:cNvSpPr>
                  <a:spLocks/>
                </p:cNvSpPr>
                <p:nvPr/>
              </p:nvSpPr>
              <p:spPr bwMode="auto">
                <a:xfrm>
                  <a:off x="4189" y="3403"/>
                  <a:ext cx="18" cy="84"/>
                </a:xfrm>
                <a:custGeom>
                  <a:avLst/>
                  <a:gdLst>
                    <a:gd name="T0" fmla="*/ 2 w 53"/>
                    <a:gd name="T1" fmla="*/ 0 h 253"/>
                    <a:gd name="T2" fmla="*/ 1 w 53"/>
                    <a:gd name="T3" fmla="*/ 0 h 253"/>
                    <a:gd name="T4" fmla="*/ 1 w 53"/>
                    <a:gd name="T5" fmla="*/ 0 h 253"/>
                    <a:gd name="T6" fmla="*/ 0 w 53"/>
                    <a:gd name="T7" fmla="*/ 0 h 253"/>
                    <a:gd name="T8" fmla="*/ 0 w 53"/>
                    <a:gd name="T9" fmla="*/ 1 h 253"/>
                    <a:gd name="T10" fmla="*/ 0 w 53"/>
                    <a:gd name="T11" fmla="*/ 1 h 253"/>
                    <a:gd name="T12" fmla="*/ 0 w 53"/>
                    <a:gd name="T13" fmla="*/ 83 h 253"/>
                    <a:gd name="T14" fmla="*/ 0 w 53"/>
                    <a:gd name="T15" fmla="*/ 83 h 253"/>
                    <a:gd name="T16" fmla="*/ 0 w 53"/>
                    <a:gd name="T17" fmla="*/ 83 h 253"/>
                    <a:gd name="T18" fmla="*/ 1 w 53"/>
                    <a:gd name="T19" fmla="*/ 83 h 253"/>
                    <a:gd name="T20" fmla="*/ 1 w 53"/>
                    <a:gd name="T21" fmla="*/ 84 h 253"/>
                    <a:gd name="T22" fmla="*/ 17 w 53"/>
                    <a:gd name="T23" fmla="*/ 84 h 253"/>
                    <a:gd name="T24" fmla="*/ 17 w 53"/>
                    <a:gd name="T25" fmla="*/ 83 h 253"/>
                    <a:gd name="T26" fmla="*/ 18 w 53"/>
                    <a:gd name="T27" fmla="*/ 83 h 253"/>
                    <a:gd name="T28" fmla="*/ 18 w 53"/>
                    <a:gd name="T29" fmla="*/ 83 h 253"/>
                    <a:gd name="T30" fmla="*/ 18 w 53"/>
                    <a:gd name="T31" fmla="*/ 83 h 253"/>
                    <a:gd name="T32" fmla="*/ 18 w 53"/>
                    <a:gd name="T33" fmla="*/ 1 h 253"/>
                    <a:gd name="T34" fmla="*/ 18 w 53"/>
                    <a:gd name="T35" fmla="*/ 1 h 253"/>
                    <a:gd name="T36" fmla="*/ 18 w 53"/>
                    <a:gd name="T37" fmla="*/ 0 h 253"/>
                    <a:gd name="T38" fmla="*/ 17 w 53"/>
                    <a:gd name="T39" fmla="*/ 0 h 253"/>
                    <a:gd name="T40" fmla="*/ 17 w 53"/>
                    <a:gd name="T41" fmla="*/ 0 h 253"/>
                    <a:gd name="T42" fmla="*/ 16 w 53"/>
                    <a:gd name="T43" fmla="*/ 0 h 253"/>
                    <a:gd name="T44" fmla="*/ 2 w 53"/>
                    <a:gd name="T45" fmla="*/ 0 h 253"/>
                    <a:gd name="T46" fmla="*/ 4 w 53"/>
                    <a:gd name="T47" fmla="*/ 3 h 253"/>
                    <a:gd name="T48" fmla="*/ 15 w 53"/>
                    <a:gd name="T49" fmla="*/ 3 h 253"/>
                    <a:gd name="T50" fmla="*/ 15 w 53"/>
                    <a:gd name="T51" fmla="*/ 80 h 253"/>
                    <a:gd name="T52" fmla="*/ 4 w 53"/>
                    <a:gd name="T53" fmla="*/ 80 h 253"/>
                    <a:gd name="T54" fmla="*/ 4 w 53"/>
                    <a:gd name="T55" fmla="*/ 3 h 253"/>
                    <a:gd name="T56" fmla="*/ 2 w 53"/>
                    <a:gd name="T57" fmla="*/ 0 h 2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3"/>
                    <a:gd name="T88" fmla="*/ 0 h 253"/>
                    <a:gd name="T89" fmla="*/ 53 w 53"/>
                    <a:gd name="T90" fmla="*/ 253 h 2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3" h="253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249"/>
                      </a:lnTo>
                      <a:lnTo>
                        <a:pt x="1" y="250"/>
                      </a:lnTo>
                      <a:lnTo>
                        <a:pt x="1" y="251"/>
                      </a:lnTo>
                      <a:lnTo>
                        <a:pt x="3" y="251"/>
                      </a:lnTo>
                      <a:lnTo>
                        <a:pt x="4" y="253"/>
                      </a:lnTo>
                      <a:lnTo>
                        <a:pt x="49" y="253"/>
                      </a:lnTo>
                      <a:lnTo>
                        <a:pt x="51" y="251"/>
                      </a:lnTo>
                      <a:lnTo>
                        <a:pt x="52" y="251"/>
                      </a:lnTo>
                      <a:lnTo>
                        <a:pt x="52" y="250"/>
                      </a:lnTo>
                      <a:lnTo>
                        <a:pt x="53" y="249"/>
                      </a:lnTo>
                      <a:lnTo>
                        <a:pt x="53" y="4"/>
                      </a:lnTo>
                      <a:lnTo>
                        <a:pt x="52" y="2"/>
                      </a:lnTo>
                      <a:lnTo>
                        <a:pt x="52" y="1"/>
                      </a:lnTo>
                      <a:lnTo>
                        <a:pt x="51" y="1"/>
                      </a:lnTo>
                      <a:lnTo>
                        <a:pt x="49" y="0"/>
                      </a:lnTo>
                      <a:lnTo>
                        <a:pt x="48" y="0"/>
                      </a:lnTo>
                      <a:lnTo>
                        <a:pt x="5" y="0"/>
                      </a:lnTo>
                      <a:lnTo>
                        <a:pt x="11" y="10"/>
                      </a:lnTo>
                      <a:lnTo>
                        <a:pt x="43" y="10"/>
                      </a:lnTo>
                      <a:lnTo>
                        <a:pt x="43" y="242"/>
                      </a:lnTo>
                      <a:lnTo>
                        <a:pt x="11" y="242"/>
                      </a:lnTo>
                      <a:lnTo>
                        <a:pt x="11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46" name="Rectangle 516"/>
                <p:cNvSpPr>
                  <a:spLocks noChangeArrowheads="1"/>
                </p:cNvSpPr>
                <p:nvPr/>
              </p:nvSpPr>
              <p:spPr bwMode="auto">
                <a:xfrm>
                  <a:off x="4272" y="3405"/>
                  <a:ext cx="15" cy="81"/>
                </a:xfrm>
                <a:prstGeom prst="rect">
                  <a:avLst/>
                </a:prstGeom>
                <a:solidFill>
                  <a:srgbClr val="666666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7" name="Freeform 517"/>
                <p:cNvSpPr>
                  <a:spLocks/>
                </p:cNvSpPr>
                <p:nvPr/>
              </p:nvSpPr>
              <p:spPr bwMode="auto">
                <a:xfrm>
                  <a:off x="4270" y="3403"/>
                  <a:ext cx="18" cy="84"/>
                </a:xfrm>
                <a:custGeom>
                  <a:avLst/>
                  <a:gdLst>
                    <a:gd name="T0" fmla="*/ 2 w 54"/>
                    <a:gd name="T1" fmla="*/ 0 h 253"/>
                    <a:gd name="T2" fmla="*/ 1 w 54"/>
                    <a:gd name="T3" fmla="*/ 0 h 253"/>
                    <a:gd name="T4" fmla="*/ 1 w 54"/>
                    <a:gd name="T5" fmla="*/ 0 h 253"/>
                    <a:gd name="T6" fmla="*/ 0 w 54"/>
                    <a:gd name="T7" fmla="*/ 0 h 253"/>
                    <a:gd name="T8" fmla="*/ 0 w 54"/>
                    <a:gd name="T9" fmla="*/ 1 h 253"/>
                    <a:gd name="T10" fmla="*/ 0 w 54"/>
                    <a:gd name="T11" fmla="*/ 1 h 253"/>
                    <a:gd name="T12" fmla="*/ 0 w 54"/>
                    <a:gd name="T13" fmla="*/ 83 h 253"/>
                    <a:gd name="T14" fmla="*/ 0 w 54"/>
                    <a:gd name="T15" fmla="*/ 83 h 253"/>
                    <a:gd name="T16" fmla="*/ 0 w 54"/>
                    <a:gd name="T17" fmla="*/ 83 h 253"/>
                    <a:gd name="T18" fmla="*/ 1 w 54"/>
                    <a:gd name="T19" fmla="*/ 83 h 253"/>
                    <a:gd name="T20" fmla="*/ 1 w 54"/>
                    <a:gd name="T21" fmla="*/ 84 h 253"/>
                    <a:gd name="T22" fmla="*/ 17 w 54"/>
                    <a:gd name="T23" fmla="*/ 84 h 253"/>
                    <a:gd name="T24" fmla="*/ 17 w 54"/>
                    <a:gd name="T25" fmla="*/ 83 h 253"/>
                    <a:gd name="T26" fmla="*/ 18 w 54"/>
                    <a:gd name="T27" fmla="*/ 83 h 253"/>
                    <a:gd name="T28" fmla="*/ 18 w 54"/>
                    <a:gd name="T29" fmla="*/ 83 h 253"/>
                    <a:gd name="T30" fmla="*/ 18 w 54"/>
                    <a:gd name="T31" fmla="*/ 83 h 253"/>
                    <a:gd name="T32" fmla="*/ 18 w 54"/>
                    <a:gd name="T33" fmla="*/ 1 h 253"/>
                    <a:gd name="T34" fmla="*/ 18 w 54"/>
                    <a:gd name="T35" fmla="*/ 1 h 253"/>
                    <a:gd name="T36" fmla="*/ 18 w 54"/>
                    <a:gd name="T37" fmla="*/ 0 h 253"/>
                    <a:gd name="T38" fmla="*/ 17 w 54"/>
                    <a:gd name="T39" fmla="*/ 0 h 253"/>
                    <a:gd name="T40" fmla="*/ 17 w 54"/>
                    <a:gd name="T41" fmla="*/ 0 h 253"/>
                    <a:gd name="T42" fmla="*/ 16 w 54"/>
                    <a:gd name="T43" fmla="*/ 0 h 253"/>
                    <a:gd name="T44" fmla="*/ 2 w 54"/>
                    <a:gd name="T45" fmla="*/ 0 h 253"/>
                    <a:gd name="T46" fmla="*/ 3 w 54"/>
                    <a:gd name="T47" fmla="*/ 3 h 253"/>
                    <a:gd name="T48" fmla="*/ 14 w 54"/>
                    <a:gd name="T49" fmla="*/ 3 h 253"/>
                    <a:gd name="T50" fmla="*/ 14 w 54"/>
                    <a:gd name="T51" fmla="*/ 80 h 253"/>
                    <a:gd name="T52" fmla="*/ 3 w 54"/>
                    <a:gd name="T53" fmla="*/ 80 h 253"/>
                    <a:gd name="T54" fmla="*/ 3 w 54"/>
                    <a:gd name="T55" fmla="*/ 3 h 253"/>
                    <a:gd name="T56" fmla="*/ 2 w 54"/>
                    <a:gd name="T57" fmla="*/ 0 h 253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54"/>
                    <a:gd name="T88" fmla="*/ 0 h 253"/>
                    <a:gd name="T89" fmla="*/ 54 w 54"/>
                    <a:gd name="T90" fmla="*/ 253 h 253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54" h="253">
                      <a:moveTo>
                        <a:pt x="5" y="0"/>
                      </a:move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1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249"/>
                      </a:lnTo>
                      <a:lnTo>
                        <a:pt x="1" y="250"/>
                      </a:lnTo>
                      <a:lnTo>
                        <a:pt x="1" y="251"/>
                      </a:lnTo>
                      <a:lnTo>
                        <a:pt x="2" y="251"/>
                      </a:lnTo>
                      <a:lnTo>
                        <a:pt x="4" y="253"/>
                      </a:lnTo>
                      <a:lnTo>
                        <a:pt x="50" y="253"/>
                      </a:lnTo>
                      <a:lnTo>
                        <a:pt x="51" y="251"/>
                      </a:lnTo>
                      <a:lnTo>
                        <a:pt x="53" y="251"/>
                      </a:lnTo>
                      <a:lnTo>
                        <a:pt x="53" y="250"/>
                      </a:lnTo>
                      <a:lnTo>
                        <a:pt x="54" y="249"/>
                      </a:lnTo>
                      <a:lnTo>
                        <a:pt x="54" y="4"/>
                      </a:lnTo>
                      <a:lnTo>
                        <a:pt x="53" y="2"/>
                      </a:lnTo>
                      <a:lnTo>
                        <a:pt x="53" y="1"/>
                      </a:lnTo>
                      <a:lnTo>
                        <a:pt x="51" y="1"/>
                      </a:lnTo>
                      <a:lnTo>
                        <a:pt x="50" y="0"/>
                      </a:lnTo>
                      <a:lnTo>
                        <a:pt x="49" y="0"/>
                      </a:lnTo>
                      <a:lnTo>
                        <a:pt x="5" y="0"/>
                      </a:lnTo>
                      <a:lnTo>
                        <a:pt x="10" y="10"/>
                      </a:lnTo>
                      <a:lnTo>
                        <a:pt x="43" y="10"/>
                      </a:lnTo>
                      <a:lnTo>
                        <a:pt x="43" y="242"/>
                      </a:lnTo>
                      <a:lnTo>
                        <a:pt x="10" y="242"/>
                      </a:lnTo>
                      <a:lnTo>
                        <a:pt x="10" y="1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48" name="Rectangle 518"/>
                <p:cNvSpPr>
                  <a:spLocks noChangeArrowheads="1"/>
                </p:cNvSpPr>
                <p:nvPr/>
              </p:nvSpPr>
              <p:spPr bwMode="auto">
                <a:xfrm>
                  <a:off x="4154" y="3432"/>
                  <a:ext cx="8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49" name="Rectangle 519"/>
                <p:cNvSpPr>
                  <a:spLocks noChangeArrowheads="1"/>
                </p:cNvSpPr>
                <p:nvPr/>
              </p:nvSpPr>
              <p:spPr bwMode="auto">
                <a:xfrm>
                  <a:off x="4163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0" name="Rectangle 520"/>
                <p:cNvSpPr>
                  <a:spLocks noChangeArrowheads="1"/>
                </p:cNvSpPr>
                <p:nvPr/>
              </p:nvSpPr>
              <p:spPr bwMode="auto">
                <a:xfrm>
                  <a:off x="4167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1" name="Rectangle 521"/>
                <p:cNvSpPr>
                  <a:spLocks noChangeArrowheads="1"/>
                </p:cNvSpPr>
                <p:nvPr/>
              </p:nvSpPr>
              <p:spPr bwMode="auto">
                <a:xfrm>
                  <a:off x="4176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2" name="Rectangle 522"/>
                <p:cNvSpPr>
                  <a:spLocks noChangeArrowheads="1"/>
                </p:cNvSpPr>
                <p:nvPr/>
              </p:nvSpPr>
              <p:spPr bwMode="auto">
                <a:xfrm>
                  <a:off x="4179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3" name="Rectangle 523"/>
                <p:cNvSpPr>
                  <a:spLocks noChangeArrowheads="1"/>
                </p:cNvSpPr>
                <p:nvPr/>
              </p:nvSpPr>
              <p:spPr bwMode="auto">
                <a:xfrm>
                  <a:off x="4188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4" name="Rectangle 524"/>
                <p:cNvSpPr>
                  <a:spLocks noChangeArrowheads="1"/>
                </p:cNvSpPr>
                <p:nvPr/>
              </p:nvSpPr>
              <p:spPr bwMode="auto">
                <a:xfrm>
                  <a:off x="4192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5" name="Rectangle 525"/>
                <p:cNvSpPr>
                  <a:spLocks noChangeArrowheads="1"/>
                </p:cNvSpPr>
                <p:nvPr/>
              </p:nvSpPr>
              <p:spPr bwMode="auto">
                <a:xfrm>
                  <a:off x="4201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6" name="Rectangle 526"/>
                <p:cNvSpPr>
                  <a:spLocks noChangeArrowheads="1"/>
                </p:cNvSpPr>
                <p:nvPr/>
              </p:nvSpPr>
              <p:spPr bwMode="auto">
                <a:xfrm>
                  <a:off x="4204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7" name="Rectangle 527"/>
                <p:cNvSpPr>
                  <a:spLocks noChangeArrowheads="1"/>
                </p:cNvSpPr>
                <p:nvPr/>
              </p:nvSpPr>
              <p:spPr bwMode="auto">
                <a:xfrm>
                  <a:off x="4213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8" name="Rectangle 528"/>
                <p:cNvSpPr>
                  <a:spLocks noChangeArrowheads="1"/>
                </p:cNvSpPr>
                <p:nvPr/>
              </p:nvSpPr>
              <p:spPr bwMode="auto">
                <a:xfrm>
                  <a:off x="4217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59" name="Rectangle 529"/>
                <p:cNvSpPr>
                  <a:spLocks noChangeArrowheads="1"/>
                </p:cNvSpPr>
                <p:nvPr/>
              </p:nvSpPr>
              <p:spPr bwMode="auto">
                <a:xfrm>
                  <a:off x="4225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0" name="Rectangle 530"/>
                <p:cNvSpPr>
                  <a:spLocks noChangeArrowheads="1"/>
                </p:cNvSpPr>
                <p:nvPr/>
              </p:nvSpPr>
              <p:spPr bwMode="auto">
                <a:xfrm>
                  <a:off x="4229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1" name="Rectangle 531"/>
                <p:cNvSpPr>
                  <a:spLocks noChangeArrowheads="1"/>
                </p:cNvSpPr>
                <p:nvPr/>
              </p:nvSpPr>
              <p:spPr bwMode="auto">
                <a:xfrm>
                  <a:off x="4238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2" name="Rectangle 532"/>
                <p:cNvSpPr>
                  <a:spLocks noChangeArrowheads="1"/>
                </p:cNvSpPr>
                <p:nvPr/>
              </p:nvSpPr>
              <p:spPr bwMode="auto">
                <a:xfrm>
                  <a:off x="4241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3" name="Rectangle 533"/>
                <p:cNvSpPr>
                  <a:spLocks noChangeArrowheads="1"/>
                </p:cNvSpPr>
                <p:nvPr/>
              </p:nvSpPr>
              <p:spPr bwMode="auto">
                <a:xfrm>
                  <a:off x="4250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4" name="Rectangle 534"/>
                <p:cNvSpPr>
                  <a:spLocks noChangeArrowheads="1"/>
                </p:cNvSpPr>
                <p:nvPr/>
              </p:nvSpPr>
              <p:spPr bwMode="auto">
                <a:xfrm>
                  <a:off x="4254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5" name="Rectangle 535"/>
                <p:cNvSpPr>
                  <a:spLocks noChangeArrowheads="1"/>
                </p:cNvSpPr>
                <p:nvPr/>
              </p:nvSpPr>
              <p:spPr bwMode="auto">
                <a:xfrm>
                  <a:off x="4263" y="3432"/>
                  <a:ext cx="1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6" name="Rectangle 536"/>
                <p:cNvSpPr>
                  <a:spLocks noChangeArrowheads="1"/>
                </p:cNvSpPr>
                <p:nvPr/>
              </p:nvSpPr>
              <p:spPr bwMode="auto">
                <a:xfrm>
                  <a:off x="4266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7" name="Rectangle 537"/>
                <p:cNvSpPr>
                  <a:spLocks noChangeArrowheads="1"/>
                </p:cNvSpPr>
                <p:nvPr/>
              </p:nvSpPr>
              <p:spPr bwMode="auto">
                <a:xfrm>
                  <a:off x="4275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8" name="Rectangle 538"/>
                <p:cNvSpPr>
                  <a:spLocks noChangeArrowheads="1"/>
                </p:cNvSpPr>
                <p:nvPr/>
              </p:nvSpPr>
              <p:spPr bwMode="auto">
                <a:xfrm>
                  <a:off x="4279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69" name="Rectangle 539"/>
                <p:cNvSpPr>
                  <a:spLocks noChangeArrowheads="1"/>
                </p:cNvSpPr>
                <p:nvPr/>
              </p:nvSpPr>
              <p:spPr bwMode="auto">
                <a:xfrm>
                  <a:off x="4287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0" name="Rectangle 540"/>
                <p:cNvSpPr>
                  <a:spLocks noChangeArrowheads="1"/>
                </p:cNvSpPr>
                <p:nvPr/>
              </p:nvSpPr>
              <p:spPr bwMode="auto">
                <a:xfrm>
                  <a:off x="4291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8971" name="Group 541"/>
              <p:cNvGrpSpPr>
                <a:grpSpLocks/>
              </p:cNvGrpSpPr>
              <p:nvPr/>
            </p:nvGrpSpPr>
            <p:grpSpPr bwMode="auto">
              <a:xfrm>
                <a:off x="723" y="3152"/>
                <a:ext cx="2343" cy="745"/>
                <a:chOff x="2163" y="2912"/>
                <a:chExt cx="2343" cy="745"/>
              </a:xfrm>
            </p:grpSpPr>
            <p:sp>
              <p:nvSpPr>
                <p:cNvPr id="58972" name="Rectangle 542"/>
                <p:cNvSpPr>
                  <a:spLocks noChangeArrowheads="1"/>
                </p:cNvSpPr>
                <p:nvPr/>
              </p:nvSpPr>
              <p:spPr bwMode="auto">
                <a:xfrm>
                  <a:off x="4300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3" name="Rectangle 543"/>
                <p:cNvSpPr>
                  <a:spLocks noChangeArrowheads="1"/>
                </p:cNvSpPr>
                <p:nvPr/>
              </p:nvSpPr>
              <p:spPr bwMode="auto">
                <a:xfrm>
                  <a:off x="4303" y="3432"/>
                  <a:ext cx="8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4" name="Rectangle 544"/>
                <p:cNvSpPr>
                  <a:spLocks noChangeArrowheads="1"/>
                </p:cNvSpPr>
                <p:nvPr/>
              </p:nvSpPr>
              <p:spPr bwMode="auto">
                <a:xfrm>
                  <a:off x="4312" y="3432"/>
                  <a:ext cx="2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5" name="Rectangle 545"/>
                <p:cNvSpPr>
                  <a:spLocks noChangeArrowheads="1"/>
                </p:cNvSpPr>
                <p:nvPr/>
              </p:nvSpPr>
              <p:spPr bwMode="auto">
                <a:xfrm>
                  <a:off x="4316" y="3432"/>
                  <a:ext cx="7" cy="1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6" name="Freeform 546"/>
                <p:cNvSpPr>
                  <a:spLocks/>
                </p:cNvSpPr>
                <p:nvPr/>
              </p:nvSpPr>
              <p:spPr bwMode="auto">
                <a:xfrm>
                  <a:off x="3256" y="3488"/>
                  <a:ext cx="174" cy="169"/>
                </a:xfrm>
                <a:custGeom>
                  <a:avLst/>
                  <a:gdLst>
                    <a:gd name="T0" fmla="*/ 0 w 523"/>
                    <a:gd name="T1" fmla="*/ 165 h 509"/>
                    <a:gd name="T2" fmla="*/ 0 w 523"/>
                    <a:gd name="T3" fmla="*/ 166 h 509"/>
                    <a:gd name="T4" fmla="*/ 0 w 523"/>
                    <a:gd name="T5" fmla="*/ 166 h 509"/>
                    <a:gd name="T6" fmla="*/ 0 w 523"/>
                    <a:gd name="T7" fmla="*/ 167 h 509"/>
                    <a:gd name="T8" fmla="*/ 1 w 523"/>
                    <a:gd name="T9" fmla="*/ 167 h 509"/>
                    <a:gd name="T10" fmla="*/ 1 w 523"/>
                    <a:gd name="T11" fmla="*/ 167 h 509"/>
                    <a:gd name="T12" fmla="*/ 2 w 523"/>
                    <a:gd name="T13" fmla="*/ 167 h 509"/>
                    <a:gd name="T14" fmla="*/ 3 w 523"/>
                    <a:gd name="T15" fmla="*/ 167 h 509"/>
                    <a:gd name="T16" fmla="*/ 3 w 523"/>
                    <a:gd name="T17" fmla="*/ 167 h 509"/>
                    <a:gd name="T18" fmla="*/ 3 w 523"/>
                    <a:gd name="T19" fmla="*/ 166 h 509"/>
                    <a:gd name="T20" fmla="*/ 4 w 523"/>
                    <a:gd name="T21" fmla="*/ 166 h 509"/>
                    <a:gd name="T22" fmla="*/ 4 w 523"/>
                    <a:gd name="T23" fmla="*/ 4 h 509"/>
                    <a:gd name="T24" fmla="*/ 170 w 523"/>
                    <a:gd name="T25" fmla="*/ 4 h 509"/>
                    <a:gd name="T26" fmla="*/ 170 w 523"/>
                    <a:gd name="T27" fmla="*/ 168 h 509"/>
                    <a:gd name="T28" fmla="*/ 171 w 523"/>
                    <a:gd name="T29" fmla="*/ 168 h 509"/>
                    <a:gd name="T30" fmla="*/ 171 w 523"/>
                    <a:gd name="T31" fmla="*/ 168 h 509"/>
                    <a:gd name="T32" fmla="*/ 171 w 523"/>
                    <a:gd name="T33" fmla="*/ 168 h 509"/>
                    <a:gd name="T34" fmla="*/ 172 w 523"/>
                    <a:gd name="T35" fmla="*/ 169 h 509"/>
                    <a:gd name="T36" fmla="*/ 173 w 523"/>
                    <a:gd name="T37" fmla="*/ 169 h 509"/>
                    <a:gd name="T38" fmla="*/ 173 w 523"/>
                    <a:gd name="T39" fmla="*/ 168 h 509"/>
                    <a:gd name="T40" fmla="*/ 174 w 523"/>
                    <a:gd name="T41" fmla="*/ 168 h 509"/>
                    <a:gd name="T42" fmla="*/ 174 w 523"/>
                    <a:gd name="T43" fmla="*/ 168 h 509"/>
                    <a:gd name="T44" fmla="*/ 174 w 523"/>
                    <a:gd name="T45" fmla="*/ 168 h 509"/>
                    <a:gd name="T46" fmla="*/ 174 w 523"/>
                    <a:gd name="T47" fmla="*/ 167 h 509"/>
                    <a:gd name="T48" fmla="*/ 174 w 523"/>
                    <a:gd name="T49" fmla="*/ 2 h 509"/>
                    <a:gd name="T50" fmla="*/ 174 w 523"/>
                    <a:gd name="T51" fmla="*/ 1 h 509"/>
                    <a:gd name="T52" fmla="*/ 174 w 523"/>
                    <a:gd name="T53" fmla="*/ 1 h 509"/>
                    <a:gd name="T54" fmla="*/ 174 w 523"/>
                    <a:gd name="T55" fmla="*/ 0 h 509"/>
                    <a:gd name="T56" fmla="*/ 173 w 523"/>
                    <a:gd name="T57" fmla="*/ 0 h 509"/>
                    <a:gd name="T58" fmla="*/ 173 w 523"/>
                    <a:gd name="T59" fmla="*/ 0 h 509"/>
                    <a:gd name="T60" fmla="*/ 1 w 523"/>
                    <a:gd name="T61" fmla="*/ 0 h 509"/>
                    <a:gd name="T62" fmla="*/ 1 w 523"/>
                    <a:gd name="T63" fmla="*/ 0 h 509"/>
                    <a:gd name="T64" fmla="*/ 0 w 523"/>
                    <a:gd name="T65" fmla="*/ 0 h 509"/>
                    <a:gd name="T66" fmla="*/ 0 w 523"/>
                    <a:gd name="T67" fmla="*/ 1 h 509"/>
                    <a:gd name="T68" fmla="*/ 0 w 523"/>
                    <a:gd name="T69" fmla="*/ 1 h 509"/>
                    <a:gd name="T70" fmla="*/ 0 w 523"/>
                    <a:gd name="T71" fmla="*/ 2 h 509"/>
                    <a:gd name="T72" fmla="*/ 0 w 523"/>
                    <a:gd name="T73" fmla="*/ 165 h 50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523"/>
                    <a:gd name="T112" fmla="*/ 0 h 509"/>
                    <a:gd name="T113" fmla="*/ 523 w 523"/>
                    <a:gd name="T114" fmla="*/ 509 h 509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523" h="509">
                      <a:moveTo>
                        <a:pt x="0" y="498"/>
                      </a:moveTo>
                      <a:lnTo>
                        <a:pt x="0" y="500"/>
                      </a:lnTo>
                      <a:lnTo>
                        <a:pt x="1" y="501"/>
                      </a:lnTo>
                      <a:lnTo>
                        <a:pt x="1" y="502"/>
                      </a:lnTo>
                      <a:lnTo>
                        <a:pt x="3" y="502"/>
                      </a:lnTo>
                      <a:lnTo>
                        <a:pt x="4" y="504"/>
                      </a:lnTo>
                      <a:lnTo>
                        <a:pt x="7" y="504"/>
                      </a:lnTo>
                      <a:lnTo>
                        <a:pt x="8" y="502"/>
                      </a:lnTo>
                      <a:lnTo>
                        <a:pt x="9" y="502"/>
                      </a:lnTo>
                      <a:lnTo>
                        <a:pt x="9" y="501"/>
                      </a:lnTo>
                      <a:lnTo>
                        <a:pt x="11" y="500"/>
                      </a:lnTo>
                      <a:lnTo>
                        <a:pt x="11" y="11"/>
                      </a:lnTo>
                      <a:lnTo>
                        <a:pt x="512" y="11"/>
                      </a:lnTo>
                      <a:lnTo>
                        <a:pt x="512" y="505"/>
                      </a:lnTo>
                      <a:lnTo>
                        <a:pt x="514" y="506"/>
                      </a:lnTo>
                      <a:lnTo>
                        <a:pt x="514" y="507"/>
                      </a:lnTo>
                      <a:lnTo>
                        <a:pt x="515" y="507"/>
                      </a:lnTo>
                      <a:lnTo>
                        <a:pt x="516" y="509"/>
                      </a:lnTo>
                      <a:lnTo>
                        <a:pt x="519" y="509"/>
                      </a:lnTo>
                      <a:lnTo>
                        <a:pt x="520" y="507"/>
                      </a:lnTo>
                      <a:lnTo>
                        <a:pt x="522" y="507"/>
                      </a:lnTo>
                      <a:lnTo>
                        <a:pt x="522" y="506"/>
                      </a:lnTo>
                      <a:lnTo>
                        <a:pt x="523" y="505"/>
                      </a:lnTo>
                      <a:lnTo>
                        <a:pt x="523" y="504"/>
                      </a:lnTo>
                      <a:lnTo>
                        <a:pt x="523" y="5"/>
                      </a:lnTo>
                      <a:lnTo>
                        <a:pt x="523" y="4"/>
                      </a:lnTo>
                      <a:lnTo>
                        <a:pt x="522" y="3"/>
                      </a:lnTo>
                      <a:lnTo>
                        <a:pt x="522" y="1"/>
                      </a:lnTo>
                      <a:lnTo>
                        <a:pt x="520" y="1"/>
                      </a:lnTo>
                      <a:lnTo>
                        <a:pt x="519" y="0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1" y="1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4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77" name="Freeform 547"/>
                <p:cNvSpPr>
                  <a:spLocks/>
                </p:cNvSpPr>
                <p:nvPr/>
              </p:nvSpPr>
              <p:spPr bwMode="auto">
                <a:xfrm>
                  <a:off x="4169" y="3484"/>
                  <a:ext cx="134" cy="169"/>
                </a:xfrm>
                <a:custGeom>
                  <a:avLst/>
                  <a:gdLst>
                    <a:gd name="T0" fmla="*/ 0 w 402"/>
                    <a:gd name="T1" fmla="*/ 166 h 509"/>
                    <a:gd name="T2" fmla="*/ 0 w 402"/>
                    <a:gd name="T3" fmla="*/ 166 h 509"/>
                    <a:gd name="T4" fmla="*/ 0 w 402"/>
                    <a:gd name="T5" fmla="*/ 167 h 509"/>
                    <a:gd name="T6" fmla="*/ 0 w 402"/>
                    <a:gd name="T7" fmla="*/ 167 h 509"/>
                    <a:gd name="T8" fmla="*/ 1 w 402"/>
                    <a:gd name="T9" fmla="*/ 167 h 509"/>
                    <a:gd name="T10" fmla="*/ 1 w 402"/>
                    <a:gd name="T11" fmla="*/ 168 h 509"/>
                    <a:gd name="T12" fmla="*/ 2 w 402"/>
                    <a:gd name="T13" fmla="*/ 168 h 509"/>
                    <a:gd name="T14" fmla="*/ 3 w 402"/>
                    <a:gd name="T15" fmla="*/ 167 h 509"/>
                    <a:gd name="T16" fmla="*/ 3 w 402"/>
                    <a:gd name="T17" fmla="*/ 167 h 509"/>
                    <a:gd name="T18" fmla="*/ 3 w 402"/>
                    <a:gd name="T19" fmla="*/ 167 h 509"/>
                    <a:gd name="T20" fmla="*/ 3 w 402"/>
                    <a:gd name="T21" fmla="*/ 166 h 509"/>
                    <a:gd name="T22" fmla="*/ 3 w 402"/>
                    <a:gd name="T23" fmla="*/ 4 h 509"/>
                    <a:gd name="T24" fmla="*/ 130 w 402"/>
                    <a:gd name="T25" fmla="*/ 4 h 509"/>
                    <a:gd name="T26" fmla="*/ 130 w 402"/>
                    <a:gd name="T27" fmla="*/ 168 h 509"/>
                    <a:gd name="T28" fmla="*/ 131 w 402"/>
                    <a:gd name="T29" fmla="*/ 168 h 509"/>
                    <a:gd name="T30" fmla="*/ 131 w 402"/>
                    <a:gd name="T31" fmla="*/ 169 h 509"/>
                    <a:gd name="T32" fmla="*/ 131 w 402"/>
                    <a:gd name="T33" fmla="*/ 169 h 509"/>
                    <a:gd name="T34" fmla="*/ 132 w 402"/>
                    <a:gd name="T35" fmla="*/ 169 h 509"/>
                    <a:gd name="T36" fmla="*/ 133 w 402"/>
                    <a:gd name="T37" fmla="*/ 169 h 509"/>
                    <a:gd name="T38" fmla="*/ 133 w 402"/>
                    <a:gd name="T39" fmla="*/ 169 h 509"/>
                    <a:gd name="T40" fmla="*/ 133 w 402"/>
                    <a:gd name="T41" fmla="*/ 169 h 509"/>
                    <a:gd name="T42" fmla="*/ 133 w 402"/>
                    <a:gd name="T43" fmla="*/ 168 h 509"/>
                    <a:gd name="T44" fmla="*/ 134 w 402"/>
                    <a:gd name="T45" fmla="*/ 168 h 509"/>
                    <a:gd name="T46" fmla="*/ 134 w 402"/>
                    <a:gd name="T47" fmla="*/ 167 h 509"/>
                    <a:gd name="T48" fmla="*/ 134 w 402"/>
                    <a:gd name="T49" fmla="*/ 2 h 509"/>
                    <a:gd name="T50" fmla="*/ 134 w 402"/>
                    <a:gd name="T51" fmla="*/ 1 h 509"/>
                    <a:gd name="T52" fmla="*/ 133 w 402"/>
                    <a:gd name="T53" fmla="*/ 1 h 509"/>
                    <a:gd name="T54" fmla="*/ 133 w 402"/>
                    <a:gd name="T55" fmla="*/ 1 h 509"/>
                    <a:gd name="T56" fmla="*/ 133 w 402"/>
                    <a:gd name="T57" fmla="*/ 1 h 509"/>
                    <a:gd name="T58" fmla="*/ 133 w 402"/>
                    <a:gd name="T59" fmla="*/ 0 h 509"/>
                    <a:gd name="T60" fmla="*/ 1 w 402"/>
                    <a:gd name="T61" fmla="*/ 0 h 509"/>
                    <a:gd name="T62" fmla="*/ 1 w 402"/>
                    <a:gd name="T63" fmla="*/ 1 h 509"/>
                    <a:gd name="T64" fmla="*/ 0 w 402"/>
                    <a:gd name="T65" fmla="*/ 1 h 509"/>
                    <a:gd name="T66" fmla="*/ 0 w 402"/>
                    <a:gd name="T67" fmla="*/ 1 h 509"/>
                    <a:gd name="T68" fmla="*/ 0 w 402"/>
                    <a:gd name="T69" fmla="*/ 1 h 509"/>
                    <a:gd name="T70" fmla="*/ 0 w 402"/>
                    <a:gd name="T71" fmla="*/ 2 h 509"/>
                    <a:gd name="T72" fmla="*/ 0 w 402"/>
                    <a:gd name="T73" fmla="*/ 166 h 509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402"/>
                    <a:gd name="T112" fmla="*/ 0 h 509"/>
                    <a:gd name="T113" fmla="*/ 402 w 402"/>
                    <a:gd name="T114" fmla="*/ 509 h 509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402" h="509">
                      <a:moveTo>
                        <a:pt x="0" y="500"/>
                      </a:moveTo>
                      <a:lnTo>
                        <a:pt x="0" y="501"/>
                      </a:lnTo>
                      <a:lnTo>
                        <a:pt x="1" y="502"/>
                      </a:lnTo>
                      <a:lnTo>
                        <a:pt x="1" y="504"/>
                      </a:lnTo>
                      <a:lnTo>
                        <a:pt x="2" y="504"/>
                      </a:lnTo>
                      <a:lnTo>
                        <a:pt x="4" y="505"/>
                      </a:lnTo>
                      <a:lnTo>
                        <a:pt x="6" y="505"/>
                      </a:lnTo>
                      <a:lnTo>
                        <a:pt x="8" y="504"/>
                      </a:lnTo>
                      <a:lnTo>
                        <a:pt x="9" y="504"/>
                      </a:lnTo>
                      <a:lnTo>
                        <a:pt x="9" y="502"/>
                      </a:lnTo>
                      <a:lnTo>
                        <a:pt x="10" y="501"/>
                      </a:lnTo>
                      <a:lnTo>
                        <a:pt x="10" y="11"/>
                      </a:lnTo>
                      <a:lnTo>
                        <a:pt x="391" y="11"/>
                      </a:lnTo>
                      <a:lnTo>
                        <a:pt x="391" y="505"/>
                      </a:lnTo>
                      <a:lnTo>
                        <a:pt x="392" y="506"/>
                      </a:lnTo>
                      <a:lnTo>
                        <a:pt x="392" y="508"/>
                      </a:lnTo>
                      <a:lnTo>
                        <a:pt x="394" y="508"/>
                      </a:lnTo>
                      <a:lnTo>
                        <a:pt x="395" y="509"/>
                      </a:lnTo>
                      <a:lnTo>
                        <a:pt x="398" y="509"/>
                      </a:lnTo>
                      <a:lnTo>
                        <a:pt x="399" y="508"/>
                      </a:lnTo>
                      <a:lnTo>
                        <a:pt x="400" y="508"/>
                      </a:lnTo>
                      <a:lnTo>
                        <a:pt x="400" y="506"/>
                      </a:lnTo>
                      <a:lnTo>
                        <a:pt x="402" y="505"/>
                      </a:lnTo>
                      <a:lnTo>
                        <a:pt x="402" y="504"/>
                      </a:lnTo>
                      <a:lnTo>
                        <a:pt x="402" y="5"/>
                      </a:lnTo>
                      <a:lnTo>
                        <a:pt x="402" y="4"/>
                      </a:lnTo>
                      <a:lnTo>
                        <a:pt x="400" y="3"/>
                      </a:lnTo>
                      <a:lnTo>
                        <a:pt x="400" y="2"/>
                      </a:lnTo>
                      <a:lnTo>
                        <a:pt x="399" y="2"/>
                      </a:lnTo>
                      <a:lnTo>
                        <a:pt x="39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5"/>
                      </a:lnTo>
                      <a:lnTo>
                        <a:pt x="0" y="50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78" name="Rectangle 548"/>
                <p:cNvSpPr>
                  <a:spLocks noChangeArrowheads="1"/>
                </p:cNvSpPr>
                <p:nvPr/>
              </p:nvSpPr>
              <p:spPr bwMode="auto">
                <a:xfrm>
                  <a:off x="3258" y="3490"/>
                  <a:ext cx="168" cy="166"/>
                </a:xfrm>
                <a:prstGeom prst="rect">
                  <a:avLst/>
                </a:prstGeom>
                <a:solidFill>
                  <a:srgbClr val="DDDDD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79" name="Rectangle 549"/>
                <p:cNvSpPr>
                  <a:spLocks noChangeArrowheads="1"/>
                </p:cNvSpPr>
                <p:nvPr/>
              </p:nvSpPr>
              <p:spPr bwMode="auto">
                <a:xfrm>
                  <a:off x="4260" y="3248"/>
                  <a:ext cx="90" cy="13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0" name="Rectangle 550"/>
                <p:cNvSpPr>
                  <a:spLocks noChangeArrowheads="1"/>
                </p:cNvSpPr>
                <p:nvPr/>
              </p:nvSpPr>
              <p:spPr bwMode="auto">
                <a:xfrm>
                  <a:off x="4260" y="3261"/>
                  <a:ext cx="90" cy="13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1" name="Rectangle 551"/>
                <p:cNvSpPr>
                  <a:spLocks noChangeArrowheads="1"/>
                </p:cNvSpPr>
                <p:nvPr/>
              </p:nvSpPr>
              <p:spPr bwMode="auto">
                <a:xfrm>
                  <a:off x="4260" y="3274"/>
                  <a:ext cx="90" cy="9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2" name="Rectangle 552"/>
                <p:cNvSpPr>
                  <a:spLocks noChangeArrowheads="1"/>
                </p:cNvSpPr>
                <p:nvPr/>
              </p:nvSpPr>
              <p:spPr bwMode="auto">
                <a:xfrm>
                  <a:off x="4260" y="3283"/>
                  <a:ext cx="91" cy="3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3" name="Rectangle 553"/>
                <p:cNvSpPr>
                  <a:spLocks noChangeArrowheads="1"/>
                </p:cNvSpPr>
                <p:nvPr/>
              </p:nvSpPr>
              <p:spPr bwMode="auto">
                <a:xfrm>
                  <a:off x="4260" y="3286"/>
                  <a:ext cx="91" cy="13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4" name="Rectangle 554"/>
                <p:cNvSpPr>
                  <a:spLocks noChangeArrowheads="1"/>
                </p:cNvSpPr>
                <p:nvPr/>
              </p:nvSpPr>
              <p:spPr bwMode="auto">
                <a:xfrm>
                  <a:off x="4260" y="3299"/>
                  <a:ext cx="91" cy="13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5" name="Rectangle 555"/>
                <p:cNvSpPr>
                  <a:spLocks noChangeArrowheads="1"/>
                </p:cNvSpPr>
                <p:nvPr/>
              </p:nvSpPr>
              <p:spPr bwMode="auto">
                <a:xfrm>
                  <a:off x="4260" y="3312"/>
                  <a:ext cx="91" cy="12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6" name="Rectangle 556"/>
                <p:cNvSpPr>
                  <a:spLocks noChangeArrowheads="1"/>
                </p:cNvSpPr>
                <p:nvPr/>
              </p:nvSpPr>
              <p:spPr bwMode="auto">
                <a:xfrm>
                  <a:off x="4260" y="3324"/>
                  <a:ext cx="91" cy="13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7" name="Rectangle 557"/>
                <p:cNvSpPr>
                  <a:spLocks noChangeArrowheads="1"/>
                </p:cNvSpPr>
                <p:nvPr/>
              </p:nvSpPr>
              <p:spPr bwMode="auto">
                <a:xfrm>
                  <a:off x="4260" y="3337"/>
                  <a:ext cx="91" cy="12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8" name="Rectangle 558"/>
                <p:cNvSpPr>
                  <a:spLocks noChangeArrowheads="1"/>
                </p:cNvSpPr>
                <p:nvPr/>
              </p:nvSpPr>
              <p:spPr bwMode="auto">
                <a:xfrm>
                  <a:off x="4260" y="3349"/>
                  <a:ext cx="91" cy="2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89" name="Rectangle 559"/>
                <p:cNvSpPr>
                  <a:spLocks noChangeArrowheads="1"/>
                </p:cNvSpPr>
                <p:nvPr/>
              </p:nvSpPr>
              <p:spPr bwMode="auto">
                <a:xfrm>
                  <a:off x="4260" y="3351"/>
                  <a:ext cx="91" cy="10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0" name="Rectangle 560"/>
                <p:cNvSpPr>
                  <a:spLocks noChangeArrowheads="1"/>
                </p:cNvSpPr>
                <p:nvPr/>
              </p:nvSpPr>
              <p:spPr bwMode="auto">
                <a:xfrm>
                  <a:off x="4260" y="3361"/>
                  <a:ext cx="91" cy="13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1" name="Rectangle 561"/>
                <p:cNvSpPr>
                  <a:spLocks noChangeArrowheads="1"/>
                </p:cNvSpPr>
                <p:nvPr/>
              </p:nvSpPr>
              <p:spPr bwMode="auto">
                <a:xfrm>
                  <a:off x="4260" y="3374"/>
                  <a:ext cx="91" cy="1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2" name="Freeform 562"/>
                <p:cNvSpPr>
                  <a:spLocks/>
                </p:cNvSpPr>
                <p:nvPr/>
              </p:nvSpPr>
              <p:spPr bwMode="auto">
                <a:xfrm>
                  <a:off x="4259" y="3246"/>
                  <a:ext cx="94" cy="141"/>
                </a:xfrm>
                <a:custGeom>
                  <a:avLst/>
                  <a:gdLst>
                    <a:gd name="T0" fmla="*/ 90 w 282"/>
                    <a:gd name="T1" fmla="*/ 138 h 422"/>
                    <a:gd name="T2" fmla="*/ 4 w 282"/>
                    <a:gd name="T3" fmla="*/ 138 h 422"/>
                    <a:gd name="T4" fmla="*/ 4 w 282"/>
                    <a:gd name="T5" fmla="*/ 4 h 422"/>
                    <a:gd name="T6" fmla="*/ 90 w 282"/>
                    <a:gd name="T7" fmla="*/ 4 h 422"/>
                    <a:gd name="T8" fmla="*/ 90 w 282"/>
                    <a:gd name="T9" fmla="*/ 138 h 422"/>
                    <a:gd name="T10" fmla="*/ 94 w 282"/>
                    <a:gd name="T11" fmla="*/ 139 h 422"/>
                    <a:gd name="T12" fmla="*/ 93 w 282"/>
                    <a:gd name="T13" fmla="*/ 2 h 422"/>
                    <a:gd name="T14" fmla="*/ 93 w 282"/>
                    <a:gd name="T15" fmla="*/ 1 h 422"/>
                    <a:gd name="T16" fmla="*/ 93 w 282"/>
                    <a:gd name="T17" fmla="*/ 1 h 422"/>
                    <a:gd name="T18" fmla="*/ 93 w 282"/>
                    <a:gd name="T19" fmla="*/ 1 h 422"/>
                    <a:gd name="T20" fmla="*/ 92 w 282"/>
                    <a:gd name="T21" fmla="*/ 1 h 422"/>
                    <a:gd name="T22" fmla="*/ 92 w 282"/>
                    <a:gd name="T23" fmla="*/ 0 h 422"/>
                    <a:gd name="T24" fmla="*/ 1 w 282"/>
                    <a:gd name="T25" fmla="*/ 0 h 422"/>
                    <a:gd name="T26" fmla="*/ 1 w 282"/>
                    <a:gd name="T27" fmla="*/ 1 h 422"/>
                    <a:gd name="T28" fmla="*/ 0 w 282"/>
                    <a:gd name="T29" fmla="*/ 1 h 422"/>
                    <a:gd name="T30" fmla="*/ 0 w 282"/>
                    <a:gd name="T31" fmla="*/ 1 h 422"/>
                    <a:gd name="T32" fmla="*/ 0 w 282"/>
                    <a:gd name="T33" fmla="*/ 1 h 422"/>
                    <a:gd name="T34" fmla="*/ 0 w 282"/>
                    <a:gd name="T35" fmla="*/ 140 h 422"/>
                    <a:gd name="T36" fmla="*/ 0 w 282"/>
                    <a:gd name="T37" fmla="*/ 140 h 422"/>
                    <a:gd name="T38" fmla="*/ 0 w 282"/>
                    <a:gd name="T39" fmla="*/ 141 h 422"/>
                    <a:gd name="T40" fmla="*/ 1 w 282"/>
                    <a:gd name="T41" fmla="*/ 141 h 422"/>
                    <a:gd name="T42" fmla="*/ 1 w 282"/>
                    <a:gd name="T43" fmla="*/ 141 h 422"/>
                    <a:gd name="T44" fmla="*/ 93 w 282"/>
                    <a:gd name="T45" fmla="*/ 141 h 422"/>
                    <a:gd name="T46" fmla="*/ 93 w 282"/>
                    <a:gd name="T47" fmla="*/ 141 h 422"/>
                    <a:gd name="T48" fmla="*/ 94 w 282"/>
                    <a:gd name="T49" fmla="*/ 141 h 422"/>
                    <a:gd name="T50" fmla="*/ 94 w 282"/>
                    <a:gd name="T51" fmla="*/ 140 h 422"/>
                    <a:gd name="T52" fmla="*/ 94 w 282"/>
                    <a:gd name="T53" fmla="*/ 140 h 422"/>
                    <a:gd name="T54" fmla="*/ 94 w 282"/>
                    <a:gd name="T55" fmla="*/ 139 h 422"/>
                    <a:gd name="T56" fmla="*/ 90 w 282"/>
                    <a:gd name="T57" fmla="*/ 138 h 422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282"/>
                    <a:gd name="T88" fmla="*/ 0 h 422"/>
                    <a:gd name="T89" fmla="*/ 282 w 282"/>
                    <a:gd name="T90" fmla="*/ 422 h 422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282" h="422">
                      <a:moveTo>
                        <a:pt x="271" y="412"/>
                      </a:moveTo>
                      <a:lnTo>
                        <a:pt x="11" y="412"/>
                      </a:lnTo>
                      <a:lnTo>
                        <a:pt x="11" y="11"/>
                      </a:lnTo>
                      <a:lnTo>
                        <a:pt x="269" y="11"/>
                      </a:lnTo>
                      <a:lnTo>
                        <a:pt x="271" y="412"/>
                      </a:lnTo>
                      <a:lnTo>
                        <a:pt x="282" y="417"/>
                      </a:lnTo>
                      <a:lnTo>
                        <a:pt x="279" y="6"/>
                      </a:lnTo>
                      <a:lnTo>
                        <a:pt x="279" y="4"/>
                      </a:lnTo>
                      <a:lnTo>
                        <a:pt x="278" y="3"/>
                      </a:lnTo>
                      <a:lnTo>
                        <a:pt x="278" y="2"/>
                      </a:lnTo>
                      <a:lnTo>
                        <a:pt x="277" y="2"/>
                      </a:lnTo>
                      <a:lnTo>
                        <a:pt x="275" y="0"/>
                      </a:lnTo>
                      <a:lnTo>
                        <a:pt x="4" y="0"/>
                      </a:lnTo>
                      <a:lnTo>
                        <a:pt x="3" y="2"/>
                      </a:lnTo>
                      <a:lnTo>
                        <a:pt x="1" y="2"/>
                      </a:lnTo>
                      <a:lnTo>
                        <a:pt x="1" y="3"/>
                      </a:lnTo>
                      <a:lnTo>
                        <a:pt x="0" y="4"/>
                      </a:lnTo>
                      <a:lnTo>
                        <a:pt x="0" y="419"/>
                      </a:lnTo>
                      <a:lnTo>
                        <a:pt x="1" y="420"/>
                      </a:lnTo>
                      <a:lnTo>
                        <a:pt x="1" y="421"/>
                      </a:lnTo>
                      <a:lnTo>
                        <a:pt x="3" y="421"/>
                      </a:lnTo>
                      <a:lnTo>
                        <a:pt x="4" y="422"/>
                      </a:lnTo>
                      <a:lnTo>
                        <a:pt x="278" y="422"/>
                      </a:lnTo>
                      <a:lnTo>
                        <a:pt x="279" y="421"/>
                      </a:lnTo>
                      <a:lnTo>
                        <a:pt x="281" y="421"/>
                      </a:lnTo>
                      <a:lnTo>
                        <a:pt x="281" y="420"/>
                      </a:lnTo>
                      <a:lnTo>
                        <a:pt x="282" y="419"/>
                      </a:lnTo>
                      <a:lnTo>
                        <a:pt x="282" y="417"/>
                      </a:lnTo>
                      <a:lnTo>
                        <a:pt x="271" y="4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8993" name="Rectangle 563"/>
                <p:cNvSpPr>
                  <a:spLocks noChangeArrowheads="1"/>
                </p:cNvSpPr>
                <p:nvPr/>
              </p:nvSpPr>
              <p:spPr bwMode="auto">
                <a:xfrm>
                  <a:off x="4290" y="3301"/>
                  <a:ext cx="216" cy="11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4" name="Rectangle 564"/>
                <p:cNvSpPr>
                  <a:spLocks noChangeArrowheads="1"/>
                </p:cNvSpPr>
                <p:nvPr/>
              </p:nvSpPr>
              <p:spPr bwMode="auto">
                <a:xfrm>
                  <a:off x="4290" y="3312"/>
                  <a:ext cx="216" cy="11"/>
                </a:xfrm>
                <a:prstGeom prst="rect">
                  <a:avLst/>
                </a:prstGeom>
                <a:solidFill>
                  <a:srgbClr val="FF33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5" name="Rectangle 565"/>
                <p:cNvSpPr>
                  <a:spLocks noChangeArrowheads="1"/>
                </p:cNvSpPr>
                <p:nvPr/>
              </p:nvSpPr>
              <p:spPr bwMode="auto">
                <a:xfrm>
                  <a:off x="4290" y="3301"/>
                  <a:ext cx="216" cy="22"/>
                </a:xfrm>
                <a:prstGeom prst="rect">
                  <a:avLst/>
                </a:prstGeom>
                <a:noFill/>
                <a:ln w="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6" name="Rectangle 566"/>
                <p:cNvSpPr>
                  <a:spLocks noChangeArrowheads="1"/>
                </p:cNvSpPr>
                <p:nvPr/>
              </p:nvSpPr>
              <p:spPr bwMode="auto">
                <a:xfrm>
                  <a:off x="2861" y="3251"/>
                  <a:ext cx="460" cy="13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7" name="Rectangle 567"/>
                <p:cNvSpPr>
                  <a:spLocks noChangeArrowheads="1"/>
                </p:cNvSpPr>
                <p:nvPr/>
              </p:nvSpPr>
              <p:spPr bwMode="auto">
                <a:xfrm>
                  <a:off x="2861" y="3264"/>
                  <a:ext cx="460" cy="1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8" name="Rectangle 568"/>
                <p:cNvSpPr>
                  <a:spLocks noChangeArrowheads="1"/>
                </p:cNvSpPr>
                <p:nvPr/>
              </p:nvSpPr>
              <p:spPr bwMode="auto">
                <a:xfrm>
                  <a:off x="2861" y="3265"/>
                  <a:ext cx="460" cy="12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8999" name="Rectangle 569"/>
                <p:cNvSpPr>
                  <a:spLocks noChangeArrowheads="1"/>
                </p:cNvSpPr>
                <p:nvPr/>
              </p:nvSpPr>
              <p:spPr bwMode="auto">
                <a:xfrm>
                  <a:off x="2861" y="3277"/>
                  <a:ext cx="460" cy="12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0" name="Rectangle 570"/>
                <p:cNvSpPr>
                  <a:spLocks noChangeArrowheads="1"/>
                </p:cNvSpPr>
                <p:nvPr/>
              </p:nvSpPr>
              <p:spPr bwMode="auto">
                <a:xfrm>
                  <a:off x="2861" y="3289"/>
                  <a:ext cx="460" cy="3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1" name="Rectangle 571"/>
                <p:cNvSpPr>
                  <a:spLocks noChangeArrowheads="1"/>
                </p:cNvSpPr>
                <p:nvPr/>
              </p:nvSpPr>
              <p:spPr bwMode="auto">
                <a:xfrm>
                  <a:off x="2860" y="3292"/>
                  <a:ext cx="461" cy="10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2" name="Rectangle 572"/>
                <p:cNvSpPr>
                  <a:spLocks noChangeArrowheads="1"/>
                </p:cNvSpPr>
                <p:nvPr/>
              </p:nvSpPr>
              <p:spPr bwMode="auto">
                <a:xfrm>
                  <a:off x="2860" y="3302"/>
                  <a:ext cx="461" cy="13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3" name="Rectangle 573"/>
                <p:cNvSpPr>
                  <a:spLocks noChangeArrowheads="1"/>
                </p:cNvSpPr>
                <p:nvPr/>
              </p:nvSpPr>
              <p:spPr bwMode="auto">
                <a:xfrm>
                  <a:off x="2860" y="3315"/>
                  <a:ext cx="461" cy="5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4" name="Rectangle 574"/>
                <p:cNvSpPr>
                  <a:spLocks noChangeArrowheads="1"/>
                </p:cNvSpPr>
                <p:nvPr/>
              </p:nvSpPr>
              <p:spPr bwMode="auto">
                <a:xfrm>
                  <a:off x="2860" y="3320"/>
                  <a:ext cx="461" cy="7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5" name="Rectangle 575"/>
                <p:cNvSpPr>
                  <a:spLocks noChangeArrowheads="1"/>
                </p:cNvSpPr>
                <p:nvPr/>
              </p:nvSpPr>
              <p:spPr bwMode="auto">
                <a:xfrm>
                  <a:off x="2860" y="3327"/>
                  <a:ext cx="461" cy="13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6" name="Rectangle 576"/>
                <p:cNvSpPr>
                  <a:spLocks noChangeArrowheads="1"/>
                </p:cNvSpPr>
                <p:nvPr/>
              </p:nvSpPr>
              <p:spPr bwMode="auto">
                <a:xfrm>
                  <a:off x="2860" y="3340"/>
                  <a:ext cx="461" cy="7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7" name="Rectangle 577"/>
                <p:cNvSpPr>
                  <a:spLocks noChangeArrowheads="1"/>
                </p:cNvSpPr>
                <p:nvPr/>
              </p:nvSpPr>
              <p:spPr bwMode="auto">
                <a:xfrm>
                  <a:off x="2860" y="3347"/>
                  <a:ext cx="461" cy="5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8" name="Rectangle 578"/>
                <p:cNvSpPr>
                  <a:spLocks noChangeArrowheads="1"/>
                </p:cNvSpPr>
                <p:nvPr/>
              </p:nvSpPr>
              <p:spPr bwMode="auto">
                <a:xfrm>
                  <a:off x="2860" y="3352"/>
                  <a:ext cx="461" cy="12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09" name="Rectangle 579"/>
                <p:cNvSpPr>
                  <a:spLocks noChangeArrowheads="1"/>
                </p:cNvSpPr>
                <p:nvPr/>
              </p:nvSpPr>
              <p:spPr bwMode="auto">
                <a:xfrm>
                  <a:off x="2860" y="3364"/>
                  <a:ext cx="461" cy="10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0" name="Rectangle 580"/>
                <p:cNvSpPr>
                  <a:spLocks noChangeArrowheads="1"/>
                </p:cNvSpPr>
                <p:nvPr/>
              </p:nvSpPr>
              <p:spPr bwMode="auto">
                <a:xfrm>
                  <a:off x="2859" y="3374"/>
                  <a:ext cx="462" cy="2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1" name="Rectangle 581"/>
                <p:cNvSpPr>
                  <a:spLocks noChangeArrowheads="1"/>
                </p:cNvSpPr>
                <p:nvPr/>
              </p:nvSpPr>
              <p:spPr bwMode="auto">
                <a:xfrm>
                  <a:off x="2859" y="3376"/>
                  <a:ext cx="462" cy="12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2" name="Freeform 582"/>
                <p:cNvSpPr>
                  <a:spLocks/>
                </p:cNvSpPr>
                <p:nvPr/>
              </p:nvSpPr>
              <p:spPr bwMode="auto">
                <a:xfrm>
                  <a:off x="2857" y="3249"/>
                  <a:ext cx="465" cy="141"/>
                </a:xfrm>
                <a:custGeom>
                  <a:avLst/>
                  <a:gdLst>
                    <a:gd name="T0" fmla="*/ 6 w 1395"/>
                    <a:gd name="T1" fmla="*/ 4 h 421"/>
                    <a:gd name="T2" fmla="*/ 461 w 1395"/>
                    <a:gd name="T3" fmla="*/ 4 h 421"/>
                    <a:gd name="T4" fmla="*/ 461 w 1395"/>
                    <a:gd name="T5" fmla="*/ 138 h 421"/>
                    <a:gd name="T6" fmla="*/ 4 w 1395"/>
                    <a:gd name="T7" fmla="*/ 138 h 421"/>
                    <a:gd name="T8" fmla="*/ 6 w 1395"/>
                    <a:gd name="T9" fmla="*/ 4 h 421"/>
                    <a:gd name="T10" fmla="*/ 2 w 1395"/>
                    <a:gd name="T11" fmla="*/ 2 h 421"/>
                    <a:gd name="T12" fmla="*/ 0 w 1395"/>
                    <a:gd name="T13" fmla="*/ 139 h 421"/>
                    <a:gd name="T14" fmla="*/ 0 w 1395"/>
                    <a:gd name="T15" fmla="*/ 140 h 421"/>
                    <a:gd name="T16" fmla="*/ 0 w 1395"/>
                    <a:gd name="T17" fmla="*/ 140 h 421"/>
                    <a:gd name="T18" fmla="*/ 0 w 1395"/>
                    <a:gd name="T19" fmla="*/ 141 h 421"/>
                    <a:gd name="T20" fmla="*/ 1 w 1395"/>
                    <a:gd name="T21" fmla="*/ 141 h 421"/>
                    <a:gd name="T22" fmla="*/ 1 w 1395"/>
                    <a:gd name="T23" fmla="*/ 141 h 421"/>
                    <a:gd name="T24" fmla="*/ 464 w 1395"/>
                    <a:gd name="T25" fmla="*/ 141 h 421"/>
                    <a:gd name="T26" fmla="*/ 464 w 1395"/>
                    <a:gd name="T27" fmla="*/ 141 h 421"/>
                    <a:gd name="T28" fmla="*/ 464 w 1395"/>
                    <a:gd name="T29" fmla="*/ 141 h 421"/>
                    <a:gd name="T30" fmla="*/ 464 w 1395"/>
                    <a:gd name="T31" fmla="*/ 140 h 421"/>
                    <a:gd name="T32" fmla="*/ 465 w 1395"/>
                    <a:gd name="T33" fmla="*/ 140 h 421"/>
                    <a:gd name="T34" fmla="*/ 465 w 1395"/>
                    <a:gd name="T35" fmla="*/ 1 h 421"/>
                    <a:gd name="T36" fmla="*/ 464 w 1395"/>
                    <a:gd name="T37" fmla="*/ 1 h 421"/>
                    <a:gd name="T38" fmla="*/ 464 w 1395"/>
                    <a:gd name="T39" fmla="*/ 1 h 421"/>
                    <a:gd name="T40" fmla="*/ 464 w 1395"/>
                    <a:gd name="T41" fmla="*/ 1 h 421"/>
                    <a:gd name="T42" fmla="*/ 464 w 1395"/>
                    <a:gd name="T43" fmla="*/ 0 h 421"/>
                    <a:gd name="T44" fmla="*/ 4 w 1395"/>
                    <a:gd name="T45" fmla="*/ 0 h 421"/>
                    <a:gd name="T46" fmla="*/ 3 w 1395"/>
                    <a:gd name="T47" fmla="*/ 1 h 421"/>
                    <a:gd name="T48" fmla="*/ 3 w 1395"/>
                    <a:gd name="T49" fmla="*/ 1 h 421"/>
                    <a:gd name="T50" fmla="*/ 3 w 1395"/>
                    <a:gd name="T51" fmla="*/ 1 h 421"/>
                    <a:gd name="T52" fmla="*/ 2 w 1395"/>
                    <a:gd name="T53" fmla="*/ 1 h 421"/>
                    <a:gd name="T54" fmla="*/ 2 w 1395"/>
                    <a:gd name="T55" fmla="*/ 2 h 421"/>
                    <a:gd name="T56" fmla="*/ 6 w 1395"/>
                    <a:gd name="T57" fmla="*/ 4 h 421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395"/>
                    <a:gd name="T88" fmla="*/ 0 h 421"/>
                    <a:gd name="T89" fmla="*/ 1395 w 1395"/>
                    <a:gd name="T90" fmla="*/ 421 h 421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395" h="421">
                      <a:moveTo>
                        <a:pt x="17" y="11"/>
                      </a:moveTo>
                      <a:lnTo>
                        <a:pt x="1384" y="11"/>
                      </a:lnTo>
                      <a:lnTo>
                        <a:pt x="1384" y="411"/>
                      </a:lnTo>
                      <a:lnTo>
                        <a:pt x="11" y="411"/>
                      </a:lnTo>
                      <a:lnTo>
                        <a:pt x="17" y="11"/>
                      </a:lnTo>
                      <a:lnTo>
                        <a:pt x="7" y="6"/>
                      </a:lnTo>
                      <a:lnTo>
                        <a:pt x="0" y="416"/>
                      </a:lnTo>
                      <a:lnTo>
                        <a:pt x="0" y="417"/>
                      </a:lnTo>
                      <a:lnTo>
                        <a:pt x="1" y="419"/>
                      </a:lnTo>
                      <a:lnTo>
                        <a:pt x="1" y="420"/>
                      </a:lnTo>
                      <a:lnTo>
                        <a:pt x="3" y="420"/>
                      </a:lnTo>
                      <a:lnTo>
                        <a:pt x="4" y="421"/>
                      </a:lnTo>
                      <a:lnTo>
                        <a:pt x="1391" y="421"/>
                      </a:lnTo>
                      <a:lnTo>
                        <a:pt x="1392" y="420"/>
                      </a:lnTo>
                      <a:lnTo>
                        <a:pt x="1393" y="420"/>
                      </a:lnTo>
                      <a:lnTo>
                        <a:pt x="1393" y="419"/>
                      </a:lnTo>
                      <a:lnTo>
                        <a:pt x="1395" y="417"/>
                      </a:lnTo>
                      <a:lnTo>
                        <a:pt x="1395" y="4"/>
                      </a:lnTo>
                      <a:lnTo>
                        <a:pt x="1393" y="3"/>
                      </a:lnTo>
                      <a:lnTo>
                        <a:pt x="1393" y="2"/>
                      </a:lnTo>
                      <a:lnTo>
                        <a:pt x="1392" y="2"/>
                      </a:lnTo>
                      <a:lnTo>
                        <a:pt x="1391" y="0"/>
                      </a:lnTo>
                      <a:lnTo>
                        <a:pt x="11" y="0"/>
                      </a:lnTo>
                      <a:lnTo>
                        <a:pt x="9" y="2"/>
                      </a:lnTo>
                      <a:lnTo>
                        <a:pt x="8" y="2"/>
                      </a:lnTo>
                      <a:lnTo>
                        <a:pt x="8" y="3"/>
                      </a:lnTo>
                      <a:lnTo>
                        <a:pt x="7" y="4"/>
                      </a:lnTo>
                      <a:lnTo>
                        <a:pt x="7" y="6"/>
                      </a:lnTo>
                      <a:lnTo>
                        <a:pt x="17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9013" name="Rectangle 583"/>
                <p:cNvSpPr>
                  <a:spLocks noChangeArrowheads="1"/>
                </p:cNvSpPr>
                <p:nvPr/>
              </p:nvSpPr>
              <p:spPr bwMode="auto">
                <a:xfrm>
                  <a:off x="2521" y="3249"/>
                  <a:ext cx="1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4" name="Rectangle 584"/>
                <p:cNvSpPr>
                  <a:spLocks noChangeArrowheads="1"/>
                </p:cNvSpPr>
                <p:nvPr/>
              </p:nvSpPr>
              <p:spPr bwMode="auto">
                <a:xfrm>
                  <a:off x="2521" y="3250"/>
                  <a:ext cx="1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5" name="Rectangle 585"/>
                <p:cNvSpPr>
                  <a:spLocks noChangeArrowheads="1"/>
                </p:cNvSpPr>
                <p:nvPr/>
              </p:nvSpPr>
              <p:spPr bwMode="auto">
                <a:xfrm>
                  <a:off x="2520" y="3250"/>
                  <a:ext cx="2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6" name="Rectangle 586"/>
                <p:cNvSpPr>
                  <a:spLocks noChangeArrowheads="1"/>
                </p:cNvSpPr>
                <p:nvPr/>
              </p:nvSpPr>
              <p:spPr bwMode="auto">
                <a:xfrm>
                  <a:off x="2520" y="3251"/>
                  <a:ext cx="2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7" name="Rectangle 587"/>
                <p:cNvSpPr>
                  <a:spLocks noChangeArrowheads="1"/>
                </p:cNvSpPr>
                <p:nvPr/>
              </p:nvSpPr>
              <p:spPr bwMode="auto">
                <a:xfrm>
                  <a:off x="2519" y="3251"/>
                  <a:ext cx="3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8" name="Rectangle 588"/>
                <p:cNvSpPr>
                  <a:spLocks noChangeArrowheads="1"/>
                </p:cNvSpPr>
                <p:nvPr/>
              </p:nvSpPr>
              <p:spPr bwMode="auto">
                <a:xfrm>
                  <a:off x="2519" y="3252"/>
                  <a:ext cx="3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19" name="Rectangle 589"/>
                <p:cNvSpPr>
                  <a:spLocks noChangeArrowheads="1"/>
                </p:cNvSpPr>
                <p:nvPr/>
              </p:nvSpPr>
              <p:spPr bwMode="auto">
                <a:xfrm>
                  <a:off x="2518" y="3252"/>
                  <a:ext cx="4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0" name="Rectangle 590"/>
                <p:cNvSpPr>
                  <a:spLocks noChangeArrowheads="1"/>
                </p:cNvSpPr>
                <p:nvPr/>
              </p:nvSpPr>
              <p:spPr bwMode="auto">
                <a:xfrm>
                  <a:off x="2518" y="3253"/>
                  <a:ext cx="4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1" name="Rectangle 591"/>
                <p:cNvSpPr>
                  <a:spLocks noChangeArrowheads="1"/>
                </p:cNvSpPr>
                <p:nvPr/>
              </p:nvSpPr>
              <p:spPr bwMode="auto">
                <a:xfrm>
                  <a:off x="2518" y="3253"/>
                  <a:ext cx="4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2" name="Rectangle 592"/>
                <p:cNvSpPr>
                  <a:spLocks noChangeArrowheads="1"/>
                </p:cNvSpPr>
                <p:nvPr/>
              </p:nvSpPr>
              <p:spPr bwMode="auto">
                <a:xfrm>
                  <a:off x="2517" y="3253"/>
                  <a:ext cx="5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3" name="Rectangle 593"/>
                <p:cNvSpPr>
                  <a:spLocks noChangeArrowheads="1"/>
                </p:cNvSpPr>
                <p:nvPr/>
              </p:nvSpPr>
              <p:spPr bwMode="auto">
                <a:xfrm>
                  <a:off x="2517" y="3254"/>
                  <a:ext cx="5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4" name="Rectangle 594"/>
                <p:cNvSpPr>
                  <a:spLocks noChangeArrowheads="1"/>
                </p:cNvSpPr>
                <p:nvPr/>
              </p:nvSpPr>
              <p:spPr bwMode="auto">
                <a:xfrm>
                  <a:off x="2516" y="3254"/>
                  <a:ext cx="6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5" name="Rectangle 595"/>
                <p:cNvSpPr>
                  <a:spLocks noChangeArrowheads="1"/>
                </p:cNvSpPr>
                <p:nvPr/>
              </p:nvSpPr>
              <p:spPr bwMode="auto">
                <a:xfrm>
                  <a:off x="2516" y="3255"/>
                  <a:ext cx="6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6" name="Rectangle 596"/>
                <p:cNvSpPr>
                  <a:spLocks noChangeArrowheads="1"/>
                </p:cNvSpPr>
                <p:nvPr/>
              </p:nvSpPr>
              <p:spPr bwMode="auto">
                <a:xfrm>
                  <a:off x="2515" y="3255"/>
                  <a:ext cx="7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7" name="Rectangle 597"/>
                <p:cNvSpPr>
                  <a:spLocks noChangeArrowheads="1"/>
                </p:cNvSpPr>
                <p:nvPr/>
              </p:nvSpPr>
              <p:spPr bwMode="auto">
                <a:xfrm>
                  <a:off x="2515" y="3256"/>
                  <a:ext cx="7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8" name="Rectangle 598"/>
                <p:cNvSpPr>
                  <a:spLocks noChangeArrowheads="1"/>
                </p:cNvSpPr>
                <p:nvPr/>
              </p:nvSpPr>
              <p:spPr bwMode="auto">
                <a:xfrm>
                  <a:off x="2514" y="3256"/>
                  <a:ext cx="8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29" name="Rectangle 599"/>
                <p:cNvSpPr>
                  <a:spLocks noChangeArrowheads="1"/>
                </p:cNvSpPr>
                <p:nvPr/>
              </p:nvSpPr>
              <p:spPr bwMode="auto">
                <a:xfrm>
                  <a:off x="2514" y="3256"/>
                  <a:ext cx="8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0" name="Rectangle 600"/>
                <p:cNvSpPr>
                  <a:spLocks noChangeArrowheads="1"/>
                </p:cNvSpPr>
                <p:nvPr/>
              </p:nvSpPr>
              <p:spPr bwMode="auto">
                <a:xfrm>
                  <a:off x="2514" y="3257"/>
                  <a:ext cx="8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1" name="Rectangle 601"/>
                <p:cNvSpPr>
                  <a:spLocks noChangeArrowheads="1"/>
                </p:cNvSpPr>
                <p:nvPr/>
              </p:nvSpPr>
              <p:spPr bwMode="auto">
                <a:xfrm>
                  <a:off x="2513" y="3257"/>
                  <a:ext cx="9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2" name="Rectangle 602"/>
                <p:cNvSpPr>
                  <a:spLocks noChangeArrowheads="1"/>
                </p:cNvSpPr>
                <p:nvPr/>
              </p:nvSpPr>
              <p:spPr bwMode="auto">
                <a:xfrm>
                  <a:off x="2513" y="3258"/>
                  <a:ext cx="9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3" name="Rectangle 603"/>
                <p:cNvSpPr>
                  <a:spLocks noChangeArrowheads="1"/>
                </p:cNvSpPr>
                <p:nvPr/>
              </p:nvSpPr>
              <p:spPr bwMode="auto">
                <a:xfrm>
                  <a:off x="2512" y="3258"/>
                  <a:ext cx="10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4" name="Rectangle 604"/>
                <p:cNvSpPr>
                  <a:spLocks noChangeArrowheads="1"/>
                </p:cNvSpPr>
                <p:nvPr/>
              </p:nvSpPr>
              <p:spPr bwMode="auto">
                <a:xfrm>
                  <a:off x="2512" y="3259"/>
                  <a:ext cx="10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5" name="Rectangle 605"/>
                <p:cNvSpPr>
                  <a:spLocks noChangeArrowheads="1"/>
                </p:cNvSpPr>
                <p:nvPr/>
              </p:nvSpPr>
              <p:spPr bwMode="auto">
                <a:xfrm>
                  <a:off x="2511" y="3259"/>
                  <a:ext cx="11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6" name="Rectangle 606"/>
                <p:cNvSpPr>
                  <a:spLocks noChangeArrowheads="1"/>
                </p:cNvSpPr>
                <p:nvPr/>
              </p:nvSpPr>
              <p:spPr bwMode="auto">
                <a:xfrm>
                  <a:off x="2511" y="3260"/>
                  <a:ext cx="11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7" name="Rectangle 607"/>
                <p:cNvSpPr>
                  <a:spLocks noChangeArrowheads="1"/>
                </p:cNvSpPr>
                <p:nvPr/>
              </p:nvSpPr>
              <p:spPr bwMode="auto">
                <a:xfrm>
                  <a:off x="2510" y="3260"/>
                  <a:ext cx="12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8" name="Rectangle 608"/>
                <p:cNvSpPr>
                  <a:spLocks noChangeArrowheads="1"/>
                </p:cNvSpPr>
                <p:nvPr/>
              </p:nvSpPr>
              <p:spPr bwMode="auto">
                <a:xfrm>
                  <a:off x="2510" y="3260"/>
                  <a:ext cx="12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39" name="Rectangle 609"/>
                <p:cNvSpPr>
                  <a:spLocks noChangeArrowheads="1"/>
                </p:cNvSpPr>
                <p:nvPr/>
              </p:nvSpPr>
              <p:spPr bwMode="auto">
                <a:xfrm>
                  <a:off x="2510" y="3261"/>
                  <a:ext cx="12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0" name="Rectangle 610"/>
                <p:cNvSpPr>
                  <a:spLocks noChangeArrowheads="1"/>
                </p:cNvSpPr>
                <p:nvPr/>
              </p:nvSpPr>
              <p:spPr bwMode="auto">
                <a:xfrm>
                  <a:off x="2509" y="3261"/>
                  <a:ext cx="13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1" name="Rectangle 611"/>
                <p:cNvSpPr>
                  <a:spLocks noChangeArrowheads="1"/>
                </p:cNvSpPr>
                <p:nvPr/>
              </p:nvSpPr>
              <p:spPr bwMode="auto">
                <a:xfrm>
                  <a:off x="2509" y="3262"/>
                  <a:ext cx="13" cy="1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2" name="Rectangle 612"/>
                <p:cNvSpPr>
                  <a:spLocks noChangeArrowheads="1"/>
                </p:cNvSpPr>
                <p:nvPr/>
              </p:nvSpPr>
              <p:spPr bwMode="auto">
                <a:xfrm>
                  <a:off x="2508" y="3262"/>
                  <a:ext cx="14" cy="1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3" name="Rectangle 613"/>
                <p:cNvSpPr>
                  <a:spLocks noChangeArrowheads="1"/>
                </p:cNvSpPr>
                <p:nvPr/>
              </p:nvSpPr>
              <p:spPr bwMode="auto">
                <a:xfrm>
                  <a:off x="2508" y="3263"/>
                  <a:ext cx="14" cy="1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4" name="Rectangle 614"/>
                <p:cNvSpPr>
                  <a:spLocks noChangeArrowheads="1"/>
                </p:cNvSpPr>
                <p:nvPr/>
              </p:nvSpPr>
              <p:spPr bwMode="auto">
                <a:xfrm>
                  <a:off x="2507" y="3263"/>
                  <a:ext cx="15" cy="1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5" name="Rectangle 615"/>
                <p:cNvSpPr>
                  <a:spLocks noChangeArrowheads="1"/>
                </p:cNvSpPr>
                <p:nvPr/>
              </p:nvSpPr>
              <p:spPr bwMode="auto">
                <a:xfrm>
                  <a:off x="2507" y="3263"/>
                  <a:ext cx="15" cy="12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6" name="Rectangle 616"/>
                <p:cNvSpPr>
                  <a:spLocks noChangeArrowheads="1"/>
                </p:cNvSpPr>
                <p:nvPr/>
              </p:nvSpPr>
              <p:spPr bwMode="auto">
                <a:xfrm>
                  <a:off x="2507" y="3275"/>
                  <a:ext cx="15" cy="6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7" name="Rectangle 617"/>
                <p:cNvSpPr>
                  <a:spLocks noChangeArrowheads="1"/>
                </p:cNvSpPr>
                <p:nvPr/>
              </p:nvSpPr>
              <p:spPr bwMode="auto">
                <a:xfrm>
                  <a:off x="2506" y="3281"/>
                  <a:ext cx="16" cy="7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8" name="Rectangle 618"/>
                <p:cNvSpPr>
                  <a:spLocks noChangeArrowheads="1"/>
                </p:cNvSpPr>
                <p:nvPr/>
              </p:nvSpPr>
              <p:spPr bwMode="auto">
                <a:xfrm>
                  <a:off x="2506" y="3288"/>
                  <a:ext cx="16" cy="12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49" name="Rectangle 619"/>
                <p:cNvSpPr>
                  <a:spLocks noChangeArrowheads="1"/>
                </p:cNvSpPr>
                <p:nvPr/>
              </p:nvSpPr>
              <p:spPr bwMode="auto">
                <a:xfrm>
                  <a:off x="2506" y="3300"/>
                  <a:ext cx="16" cy="13"/>
                </a:xfrm>
                <a:prstGeom prst="rect">
                  <a:avLst/>
                </a:prstGeom>
                <a:solidFill>
                  <a:srgbClr val="333333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0" name="Rectangle 620"/>
                <p:cNvSpPr>
                  <a:spLocks noChangeArrowheads="1"/>
                </p:cNvSpPr>
                <p:nvPr/>
              </p:nvSpPr>
              <p:spPr bwMode="auto">
                <a:xfrm>
                  <a:off x="2506" y="3313"/>
                  <a:ext cx="16" cy="3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1" name="Rectangle 621"/>
                <p:cNvSpPr>
                  <a:spLocks noChangeArrowheads="1"/>
                </p:cNvSpPr>
                <p:nvPr/>
              </p:nvSpPr>
              <p:spPr bwMode="auto">
                <a:xfrm>
                  <a:off x="2506" y="3316"/>
                  <a:ext cx="16" cy="10"/>
                </a:xfrm>
                <a:prstGeom prst="rect">
                  <a:avLst/>
                </a:prstGeom>
                <a:solidFill>
                  <a:srgbClr val="60331D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2" name="Rectangle 622"/>
                <p:cNvSpPr>
                  <a:spLocks noChangeArrowheads="1"/>
                </p:cNvSpPr>
                <p:nvPr/>
              </p:nvSpPr>
              <p:spPr bwMode="auto">
                <a:xfrm>
                  <a:off x="2506" y="3326"/>
                  <a:ext cx="16" cy="12"/>
                </a:xfrm>
                <a:prstGeom prst="rect">
                  <a:avLst/>
                </a:prstGeom>
                <a:solidFill>
                  <a:srgbClr val="913305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3" name="Rectangle 623"/>
                <p:cNvSpPr>
                  <a:spLocks noChangeArrowheads="1"/>
                </p:cNvSpPr>
                <p:nvPr/>
              </p:nvSpPr>
              <p:spPr bwMode="auto">
                <a:xfrm>
                  <a:off x="2506" y="3338"/>
                  <a:ext cx="16" cy="12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4" name="Rectangle 624"/>
                <p:cNvSpPr>
                  <a:spLocks noChangeArrowheads="1"/>
                </p:cNvSpPr>
                <p:nvPr/>
              </p:nvSpPr>
              <p:spPr bwMode="auto">
                <a:xfrm>
                  <a:off x="2506" y="3350"/>
                  <a:ext cx="16" cy="1"/>
                </a:xfrm>
                <a:prstGeom prst="rect">
                  <a:avLst/>
                </a:prstGeom>
                <a:solidFill>
                  <a:srgbClr val="9529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5" name="Rectangle 625"/>
                <p:cNvSpPr>
                  <a:spLocks noChangeArrowheads="1"/>
                </p:cNvSpPr>
                <p:nvPr/>
              </p:nvSpPr>
              <p:spPr bwMode="auto">
                <a:xfrm>
                  <a:off x="2506" y="3351"/>
                  <a:ext cx="16" cy="12"/>
                </a:xfrm>
                <a:prstGeom prst="rect">
                  <a:avLst/>
                </a:prstGeom>
                <a:solidFill>
                  <a:srgbClr val="8E1C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6" name="Rectangle 626"/>
                <p:cNvSpPr>
                  <a:spLocks noChangeArrowheads="1"/>
                </p:cNvSpPr>
                <p:nvPr/>
              </p:nvSpPr>
              <p:spPr bwMode="auto">
                <a:xfrm>
                  <a:off x="2506" y="3363"/>
                  <a:ext cx="16" cy="5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7" name="Rectangle 627"/>
                <p:cNvSpPr>
                  <a:spLocks noChangeArrowheads="1"/>
                </p:cNvSpPr>
                <p:nvPr/>
              </p:nvSpPr>
              <p:spPr bwMode="auto">
                <a:xfrm>
                  <a:off x="2506" y="3368"/>
                  <a:ext cx="16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8" name="Rectangle 628"/>
                <p:cNvSpPr>
                  <a:spLocks noChangeArrowheads="1"/>
                </p:cNvSpPr>
                <p:nvPr/>
              </p:nvSpPr>
              <p:spPr bwMode="auto">
                <a:xfrm>
                  <a:off x="2506" y="3368"/>
                  <a:ext cx="16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59" name="Rectangle 629"/>
                <p:cNvSpPr>
                  <a:spLocks noChangeArrowheads="1"/>
                </p:cNvSpPr>
                <p:nvPr/>
              </p:nvSpPr>
              <p:spPr bwMode="auto">
                <a:xfrm>
                  <a:off x="2507" y="3369"/>
                  <a:ext cx="15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0" name="Rectangle 630"/>
                <p:cNvSpPr>
                  <a:spLocks noChangeArrowheads="1"/>
                </p:cNvSpPr>
                <p:nvPr/>
              </p:nvSpPr>
              <p:spPr bwMode="auto">
                <a:xfrm>
                  <a:off x="2507" y="3370"/>
                  <a:ext cx="15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1" name="Rectangle 631"/>
                <p:cNvSpPr>
                  <a:spLocks noChangeArrowheads="1"/>
                </p:cNvSpPr>
                <p:nvPr/>
              </p:nvSpPr>
              <p:spPr bwMode="auto">
                <a:xfrm>
                  <a:off x="2508" y="3370"/>
                  <a:ext cx="14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2" name="Rectangle 632"/>
                <p:cNvSpPr>
                  <a:spLocks noChangeArrowheads="1"/>
                </p:cNvSpPr>
                <p:nvPr/>
              </p:nvSpPr>
              <p:spPr bwMode="auto">
                <a:xfrm>
                  <a:off x="2508" y="3371"/>
                  <a:ext cx="14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3" name="Rectangle 633"/>
                <p:cNvSpPr>
                  <a:spLocks noChangeArrowheads="1"/>
                </p:cNvSpPr>
                <p:nvPr/>
              </p:nvSpPr>
              <p:spPr bwMode="auto">
                <a:xfrm>
                  <a:off x="2509" y="3371"/>
                  <a:ext cx="13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4" name="Rectangle 634"/>
                <p:cNvSpPr>
                  <a:spLocks noChangeArrowheads="1"/>
                </p:cNvSpPr>
                <p:nvPr/>
              </p:nvSpPr>
              <p:spPr bwMode="auto">
                <a:xfrm>
                  <a:off x="2509" y="3372"/>
                  <a:ext cx="13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5" name="Rectangle 635"/>
                <p:cNvSpPr>
                  <a:spLocks noChangeArrowheads="1"/>
                </p:cNvSpPr>
                <p:nvPr/>
              </p:nvSpPr>
              <p:spPr bwMode="auto">
                <a:xfrm>
                  <a:off x="2510" y="3372"/>
                  <a:ext cx="12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6" name="Rectangle 636"/>
                <p:cNvSpPr>
                  <a:spLocks noChangeArrowheads="1"/>
                </p:cNvSpPr>
                <p:nvPr/>
              </p:nvSpPr>
              <p:spPr bwMode="auto">
                <a:xfrm>
                  <a:off x="2510" y="3373"/>
                  <a:ext cx="12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7" name="Rectangle 637"/>
                <p:cNvSpPr>
                  <a:spLocks noChangeArrowheads="1"/>
                </p:cNvSpPr>
                <p:nvPr/>
              </p:nvSpPr>
              <p:spPr bwMode="auto">
                <a:xfrm>
                  <a:off x="2510" y="3374"/>
                  <a:ext cx="12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8" name="Rectangle 638"/>
                <p:cNvSpPr>
                  <a:spLocks noChangeArrowheads="1"/>
                </p:cNvSpPr>
                <p:nvPr/>
              </p:nvSpPr>
              <p:spPr bwMode="auto">
                <a:xfrm>
                  <a:off x="2511" y="3374"/>
                  <a:ext cx="11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69" name="Rectangle 639"/>
                <p:cNvSpPr>
                  <a:spLocks noChangeArrowheads="1"/>
                </p:cNvSpPr>
                <p:nvPr/>
              </p:nvSpPr>
              <p:spPr bwMode="auto">
                <a:xfrm>
                  <a:off x="2511" y="3375"/>
                  <a:ext cx="11" cy="1"/>
                </a:xfrm>
                <a:prstGeom prst="rect">
                  <a:avLst/>
                </a:prstGeom>
                <a:solidFill>
                  <a:srgbClr val="880F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0" name="Rectangle 640"/>
                <p:cNvSpPr>
                  <a:spLocks noChangeArrowheads="1"/>
                </p:cNvSpPr>
                <p:nvPr/>
              </p:nvSpPr>
              <p:spPr bwMode="auto">
                <a:xfrm>
                  <a:off x="2512" y="3375"/>
                  <a:ext cx="10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1" name="Rectangle 641"/>
                <p:cNvSpPr>
                  <a:spLocks noChangeArrowheads="1"/>
                </p:cNvSpPr>
                <p:nvPr/>
              </p:nvSpPr>
              <p:spPr bwMode="auto">
                <a:xfrm>
                  <a:off x="2512" y="3376"/>
                  <a:ext cx="10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2" name="Rectangle 642"/>
                <p:cNvSpPr>
                  <a:spLocks noChangeArrowheads="1"/>
                </p:cNvSpPr>
                <p:nvPr/>
              </p:nvSpPr>
              <p:spPr bwMode="auto">
                <a:xfrm>
                  <a:off x="2513" y="3376"/>
                  <a:ext cx="9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3" name="Rectangle 643"/>
                <p:cNvSpPr>
                  <a:spLocks noChangeArrowheads="1"/>
                </p:cNvSpPr>
                <p:nvPr/>
              </p:nvSpPr>
              <p:spPr bwMode="auto">
                <a:xfrm>
                  <a:off x="2513" y="3377"/>
                  <a:ext cx="9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4" name="Rectangle 644"/>
                <p:cNvSpPr>
                  <a:spLocks noChangeArrowheads="1"/>
                </p:cNvSpPr>
                <p:nvPr/>
              </p:nvSpPr>
              <p:spPr bwMode="auto">
                <a:xfrm>
                  <a:off x="2514" y="3378"/>
                  <a:ext cx="8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5" name="Rectangle 645"/>
                <p:cNvSpPr>
                  <a:spLocks noChangeArrowheads="1"/>
                </p:cNvSpPr>
                <p:nvPr/>
              </p:nvSpPr>
              <p:spPr bwMode="auto">
                <a:xfrm>
                  <a:off x="2514" y="3378"/>
                  <a:ext cx="8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6" name="Rectangle 646"/>
                <p:cNvSpPr>
                  <a:spLocks noChangeArrowheads="1"/>
                </p:cNvSpPr>
                <p:nvPr/>
              </p:nvSpPr>
              <p:spPr bwMode="auto">
                <a:xfrm>
                  <a:off x="2514" y="3379"/>
                  <a:ext cx="8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7" name="Rectangle 647"/>
                <p:cNvSpPr>
                  <a:spLocks noChangeArrowheads="1"/>
                </p:cNvSpPr>
                <p:nvPr/>
              </p:nvSpPr>
              <p:spPr bwMode="auto">
                <a:xfrm>
                  <a:off x="2515" y="3379"/>
                  <a:ext cx="7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8" name="Rectangle 648"/>
                <p:cNvSpPr>
                  <a:spLocks noChangeArrowheads="1"/>
                </p:cNvSpPr>
                <p:nvPr/>
              </p:nvSpPr>
              <p:spPr bwMode="auto">
                <a:xfrm>
                  <a:off x="2515" y="3380"/>
                  <a:ext cx="7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79" name="Rectangle 649"/>
                <p:cNvSpPr>
                  <a:spLocks noChangeArrowheads="1"/>
                </p:cNvSpPr>
                <p:nvPr/>
              </p:nvSpPr>
              <p:spPr bwMode="auto">
                <a:xfrm>
                  <a:off x="2516" y="3380"/>
                  <a:ext cx="6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0" name="Rectangle 650"/>
                <p:cNvSpPr>
                  <a:spLocks noChangeArrowheads="1"/>
                </p:cNvSpPr>
                <p:nvPr/>
              </p:nvSpPr>
              <p:spPr bwMode="auto">
                <a:xfrm>
                  <a:off x="2516" y="3381"/>
                  <a:ext cx="6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1" name="Rectangle 651"/>
                <p:cNvSpPr>
                  <a:spLocks noChangeArrowheads="1"/>
                </p:cNvSpPr>
                <p:nvPr/>
              </p:nvSpPr>
              <p:spPr bwMode="auto">
                <a:xfrm>
                  <a:off x="2517" y="3381"/>
                  <a:ext cx="5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2" name="Rectangle 652"/>
                <p:cNvSpPr>
                  <a:spLocks noChangeArrowheads="1"/>
                </p:cNvSpPr>
                <p:nvPr/>
              </p:nvSpPr>
              <p:spPr bwMode="auto">
                <a:xfrm>
                  <a:off x="2517" y="3382"/>
                  <a:ext cx="5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3" name="Rectangle 653"/>
                <p:cNvSpPr>
                  <a:spLocks noChangeArrowheads="1"/>
                </p:cNvSpPr>
                <p:nvPr/>
              </p:nvSpPr>
              <p:spPr bwMode="auto">
                <a:xfrm>
                  <a:off x="2518" y="3383"/>
                  <a:ext cx="4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4" name="Rectangle 654"/>
                <p:cNvSpPr>
                  <a:spLocks noChangeArrowheads="1"/>
                </p:cNvSpPr>
                <p:nvPr/>
              </p:nvSpPr>
              <p:spPr bwMode="auto">
                <a:xfrm>
                  <a:off x="2518" y="3383"/>
                  <a:ext cx="4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5" name="Rectangle 655"/>
                <p:cNvSpPr>
                  <a:spLocks noChangeArrowheads="1"/>
                </p:cNvSpPr>
                <p:nvPr/>
              </p:nvSpPr>
              <p:spPr bwMode="auto">
                <a:xfrm>
                  <a:off x="2518" y="3384"/>
                  <a:ext cx="4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6" name="Rectangle 656"/>
                <p:cNvSpPr>
                  <a:spLocks noChangeArrowheads="1"/>
                </p:cNvSpPr>
                <p:nvPr/>
              </p:nvSpPr>
              <p:spPr bwMode="auto">
                <a:xfrm>
                  <a:off x="2519" y="3384"/>
                  <a:ext cx="3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7" name="Rectangle 657"/>
                <p:cNvSpPr>
                  <a:spLocks noChangeArrowheads="1"/>
                </p:cNvSpPr>
                <p:nvPr/>
              </p:nvSpPr>
              <p:spPr bwMode="auto">
                <a:xfrm>
                  <a:off x="2519" y="3385"/>
                  <a:ext cx="3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8" name="Rectangle 658"/>
                <p:cNvSpPr>
                  <a:spLocks noChangeArrowheads="1"/>
                </p:cNvSpPr>
                <p:nvPr/>
              </p:nvSpPr>
              <p:spPr bwMode="auto">
                <a:xfrm>
                  <a:off x="2520" y="3385"/>
                  <a:ext cx="2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89" name="Rectangle 659"/>
                <p:cNvSpPr>
                  <a:spLocks noChangeArrowheads="1"/>
                </p:cNvSpPr>
                <p:nvPr/>
              </p:nvSpPr>
              <p:spPr bwMode="auto">
                <a:xfrm>
                  <a:off x="2520" y="3386"/>
                  <a:ext cx="2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0" name="Rectangle 660"/>
                <p:cNvSpPr>
                  <a:spLocks noChangeArrowheads="1"/>
                </p:cNvSpPr>
                <p:nvPr/>
              </p:nvSpPr>
              <p:spPr bwMode="auto">
                <a:xfrm>
                  <a:off x="2521" y="3387"/>
                  <a:ext cx="1" cy="1"/>
                </a:xfrm>
                <a:prstGeom prst="rect">
                  <a:avLst/>
                </a:prstGeom>
                <a:solidFill>
                  <a:srgbClr val="8101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1" name="Freeform 661"/>
                <p:cNvSpPr>
                  <a:spLocks/>
                </p:cNvSpPr>
                <p:nvPr/>
              </p:nvSpPr>
              <p:spPr bwMode="auto">
                <a:xfrm>
                  <a:off x="2504" y="3248"/>
                  <a:ext cx="19" cy="141"/>
                </a:xfrm>
                <a:custGeom>
                  <a:avLst/>
                  <a:gdLst>
                    <a:gd name="T0" fmla="*/ 15 w 58"/>
                    <a:gd name="T1" fmla="*/ 134 h 424"/>
                    <a:gd name="T2" fmla="*/ 4 w 58"/>
                    <a:gd name="T3" fmla="*/ 119 h 424"/>
                    <a:gd name="T4" fmla="*/ 5 w 58"/>
                    <a:gd name="T5" fmla="*/ 17 h 424"/>
                    <a:gd name="T6" fmla="*/ 15 w 58"/>
                    <a:gd name="T7" fmla="*/ 6 h 424"/>
                    <a:gd name="T8" fmla="*/ 15 w 58"/>
                    <a:gd name="T9" fmla="*/ 134 h 424"/>
                    <a:gd name="T10" fmla="*/ 19 w 58"/>
                    <a:gd name="T11" fmla="*/ 139 h 424"/>
                    <a:gd name="T12" fmla="*/ 19 w 58"/>
                    <a:gd name="T13" fmla="*/ 2 h 424"/>
                    <a:gd name="T14" fmla="*/ 19 w 58"/>
                    <a:gd name="T15" fmla="*/ 1 h 424"/>
                    <a:gd name="T16" fmla="*/ 18 w 58"/>
                    <a:gd name="T17" fmla="*/ 1 h 424"/>
                    <a:gd name="T18" fmla="*/ 18 w 58"/>
                    <a:gd name="T19" fmla="*/ 1 h 424"/>
                    <a:gd name="T20" fmla="*/ 18 w 58"/>
                    <a:gd name="T21" fmla="*/ 1 h 424"/>
                    <a:gd name="T22" fmla="*/ 18 w 58"/>
                    <a:gd name="T23" fmla="*/ 0 h 424"/>
                    <a:gd name="T24" fmla="*/ 17 w 58"/>
                    <a:gd name="T25" fmla="*/ 0 h 424"/>
                    <a:gd name="T26" fmla="*/ 16 w 58"/>
                    <a:gd name="T27" fmla="*/ 1 h 424"/>
                    <a:gd name="T28" fmla="*/ 16 w 58"/>
                    <a:gd name="T29" fmla="*/ 1 h 424"/>
                    <a:gd name="T30" fmla="*/ 2 w 58"/>
                    <a:gd name="T31" fmla="*/ 14 h 424"/>
                    <a:gd name="T32" fmla="*/ 2 w 58"/>
                    <a:gd name="T33" fmla="*/ 15 h 424"/>
                    <a:gd name="T34" fmla="*/ 1 w 58"/>
                    <a:gd name="T35" fmla="*/ 15 h 424"/>
                    <a:gd name="T36" fmla="*/ 1 w 58"/>
                    <a:gd name="T37" fmla="*/ 16 h 424"/>
                    <a:gd name="T38" fmla="*/ 0 w 58"/>
                    <a:gd name="T39" fmla="*/ 119 h 424"/>
                    <a:gd name="T40" fmla="*/ 0 w 58"/>
                    <a:gd name="T41" fmla="*/ 120 h 424"/>
                    <a:gd name="T42" fmla="*/ 1 w 58"/>
                    <a:gd name="T43" fmla="*/ 120 h 424"/>
                    <a:gd name="T44" fmla="*/ 16 w 58"/>
                    <a:gd name="T45" fmla="*/ 140 h 424"/>
                    <a:gd name="T46" fmla="*/ 16 w 58"/>
                    <a:gd name="T47" fmla="*/ 140 h 424"/>
                    <a:gd name="T48" fmla="*/ 16 w 58"/>
                    <a:gd name="T49" fmla="*/ 140 h 424"/>
                    <a:gd name="T50" fmla="*/ 17 w 58"/>
                    <a:gd name="T51" fmla="*/ 141 h 424"/>
                    <a:gd name="T52" fmla="*/ 18 w 58"/>
                    <a:gd name="T53" fmla="*/ 141 h 424"/>
                    <a:gd name="T54" fmla="*/ 18 w 58"/>
                    <a:gd name="T55" fmla="*/ 140 h 424"/>
                    <a:gd name="T56" fmla="*/ 18 w 58"/>
                    <a:gd name="T57" fmla="*/ 140 h 424"/>
                    <a:gd name="T58" fmla="*/ 18 w 58"/>
                    <a:gd name="T59" fmla="*/ 140 h 424"/>
                    <a:gd name="T60" fmla="*/ 19 w 58"/>
                    <a:gd name="T61" fmla="*/ 140 h 424"/>
                    <a:gd name="T62" fmla="*/ 19 w 58"/>
                    <a:gd name="T63" fmla="*/ 139 h 424"/>
                    <a:gd name="T64" fmla="*/ 15 w 58"/>
                    <a:gd name="T65" fmla="*/ 134 h 42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58"/>
                    <a:gd name="T100" fmla="*/ 0 h 424"/>
                    <a:gd name="T101" fmla="*/ 58 w 58"/>
                    <a:gd name="T102" fmla="*/ 424 h 42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58" h="424">
                      <a:moveTo>
                        <a:pt x="47" y="403"/>
                      </a:moveTo>
                      <a:lnTo>
                        <a:pt x="11" y="358"/>
                      </a:lnTo>
                      <a:lnTo>
                        <a:pt x="15" y="50"/>
                      </a:lnTo>
                      <a:lnTo>
                        <a:pt x="47" y="19"/>
                      </a:lnTo>
                      <a:lnTo>
                        <a:pt x="47" y="403"/>
                      </a:lnTo>
                      <a:lnTo>
                        <a:pt x="58" y="418"/>
                      </a:lnTo>
                      <a:lnTo>
                        <a:pt x="58" y="5"/>
                      </a:lnTo>
                      <a:lnTo>
                        <a:pt x="58" y="4"/>
                      </a:lnTo>
                      <a:lnTo>
                        <a:pt x="56" y="3"/>
                      </a:lnTo>
                      <a:lnTo>
                        <a:pt x="56" y="2"/>
                      </a:lnTo>
                      <a:lnTo>
                        <a:pt x="55" y="2"/>
                      </a:lnTo>
                      <a:lnTo>
                        <a:pt x="54" y="0"/>
                      </a:lnTo>
                      <a:lnTo>
                        <a:pt x="51" y="0"/>
                      </a:lnTo>
                      <a:lnTo>
                        <a:pt x="50" y="2"/>
                      </a:lnTo>
                      <a:lnTo>
                        <a:pt x="48" y="2"/>
                      </a:lnTo>
                      <a:lnTo>
                        <a:pt x="6" y="43"/>
                      </a:lnTo>
                      <a:lnTo>
                        <a:pt x="6" y="45"/>
                      </a:lnTo>
                      <a:lnTo>
                        <a:pt x="4" y="46"/>
                      </a:lnTo>
                      <a:lnTo>
                        <a:pt x="4" y="47"/>
                      </a:lnTo>
                      <a:lnTo>
                        <a:pt x="0" y="359"/>
                      </a:lnTo>
                      <a:lnTo>
                        <a:pt x="0" y="362"/>
                      </a:lnTo>
                      <a:lnTo>
                        <a:pt x="2" y="362"/>
                      </a:lnTo>
                      <a:lnTo>
                        <a:pt x="48" y="421"/>
                      </a:lnTo>
                      <a:lnTo>
                        <a:pt x="48" y="422"/>
                      </a:lnTo>
                      <a:lnTo>
                        <a:pt x="50" y="422"/>
                      </a:lnTo>
                      <a:lnTo>
                        <a:pt x="51" y="424"/>
                      </a:lnTo>
                      <a:lnTo>
                        <a:pt x="54" y="424"/>
                      </a:lnTo>
                      <a:lnTo>
                        <a:pt x="55" y="422"/>
                      </a:lnTo>
                      <a:lnTo>
                        <a:pt x="56" y="422"/>
                      </a:lnTo>
                      <a:lnTo>
                        <a:pt x="56" y="421"/>
                      </a:lnTo>
                      <a:lnTo>
                        <a:pt x="58" y="420"/>
                      </a:lnTo>
                      <a:lnTo>
                        <a:pt x="58" y="418"/>
                      </a:lnTo>
                      <a:lnTo>
                        <a:pt x="47" y="4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9092" name="Rectangle 662"/>
                <p:cNvSpPr>
                  <a:spLocks noChangeArrowheads="1"/>
                </p:cNvSpPr>
                <p:nvPr/>
              </p:nvSpPr>
              <p:spPr bwMode="auto">
                <a:xfrm>
                  <a:off x="2163" y="2932"/>
                  <a:ext cx="1" cy="9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3" name="Rectangle 663"/>
                <p:cNvSpPr>
                  <a:spLocks noChangeArrowheads="1"/>
                </p:cNvSpPr>
                <p:nvPr/>
              </p:nvSpPr>
              <p:spPr bwMode="auto">
                <a:xfrm>
                  <a:off x="2164" y="2932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4" name="Rectangle 664"/>
                <p:cNvSpPr>
                  <a:spLocks noChangeArrowheads="1"/>
                </p:cNvSpPr>
                <p:nvPr/>
              </p:nvSpPr>
              <p:spPr bwMode="auto">
                <a:xfrm>
                  <a:off x="2164" y="2932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5" name="Rectangle 665"/>
                <p:cNvSpPr>
                  <a:spLocks noChangeArrowheads="1"/>
                </p:cNvSpPr>
                <p:nvPr/>
              </p:nvSpPr>
              <p:spPr bwMode="auto">
                <a:xfrm>
                  <a:off x="2164" y="2932"/>
                  <a:ext cx="1" cy="9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6" name="Rectangle 666"/>
                <p:cNvSpPr>
                  <a:spLocks noChangeArrowheads="1"/>
                </p:cNvSpPr>
                <p:nvPr/>
              </p:nvSpPr>
              <p:spPr bwMode="auto">
                <a:xfrm>
                  <a:off x="2165" y="2932"/>
                  <a:ext cx="1" cy="9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7" name="Rectangle 667"/>
                <p:cNvSpPr>
                  <a:spLocks noChangeArrowheads="1"/>
                </p:cNvSpPr>
                <p:nvPr/>
              </p:nvSpPr>
              <p:spPr bwMode="auto">
                <a:xfrm>
                  <a:off x="2165" y="2931"/>
                  <a:ext cx="1" cy="10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8" name="Rectangle 668"/>
                <p:cNvSpPr>
                  <a:spLocks noChangeArrowheads="1"/>
                </p:cNvSpPr>
                <p:nvPr/>
              </p:nvSpPr>
              <p:spPr bwMode="auto">
                <a:xfrm>
                  <a:off x="2166" y="2931"/>
                  <a:ext cx="1" cy="10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099" name="Rectangle 669"/>
                <p:cNvSpPr>
                  <a:spLocks noChangeArrowheads="1"/>
                </p:cNvSpPr>
                <p:nvPr/>
              </p:nvSpPr>
              <p:spPr bwMode="auto">
                <a:xfrm>
                  <a:off x="2166" y="2930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0" name="Rectangle 670"/>
                <p:cNvSpPr>
                  <a:spLocks noChangeArrowheads="1"/>
                </p:cNvSpPr>
                <p:nvPr/>
              </p:nvSpPr>
              <p:spPr bwMode="auto">
                <a:xfrm>
                  <a:off x="2167" y="2930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1" name="Rectangle 671"/>
                <p:cNvSpPr>
                  <a:spLocks noChangeArrowheads="1"/>
                </p:cNvSpPr>
                <p:nvPr/>
              </p:nvSpPr>
              <p:spPr bwMode="auto">
                <a:xfrm>
                  <a:off x="2167" y="2930"/>
                  <a:ext cx="1" cy="1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2" name="Rectangle 672"/>
                <p:cNvSpPr>
                  <a:spLocks noChangeArrowheads="1"/>
                </p:cNvSpPr>
                <p:nvPr/>
              </p:nvSpPr>
              <p:spPr bwMode="auto">
                <a:xfrm>
                  <a:off x="2168" y="2929"/>
                  <a:ext cx="1" cy="1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3" name="Rectangle 673"/>
                <p:cNvSpPr>
                  <a:spLocks noChangeArrowheads="1"/>
                </p:cNvSpPr>
                <p:nvPr/>
              </p:nvSpPr>
              <p:spPr bwMode="auto">
                <a:xfrm>
                  <a:off x="2168" y="2929"/>
                  <a:ext cx="1" cy="1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4" name="Rectangle 674"/>
                <p:cNvSpPr>
                  <a:spLocks noChangeArrowheads="1"/>
                </p:cNvSpPr>
                <p:nvPr/>
              </p:nvSpPr>
              <p:spPr bwMode="auto">
                <a:xfrm>
                  <a:off x="2168" y="2928"/>
                  <a:ext cx="1" cy="1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5" name="Rectangle 675"/>
                <p:cNvSpPr>
                  <a:spLocks noChangeArrowheads="1"/>
                </p:cNvSpPr>
                <p:nvPr/>
              </p:nvSpPr>
              <p:spPr bwMode="auto">
                <a:xfrm>
                  <a:off x="2169" y="2928"/>
                  <a:ext cx="1" cy="1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6" name="Rectangle 676"/>
                <p:cNvSpPr>
                  <a:spLocks noChangeArrowheads="1"/>
                </p:cNvSpPr>
                <p:nvPr/>
              </p:nvSpPr>
              <p:spPr bwMode="auto">
                <a:xfrm>
                  <a:off x="2169" y="2927"/>
                  <a:ext cx="1" cy="1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7" name="Rectangle 677"/>
                <p:cNvSpPr>
                  <a:spLocks noChangeArrowheads="1"/>
                </p:cNvSpPr>
                <p:nvPr/>
              </p:nvSpPr>
              <p:spPr bwMode="auto">
                <a:xfrm>
                  <a:off x="2170" y="2927"/>
                  <a:ext cx="1" cy="1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8" name="Rectangle 678"/>
                <p:cNvSpPr>
                  <a:spLocks noChangeArrowheads="1"/>
                </p:cNvSpPr>
                <p:nvPr/>
              </p:nvSpPr>
              <p:spPr bwMode="auto">
                <a:xfrm>
                  <a:off x="2170" y="2926"/>
                  <a:ext cx="1" cy="1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09" name="Rectangle 679"/>
                <p:cNvSpPr>
                  <a:spLocks noChangeArrowheads="1"/>
                </p:cNvSpPr>
                <p:nvPr/>
              </p:nvSpPr>
              <p:spPr bwMode="auto">
                <a:xfrm>
                  <a:off x="2171" y="2926"/>
                  <a:ext cx="1" cy="1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0" name="Rectangle 680"/>
                <p:cNvSpPr>
                  <a:spLocks noChangeArrowheads="1"/>
                </p:cNvSpPr>
                <p:nvPr/>
              </p:nvSpPr>
              <p:spPr bwMode="auto">
                <a:xfrm>
                  <a:off x="2171" y="2926"/>
                  <a:ext cx="1" cy="1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1" name="Rectangle 681"/>
                <p:cNvSpPr>
                  <a:spLocks noChangeArrowheads="1"/>
                </p:cNvSpPr>
                <p:nvPr/>
              </p:nvSpPr>
              <p:spPr bwMode="auto">
                <a:xfrm>
                  <a:off x="2172" y="2925"/>
                  <a:ext cx="1" cy="1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2" name="Rectangle 682"/>
                <p:cNvSpPr>
                  <a:spLocks noChangeArrowheads="1"/>
                </p:cNvSpPr>
                <p:nvPr/>
              </p:nvSpPr>
              <p:spPr bwMode="auto">
                <a:xfrm>
                  <a:off x="2172" y="2925"/>
                  <a:ext cx="1" cy="1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3" name="Rectangle 683"/>
                <p:cNvSpPr>
                  <a:spLocks noChangeArrowheads="1"/>
                </p:cNvSpPr>
                <p:nvPr/>
              </p:nvSpPr>
              <p:spPr bwMode="auto">
                <a:xfrm>
                  <a:off x="2172" y="2924"/>
                  <a:ext cx="1" cy="1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4" name="Rectangle 684"/>
                <p:cNvSpPr>
                  <a:spLocks noChangeArrowheads="1"/>
                </p:cNvSpPr>
                <p:nvPr/>
              </p:nvSpPr>
              <p:spPr bwMode="auto">
                <a:xfrm>
                  <a:off x="2173" y="2924"/>
                  <a:ext cx="1" cy="1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5" name="Rectangle 685"/>
                <p:cNvSpPr>
                  <a:spLocks noChangeArrowheads="1"/>
                </p:cNvSpPr>
                <p:nvPr/>
              </p:nvSpPr>
              <p:spPr bwMode="auto">
                <a:xfrm>
                  <a:off x="2173" y="2923"/>
                  <a:ext cx="1" cy="1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6" name="Rectangle 686"/>
                <p:cNvSpPr>
                  <a:spLocks noChangeArrowheads="1"/>
                </p:cNvSpPr>
                <p:nvPr/>
              </p:nvSpPr>
              <p:spPr bwMode="auto">
                <a:xfrm>
                  <a:off x="2174" y="2923"/>
                  <a:ext cx="1" cy="1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7" name="Rectangle 687"/>
                <p:cNvSpPr>
                  <a:spLocks noChangeArrowheads="1"/>
                </p:cNvSpPr>
                <p:nvPr/>
              </p:nvSpPr>
              <p:spPr bwMode="auto">
                <a:xfrm>
                  <a:off x="2174" y="2923"/>
                  <a:ext cx="1" cy="1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8" name="Rectangle 688"/>
                <p:cNvSpPr>
                  <a:spLocks noChangeArrowheads="1"/>
                </p:cNvSpPr>
                <p:nvPr/>
              </p:nvSpPr>
              <p:spPr bwMode="auto">
                <a:xfrm>
                  <a:off x="2175" y="2922"/>
                  <a:ext cx="1" cy="1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19" name="Rectangle 689"/>
                <p:cNvSpPr>
                  <a:spLocks noChangeArrowheads="1"/>
                </p:cNvSpPr>
                <p:nvPr/>
              </p:nvSpPr>
              <p:spPr bwMode="auto">
                <a:xfrm>
                  <a:off x="2175" y="2922"/>
                  <a:ext cx="1" cy="1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0" name="Rectangle 690"/>
                <p:cNvSpPr>
                  <a:spLocks noChangeArrowheads="1"/>
                </p:cNvSpPr>
                <p:nvPr/>
              </p:nvSpPr>
              <p:spPr bwMode="auto">
                <a:xfrm>
                  <a:off x="2176" y="2922"/>
                  <a:ext cx="1" cy="1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1" name="Rectangle 691"/>
                <p:cNvSpPr>
                  <a:spLocks noChangeArrowheads="1"/>
                </p:cNvSpPr>
                <p:nvPr/>
              </p:nvSpPr>
              <p:spPr bwMode="auto">
                <a:xfrm>
                  <a:off x="2176" y="2921"/>
                  <a:ext cx="1" cy="13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2" name="Rectangle 692"/>
                <p:cNvSpPr>
                  <a:spLocks noChangeArrowheads="1"/>
                </p:cNvSpPr>
                <p:nvPr/>
              </p:nvSpPr>
              <p:spPr bwMode="auto">
                <a:xfrm>
                  <a:off x="2176" y="2921"/>
                  <a:ext cx="1" cy="1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3" name="Rectangle 693"/>
                <p:cNvSpPr>
                  <a:spLocks noChangeArrowheads="1"/>
                </p:cNvSpPr>
                <p:nvPr/>
              </p:nvSpPr>
              <p:spPr bwMode="auto">
                <a:xfrm>
                  <a:off x="2177" y="2920"/>
                  <a:ext cx="1" cy="1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4" name="Rectangle 694"/>
                <p:cNvSpPr>
                  <a:spLocks noChangeArrowheads="1"/>
                </p:cNvSpPr>
                <p:nvPr/>
              </p:nvSpPr>
              <p:spPr bwMode="auto">
                <a:xfrm>
                  <a:off x="2177" y="2920"/>
                  <a:ext cx="1" cy="1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5" name="Rectangle 695"/>
                <p:cNvSpPr>
                  <a:spLocks noChangeArrowheads="1"/>
                </p:cNvSpPr>
                <p:nvPr/>
              </p:nvSpPr>
              <p:spPr bwMode="auto">
                <a:xfrm>
                  <a:off x="2178" y="2919"/>
                  <a:ext cx="1" cy="1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6" name="Rectangle 696"/>
                <p:cNvSpPr>
                  <a:spLocks noChangeArrowheads="1"/>
                </p:cNvSpPr>
                <p:nvPr/>
              </p:nvSpPr>
              <p:spPr bwMode="auto">
                <a:xfrm>
                  <a:off x="2178" y="2919"/>
                  <a:ext cx="1" cy="1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7" name="Rectangle 697"/>
                <p:cNvSpPr>
                  <a:spLocks noChangeArrowheads="1"/>
                </p:cNvSpPr>
                <p:nvPr/>
              </p:nvSpPr>
              <p:spPr bwMode="auto">
                <a:xfrm>
                  <a:off x="2179" y="2919"/>
                  <a:ext cx="1" cy="1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8" name="Rectangle 698"/>
                <p:cNvSpPr>
                  <a:spLocks noChangeArrowheads="1"/>
                </p:cNvSpPr>
                <p:nvPr/>
              </p:nvSpPr>
              <p:spPr bwMode="auto">
                <a:xfrm>
                  <a:off x="2179" y="2918"/>
                  <a:ext cx="1" cy="1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29" name="Rectangle 699"/>
                <p:cNvSpPr>
                  <a:spLocks noChangeArrowheads="1"/>
                </p:cNvSpPr>
                <p:nvPr/>
              </p:nvSpPr>
              <p:spPr bwMode="auto">
                <a:xfrm>
                  <a:off x="2180" y="2918"/>
                  <a:ext cx="1" cy="1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0" name="Rectangle 700"/>
                <p:cNvSpPr>
                  <a:spLocks noChangeArrowheads="1"/>
                </p:cNvSpPr>
                <p:nvPr/>
              </p:nvSpPr>
              <p:spPr bwMode="auto">
                <a:xfrm>
                  <a:off x="2180" y="2917"/>
                  <a:ext cx="1" cy="1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1" name="Rectangle 701"/>
                <p:cNvSpPr>
                  <a:spLocks noChangeArrowheads="1"/>
                </p:cNvSpPr>
                <p:nvPr/>
              </p:nvSpPr>
              <p:spPr bwMode="auto">
                <a:xfrm>
                  <a:off x="2180" y="2917"/>
                  <a:ext cx="1" cy="1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2" name="Rectangle 702"/>
                <p:cNvSpPr>
                  <a:spLocks noChangeArrowheads="1"/>
                </p:cNvSpPr>
                <p:nvPr/>
              </p:nvSpPr>
              <p:spPr bwMode="auto">
                <a:xfrm>
                  <a:off x="2181" y="2916"/>
                  <a:ext cx="1" cy="1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3" name="Rectangle 703"/>
                <p:cNvSpPr>
                  <a:spLocks noChangeArrowheads="1"/>
                </p:cNvSpPr>
                <p:nvPr/>
              </p:nvSpPr>
              <p:spPr bwMode="auto">
                <a:xfrm>
                  <a:off x="2181" y="2916"/>
                  <a:ext cx="1" cy="1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4" name="Rectangle 704"/>
                <p:cNvSpPr>
                  <a:spLocks noChangeArrowheads="1"/>
                </p:cNvSpPr>
                <p:nvPr/>
              </p:nvSpPr>
              <p:spPr bwMode="auto">
                <a:xfrm>
                  <a:off x="2182" y="2916"/>
                  <a:ext cx="1" cy="1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5" name="Rectangle 705"/>
                <p:cNvSpPr>
                  <a:spLocks noChangeArrowheads="1"/>
                </p:cNvSpPr>
                <p:nvPr/>
              </p:nvSpPr>
              <p:spPr bwMode="auto">
                <a:xfrm>
                  <a:off x="2182" y="2915"/>
                  <a:ext cx="1" cy="1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6" name="Rectangle 706"/>
                <p:cNvSpPr>
                  <a:spLocks noChangeArrowheads="1"/>
                </p:cNvSpPr>
                <p:nvPr/>
              </p:nvSpPr>
              <p:spPr bwMode="auto">
                <a:xfrm>
                  <a:off x="2183" y="2915"/>
                  <a:ext cx="1" cy="1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7" name="Rectangle 707"/>
                <p:cNvSpPr>
                  <a:spLocks noChangeArrowheads="1"/>
                </p:cNvSpPr>
                <p:nvPr/>
              </p:nvSpPr>
              <p:spPr bwMode="auto">
                <a:xfrm>
                  <a:off x="2183" y="2914"/>
                  <a:ext cx="1" cy="1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8" name="Rectangle 708"/>
                <p:cNvSpPr>
                  <a:spLocks noChangeArrowheads="1"/>
                </p:cNvSpPr>
                <p:nvPr/>
              </p:nvSpPr>
              <p:spPr bwMode="auto">
                <a:xfrm>
                  <a:off x="2184" y="2914"/>
                  <a:ext cx="1" cy="15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39" name="Rectangle 709"/>
                <p:cNvSpPr>
                  <a:spLocks noChangeArrowheads="1"/>
                </p:cNvSpPr>
                <p:nvPr/>
              </p:nvSpPr>
              <p:spPr bwMode="auto">
                <a:xfrm>
                  <a:off x="2184" y="2913"/>
                  <a:ext cx="1" cy="15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0" name="Rectangle 710"/>
                <p:cNvSpPr>
                  <a:spLocks noChangeArrowheads="1"/>
                </p:cNvSpPr>
                <p:nvPr/>
              </p:nvSpPr>
              <p:spPr bwMode="auto">
                <a:xfrm>
                  <a:off x="2184" y="2913"/>
                  <a:ext cx="1" cy="15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1" name="Rectangle 711"/>
                <p:cNvSpPr>
                  <a:spLocks noChangeArrowheads="1"/>
                </p:cNvSpPr>
                <p:nvPr/>
              </p:nvSpPr>
              <p:spPr bwMode="auto">
                <a:xfrm>
                  <a:off x="2185" y="2913"/>
                  <a:ext cx="1" cy="15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2" name="Rectangle 712"/>
                <p:cNvSpPr>
                  <a:spLocks noChangeArrowheads="1"/>
                </p:cNvSpPr>
                <p:nvPr/>
              </p:nvSpPr>
              <p:spPr bwMode="auto">
                <a:xfrm>
                  <a:off x="2185" y="2912"/>
                  <a:ext cx="1" cy="15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3" name="Rectangle 713"/>
                <p:cNvSpPr>
                  <a:spLocks noChangeArrowheads="1"/>
                </p:cNvSpPr>
                <p:nvPr/>
              </p:nvSpPr>
              <p:spPr bwMode="auto">
                <a:xfrm>
                  <a:off x="2186" y="2912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4" name="Rectangle 714"/>
                <p:cNvSpPr>
                  <a:spLocks noChangeArrowheads="1"/>
                </p:cNvSpPr>
                <p:nvPr/>
              </p:nvSpPr>
              <p:spPr bwMode="auto">
                <a:xfrm>
                  <a:off x="2186" y="2912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5" name="Rectangle 715"/>
                <p:cNvSpPr>
                  <a:spLocks noChangeArrowheads="1"/>
                </p:cNvSpPr>
                <p:nvPr/>
              </p:nvSpPr>
              <p:spPr bwMode="auto">
                <a:xfrm>
                  <a:off x="2187" y="2912"/>
                  <a:ext cx="1" cy="15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6" name="Rectangle 716"/>
                <p:cNvSpPr>
                  <a:spLocks noChangeArrowheads="1"/>
                </p:cNvSpPr>
                <p:nvPr/>
              </p:nvSpPr>
              <p:spPr bwMode="auto">
                <a:xfrm>
                  <a:off x="2187" y="2912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7" name="Rectangle 717"/>
                <p:cNvSpPr>
                  <a:spLocks noChangeArrowheads="1"/>
                </p:cNvSpPr>
                <p:nvPr/>
              </p:nvSpPr>
              <p:spPr bwMode="auto">
                <a:xfrm>
                  <a:off x="2188" y="2912"/>
                  <a:ext cx="1" cy="16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8" name="Rectangle 718"/>
                <p:cNvSpPr>
                  <a:spLocks noChangeArrowheads="1"/>
                </p:cNvSpPr>
                <p:nvPr/>
              </p:nvSpPr>
              <p:spPr bwMode="auto">
                <a:xfrm>
                  <a:off x="2188" y="2912"/>
                  <a:ext cx="1" cy="16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49" name="Rectangle 719"/>
                <p:cNvSpPr>
                  <a:spLocks noChangeArrowheads="1"/>
                </p:cNvSpPr>
                <p:nvPr/>
              </p:nvSpPr>
              <p:spPr bwMode="auto">
                <a:xfrm>
                  <a:off x="2188" y="2912"/>
                  <a:ext cx="1" cy="16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0" name="Rectangle 720"/>
                <p:cNvSpPr>
                  <a:spLocks noChangeArrowheads="1"/>
                </p:cNvSpPr>
                <p:nvPr/>
              </p:nvSpPr>
              <p:spPr bwMode="auto">
                <a:xfrm>
                  <a:off x="2189" y="2912"/>
                  <a:ext cx="1" cy="16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1" name="Rectangle 721"/>
                <p:cNvSpPr>
                  <a:spLocks noChangeArrowheads="1"/>
                </p:cNvSpPr>
                <p:nvPr/>
              </p:nvSpPr>
              <p:spPr bwMode="auto">
                <a:xfrm>
                  <a:off x="2189" y="2912"/>
                  <a:ext cx="1" cy="16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2" name="Rectangle 722"/>
                <p:cNvSpPr>
                  <a:spLocks noChangeArrowheads="1"/>
                </p:cNvSpPr>
                <p:nvPr/>
              </p:nvSpPr>
              <p:spPr bwMode="auto">
                <a:xfrm>
                  <a:off x="2190" y="2912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3" name="Rectangle 723"/>
                <p:cNvSpPr>
                  <a:spLocks noChangeArrowheads="1"/>
                </p:cNvSpPr>
                <p:nvPr/>
              </p:nvSpPr>
              <p:spPr bwMode="auto">
                <a:xfrm>
                  <a:off x="2190" y="2912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4" name="Rectangle 724"/>
                <p:cNvSpPr>
                  <a:spLocks noChangeArrowheads="1"/>
                </p:cNvSpPr>
                <p:nvPr/>
              </p:nvSpPr>
              <p:spPr bwMode="auto">
                <a:xfrm>
                  <a:off x="2191" y="2912"/>
                  <a:ext cx="1" cy="16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5" name="Rectangle 725"/>
                <p:cNvSpPr>
                  <a:spLocks noChangeArrowheads="1"/>
                </p:cNvSpPr>
                <p:nvPr/>
              </p:nvSpPr>
              <p:spPr bwMode="auto">
                <a:xfrm>
                  <a:off x="2191" y="2912"/>
                  <a:ext cx="1" cy="16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6" name="Rectangle 726"/>
                <p:cNvSpPr>
                  <a:spLocks noChangeArrowheads="1"/>
                </p:cNvSpPr>
                <p:nvPr/>
              </p:nvSpPr>
              <p:spPr bwMode="auto">
                <a:xfrm>
                  <a:off x="2191" y="2912"/>
                  <a:ext cx="1" cy="16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7" name="Rectangle 727"/>
                <p:cNvSpPr>
                  <a:spLocks noChangeArrowheads="1"/>
                </p:cNvSpPr>
                <p:nvPr/>
              </p:nvSpPr>
              <p:spPr bwMode="auto">
                <a:xfrm>
                  <a:off x="2192" y="2912"/>
                  <a:ext cx="1" cy="16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8" name="Rectangle 728"/>
                <p:cNvSpPr>
                  <a:spLocks noChangeArrowheads="1"/>
                </p:cNvSpPr>
                <p:nvPr/>
              </p:nvSpPr>
              <p:spPr bwMode="auto">
                <a:xfrm>
                  <a:off x="2192" y="2912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59" name="Rectangle 729"/>
                <p:cNvSpPr>
                  <a:spLocks noChangeArrowheads="1"/>
                </p:cNvSpPr>
                <p:nvPr/>
              </p:nvSpPr>
              <p:spPr bwMode="auto">
                <a:xfrm>
                  <a:off x="2193" y="2912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0" name="Rectangle 730"/>
                <p:cNvSpPr>
                  <a:spLocks noChangeArrowheads="1"/>
                </p:cNvSpPr>
                <p:nvPr/>
              </p:nvSpPr>
              <p:spPr bwMode="auto">
                <a:xfrm>
                  <a:off x="2193" y="2912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1" name="Rectangle 731"/>
                <p:cNvSpPr>
                  <a:spLocks noChangeArrowheads="1"/>
                </p:cNvSpPr>
                <p:nvPr/>
              </p:nvSpPr>
              <p:spPr bwMode="auto">
                <a:xfrm>
                  <a:off x="2194" y="2912"/>
                  <a:ext cx="1" cy="17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2" name="Rectangle 732"/>
                <p:cNvSpPr>
                  <a:spLocks noChangeArrowheads="1"/>
                </p:cNvSpPr>
                <p:nvPr/>
              </p:nvSpPr>
              <p:spPr bwMode="auto">
                <a:xfrm>
                  <a:off x="2194" y="2912"/>
                  <a:ext cx="1" cy="17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3" name="Rectangle 733"/>
                <p:cNvSpPr>
                  <a:spLocks noChangeArrowheads="1"/>
                </p:cNvSpPr>
                <p:nvPr/>
              </p:nvSpPr>
              <p:spPr bwMode="auto">
                <a:xfrm>
                  <a:off x="2195" y="2912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4" name="Rectangle 734"/>
                <p:cNvSpPr>
                  <a:spLocks noChangeArrowheads="1"/>
                </p:cNvSpPr>
                <p:nvPr/>
              </p:nvSpPr>
              <p:spPr bwMode="auto">
                <a:xfrm>
                  <a:off x="2195" y="2912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5" name="Rectangle 735"/>
                <p:cNvSpPr>
                  <a:spLocks noChangeArrowheads="1"/>
                </p:cNvSpPr>
                <p:nvPr/>
              </p:nvSpPr>
              <p:spPr bwMode="auto">
                <a:xfrm>
                  <a:off x="2195" y="2912"/>
                  <a:ext cx="1" cy="17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6" name="Rectangle 736"/>
                <p:cNvSpPr>
                  <a:spLocks noChangeArrowheads="1"/>
                </p:cNvSpPr>
                <p:nvPr/>
              </p:nvSpPr>
              <p:spPr bwMode="auto">
                <a:xfrm>
                  <a:off x="2196" y="2912"/>
                  <a:ext cx="1" cy="17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7" name="Rectangle 737"/>
                <p:cNvSpPr>
                  <a:spLocks noChangeArrowheads="1"/>
                </p:cNvSpPr>
                <p:nvPr/>
              </p:nvSpPr>
              <p:spPr bwMode="auto">
                <a:xfrm>
                  <a:off x="2196" y="2912"/>
                  <a:ext cx="1" cy="17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8" name="Rectangle 738"/>
                <p:cNvSpPr>
                  <a:spLocks noChangeArrowheads="1"/>
                </p:cNvSpPr>
                <p:nvPr/>
              </p:nvSpPr>
              <p:spPr bwMode="auto">
                <a:xfrm>
                  <a:off x="2197" y="2912"/>
                  <a:ext cx="1" cy="17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69" name="Rectangle 739"/>
                <p:cNvSpPr>
                  <a:spLocks noChangeArrowheads="1"/>
                </p:cNvSpPr>
                <p:nvPr/>
              </p:nvSpPr>
              <p:spPr bwMode="auto">
                <a:xfrm>
                  <a:off x="2197" y="2912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0" name="Rectangle 740"/>
                <p:cNvSpPr>
                  <a:spLocks noChangeArrowheads="1"/>
                </p:cNvSpPr>
                <p:nvPr/>
              </p:nvSpPr>
              <p:spPr bwMode="auto">
                <a:xfrm>
                  <a:off x="2198" y="2912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1" name="Rectangle 741"/>
                <p:cNvSpPr>
                  <a:spLocks noChangeArrowheads="1"/>
                </p:cNvSpPr>
                <p:nvPr/>
              </p:nvSpPr>
              <p:spPr bwMode="auto">
                <a:xfrm>
                  <a:off x="2198" y="2912"/>
                  <a:ext cx="1" cy="17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9172" name="Group 742"/>
              <p:cNvGrpSpPr>
                <a:grpSpLocks/>
              </p:cNvGrpSpPr>
              <p:nvPr/>
            </p:nvGrpSpPr>
            <p:grpSpPr bwMode="auto">
              <a:xfrm>
                <a:off x="759" y="3152"/>
                <a:ext cx="130" cy="250"/>
                <a:chOff x="2199" y="2912"/>
                <a:chExt cx="130" cy="250"/>
              </a:xfrm>
            </p:grpSpPr>
            <p:sp>
              <p:nvSpPr>
                <p:cNvPr id="59173" name="Rectangle 743"/>
                <p:cNvSpPr>
                  <a:spLocks noChangeArrowheads="1"/>
                </p:cNvSpPr>
                <p:nvPr/>
              </p:nvSpPr>
              <p:spPr bwMode="auto">
                <a:xfrm>
                  <a:off x="2199" y="2912"/>
                  <a:ext cx="1" cy="18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4" name="Rectangle 744"/>
                <p:cNvSpPr>
                  <a:spLocks noChangeArrowheads="1"/>
                </p:cNvSpPr>
                <p:nvPr/>
              </p:nvSpPr>
              <p:spPr bwMode="auto">
                <a:xfrm>
                  <a:off x="2199" y="2912"/>
                  <a:ext cx="1" cy="18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5" name="Rectangle 745"/>
                <p:cNvSpPr>
                  <a:spLocks noChangeArrowheads="1"/>
                </p:cNvSpPr>
                <p:nvPr/>
              </p:nvSpPr>
              <p:spPr bwMode="auto">
                <a:xfrm>
                  <a:off x="2199" y="2912"/>
                  <a:ext cx="1" cy="18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6" name="Rectangle 746"/>
                <p:cNvSpPr>
                  <a:spLocks noChangeArrowheads="1"/>
                </p:cNvSpPr>
                <p:nvPr/>
              </p:nvSpPr>
              <p:spPr bwMode="auto">
                <a:xfrm>
                  <a:off x="2200" y="2912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7" name="Rectangle 747"/>
                <p:cNvSpPr>
                  <a:spLocks noChangeArrowheads="1"/>
                </p:cNvSpPr>
                <p:nvPr/>
              </p:nvSpPr>
              <p:spPr bwMode="auto">
                <a:xfrm>
                  <a:off x="2200" y="2912"/>
                  <a:ext cx="1" cy="18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8" name="Rectangle 748"/>
                <p:cNvSpPr>
                  <a:spLocks noChangeArrowheads="1"/>
                </p:cNvSpPr>
                <p:nvPr/>
              </p:nvSpPr>
              <p:spPr bwMode="auto">
                <a:xfrm>
                  <a:off x="2201" y="2912"/>
                  <a:ext cx="1" cy="18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79" name="Rectangle 749"/>
                <p:cNvSpPr>
                  <a:spLocks noChangeArrowheads="1"/>
                </p:cNvSpPr>
                <p:nvPr/>
              </p:nvSpPr>
              <p:spPr bwMode="auto">
                <a:xfrm>
                  <a:off x="2201" y="2912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0" name="Rectangle 750"/>
                <p:cNvSpPr>
                  <a:spLocks noChangeArrowheads="1"/>
                </p:cNvSpPr>
                <p:nvPr/>
              </p:nvSpPr>
              <p:spPr bwMode="auto">
                <a:xfrm>
                  <a:off x="2202" y="2912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1" name="Rectangle 751"/>
                <p:cNvSpPr>
                  <a:spLocks noChangeArrowheads="1"/>
                </p:cNvSpPr>
                <p:nvPr/>
              </p:nvSpPr>
              <p:spPr bwMode="auto">
                <a:xfrm>
                  <a:off x="2202" y="2912"/>
                  <a:ext cx="1" cy="18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2" name="Rectangle 752"/>
                <p:cNvSpPr>
                  <a:spLocks noChangeArrowheads="1"/>
                </p:cNvSpPr>
                <p:nvPr/>
              </p:nvSpPr>
              <p:spPr bwMode="auto">
                <a:xfrm>
                  <a:off x="2203" y="2912"/>
                  <a:ext cx="1" cy="18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3" name="Rectangle 753"/>
                <p:cNvSpPr>
                  <a:spLocks noChangeArrowheads="1"/>
                </p:cNvSpPr>
                <p:nvPr/>
              </p:nvSpPr>
              <p:spPr bwMode="auto">
                <a:xfrm>
                  <a:off x="2203" y="2912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4" name="Rectangle 754"/>
                <p:cNvSpPr>
                  <a:spLocks noChangeArrowheads="1"/>
                </p:cNvSpPr>
                <p:nvPr/>
              </p:nvSpPr>
              <p:spPr bwMode="auto">
                <a:xfrm>
                  <a:off x="2203" y="2912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5" name="Rectangle 755"/>
                <p:cNvSpPr>
                  <a:spLocks noChangeArrowheads="1"/>
                </p:cNvSpPr>
                <p:nvPr/>
              </p:nvSpPr>
              <p:spPr bwMode="auto">
                <a:xfrm>
                  <a:off x="2204" y="2912"/>
                  <a:ext cx="1" cy="18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6" name="Rectangle 756"/>
                <p:cNvSpPr>
                  <a:spLocks noChangeArrowheads="1"/>
                </p:cNvSpPr>
                <p:nvPr/>
              </p:nvSpPr>
              <p:spPr bwMode="auto">
                <a:xfrm>
                  <a:off x="2204" y="2912"/>
                  <a:ext cx="1" cy="19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7" name="Rectangle 757"/>
                <p:cNvSpPr>
                  <a:spLocks noChangeArrowheads="1"/>
                </p:cNvSpPr>
                <p:nvPr/>
              </p:nvSpPr>
              <p:spPr bwMode="auto">
                <a:xfrm>
                  <a:off x="2205" y="2912"/>
                  <a:ext cx="1" cy="19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8" name="Rectangle 758"/>
                <p:cNvSpPr>
                  <a:spLocks noChangeArrowheads="1"/>
                </p:cNvSpPr>
                <p:nvPr/>
              </p:nvSpPr>
              <p:spPr bwMode="auto">
                <a:xfrm>
                  <a:off x="2205" y="2912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89" name="Rectangle 759"/>
                <p:cNvSpPr>
                  <a:spLocks noChangeArrowheads="1"/>
                </p:cNvSpPr>
                <p:nvPr/>
              </p:nvSpPr>
              <p:spPr bwMode="auto">
                <a:xfrm>
                  <a:off x="2206" y="2912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0" name="Rectangle 760"/>
                <p:cNvSpPr>
                  <a:spLocks noChangeArrowheads="1"/>
                </p:cNvSpPr>
                <p:nvPr/>
              </p:nvSpPr>
              <p:spPr bwMode="auto">
                <a:xfrm>
                  <a:off x="2206" y="2912"/>
                  <a:ext cx="1" cy="19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1" name="Rectangle 761"/>
                <p:cNvSpPr>
                  <a:spLocks noChangeArrowheads="1"/>
                </p:cNvSpPr>
                <p:nvPr/>
              </p:nvSpPr>
              <p:spPr bwMode="auto">
                <a:xfrm>
                  <a:off x="2207" y="2912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2" name="Rectangle 762"/>
                <p:cNvSpPr>
                  <a:spLocks noChangeArrowheads="1"/>
                </p:cNvSpPr>
                <p:nvPr/>
              </p:nvSpPr>
              <p:spPr bwMode="auto">
                <a:xfrm>
                  <a:off x="2207" y="2912"/>
                  <a:ext cx="1" cy="19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3" name="Rectangle 763"/>
                <p:cNvSpPr>
                  <a:spLocks noChangeArrowheads="1"/>
                </p:cNvSpPr>
                <p:nvPr/>
              </p:nvSpPr>
              <p:spPr bwMode="auto">
                <a:xfrm>
                  <a:off x="2207" y="2912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4" name="Rectangle 764"/>
                <p:cNvSpPr>
                  <a:spLocks noChangeArrowheads="1"/>
                </p:cNvSpPr>
                <p:nvPr/>
              </p:nvSpPr>
              <p:spPr bwMode="auto">
                <a:xfrm>
                  <a:off x="2208" y="2912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5" name="Rectangle 765"/>
                <p:cNvSpPr>
                  <a:spLocks noChangeArrowheads="1"/>
                </p:cNvSpPr>
                <p:nvPr/>
              </p:nvSpPr>
              <p:spPr bwMode="auto">
                <a:xfrm>
                  <a:off x="2208" y="2912"/>
                  <a:ext cx="1" cy="19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6" name="Rectangle 766"/>
                <p:cNvSpPr>
                  <a:spLocks noChangeArrowheads="1"/>
                </p:cNvSpPr>
                <p:nvPr/>
              </p:nvSpPr>
              <p:spPr bwMode="auto">
                <a:xfrm>
                  <a:off x="2209" y="2912"/>
                  <a:ext cx="1" cy="19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7" name="Rectangle 767"/>
                <p:cNvSpPr>
                  <a:spLocks noChangeArrowheads="1"/>
                </p:cNvSpPr>
                <p:nvPr/>
              </p:nvSpPr>
              <p:spPr bwMode="auto">
                <a:xfrm>
                  <a:off x="2209" y="2912"/>
                  <a:ext cx="1" cy="19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8" name="Rectangle 768"/>
                <p:cNvSpPr>
                  <a:spLocks noChangeArrowheads="1"/>
                </p:cNvSpPr>
                <p:nvPr/>
              </p:nvSpPr>
              <p:spPr bwMode="auto">
                <a:xfrm>
                  <a:off x="2210" y="2912"/>
                  <a:ext cx="1" cy="20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199" name="Rectangle 769"/>
                <p:cNvSpPr>
                  <a:spLocks noChangeArrowheads="1"/>
                </p:cNvSpPr>
                <p:nvPr/>
              </p:nvSpPr>
              <p:spPr bwMode="auto">
                <a:xfrm>
                  <a:off x="2210" y="2912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0" name="Rectangle 770"/>
                <p:cNvSpPr>
                  <a:spLocks noChangeArrowheads="1"/>
                </p:cNvSpPr>
                <p:nvPr/>
              </p:nvSpPr>
              <p:spPr bwMode="auto">
                <a:xfrm>
                  <a:off x="2211" y="2912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1" name="Rectangle 771"/>
                <p:cNvSpPr>
                  <a:spLocks noChangeArrowheads="1"/>
                </p:cNvSpPr>
                <p:nvPr/>
              </p:nvSpPr>
              <p:spPr bwMode="auto">
                <a:xfrm>
                  <a:off x="2211" y="2912"/>
                  <a:ext cx="1" cy="20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2" name="Rectangle 772"/>
                <p:cNvSpPr>
                  <a:spLocks noChangeArrowheads="1"/>
                </p:cNvSpPr>
                <p:nvPr/>
              </p:nvSpPr>
              <p:spPr bwMode="auto">
                <a:xfrm>
                  <a:off x="2211" y="2912"/>
                  <a:ext cx="1" cy="20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3" name="Rectangle 773"/>
                <p:cNvSpPr>
                  <a:spLocks noChangeArrowheads="1"/>
                </p:cNvSpPr>
                <p:nvPr/>
              </p:nvSpPr>
              <p:spPr bwMode="auto">
                <a:xfrm>
                  <a:off x="2212" y="2912"/>
                  <a:ext cx="1" cy="20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4" name="Rectangle 774"/>
                <p:cNvSpPr>
                  <a:spLocks noChangeArrowheads="1"/>
                </p:cNvSpPr>
                <p:nvPr/>
              </p:nvSpPr>
              <p:spPr bwMode="auto">
                <a:xfrm>
                  <a:off x="2212" y="2912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5" name="Rectangle 775"/>
                <p:cNvSpPr>
                  <a:spLocks noChangeArrowheads="1"/>
                </p:cNvSpPr>
                <p:nvPr/>
              </p:nvSpPr>
              <p:spPr bwMode="auto">
                <a:xfrm>
                  <a:off x="2213" y="2912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6" name="Rectangle 776"/>
                <p:cNvSpPr>
                  <a:spLocks noChangeArrowheads="1"/>
                </p:cNvSpPr>
                <p:nvPr/>
              </p:nvSpPr>
              <p:spPr bwMode="auto">
                <a:xfrm>
                  <a:off x="2213" y="2912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7" name="Rectangle 777"/>
                <p:cNvSpPr>
                  <a:spLocks noChangeArrowheads="1"/>
                </p:cNvSpPr>
                <p:nvPr/>
              </p:nvSpPr>
              <p:spPr bwMode="auto">
                <a:xfrm>
                  <a:off x="2214" y="2912"/>
                  <a:ext cx="1" cy="20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8" name="Rectangle 778"/>
                <p:cNvSpPr>
                  <a:spLocks noChangeArrowheads="1"/>
                </p:cNvSpPr>
                <p:nvPr/>
              </p:nvSpPr>
              <p:spPr bwMode="auto">
                <a:xfrm>
                  <a:off x="2214" y="2912"/>
                  <a:ext cx="1" cy="20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09" name="Rectangle 779"/>
                <p:cNvSpPr>
                  <a:spLocks noChangeArrowheads="1"/>
                </p:cNvSpPr>
                <p:nvPr/>
              </p:nvSpPr>
              <p:spPr bwMode="auto">
                <a:xfrm>
                  <a:off x="2215" y="2912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0" name="Rectangle 780"/>
                <p:cNvSpPr>
                  <a:spLocks noChangeArrowheads="1"/>
                </p:cNvSpPr>
                <p:nvPr/>
              </p:nvSpPr>
              <p:spPr bwMode="auto">
                <a:xfrm>
                  <a:off x="2215" y="2912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1" name="Rectangle 781"/>
                <p:cNvSpPr>
                  <a:spLocks noChangeArrowheads="1"/>
                </p:cNvSpPr>
                <p:nvPr/>
              </p:nvSpPr>
              <p:spPr bwMode="auto">
                <a:xfrm>
                  <a:off x="2215" y="2912"/>
                  <a:ext cx="1" cy="21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2" name="Rectangle 782"/>
                <p:cNvSpPr>
                  <a:spLocks noChangeArrowheads="1"/>
                </p:cNvSpPr>
                <p:nvPr/>
              </p:nvSpPr>
              <p:spPr bwMode="auto">
                <a:xfrm>
                  <a:off x="2216" y="2912"/>
                  <a:ext cx="1" cy="21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3" name="Rectangle 783"/>
                <p:cNvSpPr>
                  <a:spLocks noChangeArrowheads="1"/>
                </p:cNvSpPr>
                <p:nvPr/>
              </p:nvSpPr>
              <p:spPr bwMode="auto">
                <a:xfrm>
                  <a:off x="2216" y="2912"/>
                  <a:ext cx="1" cy="21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4" name="Rectangle 784"/>
                <p:cNvSpPr>
                  <a:spLocks noChangeArrowheads="1"/>
                </p:cNvSpPr>
                <p:nvPr/>
              </p:nvSpPr>
              <p:spPr bwMode="auto">
                <a:xfrm>
                  <a:off x="2217" y="2912"/>
                  <a:ext cx="1" cy="21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5" name="Rectangle 785"/>
                <p:cNvSpPr>
                  <a:spLocks noChangeArrowheads="1"/>
                </p:cNvSpPr>
                <p:nvPr/>
              </p:nvSpPr>
              <p:spPr bwMode="auto">
                <a:xfrm>
                  <a:off x="2217" y="2912"/>
                  <a:ext cx="1" cy="21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6" name="Rectangle 786"/>
                <p:cNvSpPr>
                  <a:spLocks noChangeArrowheads="1"/>
                </p:cNvSpPr>
                <p:nvPr/>
              </p:nvSpPr>
              <p:spPr bwMode="auto">
                <a:xfrm>
                  <a:off x="2218" y="2912"/>
                  <a:ext cx="1" cy="21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7" name="Rectangle 787"/>
                <p:cNvSpPr>
                  <a:spLocks noChangeArrowheads="1"/>
                </p:cNvSpPr>
                <p:nvPr/>
              </p:nvSpPr>
              <p:spPr bwMode="auto">
                <a:xfrm>
                  <a:off x="2218" y="2912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8" name="Rectangle 788"/>
                <p:cNvSpPr>
                  <a:spLocks noChangeArrowheads="1"/>
                </p:cNvSpPr>
                <p:nvPr/>
              </p:nvSpPr>
              <p:spPr bwMode="auto">
                <a:xfrm>
                  <a:off x="2219" y="2912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19" name="Rectangle 789"/>
                <p:cNvSpPr>
                  <a:spLocks noChangeArrowheads="1"/>
                </p:cNvSpPr>
                <p:nvPr/>
              </p:nvSpPr>
              <p:spPr bwMode="auto">
                <a:xfrm>
                  <a:off x="2219" y="2912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0" name="Rectangle 790"/>
                <p:cNvSpPr>
                  <a:spLocks noChangeArrowheads="1"/>
                </p:cNvSpPr>
                <p:nvPr/>
              </p:nvSpPr>
              <p:spPr bwMode="auto">
                <a:xfrm>
                  <a:off x="2219" y="2912"/>
                  <a:ext cx="1" cy="21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1" name="Rectangle 791"/>
                <p:cNvSpPr>
                  <a:spLocks noChangeArrowheads="1"/>
                </p:cNvSpPr>
                <p:nvPr/>
              </p:nvSpPr>
              <p:spPr bwMode="auto">
                <a:xfrm>
                  <a:off x="2220" y="2912"/>
                  <a:ext cx="1" cy="21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2" name="Rectangle 792"/>
                <p:cNvSpPr>
                  <a:spLocks noChangeArrowheads="1"/>
                </p:cNvSpPr>
                <p:nvPr/>
              </p:nvSpPr>
              <p:spPr bwMode="auto">
                <a:xfrm>
                  <a:off x="2220" y="2912"/>
                  <a:ext cx="1" cy="21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3" name="Rectangle 793"/>
                <p:cNvSpPr>
                  <a:spLocks noChangeArrowheads="1"/>
                </p:cNvSpPr>
                <p:nvPr/>
              </p:nvSpPr>
              <p:spPr bwMode="auto">
                <a:xfrm>
                  <a:off x="2221" y="2912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4" name="Rectangle 794"/>
                <p:cNvSpPr>
                  <a:spLocks noChangeArrowheads="1"/>
                </p:cNvSpPr>
                <p:nvPr/>
              </p:nvSpPr>
              <p:spPr bwMode="auto">
                <a:xfrm>
                  <a:off x="2221" y="2912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5" name="Rectangle 795"/>
                <p:cNvSpPr>
                  <a:spLocks noChangeArrowheads="1"/>
                </p:cNvSpPr>
                <p:nvPr/>
              </p:nvSpPr>
              <p:spPr bwMode="auto">
                <a:xfrm>
                  <a:off x="2222" y="2912"/>
                  <a:ext cx="1" cy="22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6" name="Rectangle 796"/>
                <p:cNvSpPr>
                  <a:spLocks noChangeArrowheads="1"/>
                </p:cNvSpPr>
                <p:nvPr/>
              </p:nvSpPr>
              <p:spPr bwMode="auto">
                <a:xfrm>
                  <a:off x="2222" y="2912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7" name="Rectangle 797"/>
                <p:cNvSpPr>
                  <a:spLocks noChangeArrowheads="1"/>
                </p:cNvSpPr>
                <p:nvPr/>
              </p:nvSpPr>
              <p:spPr bwMode="auto">
                <a:xfrm>
                  <a:off x="2223" y="2912"/>
                  <a:ext cx="1" cy="22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8" name="Rectangle 798"/>
                <p:cNvSpPr>
                  <a:spLocks noChangeArrowheads="1"/>
                </p:cNvSpPr>
                <p:nvPr/>
              </p:nvSpPr>
              <p:spPr bwMode="auto">
                <a:xfrm>
                  <a:off x="2223" y="2912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29" name="Rectangle 799"/>
                <p:cNvSpPr>
                  <a:spLocks noChangeArrowheads="1"/>
                </p:cNvSpPr>
                <p:nvPr/>
              </p:nvSpPr>
              <p:spPr bwMode="auto">
                <a:xfrm>
                  <a:off x="2223" y="2912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0" name="Rectangle 800"/>
                <p:cNvSpPr>
                  <a:spLocks noChangeArrowheads="1"/>
                </p:cNvSpPr>
                <p:nvPr/>
              </p:nvSpPr>
              <p:spPr bwMode="auto">
                <a:xfrm>
                  <a:off x="2224" y="2912"/>
                  <a:ext cx="1" cy="22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1" name="Rectangle 801"/>
                <p:cNvSpPr>
                  <a:spLocks noChangeArrowheads="1"/>
                </p:cNvSpPr>
                <p:nvPr/>
              </p:nvSpPr>
              <p:spPr bwMode="auto">
                <a:xfrm>
                  <a:off x="2224" y="2912"/>
                  <a:ext cx="1" cy="22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2" name="Rectangle 802"/>
                <p:cNvSpPr>
                  <a:spLocks noChangeArrowheads="1"/>
                </p:cNvSpPr>
                <p:nvPr/>
              </p:nvSpPr>
              <p:spPr bwMode="auto">
                <a:xfrm>
                  <a:off x="2225" y="2912"/>
                  <a:ext cx="1" cy="22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3" name="Rectangle 803"/>
                <p:cNvSpPr>
                  <a:spLocks noChangeArrowheads="1"/>
                </p:cNvSpPr>
                <p:nvPr/>
              </p:nvSpPr>
              <p:spPr bwMode="auto">
                <a:xfrm>
                  <a:off x="2225" y="2912"/>
                  <a:ext cx="1" cy="22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4" name="Rectangle 804"/>
                <p:cNvSpPr>
                  <a:spLocks noChangeArrowheads="1"/>
                </p:cNvSpPr>
                <p:nvPr/>
              </p:nvSpPr>
              <p:spPr bwMode="auto">
                <a:xfrm>
                  <a:off x="2226" y="2912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5" name="Rectangle 805"/>
                <p:cNvSpPr>
                  <a:spLocks noChangeArrowheads="1"/>
                </p:cNvSpPr>
                <p:nvPr/>
              </p:nvSpPr>
              <p:spPr bwMode="auto">
                <a:xfrm>
                  <a:off x="2226" y="2912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6" name="Rectangle 806"/>
                <p:cNvSpPr>
                  <a:spLocks noChangeArrowheads="1"/>
                </p:cNvSpPr>
                <p:nvPr/>
              </p:nvSpPr>
              <p:spPr bwMode="auto">
                <a:xfrm>
                  <a:off x="2227" y="2912"/>
                  <a:ext cx="1" cy="23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7" name="Rectangle 807"/>
                <p:cNvSpPr>
                  <a:spLocks noChangeArrowheads="1"/>
                </p:cNvSpPr>
                <p:nvPr/>
              </p:nvSpPr>
              <p:spPr bwMode="auto">
                <a:xfrm>
                  <a:off x="2227" y="2912"/>
                  <a:ext cx="1" cy="23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8" name="Rectangle 808"/>
                <p:cNvSpPr>
                  <a:spLocks noChangeArrowheads="1"/>
                </p:cNvSpPr>
                <p:nvPr/>
              </p:nvSpPr>
              <p:spPr bwMode="auto">
                <a:xfrm>
                  <a:off x="2227" y="2912"/>
                  <a:ext cx="1" cy="23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39" name="Rectangle 809"/>
                <p:cNvSpPr>
                  <a:spLocks noChangeArrowheads="1"/>
                </p:cNvSpPr>
                <p:nvPr/>
              </p:nvSpPr>
              <p:spPr bwMode="auto">
                <a:xfrm>
                  <a:off x="2228" y="2912"/>
                  <a:ext cx="1" cy="23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0" name="Rectangle 810"/>
                <p:cNvSpPr>
                  <a:spLocks noChangeArrowheads="1"/>
                </p:cNvSpPr>
                <p:nvPr/>
              </p:nvSpPr>
              <p:spPr bwMode="auto">
                <a:xfrm>
                  <a:off x="2228" y="2912"/>
                  <a:ext cx="1" cy="23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1" name="Rectangle 811"/>
                <p:cNvSpPr>
                  <a:spLocks noChangeArrowheads="1"/>
                </p:cNvSpPr>
                <p:nvPr/>
              </p:nvSpPr>
              <p:spPr bwMode="auto">
                <a:xfrm>
                  <a:off x="2229" y="2912"/>
                  <a:ext cx="1" cy="23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2" name="Rectangle 812"/>
                <p:cNvSpPr>
                  <a:spLocks noChangeArrowheads="1"/>
                </p:cNvSpPr>
                <p:nvPr/>
              </p:nvSpPr>
              <p:spPr bwMode="auto">
                <a:xfrm>
                  <a:off x="2229" y="2912"/>
                  <a:ext cx="1" cy="23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3" name="Rectangle 813"/>
                <p:cNvSpPr>
                  <a:spLocks noChangeArrowheads="1"/>
                </p:cNvSpPr>
                <p:nvPr/>
              </p:nvSpPr>
              <p:spPr bwMode="auto">
                <a:xfrm>
                  <a:off x="2230" y="2912"/>
                  <a:ext cx="1" cy="23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4" name="Rectangle 814"/>
                <p:cNvSpPr>
                  <a:spLocks noChangeArrowheads="1"/>
                </p:cNvSpPr>
                <p:nvPr/>
              </p:nvSpPr>
              <p:spPr bwMode="auto">
                <a:xfrm>
                  <a:off x="2230" y="2912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5" name="Rectangle 815"/>
                <p:cNvSpPr>
                  <a:spLocks noChangeArrowheads="1"/>
                </p:cNvSpPr>
                <p:nvPr/>
              </p:nvSpPr>
              <p:spPr bwMode="auto">
                <a:xfrm>
                  <a:off x="2231" y="2912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6" name="Rectangle 816"/>
                <p:cNvSpPr>
                  <a:spLocks noChangeArrowheads="1"/>
                </p:cNvSpPr>
                <p:nvPr/>
              </p:nvSpPr>
              <p:spPr bwMode="auto">
                <a:xfrm>
                  <a:off x="2231" y="2912"/>
                  <a:ext cx="1" cy="23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7" name="Rectangle 817"/>
                <p:cNvSpPr>
                  <a:spLocks noChangeArrowheads="1"/>
                </p:cNvSpPr>
                <p:nvPr/>
              </p:nvSpPr>
              <p:spPr bwMode="auto">
                <a:xfrm>
                  <a:off x="2231" y="2912"/>
                  <a:ext cx="1" cy="23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8" name="Rectangle 818"/>
                <p:cNvSpPr>
                  <a:spLocks noChangeArrowheads="1"/>
                </p:cNvSpPr>
                <p:nvPr/>
              </p:nvSpPr>
              <p:spPr bwMode="auto">
                <a:xfrm>
                  <a:off x="2232" y="2912"/>
                  <a:ext cx="1" cy="24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49" name="Rectangle 819"/>
                <p:cNvSpPr>
                  <a:spLocks noChangeArrowheads="1"/>
                </p:cNvSpPr>
                <p:nvPr/>
              </p:nvSpPr>
              <p:spPr bwMode="auto">
                <a:xfrm>
                  <a:off x="2232" y="2912"/>
                  <a:ext cx="1" cy="24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0" name="Rectangle 820"/>
                <p:cNvSpPr>
                  <a:spLocks noChangeArrowheads="1"/>
                </p:cNvSpPr>
                <p:nvPr/>
              </p:nvSpPr>
              <p:spPr bwMode="auto">
                <a:xfrm>
                  <a:off x="2233" y="2912"/>
                  <a:ext cx="1" cy="24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1" name="Rectangle 821"/>
                <p:cNvSpPr>
                  <a:spLocks noChangeArrowheads="1"/>
                </p:cNvSpPr>
                <p:nvPr/>
              </p:nvSpPr>
              <p:spPr bwMode="auto">
                <a:xfrm>
                  <a:off x="2233" y="2912"/>
                  <a:ext cx="1" cy="242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2" name="Rectangle 822"/>
                <p:cNvSpPr>
                  <a:spLocks noChangeArrowheads="1"/>
                </p:cNvSpPr>
                <p:nvPr/>
              </p:nvSpPr>
              <p:spPr bwMode="auto">
                <a:xfrm>
                  <a:off x="2234" y="2912"/>
                  <a:ext cx="1" cy="24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3" name="Rectangle 823"/>
                <p:cNvSpPr>
                  <a:spLocks noChangeArrowheads="1"/>
                </p:cNvSpPr>
                <p:nvPr/>
              </p:nvSpPr>
              <p:spPr bwMode="auto">
                <a:xfrm>
                  <a:off x="2234" y="2912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4" name="Rectangle 824"/>
                <p:cNvSpPr>
                  <a:spLocks noChangeArrowheads="1"/>
                </p:cNvSpPr>
                <p:nvPr/>
              </p:nvSpPr>
              <p:spPr bwMode="auto">
                <a:xfrm>
                  <a:off x="2235" y="2912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5" name="Rectangle 825"/>
                <p:cNvSpPr>
                  <a:spLocks noChangeArrowheads="1"/>
                </p:cNvSpPr>
                <p:nvPr/>
              </p:nvSpPr>
              <p:spPr bwMode="auto">
                <a:xfrm>
                  <a:off x="2235" y="2912"/>
                  <a:ext cx="1" cy="24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6" name="Rectangle 826"/>
                <p:cNvSpPr>
                  <a:spLocks noChangeArrowheads="1"/>
                </p:cNvSpPr>
                <p:nvPr/>
              </p:nvSpPr>
              <p:spPr bwMode="auto">
                <a:xfrm>
                  <a:off x="2235" y="2912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7" name="Rectangle 827"/>
                <p:cNvSpPr>
                  <a:spLocks noChangeArrowheads="1"/>
                </p:cNvSpPr>
                <p:nvPr/>
              </p:nvSpPr>
              <p:spPr bwMode="auto">
                <a:xfrm>
                  <a:off x="2236" y="2912"/>
                  <a:ext cx="1" cy="24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8" name="Rectangle 828"/>
                <p:cNvSpPr>
                  <a:spLocks noChangeArrowheads="1"/>
                </p:cNvSpPr>
                <p:nvPr/>
              </p:nvSpPr>
              <p:spPr bwMode="auto">
                <a:xfrm>
                  <a:off x="2236" y="2912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59" name="Rectangle 829"/>
                <p:cNvSpPr>
                  <a:spLocks noChangeArrowheads="1"/>
                </p:cNvSpPr>
                <p:nvPr/>
              </p:nvSpPr>
              <p:spPr bwMode="auto">
                <a:xfrm>
                  <a:off x="2237" y="2912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0" name="Rectangle 830"/>
                <p:cNvSpPr>
                  <a:spLocks noChangeArrowheads="1"/>
                </p:cNvSpPr>
                <p:nvPr/>
              </p:nvSpPr>
              <p:spPr bwMode="auto">
                <a:xfrm>
                  <a:off x="2237" y="2912"/>
                  <a:ext cx="1" cy="24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1" name="Rectangle 831"/>
                <p:cNvSpPr>
                  <a:spLocks noChangeArrowheads="1"/>
                </p:cNvSpPr>
                <p:nvPr/>
              </p:nvSpPr>
              <p:spPr bwMode="auto">
                <a:xfrm>
                  <a:off x="2238" y="2912"/>
                  <a:ext cx="4" cy="25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2" name="Rectangle 832"/>
                <p:cNvSpPr>
                  <a:spLocks noChangeArrowheads="1"/>
                </p:cNvSpPr>
                <p:nvPr/>
              </p:nvSpPr>
              <p:spPr bwMode="auto">
                <a:xfrm>
                  <a:off x="2242" y="2912"/>
                  <a:ext cx="13" cy="25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3" name="Rectangle 833"/>
                <p:cNvSpPr>
                  <a:spLocks noChangeArrowheads="1"/>
                </p:cNvSpPr>
                <p:nvPr/>
              </p:nvSpPr>
              <p:spPr bwMode="auto">
                <a:xfrm>
                  <a:off x="2255" y="2912"/>
                  <a:ext cx="13" cy="25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4" name="Rectangle 834"/>
                <p:cNvSpPr>
                  <a:spLocks noChangeArrowheads="1"/>
                </p:cNvSpPr>
                <p:nvPr/>
              </p:nvSpPr>
              <p:spPr bwMode="auto">
                <a:xfrm>
                  <a:off x="2268" y="2912"/>
                  <a:ext cx="13" cy="25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5" name="Rectangle 835"/>
                <p:cNvSpPr>
                  <a:spLocks noChangeArrowheads="1"/>
                </p:cNvSpPr>
                <p:nvPr/>
              </p:nvSpPr>
              <p:spPr bwMode="auto">
                <a:xfrm>
                  <a:off x="2281" y="2912"/>
                  <a:ext cx="1" cy="2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6" name="Rectangle 836"/>
                <p:cNvSpPr>
                  <a:spLocks noChangeArrowheads="1"/>
                </p:cNvSpPr>
                <p:nvPr/>
              </p:nvSpPr>
              <p:spPr bwMode="auto">
                <a:xfrm>
                  <a:off x="2281" y="2912"/>
                  <a:ext cx="1" cy="2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7" name="Rectangle 837"/>
                <p:cNvSpPr>
                  <a:spLocks noChangeArrowheads="1"/>
                </p:cNvSpPr>
                <p:nvPr/>
              </p:nvSpPr>
              <p:spPr bwMode="auto">
                <a:xfrm>
                  <a:off x="2282" y="2912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8" name="Rectangle 838"/>
                <p:cNvSpPr>
                  <a:spLocks noChangeArrowheads="1"/>
                </p:cNvSpPr>
                <p:nvPr/>
              </p:nvSpPr>
              <p:spPr bwMode="auto">
                <a:xfrm>
                  <a:off x="2282" y="2912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69" name="Rectangle 839"/>
                <p:cNvSpPr>
                  <a:spLocks noChangeArrowheads="1"/>
                </p:cNvSpPr>
                <p:nvPr/>
              </p:nvSpPr>
              <p:spPr bwMode="auto">
                <a:xfrm>
                  <a:off x="2282" y="2912"/>
                  <a:ext cx="1" cy="2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0" name="Rectangle 840"/>
                <p:cNvSpPr>
                  <a:spLocks noChangeArrowheads="1"/>
                </p:cNvSpPr>
                <p:nvPr/>
              </p:nvSpPr>
              <p:spPr bwMode="auto">
                <a:xfrm>
                  <a:off x="2283" y="2912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1" name="Rectangle 841"/>
                <p:cNvSpPr>
                  <a:spLocks noChangeArrowheads="1"/>
                </p:cNvSpPr>
                <p:nvPr/>
              </p:nvSpPr>
              <p:spPr bwMode="auto">
                <a:xfrm>
                  <a:off x="2283" y="2912"/>
                  <a:ext cx="1" cy="2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2" name="Rectangle 842"/>
                <p:cNvSpPr>
                  <a:spLocks noChangeArrowheads="1"/>
                </p:cNvSpPr>
                <p:nvPr/>
              </p:nvSpPr>
              <p:spPr bwMode="auto">
                <a:xfrm>
                  <a:off x="2284" y="2912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3" name="Rectangle 843"/>
                <p:cNvSpPr>
                  <a:spLocks noChangeArrowheads="1"/>
                </p:cNvSpPr>
                <p:nvPr/>
              </p:nvSpPr>
              <p:spPr bwMode="auto">
                <a:xfrm>
                  <a:off x="2284" y="2912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4" name="Rectangle 844"/>
                <p:cNvSpPr>
                  <a:spLocks noChangeArrowheads="1"/>
                </p:cNvSpPr>
                <p:nvPr/>
              </p:nvSpPr>
              <p:spPr bwMode="auto">
                <a:xfrm>
                  <a:off x="2285" y="2912"/>
                  <a:ext cx="1" cy="2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5" name="Rectangle 845"/>
                <p:cNvSpPr>
                  <a:spLocks noChangeArrowheads="1"/>
                </p:cNvSpPr>
                <p:nvPr/>
              </p:nvSpPr>
              <p:spPr bwMode="auto">
                <a:xfrm>
                  <a:off x="2285" y="2912"/>
                  <a:ext cx="1" cy="2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6" name="Rectangle 846"/>
                <p:cNvSpPr>
                  <a:spLocks noChangeArrowheads="1"/>
                </p:cNvSpPr>
                <p:nvPr/>
              </p:nvSpPr>
              <p:spPr bwMode="auto">
                <a:xfrm>
                  <a:off x="2286" y="2912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7" name="Rectangle 847"/>
                <p:cNvSpPr>
                  <a:spLocks noChangeArrowheads="1"/>
                </p:cNvSpPr>
                <p:nvPr/>
              </p:nvSpPr>
              <p:spPr bwMode="auto">
                <a:xfrm>
                  <a:off x="2286" y="2912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8" name="Rectangle 848"/>
                <p:cNvSpPr>
                  <a:spLocks noChangeArrowheads="1"/>
                </p:cNvSpPr>
                <p:nvPr/>
              </p:nvSpPr>
              <p:spPr bwMode="auto">
                <a:xfrm>
                  <a:off x="2286" y="2912"/>
                  <a:ext cx="1" cy="2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79" name="Rectangle 849"/>
                <p:cNvSpPr>
                  <a:spLocks noChangeArrowheads="1"/>
                </p:cNvSpPr>
                <p:nvPr/>
              </p:nvSpPr>
              <p:spPr bwMode="auto">
                <a:xfrm>
                  <a:off x="2287" y="2912"/>
                  <a:ext cx="1" cy="2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0" name="Rectangle 850"/>
                <p:cNvSpPr>
                  <a:spLocks noChangeArrowheads="1"/>
                </p:cNvSpPr>
                <p:nvPr/>
              </p:nvSpPr>
              <p:spPr bwMode="auto">
                <a:xfrm>
                  <a:off x="2287" y="2912"/>
                  <a:ext cx="1" cy="2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1" name="Rectangle 851"/>
                <p:cNvSpPr>
                  <a:spLocks noChangeArrowheads="1"/>
                </p:cNvSpPr>
                <p:nvPr/>
              </p:nvSpPr>
              <p:spPr bwMode="auto">
                <a:xfrm>
                  <a:off x="2288" y="2912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2" name="Rectangle 852"/>
                <p:cNvSpPr>
                  <a:spLocks noChangeArrowheads="1"/>
                </p:cNvSpPr>
                <p:nvPr/>
              </p:nvSpPr>
              <p:spPr bwMode="auto">
                <a:xfrm>
                  <a:off x="2288" y="2912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3" name="Rectangle 853"/>
                <p:cNvSpPr>
                  <a:spLocks noChangeArrowheads="1"/>
                </p:cNvSpPr>
                <p:nvPr/>
              </p:nvSpPr>
              <p:spPr bwMode="auto">
                <a:xfrm>
                  <a:off x="2289" y="2912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4" name="Rectangle 854"/>
                <p:cNvSpPr>
                  <a:spLocks noChangeArrowheads="1"/>
                </p:cNvSpPr>
                <p:nvPr/>
              </p:nvSpPr>
              <p:spPr bwMode="auto">
                <a:xfrm>
                  <a:off x="2289" y="2912"/>
                  <a:ext cx="1" cy="2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5" name="Rectangle 855"/>
                <p:cNvSpPr>
                  <a:spLocks noChangeArrowheads="1"/>
                </p:cNvSpPr>
                <p:nvPr/>
              </p:nvSpPr>
              <p:spPr bwMode="auto">
                <a:xfrm>
                  <a:off x="2290" y="2912"/>
                  <a:ext cx="1" cy="2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6" name="Rectangle 856"/>
                <p:cNvSpPr>
                  <a:spLocks noChangeArrowheads="1"/>
                </p:cNvSpPr>
                <p:nvPr/>
              </p:nvSpPr>
              <p:spPr bwMode="auto">
                <a:xfrm>
                  <a:off x="2290" y="2912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7" name="Rectangle 857"/>
                <p:cNvSpPr>
                  <a:spLocks noChangeArrowheads="1"/>
                </p:cNvSpPr>
                <p:nvPr/>
              </p:nvSpPr>
              <p:spPr bwMode="auto">
                <a:xfrm>
                  <a:off x="2290" y="2912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8" name="Rectangle 858"/>
                <p:cNvSpPr>
                  <a:spLocks noChangeArrowheads="1"/>
                </p:cNvSpPr>
                <p:nvPr/>
              </p:nvSpPr>
              <p:spPr bwMode="auto">
                <a:xfrm>
                  <a:off x="2291" y="2912"/>
                  <a:ext cx="1" cy="2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89" name="Rectangle 859"/>
                <p:cNvSpPr>
                  <a:spLocks noChangeArrowheads="1"/>
                </p:cNvSpPr>
                <p:nvPr/>
              </p:nvSpPr>
              <p:spPr bwMode="auto">
                <a:xfrm>
                  <a:off x="2291" y="2912"/>
                  <a:ext cx="1" cy="2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0" name="Rectangle 860"/>
                <p:cNvSpPr>
                  <a:spLocks noChangeArrowheads="1"/>
                </p:cNvSpPr>
                <p:nvPr/>
              </p:nvSpPr>
              <p:spPr bwMode="auto">
                <a:xfrm>
                  <a:off x="2292" y="2912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1" name="Rectangle 861"/>
                <p:cNvSpPr>
                  <a:spLocks noChangeArrowheads="1"/>
                </p:cNvSpPr>
                <p:nvPr/>
              </p:nvSpPr>
              <p:spPr bwMode="auto">
                <a:xfrm>
                  <a:off x="2292" y="2912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2" name="Rectangle 862"/>
                <p:cNvSpPr>
                  <a:spLocks noChangeArrowheads="1"/>
                </p:cNvSpPr>
                <p:nvPr/>
              </p:nvSpPr>
              <p:spPr bwMode="auto">
                <a:xfrm>
                  <a:off x="2293" y="2912"/>
                  <a:ext cx="1" cy="22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3" name="Rectangle 863"/>
                <p:cNvSpPr>
                  <a:spLocks noChangeArrowheads="1"/>
                </p:cNvSpPr>
                <p:nvPr/>
              </p:nvSpPr>
              <p:spPr bwMode="auto">
                <a:xfrm>
                  <a:off x="2293" y="2912"/>
                  <a:ext cx="1" cy="22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4" name="Rectangle 864"/>
                <p:cNvSpPr>
                  <a:spLocks noChangeArrowheads="1"/>
                </p:cNvSpPr>
                <p:nvPr/>
              </p:nvSpPr>
              <p:spPr bwMode="auto">
                <a:xfrm>
                  <a:off x="2294" y="2912"/>
                  <a:ext cx="1" cy="2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5" name="Rectangle 865"/>
                <p:cNvSpPr>
                  <a:spLocks noChangeArrowheads="1"/>
                </p:cNvSpPr>
                <p:nvPr/>
              </p:nvSpPr>
              <p:spPr bwMode="auto">
                <a:xfrm>
                  <a:off x="2294" y="2912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6" name="Rectangle 866"/>
                <p:cNvSpPr>
                  <a:spLocks noChangeArrowheads="1"/>
                </p:cNvSpPr>
                <p:nvPr/>
              </p:nvSpPr>
              <p:spPr bwMode="auto">
                <a:xfrm>
                  <a:off x="2294" y="2912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7" name="Rectangle 867"/>
                <p:cNvSpPr>
                  <a:spLocks noChangeArrowheads="1"/>
                </p:cNvSpPr>
                <p:nvPr/>
              </p:nvSpPr>
              <p:spPr bwMode="auto">
                <a:xfrm>
                  <a:off x="2295" y="2912"/>
                  <a:ext cx="1" cy="2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8" name="Rectangle 868"/>
                <p:cNvSpPr>
                  <a:spLocks noChangeArrowheads="1"/>
                </p:cNvSpPr>
                <p:nvPr/>
              </p:nvSpPr>
              <p:spPr bwMode="auto">
                <a:xfrm>
                  <a:off x="2295" y="2912"/>
                  <a:ext cx="1" cy="2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299" name="Rectangle 869"/>
                <p:cNvSpPr>
                  <a:spLocks noChangeArrowheads="1"/>
                </p:cNvSpPr>
                <p:nvPr/>
              </p:nvSpPr>
              <p:spPr bwMode="auto">
                <a:xfrm>
                  <a:off x="2296" y="2912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0" name="Rectangle 870"/>
                <p:cNvSpPr>
                  <a:spLocks noChangeArrowheads="1"/>
                </p:cNvSpPr>
                <p:nvPr/>
              </p:nvSpPr>
              <p:spPr bwMode="auto">
                <a:xfrm>
                  <a:off x="2296" y="2912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1" name="Rectangle 871"/>
                <p:cNvSpPr>
                  <a:spLocks noChangeArrowheads="1"/>
                </p:cNvSpPr>
                <p:nvPr/>
              </p:nvSpPr>
              <p:spPr bwMode="auto">
                <a:xfrm>
                  <a:off x="2297" y="2912"/>
                  <a:ext cx="1" cy="2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2" name="Rectangle 872"/>
                <p:cNvSpPr>
                  <a:spLocks noChangeArrowheads="1"/>
                </p:cNvSpPr>
                <p:nvPr/>
              </p:nvSpPr>
              <p:spPr bwMode="auto">
                <a:xfrm>
                  <a:off x="2297" y="2912"/>
                  <a:ext cx="1" cy="2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3" name="Rectangle 873"/>
                <p:cNvSpPr>
                  <a:spLocks noChangeArrowheads="1"/>
                </p:cNvSpPr>
                <p:nvPr/>
              </p:nvSpPr>
              <p:spPr bwMode="auto">
                <a:xfrm>
                  <a:off x="2298" y="2912"/>
                  <a:ext cx="1" cy="2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4" name="Rectangle 874"/>
                <p:cNvSpPr>
                  <a:spLocks noChangeArrowheads="1"/>
                </p:cNvSpPr>
                <p:nvPr/>
              </p:nvSpPr>
              <p:spPr bwMode="auto">
                <a:xfrm>
                  <a:off x="2298" y="2912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5" name="Rectangle 875"/>
                <p:cNvSpPr>
                  <a:spLocks noChangeArrowheads="1"/>
                </p:cNvSpPr>
                <p:nvPr/>
              </p:nvSpPr>
              <p:spPr bwMode="auto">
                <a:xfrm>
                  <a:off x="2298" y="2912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6" name="Rectangle 876"/>
                <p:cNvSpPr>
                  <a:spLocks noChangeArrowheads="1"/>
                </p:cNvSpPr>
                <p:nvPr/>
              </p:nvSpPr>
              <p:spPr bwMode="auto">
                <a:xfrm>
                  <a:off x="2299" y="2912"/>
                  <a:ext cx="1" cy="2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7" name="Rectangle 877"/>
                <p:cNvSpPr>
                  <a:spLocks noChangeArrowheads="1"/>
                </p:cNvSpPr>
                <p:nvPr/>
              </p:nvSpPr>
              <p:spPr bwMode="auto">
                <a:xfrm>
                  <a:off x="2299" y="2912"/>
                  <a:ext cx="1" cy="2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8" name="Rectangle 878"/>
                <p:cNvSpPr>
                  <a:spLocks noChangeArrowheads="1"/>
                </p:cNvSpPr>
                <p:nvPr/>
              </p:nvSpPr>
              <p:spPr bwMode="auto">
                <a:xfrm>
                  <a:off x="2300" y="2912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09" name="Rectangle 879"/>
                <p:cNvSpPr>
                  <a:spLocks noChangeArrowheads="1"/>
                </p:cNvSpPr>
                <p:nvPr/>
              </p:nvSpPr>
              <p:spPr bwMode="auto">
                <a:xfrm>
                  <a:off x="2300" y="2912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0" name="Rectangle 880"/>
                <p:cNvSpPr>
                  <a:spLocks noChangeArrowheads="1"/>
                </p:cNvSpPr>
                <p:nvPr/>
              </p:nvSpPr>
              <p:spPr bwMode="auto">
                <a:xfrm>
                  <a:off x="2301" y="2912"/>
                  <a:ext cx="1" cy="2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1" name="Rectangle 881"/>
                <p:cNvSpPr>
                  <a:spLocks noChangeArrowheads="1"/>
                </p:cNvSpPr>
                <p:nvPr/>
              </p:nvSpPr>
              <p:spPr bwMode="auto">
                <a:xfrm>
                  <a:off x="2301" y="2912"/>
                  <a:ext cx="1" cy="2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2" name="Rectangle 882"/>
                <p:cNvSpPr>
                  <a:spLocks noChangeArrowheads="1"/>
                </p:cNvSpPr>
                <p:nvPr/>
              </p:nvSpPr>
              <p:spPr bwMode="auto">
                <a:xfrm>
                  <a:off x="2302" y="2912"/>
                  <a:ext cx="1" cy="2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3" name="Rectangle 883"/>
                <p:cNvSpPr>
                  <a:spLocks noChangeArrowheads="1"/>
                </p:cNvSpPr>
                <p:nvPr/>
              </p:nvSpPr>
              <p:spPr bwMode="auto">
                <a:xfrm>
                  <a:off x="2302" y="2912"/>
                  <a:ext cx="1" cy="2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4" name="Rectangle 884"/>
                <p:cNvSpPr>
                  <a:spLocks noChangeArrowheads="1"/>
                </p:cNvSpPr>
                <p:nvPr/>
              </p:nvSpPr>
              <p:spPr bwMode="auto">
                <a:xfrm>
                  <a:off x="2302" y="2912"/>
                  <a:ext cx="1" cy="2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5" name="Rectangle 885"/>
                <p:cNvSpPr>
                  <a:spLocks noChangeArrowheads="1"/>
                </p:cNvSpPr>
                <p:nvPr/>
              </p:nvSpPr>
              <p:spPr bwMode="auto">
                <a:xfrm>
                  <a:off x="2303" y="2912"/>
                  <a:ext cx="1" cy="2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6" name="Rectangle 886"/>
                <p:cNvSpPr>
                  <a:spLocks noChangeArrowheads="1"/>
                </p:cNvSpPr>
                <p:nvPr/>
              </p:nvSpPr>
              <p:spPr bwMode="auto">
                <a:xfrm>
                  <a:off x="2303" y="2912"/>
                  <a:ext cx="1" cy="2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7" name="Rectangle 887"/>
                <p:cNvSpPr>
                  <a:spLocks noChangeArrowheads="1"/>
                </p:cNvSpPr>
                <p:nvPr/>
              </p:nvSpPr>
              <p:spPr bwMode="auto">
                <a:xfrm>
                  <a:off x="2304" y="2912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8" name="Rectangle 888"/>
                <p:cNvSpPr>
                  <a:spLocks noChangeArrowheads="1"/>
                </p:cNvSpPr>
                <p:nvPr/>
              </p:nvSpPr>
              <p:spPr bwMode="auto">
                <a:xfrm>
                  <a:off x="2304" y="2912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19" name="Rectangle 889"/>
                <p:cNvSpPr>
                  <a:spLocks noChangeArrowheads="1"/>
                </p:cNvSpPr>
                <p:nvPr/>
              </p:nvSpPr>
              <p:spPr bwMode="auto">
                <a:xfrm>
                  <a:off x="2305" y="2912"/>
                  <a:ext cx="1" cy="2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0" name="Rectangle 890"/>
                <p:cNvSpPr>
                  <a:spLocks noChangeArrowheads="1"/>
                </p:cNvSpPr>
                <p:nvPr/>
              </p:nvSpPr>
              <p:spPr bwMode="auto">
                <a:xfrm>
                  <a:off x="2305" y="2912"/>
                  <a:ext cx="1" cy="2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1" name="Rectangle 891"/>
                <p:cNvSpPr>
                  <a:spLocks noChangeArrowheads="1"/>
                </p:cNvSpPr>
                <p:nvPr/>
              </p:nvSpPr>
              <p:spPr bwMode="auto">
                <a:xfrm>
                  <a:off x="2305" y="2912"/>
                  <a:ext cx="1" cy="20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2" name="Rectangle 892"/>
                <p:cNvSpPr>
                  <a:spLocks noChangeArrowheads="1"/>
                </p:cNvSpPr>
                <p:nvPr/>
              </p:nvSpPr>
              <p:spPr bwMode="auto">
                <a:xfrm>
                  <a:off x="2306" y="2912"/>
                  <a:ext cx="1" cy="2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3" name="Rectangle 893"/>
                <p:cNvSpPr>
                  <a:spLocks noChangeArrowheads="1"/>
                </p:cNvSpPr>
                <p:nvPr/>
              </p:nvSpPr>
              <p:spPr bwMode="auto">
                <a:xfrm>
                  <a:off x="2306" y="2912"/>
                  <a:ext cx="1" cy="20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4" name="Rectangle 894"/>
                <p:cNvSpPr>
                  <a:spLocks noChangeArrowheads="1"/>
                </p:cNvSpPr>
                <p:nvPr/>
              </p:nvSpPr>
              <p:spPr bwMode="auto">
                <a:xfrm>
                  <a:off x="2307" y="2912"/>
                  <a:ext cx="1" cy="20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5" name="Rectangle 895"/>
                <p:cNvSpPr>
                  <a:spLocks noChangeArrowheads="1"/>
                </p:cNvSpPr>
                <p:nvPr/>
              </p:nvSpPr>
              <p:spPr bwMode="auto">
                <a:xfrm>
                  <a:off x="2307" y="2912"/>
                  <a:ext cx="1" cy="20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6" name="Rectangle 896"/>
                <p:cNvSpPr>
                  <a:spLocks noChangeArrowheads="1"/>
                </p:cNvSpPr>
                <p:nvPr/>
              </p:nvSpPr>
              <p:spPr bwMode="auto">
                <a:xfrm>
                  <a:off x="2308" y="2912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7" name="Rectangle 897"/>
                <p:cNvSpPr>
                  <a:spLocks noChangeArrowheads="1"/>
                </p:cNvSpPr>
                <p:nvPr/>
              </p:nvSpPr>
              <p:spPr bwMode="auto">
                <a:xfrm>
                  <a:off x="2308" y="2912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8" name="Rectangle 898"/>
                <p:cNvSpPr>
                  <a:spLocks noChangeArrowheads="1"/>
                </p:cNvSpPr>
                <p:nvPr/>
              </p:nvSpPr>
              <p:spPr bwMode="auto">
                <a:xfrm>
                  <a:off x="2309" y="2912"/>
                  <a:ext cx="1" cy="20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29" name="Rectangle 899"/>
                <p:cNvSpPr>
                  <a:spLocks noChangeArrowheads="1"/>
                </p:cNvSpPr>
                <p:nvPr/>
              </p:nvSpPr>
              <p:spPr bwMode="auto">
                <a:xfrm>
                  <a:off x="2309" y="2912"/>
                  <a:ext cx="1" cy="20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0" name="Rectangle 900"/>
                <p:cNvSpPr>
                  <a:spLocks noChangeArrowheads="1"/>
                </p:cNvSpPr>
                <p:nvPr/>
              </p:nvSpPr>
              <p:spPr bwMode="auto">
                <a:xfrm>
                  <a:off x="2309" y="2912"/>
                  <a:ext cx="1" cy="19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1" name="Rectangle 901"/>
                <p:cNvSpPr>
                  <a:spLocks noChangeArrowheads="1"/>
                </p:cNvSpPr>
                <p:nvPr/>
              </p:nvSpPr>
              <p:spPr bwMode="auto">
                <a:xfrm>
                  <a:off x="2310" y="2912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2" name="Rectangle 902"/>
                <p:cNvSpPr>
                  <a:spLocks noChangeArrowheads="1"/>
                </p:cNvSpPr>
                <p:nvPr/>
              </p:nvSpPr>
              <p:spPr bwMode="auto">
                <a:xfrm>
                  <a:off x="2310" y="2912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3" name="Rectangle 903"/>
                <p:cNvSpPr>
                  <a:spLocks noChangeArrowheads="1"/>
                </p:cNvSpPr>
                <p:nvPr/>
              </p:nvSpPr>
              <p:spPr bwMode="auto">
                <a:xfrm>
                  <a:off x="2311" y="2912"/>
                  <a:ext cx="1" cy="19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4" name="Rectangle 904"/>
                <p:cNvSpPr>
                  <a:spLocks noChangeArrowheads="1"/>
                </p:cNvSpPr>
                <p:nvPr/>
              </p:nvSpPr>
              <p:spPr bwMode="auto">
                <a:xfrm>
                  <a:off x="2311" y="2912"/>
                  <a:ext cx="1" cy="19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5" name="Rectangle 905"/>
                <p:cNvSpPr>
                  <a:spLocks noChangeArrowheads="1"/>
                </p:cNvSpPr>
                <p:nvPr/>
              </p:nvSpPr>
              <p:spPr bwMode="auto">
                <a:xfrm>
                  <a:off x="2312" y="2912"/>
                  <a:ext cx="1" cy="19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6" name="Rectangle 906"/>
                <p:cNvSpPr>
                  <a:spLocks noChangeArrowheads="1"/>
                </p:cNvSpPr>
                <p:nvPr/>
              </p:nvSpPr>
              <p:spPr bwMode="auto">
                <a:xfrm>
                  <a:off x="2312" y="2912"/>
                  <a:ext cx="1" cy="19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7" name="Rectangle 907"/>
                <p:cNvSpPr>
                  <a:spLocks noChangeArrowheads="1"/>
                </p:cNvSpPr>
                <p:nvPr/>
              </p:nvSpPr>
              <p:spPr bwMode="auto">
                <a:xfrm>
                  <a:off x="2313" y="2912"/>
                  <a:ext cx="1" cy="19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8" name="Rectangle 908"/>
                <p:cNvSpPr>
                  <a:spLocks noChangeArrowheads="1"/>
                </p:cNvSpPr>
                <p:nvPr/>
              </p:nvSpPr>
              <p:spPr bwMode="auto">
                <a:xfrm>
                  <a:off x="2313" y="2912"/>
                  <a:ext cx="1" cy="19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39" name="Rectangle 909"/>
                <p:cNvSpPr>
                  <a:spLocks noChangeArrowheads="1"/>
                </p:cNvSpPr>
                <p:nvPr/>
              </p:nvSpPr>
              <p:spPr bwMode="auto">
                <a:xfrm>
                  <a:off x="2313" y="2912"/>
                  <a:ext cx="1" cy="19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0" name="Rectangle 910"/>
                <p:cNvSpPr>
                  <a:spLocks noChangeArrowheads="1"/>
                </p:cNvSpPr>
                <p:nvPr/>
              </p:nvSpPr>
              <p:spPr bwMode="auto">
                <a:xfrm>
                  <a:off x="2314" y="2912"/>
                  <a:ext cx="1" cy="19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1" name="Rectangle 911"/>
                <p:cNvSpPr>
                  <a:spLocks noChangeArrowheads="1"/>
                </p:cNvSpPr>
                <p:nvPr/>
              </p:nvSpPr>
              <p:spPr bwMode="auto">
                <a:xfrm>
                  <a:off x="2314" y="2912"/>
                  <a:ext cx="1" cy="19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2" name="Rectangle 912"/>
                <p:cNvSpPr>
                  <a:spLocks noChangeArrowheads="1"/>
                </p:cNvSpPr>
                <p:nvPr/>
              </p:nvSpPr>
              <p:spPr bwMode="auto">
                <a:xfrm>
                  <a:off x="2315" y="2912"/>
                  <a:ext cx="1" cy="19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3" name="Rectangle 913"/>
                <p:cNvSpPr>
                  <a:spLocks noChangeArrowheads="1"/>
                </p:cNvSpPr>
                <p:nvPr/>
              </p:nvSpPr>
              <p:spPr bwMode="auto">
                <a:xfrm>
                  <a:off x="2315" y="2912"/>
                  <a:ext cx="1" cy="18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4" name="Rectangle 914"/>
                <p:cNvSpPr>
                  <a:spLocks noChangeArrowheads="1"/>
                </p:cNvSpPr>
                <p:nvPr/>
              </p:nvSpPr>
              <p:spPr bwMode="auto">
                <a:xfrm>
                  <a:off x="2316" y="2912"/>
                  <a:ext cx="1" cy="18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5" name="Rectangle 915"/>
                <p:cNvSpPr>
                  <a:spLocks noChangeArrowheads="1"/>
                </p:cNvSpPr>
                <p:nvPr/>
              </p:nvSpPr>
              <p:spPr bwMode="auto">
                <a:xfrm>
                  <a:off x="2316" y="2912"/>
                  <a:ext cx="1" cy="18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6" name="Rectangle 916"/>
                <p:cNvSpPr>
                  <a:spLocks noChangeArrowheads="1"/>
                </p:cNvSpPr>
                <p:nvPr/>
              </p:nvSpPr>
              <p:spPr bwMode="auto">
                <a:xfrm>
                  <a:off x="2317" y="2912"/>
                  <a:ext cx="1" cy="18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7" name="Rectangle 917"/>
                <p:cNvSpPr>
                  <a:spLocks noChangeArrowheads="1"/>
                </p:cNvSpPr>
                <p:nvPr/>
              </p:nvSpPr>
              <p:spPr bwMode="auto">
                <a:xfrm>
                  <a:off x="2317" y="2912"/>
                  <a:ext cx="1" cy="18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8" name="Rectangle 918"/>
                <p:cNvSpPr>
                  <a:spLocks noChangeArrowheads="1"/>
                </p:cNvSpPr>
                <p:nvPr/>
              </p:nvSpPr>
              <p:spPr bwMode="auto">
                <a:xfrm>
                  <a:off x="2317" y="2912"/>
                  <a:ext cx="1" cy="18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49" name="Rectangle 919"/>
                <p:cNvSpPr>
                  <a:spLocks noChangeArrowheads="1"/>
                </p:cNvSpPr>
                <p:nvPr/>
              </p:nvSpPr>
              <p:spPr bwMode="auto">
                <a:xfrm>
                  <a:off x="2318" y="2912"/>
                  <a:ext cx="1" cy="18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0" name="Rectangle 920"/>
                <p:cNvSpPr>
                  <a:spLocks noChangeArrowheads="1"/>
                </p:cNvSpPr>
                <p:nvPr/>
              </p:nvSpPr>
              <p:spPr bwMode="auto">
                <a:xfrm>
                  <a:off x="2318" y="2912"/>
                  <a:ext cx="1" cy="18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1" name="Rectangle 921"/>
                <p:cNvSpPr>
                  <a:spLocks noChangeArrowheads="1"/>
                </p:cNvSpPr>
                <p:nvPr/>
              </p:nvSpPr>
              <p:spPr bwMode="auto">
                <a:xfrm>
                  <a:off x="2319" y="2912"/>
                  <a:ext cx="1" cy="18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2" name="Rectangle 922"/>
                <p:cNvSpPr>
                  <a:spLocks noChangeArrowheads="1"/>
                </p:cNvSpPr>
                <p:nvPr/>
              </p:nvSpPr>
              <p:spPr bwMode="auto">
                <a:xfrm>
                  <a:off x="2319" y="2912"/>
                  <a:ext cx="1" cy="18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3" name="Rectangle 923"/>
                <p:cNvSpPr>
                  <a:spLocks noChangeArrowheads="1"/>
                </p:cNvSpPr>
                <p:nvPr/>
              </p:nvSpPr>
              <p:spPr bwMode="auto">
                <a:xfrm>
                  <a:off x="2320" y="2912"/>
                  <a:ext cx="1" cy="18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4" name="Rectangle 924"/>
                <p:cNvSpPr>
                  <a:spLocks noChangeArrowheads="1"/>
                </p:cNvSpPr>
                <p:nvPr/>
              </p:nvSpPr>
              <p:spPr bwMode="auto">
                <a:xfrm>
                  <a:off x="2320" y="2912"/>
                  <a:ext cx="1" cy="18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5" name="Rectangle 925"/>
                <p:cNvSpPr>
                  <a:spLocks noChangeArrowheads="1"/>
                </p:cNvSpPr>
                <p:nvPr/>
              </p:nvSpPr>
              <p:spPr bwMode="auto">
                <a:xfrm>
                  <a:off x="2321" y="2912"/>
                  <a:ext cx="1" cy="18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6" name="Rectangle 926"/>
                <p:cNvSpPr>
                  <a:spLocks noChangeArrowheads="1"/>
                </p:cNvSpPr>
                <p:nvPr/>
              </p:nvSpPr>
              <p:spPr bwMode="auto">
                <a:xfrm>
                  <a:off x="2321" y="2912"/>
                  <a:ext cx="1" cy="17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7" name="Rectangle 927"/>
                <p:cNvSpPr>
                  <a:spLocks noChangeArrowheads="1"/>
                </p:cNvSpPr>
                <p:nvPr/>
              </p:nvSpPr>
              <p:spPr bwMode="auto">
                <a:xfrm>
                  <a:off x="2321" y="2912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8" name="Rectangle 928"/>
                <p:cNvSpPr>
                  <a:spLocks noChangeArrowheads="1"/>
                </p:cNvSpPr>
                <p:nvPr/>
              </p:nvSpPr>
              <p:spPr bwMode="auto">
                <a:xfrm>
                  <a:off x="2322" y="2912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59" name="Rectangle 929"/>
                <p:cNvSpPr>
                  <a:spLocks noChangeArrowheads="1"/>
                </p:cNvSpPr>
                <p:nvPr/>
              </p:nvSpPr>
              <p:spPr bwMode="auto">
                <a:xfrm>
                  <a:off x="2322" y="2912"/>
                  <a:ext cx="1" cy="17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0" name="Rectangle 930"/>
                <p:cNvSpPr>
                  <a:spLocks noChangeArrowheads="1"/>
                </p:cNvSpPr>
                <p:nvPr/>
              </p:nvSpPr>
              <p:spPr bwMode="auto">
                <a:xfrm>
                  <a:off x="2323" y="2912"/>
                  <a:ext cx="1" cy="17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1" name="Rectangle 931"/>
                <p:cNvSpPr>
                  <a:spLocks noChangeArrowheads="1"/>
                </p:cNvSpPr>
                <p:nvPr/>
              </p:nvSpPr>
              <p:spPr bwMode="auto">
                <a:xfrm>
                  <a:off x="2323" y="2912"/>
                  <a:ext cx="1" cy="17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2" name="Rectangle 932"/>
                <p:cNvSpPr>
                  <a:spLocks noChangeArrowheads="1"/>
                </p:cNvSpPr>
                <p:nvPr/>
              </p:nvSpPr>
              <p:spPr bwMode="auto">
                <a:xfrm>
                  <a:off x="2324" y="2912"/>
                  <a:ext cx="1" cy="17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3" name="Rectangle 933"/>
                <p:cNvSpPr>
                  <a:spLocks noChangeArrowheads="1"/>
                </p:cNvSpPr>
                <p:nvPr/>
              </p:nvSpPr>
              <p:spPr bwMode="auto">
                <a:xfrm>
                  <a:off x="2324" y="2912"/>
                  <a:ext cx="1" cy="17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4" name="Rectangle 934"/>
                <p:cNvSpPr>
                  <a:spLocks noChangeArrowheads="1"/>
                </p:cNvSpPr>
                <p:nvPr/>
              </p:nvSpPr>
              <p:spPr bwMode="auto">
                <a:xfrm>
                  <a:off x="2325" y="2912"/>
                  <a:ext cx="1" cy="17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5" name="Rectangle 935"/>
                <p:cNvSpPr>
                  <a:spLocks noChangeArrowheads="1"/>
                </p:cNvSpPr>
                <p:nvPr/>
              </p:nvSpPr>
              <p:spPr bwMode="auto">
                <a:xfrm>
                  <a:off x="2325" y="2912"/>
                  <a:ext cx="1" cy="17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6" name="Rectangle 936"/>
                <p:cNvSpPr>
                  <a:spLocks noChangeArrowheads="1"/>
                </p:cNvSpPr>
                <p:nvPr/>
              </p:nvSpPr>
              <p:spPr bwMode="auto">
                <a:xfrm>
                  <a:off x="2325" y="2912"/>
                  <a:ext cx="1" cy="17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7" name="Rectangle 937"/>
                <p:cNvSpPr>
                  <a:spLocks noChangeArrowheads="1"/>
                </p:cNvSpPr>
                <p:nvPr/>
              </p:nvSpPr>
              <p:spPr bwMode="auto">
                <a:xfrm>
                  <a:off x="2326" y="2912"/>
                  <a:ext cx="1" cy="17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8" name="Rectangle 938"/>
                <p:cNvSpPr>
                  <a:spLocks noChangeArrowheads="1"/>
                </p:cNvSpPr>
                <p:nvPr/>
              </p:nvSpPr>
              <p:spPr bwMode="auto">
                <a:xfrm>
                  <a:off x="2326" y="2912"/>
                  <a:ext cx="1" cy="17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69" name="Rectangle 939"/>
                <p:cNvSpPr>
                  <a:spLocks noChangeArrowheads="1"/>
                </p:cNvSpPr>
                <p:nvPr/>
              </p:nvSpPr>
              <p:spPr bwMode="auto">
                <a:xfrm>
                  <a:off x="2327" y="2912"/>
                  <a:ext cx="1" cy="16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0" name="Rectangle 940"/>
                <p:cNvSpPr>
                  <a:spLocks noChangeArrowheads="1"/>
                </p:cNvSpPr>
                <p:nvPr/>
              </p:nvSpPr>
              <p:spPr bwMode="auto">
                <a:xfrm>
                  <a:off x="2327" y="2912"/>
                  <a:ext cx="1" cy="16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1" name="Rectangle 941"/>
                <p:cNvSpPr>
                  <a:spLocks noChangeArrowheads="1"/>
                </p:cNvSpPr>
                <p:nvPr/>
              </p:nvSpPr>
              <p:spPr bwMode="auto">
                <a:xfrm>
                  <a:off x="2328" y="2912"/>
                  <a:ext cx="1" cy="16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2" name="Rectangle 942"/>
                <p:cNvSpPr>
                  <a:spLocks noChangeArrowheads="1"/>
                </p:cNvSpPr>
                <p:nvPr/>
              </p:nvSpPr>
              <p:spPr bwMode="auto">
                <a:xfrm>
                  <a:off x="2328" y="2912"/>
                  <a:ext cx="1" cy="16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9373" name="Group 943"/>
              <p:cNvGrpSpPr>
                <a:grpSpLocks/>
              </p:cNvGrpSpPr>
              <p:nvPr/>
            </p:nvGrpSpPr>
            <p:grpSpPr bwMode="auto">
              <a:xfrm>
                <a:off x="721" y="2846"/>
                <a:ext cx="257" cy="557"/>
                <a:chOff x="2161" y="2606"/>
                <a:chExt cx="257" cy="557"/>
              </a:xfrm>
            </p:grpSpPr>
            <p:sp>
              <p:nvSpPr>
                <p:cNvPr id="59374" name="Rectangle 944"/>
                <p:cNvSpPr>
                  <a:spLocks noChangeArrowheads="1"/>
                </p:cNvSpPr>
                <p:nvPr/>
              </p:nvSpPr>
              <p:spPr bwMode="auto">
                <a:xfrm>
                  <a:off x="2329" y="2912"/>
                  <a:ext cx="1" cy="16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5" name="Rectangle 945"/>
                <p:cNvSpPr>
                  <a:spLocks noChangeArrowheads="1"/>
                </p:cNvSpPr>
                <p:nvPr/>
              </p:nvSpPr>
              <p:spPr bwMode="auto">
                <a:xfrm>
                  <a:off x="2329" y="2912"/>
                  <a:ext cx="1" cy="16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6" name="Rectangle 946"/>
                <p:cNvSpPr>
                  <a:spLocks noChangeArrowheads="1"/>
                </p:cNvSpPr>
                <p:nvPr/>
              </p:nvSpPr>
              <p:spPr bwMode="auto">
                <a:xfrm>
                  <a:off x="2329" y="2912"/>
                  <a:ext cx="1" cy="16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7" name="Rectangle 947"/>
                <p:cNvSpPr>
                  <a:spLocks noChangeArrowheads="1"/>
                </p:cNvSpPr>
                <p:nvPr/>
              </p:nvSpPr>
              <p:spPr bwMode="auto">
                <a:xfrm>
                  <a:off x="2330" y="2912"/>
                  <a:ext cx="1" cy="16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8" name="Rectangle 948"/>
                <p:cNvSpPr>
                  <a:spLocks noChangeArrowheads="1"/>
                </p:cNvSpPr>
                <p:nvPr/>
              </p:nvSpPr>
              <p:spPr bwMode="auto">
                <a:xfrm>
                  <a:off x="2330" y="2912"/>
                  <a:ext cx="1" cy="16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79" name="Rectangle 949"/>
                <p:cNvSpPr>
                  <a:spLocks noChangeArrowheads="1"/>
                </p:cNvSpPr>
                <p:nvPr/>
              </p:nvSpPr>
              <p:spPr bwMode="auto">
                <a:xfrm>
                  <a:off x="2331" y="2912"/>
                  <a:ext cx="1" cy="16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0" name="Rectangle 950"/>
                <p:cNvSpPr>
                  <a:spLocks noChangeArrowheads="1"/>
                </p:cNvSpPr>
                <p:nvPr/>
              </p:nvSpPr>
              <p:spPr bwMode="auto">
                <a:xfrm>
                  <a:off x="2331" y="2912"/>
                  <a:ext cx="1" cy="16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1" name="Rectangle 951"/>
                <p:cNvSpPr>
                  <a:spLocks noChangeArrowheads="1"/>
                </p:cNvSpPr>
                <p:nvPr/>
              </p:nvSpPr>
              <p:spPr bwMode="auto">
                <a:xfrm>
                  <a:off x="2332" y="2912"/>
                  <a:ext cx="1" cy="16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2" name="Rectangle 952"/>
                <p:cNvSpPr>
                  <a:spLocks noChangeArrowheads="1"/>
                </p:cNvSpPr>
                <p:nvPr/>
              </p:nvSpPr>
              <p:spPr bwMode="auto">
                <a:xfrm>
                  <a:off x="2332" y="2912"/>
                  <a:ext cx="1" cy="16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3" name="Rectangle 953"/>
                <p:cNvSpPr>
                  <a:spLocks noChangeArrowheads="1"/>
                </p:cNvSpPr>
                <p:nvPr/>
              </p:nvSpPr>
              <p:spPr bwMode="auto">
                <a:xfrm>
                  <a:off x="2333" y="2912"/>
                  <a:ext cx="1" cy="15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4" name="Rectangle 954"/>
                <p:cNvSpPr>
                  <a:spLocks noChangeArrowheads="1"/>
                </p:cNvSpPr>
                <p:nvPr/>
              </p:nvSpPr>
              <p:spPr bwMode="auto">
                <a:xfrm>
                  <a:off x="2333" y="2912"/>
                  <a:ext cx="1" cy="15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5" name="Rectangle 955"/>
                <p:cNvSpPr>
                  <a:spLocks noChangeArrowheads="1"/>
                </p:cNvSpPr>
                <p:nvPr/>
              </p:nvSpPr>
              <p:spPr bwMode="auto">
                <a:xfrm>
                  <a:off x="2333" y="2912"/>
                  <a:ext cx="1" cy="15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6" name="Rectangle 956"/>
                <p:cNvSpPr>
                  <a:spLocks noChangeArrowheads="1"/>
                </p:cNvSpPr>
                <p:nvPr/>
              </p:nvSpPr>
              <p:spPr bwMode="auto">
                <a:xfrm>
                  <a:off x="2334" y="2912"/>
                  <a:ext cx="1" cy="15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7" name="Rectangle 957"/>
                <p:cNvSpPr>
                  <a:spLocks noChangeArrowheads="1"/>
                </p:cNvSpPr>
                <p:nvPr/>
              </p:nvSpPr>
              <p:spPr bwMode="auto">
                <a:xfrm>
                  <a:off x="2334" y="2912"/>
                  <a:ext cx="1" cy="15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8" name="Rectangle 958"/>
                <p:cNvSpPr>
                  <a:spLocks noChangeArrowheads="1"/>
                </p:cNvSpPr>
                <p:nvPr/>
              </p:nvSpPr>
              <p:spPr bwMode="auto">
                <a:xfrm>
                  <a:off x="2335" y="2912"/>
                  <a:ext cx="1" cy="15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89" name="Rectangle 959"/>
                <p:cNvSpPr>
                  <a:spLocks noChangeArrowheads="1"/>
                </p:cNvSpPr>
                <p:nvPr/>
              </p:nvSpPr>
              <p:spPr bwMode="auto">
                <a:xfrm>
                  <a:off x="2335" y="2912"/>
                  <a:ext cx="1" cy="15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0" name="Rectangle 960"/>
                <p:cNvSpPr>
                  <a:spLocks noChangeArrowheads="1"/>
                </p:cNvSpPr>
                <p:nvPr/>
              </p:nvSpPr>
              <p:spPr bwMode="auto">
                <a:xfrm>
                  <a:off x="2336" y="2912"/>
                  <a:ext cx="1" cy="15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1" name="Rectangle 961"/>
                <p:cNvSpPr>
                  <a:spLocks noChangeArrowheads="1"/>
                </p:cNvSpPr>
                <p:nvPr/>
              </p:nvSpPr>
              <p:spPr bwMode="auto">
                <a:xfrm>
                  <a:off x="2336" y="2912"/>
                  <a:ext cx="1" cy="15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2" name="Rectangle 962"/>
                <p:cNvSpPr>
                  <a:spLocks noChangeArrowheads="1"/>
                </p:cNvSpPr>
                <p:nvPr/>
              </p:nvSpPr>
              <p:spPr bwMode="auto">
                <a:xfrm>
                  <a:off x="2337" y="2912"/>
                  <a:ext cx="1" cy="15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3" name="Rectangle 963"/>
                <p:cNvSpPr>
                  <a:spLocks noChangeArrowheads="1"/>
                </p:cNvSpPr>
                <p:nvPr/>
              </p:nvSpPr>
              <p:spPr bwMode="auto">
                <a:xfrm>
                  <a:off x="2337" y="2912"/>
                  <a:ext cx="1" cy="15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4" name="Rectangle 964"/>
                <p:cNvSpPr>
                  <a:spLocks noChangeArrowheads="1"/>
                </p:cNvSpPr>
                <p:nvPr/>
              </p:nvSpPr>
              <p:spPr bwMode="auto">
                <a:xfrm>
                  <a:off x="2337" y="2913"/>
                  <a:ext cx="1" cy="14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5" name="Rectangle 965"/>
                <p:cNvSpPr>
                  <a:spLocks noChangeArrowheads="1"/>
                </p:cNvSpPr>
                <p:nvPr/>
              </p:nvSpPr>
              <p:spPr bwMode="auto">
                <a:xfrm>
                  <a:off x="2338" y="2913"/>
                  <a:ext cx="1" cy="14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6" name="Rectangle 966"/>
                <p:cNvSpPr>
                  <a:spLocks noChangeArrowheads="1"/>
                </p:cNvSpPr>
                <p:nvPr/>
              </p:nvSpPr>
              <p:spPr bwMode="auto">
                <a:xfrm>
                  <a:off x="2338" y="2914"/>
                  <a:ext cx="1" cy="14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7" name="Rectangle 967"/>
                <p:cNvSpPr>
                  <a:spLocks noChangeArrowheads="1"/>
                </p:cNvSpPr>
                <p:nvPr/>
              </p:nvSpPr>
              <p:spPr bwMode="auto">
                <a:xfrm>
                  <a:off x="2339" y="2914"/>
                  <a:ext cx="1" cy="14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8" name="Rectangle 968"/>
                <p:cNvSpPr>
                  <a:spLocks noChangeArrowheads="1"/>
                </p:cNvSpPr>
                <p:nvPr/>
              </p:nvSpPr>
              <p:spPr bwMode="auto">
                <a:xfrm>
                  <a:off x="2339" y="2915"/>
                  <a:ext cx="1" cy="14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399" name="Rectangle 969"/>
                <p:cNvSpPr>
                  <a:spLocks noChangeArrowheads="1"/>
                </p:cNvSpPr>
                <p:nvPr/>
              </p:nvSpPr>
              <p:spPr bwMode="auto">
                <a:xfrm>
                  <a:off x="2340" y="2915"/>
                  <a:ext cx="1" cy="14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0" name="Rectangle 970"/>
                <p:cNvSpPr>
                  <a:spLocks noChangeArrowheads="1"/>
                </p:cNvSpPr>
                <p:nvPr/>
              </p:nvSpPr>
              <p:spPr bwMode="auto">
                <a:xfrm>
                  <a:off x="2340" y="2916"/>
                  <a:ext cx="1" cy="14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1" name="Rectangle 971"/>
                <p:cNvSpPr>
                  <a:spLocks noChangeArrowheads="1"/>
                </p:cNvSpPr>
                <p:nvPr/>
              </p:nvSpPr>
              <p:spPr bwMode="auto">
                <a:xfrm>
                  <a:off x="2341" y="2916"/>
                  <a:ext cx="1" cy="14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2" name="Rectangle 972"/>
                <p:cNvSpPr>
                  <a:spLocks noChangeArrowheads="1"/>
                </p:cNvSpPr>
                <p:nvPr/>
              </p:nvSpPr>
              <p:spPr bwMode="auto">
                <a:xfrm>
                  <a:off x="2341" y="2917"/>
                  <a:ext cx="1" cy="13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3" name="Rectangle 973"/>
                <p:cNvSpPr>
                  <a:spLocks noChangeArrowheads="1"/>
                </p:cNvSpPr>
                <p:nvPr/>
              </p:nvSpPr>
              <p:spPr bwMode="auto">
                <a:xfrm>
                  <a:off x="2341" y="2917"/>
                  <a:ext cx="1" cy="13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4" name="Rectangle 974"/>
                <p:cNvSpPr>
                  <a:spLocks noChangeArrowheads="1"/>
                </p:cNvSpPr>
                <p:nvPr/>
              </p:nvSpPr>
              <p:spPr bwMode="auto">
                <a:xfrm>
                  <a:off x="2342" y="2918"/>
                  <a:ext cx="1" cy="13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5" name="Rectangle 975"/>
                <p:cNvSpPr>
                  <a:spLocks noChangeArrowheads="1"/>
                </p:cNvSpPr>
                <p:nvPr/>
              </p:nvSpPr>
              <p:spPr bwMode="auto">
                <a:xfrm>
                  <a:off x="2342" y="2918"/>
                  <a:ext cx="1" cy="13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6" name="Rectangle 976"/>
                <p:cNvSpPr>
                  <a:spLocks noChangeArrowheads="1"/>
                </p:cNvSpPr>
                <p:nvPr/>
              </p:nvSpPr>
              <p:spPr bwMode="auto">
                <a:xfrm>
                  <a:off x="2343" y="2919"/>
                  <a:ext cx="1" cy="13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7" name="Rectangle 977"/>
                <p:cNvSpPr>
                  <a:spLocks noChangeArrowheads="1"/>
                </p:cNvSpPr>
                <p:nvPr/>
              </p:nvSpPr>
              <p:spPr bwMode="auto">
                <a:xfrm>
                  <a:off x="2343" y="2919"/>
                  <a:ext cx="1" cy="13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8" name="Rectangle 978"/>
                <p:cNvSpPr>
                  <a:spLocks noChangeArrowheads="1"/>
                </p:cNvSpPr>
                <p:nvPr/>
              </p:nvSpPr>
              <p:spPr bwMode="auto">
                <a:xfrm>
                  <a:off x="2344" y="2919"/>
                  <a:ext cx="1" cy="13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09" name="Rectangle 979"/>
                <p:cNvSpPr>
                  <a:spLocks noChangeArrowheads="1"/>
                </p:cNvSpPr>
                <p:nvPr/>
              </p:nvSpPr>
              <p:spPr bwMode="auto">
                <a:xfrm>
                  <a:off x="2344" y="2920"/>
                  <a:ext cx="1" cy="13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0" name="Rectangle 980"/>
                <p:cNvSpPr>
                  <a:spLocks noChangeArrowheads="1"/>
                </p:cNvSpPr>
                <p:nvPr/>
              </p:nvSpPr>
              <p:spPr bwMode="auto">
                <a:xfrm>
                  <a:off x="2345" y="2920"/>
                  <a:ext cx="1" cy="13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1" name="Rectangle 981"/>
                <p:cNvSpPr>
                  <a:spLocks noChangeArrowheads="1"/>
                </p:cNvSpPr>
                <p:nvPr/>
              </p:nvSpPr>
              <p:spPr bwMode="auto">
                <a:xfrm>
                  <a:off x="2345" y="2921"/>
                  <a:ext cx="1" cy="12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2" name="Rectangle 982"/>
                <p:cNvSpPr>
                  <a:spLocks noChangeArrowheads="1"/>
                </p:cNvSpPr>
                <p:nvPr/>
              </p:nvSpPr>
              <p:spPr bwMode="auto">
                <a:xfrm>
                  <a:off x="2345" y="2921"/>
                  <a:ext cx="1" cy="12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3" name="Rectangle 983"/>
                <p:cNvSpPr>
                  <a:spLocks noChangeArrowheads="1"/>
                </p:cNvSpPr>
                <p:nvPr/>
              </p:nvSpPr>
              <p:spPr bwMode="auto">
                <a:xfrm>
                  <a:off x="2346" y="2922"/>
                  <a:ext cx="1" cy="12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4" name="Rectangle 984"/>
                <p:cNvSpPr>
                  <a:spLocks noChangeArrowheads="1"/>
                </p:cNvSpPr>
                <p:nvPr/>
              </p:nvSpPr>
              <p:spPr bwMode="auto">
                <a:xfrm>
                  <a:off x="2346" y="2922"/>
                  <a:ext cx="1" cy="12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5" name="Rectangle 985"/>
                <p:cNvSpPr>
                  <a:spLocks noChangeArrowheads="1"/>
                </p:cNvSpPr>
                <p:nvPr/>
              </p:nvSpPr>
              <p:spPr bwMode="auto">
                <a:xfrm>
                  <a:off x="2347" y="2923"/>
                  <a:ext cx="1" cy="12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6" name="Rectangle 986"/>
                <p:cNvSpPr>
                  <a:spLocks noChangeArrowheads="1"/>
                </p:cNvSpPr>
                <p:nvPr/>
              </p:nvSpPr>
              <p:spPr bwMode="auto">
                <a:xfrm>
                  <a:off x="2347" y="2923"/>
                  <a:ext cx="1" cy="12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7" name="Rectangle 987"/>
                <p:cNvSpPr>
                  <a:spLocks noChangeArrowheads="1"/>
                </p:cNvSpPr>
                <p:nvPr/>
              </p:nvSpPr>
              <p:spPr bwMode="auto">
                <a:xfrm>
                  <a:off x="2348" y="2924"/>
                  <a:ext cx="1" cy="12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8" name="Rectangle 988"/>
                <p:cNvSpPr>
                  <a:spLocks noChangeArrowheads="1"/>
                </p:cNvSpPr>
                <p:nvPr/>
              </p:nvSpPr>
              <p:spPr bwMode="auto">
                <a:xfrm>
                  <a:off x="2348" y="2924"/>
                  <a:ext cx="1" cy="11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19" name="Rectangle 989"/>
                <p:cNvSpPr>
                  <a:spLocks noChangeArrowheads="1"/>
                </p:cNvSpPr>
                <p:nvPr/>
              </p:nvSpPr>
              <p:spPr bwMode="auto">
                <a:xfrm>
                  <a:off x="2349" y="2925"/>
                  <a:ext cx="1" cy="11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0" name="Rectangle 990"/>
                <p:cNvSpPr>
                  <a:spLocks noChangeArrowheads="1"/>
                </p:cNvSpPr>
                <p:nvPr/>
              </p:nvSpPr>
              <p:spPr bwMode="auto">
                <a:xfrm>
                  <a:off x="2349" y="2925"/>
                  <a:ext cx="1" cy="11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1" name="Rectangle 991"/>
                <p:cNvSpPr>
                  <a:spLocks noChangeArrowheads="1"/>
                </p:cNvSpPr>
                <p:nvPr/>
              </p:nvSpPr>
              <p:spPr bwMode="auto">
                <a:xfrm>
                  <a:off x="2349" y="2926"/>
                  <a:ext cx="1" cy="11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2" name="Rectangle 992"/>
                <p:cNvSpPr>
                  <a:spLocks noChangeArrowheads="1"/>
                </p:cNvSpPr>
                <p:nvPr/>
              </p:nvSpPr>
              <p:spPr bwMode="auto">
                <a:xfrm>
                  <a:off x="2350" y="2926"/>
                  <a:ext cx="1" cy="11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3" name="Rectangle 993"/>
                <p:cNvSpPr>
                  <a:spLocks noChangeArrowheads="1"/>
                </p:cNvSpPr>
                <p:nvPr/>
              </p:nvSpPr>
              <p:spPr bwMode="auto">
                <a:xfrm>
                  <a:off x="2350" y="2926"/>
                  <a:ext cx="1" cy="11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4" name="Rectangle 994"/>
                <p:cNvSpPr>
                  <a:spLocks noChangeArrowheads="1"/>
                </p:cNvSpPr>
                <p:nvPr/>
              </p:nvSpPr>
              <p:spPr bwMode="auto">
                <a:xfrm>
                  <a:off x="2351" y="2927"/>
                  <a:ext cx="1" cy="11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5" name="Rectangle 995"/>
                <p:cNvSpPr>
                  <a:spLocks noChangeArrowheads="1"/>
                </p:cNvSpPr>
                <p:nvPr/>
              </p:nvSpPr>
              <p:spPr bwMode="auto">
                <a:xfrm>
                  <a:off x="2351" y="2927"/>
                  <a:ext cx="1" cy="11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6" name="Rectangle 996"/>
                <p:cNvSpPr>
                  <a:spLocks noChangeArrowheads="1"/>
                </p:cNvSpPr>
                <p:nvPr/>
              </p:nvSpPr>
              <p:spPr bwMode="auto">
                <a:xfrm>
                  <a:off x="2352" y="2928"/>
                  <a:ext cx="1" cy="10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7" name="Rectangle 997"/>
                <p:cNvSpPr>
                  <a:spLocks noChangeArrowheads="1"/>
                </p:cNvSpPr>
                <p:nvPr/>
              </p:nvSpPr>
              <p:spPr bwMode="auto">
                <a:xfrm>
                  <a:off x="2352" y="2928"/>
                  <a:ext cx="1" cy="10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8" name="Rectangle 998"/>
                <p:cNvSpPr>
                  <a:spLocks noChangeArrowheads="1"/>
                </p:cNvSpPr>
                <p:nvPr/>
              </p:nvSpPr>
              <p:spPr bwMode="auto">
                <a:xfrm>
                  <a:off x="2353" y="2929"/>
                  <a:ext cx="1" cy="10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29" name="Rectangle 999"/>
                <p:cNvSpPr>
                  <a:spLocks noChangeArrowheads="1"/>
                </p:cNvSpPr>
                <p:nvPr/>
              </p:nvSpPr>
              <p:spPr bwMode="auto">
                <a:xfrm>
                  <a:off x="2353" y="2929"/>
                  <a:ext cx="1" cy="10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0" name="Rectangle 1000"/>
                <p:cNvSpPr>
                  <a:spLocks noChangeArrowheads="1"/>
                </p:cNvSpPr>
                <p:nvPr/>
              </p:nvSpPr>
              <p:spPr bwMode="auto">
                <a:xfrm>
                  <a:off x="2353" y="2930"/>
                  <a:ext cx="1" cy="10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1" name="Rectangle 1001"/>
                <p:cNvSpPr>
                  <a:spLocks noChangeArrowheads="1"/>
                </p:cNvSpPr>
                <p:nvPr/>
              </p:nvSpPr>
              <p:spPr bwMode="auto">
                <a:xfrm>
                  <a:off x="2354" y="2930"/>
                  <a:ext cx="1" cy="10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2" name="Rectangle 1002"/>
                <p:cNvSpPr>
                  <a:spLocks noChangeArrowheads="1"/>
                </p:cNvSpPr>
                <p:nvPr/>
              </p:nvSpPr>
              <p:spPr bwMode="auto">
                <a:xfrm>
                  <a:off x="2354" y="2930"/>
                  <a:ext cx="1" cy="10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3" name="Rectangle 1003"/>
                <p:cNvSpPr>
                  <a:spLocks noChangeArrowheads="1"/>
                </p:cNvSpPr>
                <p:nvPr/>
              </p:nvSpPr>
              <p:spPr bwMode="auto">
                <a:xfrm>
                  <a:off x="2355" y="2931"/>
                  <a:ext cx="1" cy="10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4" name="Rectangle 1004"/>
                <p:cNvSpPr>
                  <a:spLocks noChangeArrowheads="1"/>
                </p:cNvSpPr>
                <p:nvPr/>
              </p:nvSpPr>
              <p:spPr bwMode="auto">
                <a:xfrm>
                  <a:off x="2355" y="2932"/>
                  <a:ext cx="1" cy="9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5" name="Rectangle 1005"/>
                <p:cNvSpPr>
                  <a:spLocks noChangeArrowheads="1"/>
                </p:cNvSpPr>
                <p:nvPr/>
              </p:nvSpPr>
              <p:spPr bwMode="auto">
                <a:xfrm>
                  <a:off x="2356" y="2932"/>
                  <a:ext cx="1" cy="9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6" name="Rectangle 1006"/>
                <p:cNvSpPr>
                  <a:spLocks noChangeArrowheads="1"/>
                </p:cNvSpPr>
                <p:nvPr/>
              </p:nvSpPr>
              <p:spPr bwMode="auto">
                <a:xfrm>
                  <a:off x="2356" y="2933"/>
                  <a:ext cx="1" cy="9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7" name="Rectangle 1007"/>
                <p:cNvSpPr>
                  <a:spLocks noChangeArrowheads="1"/>
                </p:cNvSpPr>
                <p:nvPr/>
              </p:nvSpPr>
              <p:spPr bwMode="auto">
                <a:xfrm>
                  <a:off x="2357" y="2933"/>
                  <a:ext cx="1" cy="9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8" name="Rectangle 1008"/>
                <p:cNvSpPr>
                  <a:spLocks noChangeArrowheads="1"/>
                </p:cNvSpPr>
                <p:nvPr/>
              </p:nvSpPr>
              <p:spPr bwMode="auto">
                <a:xfrm>
                  <a:off x="2357" y="2933"/>
                  <a:ext cx="1" cy="9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39" name="Freeform 1009"/>
                <p:cNvSpPr>
                  <a:spLocks/>
                </p:cNvSpPr>
                <p:nvPr/>
              </p:nvSpPr>
              <p:spPr bwMode="auto">
                <a:xfrm>
                  <a:off x="2161" y="2910"/>
                  <a:ext cx="198" cy="253"/>
                </a:xfrm>
                <a:custGeom>
                  <a:avLst/>
                  <a:gdLst>
                    <a:gd name="T0" fmla="*/ 3 w 594"/>
                    <a:gd name="T1" fmla="*/ 24 h 759"/>
                    <a:gd name="T2" fmla="*/ 4 w 594"/>
                    <a:gd name="T3" fmla="*/ 24 h 759"/>
                    <a:gd name="T4" fmla="*/ 4 w 594"/>
                    <a:gd name="T5" fmla="*/ 23 h 759"/>
                    <a:gd name="T6" fmla="*/ 4 w 594"/>
                    <a:gd name="T7" fmla="*/ 23 h 759"/>
                    <a:gd name="T8" fmla="*/ 25 w 594"/>
                    <a:gd name="T9" fmla="*/ 3 h 759"/>
                    <a:gd name="T10" fmla="*/ 175 w 594"/>
                    <a:gd name="T11" fmla="*/ 3 h 759"/>
                    <a:gd name="T12" fmla="*/ 194 w 594"/>
                    <a:gd name="T13" fmla="*/ 24 h 759"/>
                    <a:gd name="T14" fmla="*/ 194 w 594"/>
                    <a:gd name="T15" fmla="*/ 115 h 759"/>
                    <a:gd name="T16" fmla="*/ 118 w 594"/>
                    <a:gd name="T17" fmla="*/ 250 h 759"/>
                    <a:gd name="T18" fmla="*/ 77 w 594"/>
                    <a:gd name="T19" fmla="*/ 250 h 759"/>
                    <a:gd name="T20" fmla="*/ 4 w 594"/>
                    <a:gd name="T21" fmla="*/ 116 h 759"/>
                    <a:gd name="T22" fmla="*/ 3 w 594"/>
                    <a:gd name="T23" fmla="*/ 23 h 759"/>
                    <a:gd name="T24" fmla="*/ 3 w 594"/>
                    <a:gd name="T25" fmla="*/ 24 h 759"/>
                    <a:gd name="T26" fmla="*/ 3 w 594"/>
                    <a:gd name="T27" fmla="*/ 21 h 759"/>
                    <a:gd name="T28" fmla="*/ 2 w 594"/>
                    <a:gd name="T29" fmla="*/ 20 h 759"/>
                    <a:gd name="T30" fmla="*/ 1 w 594"/>
                    <a:gd name="T31" fmla="*/ 20 h 759"/>
                    <a:gd name="T32" fmla="*/ 1 w 594"/>
                    <a:gd name="T33" fmla="*/ 21 h 759"/>
                    <a:gd name="T34" fmla="*/ 0 w 594"/>
                    <a:gd name="T35" fmla="*/ 21 h 759"/>
                    <a:gd name="T36" fmla="*/ 0 w 594"/>
                    <a:gd name="T37" fmla="*/ 21 h 759"/>
                    <a:gd name="T38" fmla="*/ 0 w 594"/>
                    <a:gd name="T39" fmla="*/ 21 h 759"/>
                    <a:gd name="T40" fmla="*/ 0 w 594"/>
                    <a:gd name="T41" fmla="*/ 118 h 759"/>
                    <a:gd name="T42" fmla="*/ 75 w 594"/>
                    <a:gd name="T43" fmla="*/ 252 h 759"/>
                    <a:gd name="T44" fmla="*/ 75 w 594"/>
                    <a:gd name="T45" fmla="*/ 252 h 759"/>
                    <a:gd name="T46" fmla="*/ 75 w 594"/>
                    <a:gd name="T47" fmla="*/ 253 h 759"/>
                    <a:gd name="T48" fmla="*/ 75 w 594"/>
                    <a:gd name="T49" fmla="*/ 253 h 759"/>
                    <a:gd name="T50" fmla="*/ 76 w 594"/>
                    <a:gd name="T51" fmla="*/ 253 h 759"/>
                    <a:gd name="T52" fmla="*/ 120 w 594"/>
                    <a:gd name="T53" fmla="*/ 253 h 759"/>
                    <a:gd name="T54" fmla="*/ 120 w 594"/>
                    <a:gd name="T55" fmla="*/ 253 h 759"/>
                    <a:gd name="T56" fmla="*/ 121 w 594"/>
                    <a:gd name="T57" fmla="*/ 253 h 759"/>
                    <a:gd name="T58" fmla="*/ 121 w 594"/>
                    <a:gd name="T59" fmla="*/ 252 h 759"/>
                    <a:gd name="T60" fmla="*/ 197 w 594"/>
                    <a:gd name="T61" fmla="*/ 117 h 759"/>
                    <a:gd name="T62" fmla="*/ 198 w 594"/>
                    <a:gd name="T63" fmla="*/ 116 h 759"/>
                    <a:gd name="T64" fmla="*/ 198 w 594"/>
                    <a:gd name="T65" fmla="*/ 22 h 759"/>
                    <a:gd name="T66" fmla="*/ 197 w 594"/>
                    <a:gd name="T67" fmla="*/ 22 h 759"/>
                    <a:gd name="T68" fmla="*/ 177 w 594"/>
                    <a:gd name="T69" fmla="*/ 0 h 759"/>
                    <a:gd name="T70" fmla="*/ 177 w 594"/>
                    <a:gd name="T71" fmla="*/ 0 h 759"/>
                    <a:gd name="T72" fmla="*/ 176 w 594"/>
                    <a:gd name="T73" fmla="*/ 0 h 759"/>
                    <a:gd name="T74" fmla="*/ 24 w 594"/>
                    <a:gd name="T75" fmla="*/ 0 h 759"/>
                    <a:gd name="T76" fmla="*/ 23 w 594"/>
                    <a:gd name="T77" fmla="*/ 0 h 759"/>
                    <a:gd name="T78" fmla="*/ 23 w 594"/>
                    <a:gd name="T79" fmla="*/ 0 h 759"/>
                    <a:gd name="T80" fmla="*/ 3 w 594"/>
                    <a:gd name="T81" fmla="*/ 21 h 759"/>
                    <a:gd name="T82" fmla="*/ 3 w 594"/>
                    <a:gd name="T83" fmla="*/ 24 h 75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94"/>
                    <a:gd name="T127" fmla="*/ 0 h 759"/>
                    <a:gd name="T128" fmla="*/ 594 w 594"/>
                    <a:gd name="T129" fmla="*/ 759 h 75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94" h="759">
                      <a:moveTo>
                        <a:pt x="9" y="71"/>
                      </a:moveTo>
                      <a:lnTo>
                        <a:pt x="11" y="71"/>
                      </a:lnTo>
                      <a:lnTo>
                        <a:pt x="12" y="69"/>
                      </a:lnTo>
                      <a:lnTo>
                        <a:pt x="13" y="69"/>
                      </a:lnTo>
                      <a:lnTo>
                        <a:pt x="75" y="10"/>
                      </a:lnTo>
                      <a:lnTo>
                        <a:pt x="524" y="10"/>
                      </a:lnTo>
                      <a:lnTo>
                        <a:pt x="583" y="72"/>
                      </a:lnTo>
                      <a:lnTo>
                        <a:pt x="583" y="346"/>
                      </a:lnTo>
                      <a:lnTo>
                        <a:pt x="355" y="749"/>
                      </a:lnTo>
                      <a:lnTo>
                        <a:pt x="232" y="749"/>
                      </a:lnTo>
                      <a:lnTo>
                        <a:pt x="11" y="349"/>
                      </a:lnTo>
                      <a:lnTo>
                        <a:pt x="8" y="68"/>
                      </a:lnTo>
                      <a:lnTo>
                        <a:pt x="9" y="71"/>
                      </a:lnTo>
                      <a:lnTo>
                        <a:pt x="8" y="62"/>
                      </a:lnTo>
                      <a:lnTo>
                        <a:pt x="5" y="60"/>
                      </a:lnTo>
                      <a:lnTo>
                        <a:pt x="4" y="60"/>
                      </a:lnTo>
                      <a:lnTo>
                        <a:pt x="3" y="62"/>
                      </a:lnTo>
                      <a:lnTo>
                        <a:pt x="1" y="62"/>
                      </a:lnTo>
                      <a:lnTo>
                        <a:pt x="1" y="63"/>
                      </a:lnTo>
                      <a:lnTo>
                        <a:pt x="0" y="64"/>
                      </a:lnTo>
                      <a:lnTo>
                        <a:pt x="0" y="353"/>
                      </a:lnTo>
                      <a:lnTo>
                        <a:pt x="224" y="757"/>
                      </a:lnTo>
                      <a:lnTo>
                        <a:pt x="225" y="757"/>
                      </a:lnTo>
                      <a:lnTo>
                        <a:pt x="225" y="758"/>
                      </a:lnTo>
                      <a:lnTo>
                        <a:pt x="226" y="758"/>
                      </a:lnTo>
                      <a:lnTo>
                        <a:pt x="228" y="759"/>
                      </a:lnTo>
                      <a:lnTo>
                        <a:pt x="359" y="759"/>
                      </a:lnTo>
                      <a:lnTo>
                        <a:pt x="361" y="758"/>
                      </a:lnTo>
                      <a:lnTo>
                        <a:pt x="362" y="758"/>
                      </a:lnTo>
                      <a:lnTo>
                        <a:pt x="362" y="757"/>
                      </a:lnTo>
                      <a:lnTo>
                        <a:pt x="592" y="350"/>
                      </a:lnTo>
                      <a:lnTo>
                        <a:pt x="594" y="349"/>
                      </a:lnTo>
                      <a:lnTo>
                        <a:pt x="594" y="67"/>
                      </a:lnTo>
                      <a:lnTo>
                        <a:pt x="592" y="66"/>
                      </a:lnTo>
                      <a:lnTo>
                        <a:pt x="531" y="1"/>
                      </a:lnTo>
                      <a:lnTo>
                        <a:pt x="530" y="1"/>
                      </a:lnTo>
                      <a:lnTo>
                        <a:pt x="528" y="0"/>
                      </a:lnTo>
                      <a:lnTo>
                        <a:pt x="71" y="0"/>
                      </a:lnTo>
                      <a:lnTo>
                        <a:pt x="69" y="1"/>
                      </a:lnTo>
                      <a:lnTo>
                        <a:pt x="68" y="1"/>
                      </a:lnTo>
                      <a:lnTo>
                        <a:pt x="8" y="62"/>
                      </a:lnTo>
                      <a:lnTo>
                        <a:pt x="9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9440" name="Rectangle 1010"/>
                <p:cNvSpPr>
                  <a:spLocks noChangeArrowheads="1"/>
                </p:cNvSpPr>
                <p:nvPr/>
              </p:nvSpPr>
              <p:spPr bwMode="auto">
                <a:xfrm>
                  <a:off x="2358" y="2626"/>
                  <a:ext cx="1" cy="9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1" name="Rectangle 1011"/>
                <p:cNvSpPr>
                  <a:spLocks noChangeArrowheads="1"/>
                </p:cNvSpPr>
                <p:nvPr/>
              </p:nvSpPr>
              <p:spPr bwMode="auto">
                <a:xfrm>
                  <a:off x="2358" y="2626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2" name="Rectangle 1012"/>
                <p:cNvSpPr>
                  <a:spLocks noChangeArrowheads="1"/>
                </p:cNvSpPr>
                <p:nvPr/>
              </p:nvSpPr>
              <p:spPr bwMode="auto">
                <a:xfrm>
                  <a:off x="2359" y="2626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3" name="Rectangle 1013"/>
                <p:cNvSpPr>
                  <a:spLocks noChangeArrowheads="1"/>
                </p:cNvSpPr>
                <p:nvPr/>
              </p:nvSpPr>
              <p:spPr bwMode="auto">
                <a:xfrm>
                  <a:off x="2359" y="2626"/>
                  <a:ext cx="1" cy="9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4" name="Rectangle 1014"/>
                <p:cNvSpPr>
                  <a:spLocks noChangeArrowheads="1"/>
                </p:cNvSpPr>
                <p:nvPr/>
              </p:nvSpPr>
              <p:spPr bwMode="auto">
                <a:xfrm>
                  <a:off x="2360" y="2625"/>
                  <a:ext cx="1" cy="10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5" name="Rectangle 1015"/>
                <p:cNvSpPr>
                  <a:spLocks noChangeArrowheads="1"/>
                </p:cNvSpPr>
                <p:nvPr/>
              </p:nvSpPr>
              <p:spPr bwMode="auto">
                <a:xfrm>
                  <a:off x="2360" y="2625"/>
                  <a:ext cx="1" cy="10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6" name="Rectangle 1016"/>
                <p:cNvSpPr>
                  <a:spLocks noChangeArrowheads="1"/>
                </p:cNvSpPr>
                <p:nvPr/>
              </p:nvSpPr>
              <p:spPr bwMode="auto">
                <a:xfrm>
                  <a:off x="2361" y="2624"/>
                  <a:ext cx="1" cy="10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7" name="Rectangle 1017"/>
                <p:cNvSpPr>
                  <a:spLocks noChangeArrowheads="1"/>
                </p:cNvSpPr>
                <p:nvPr/>
              </p:nvSpPr>
              <p:spPr bwMode="auto">
                <a:xfrm>
                  <a:off x="2361" y="2624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8" name="Rectangle 1018"/>
                <p:cNvSpPr>
                  <a:spLocks noChangeArrowheads="1"/>
                </p:cNvSpPr>
                <p:nvPr/>
              </p:nvSpPr>
              <p:spPr bwMode="auto">
                <a:xfrm>
                  <a:off x="2361" y="2624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49" name="Rectangle 1019"/>
                <p:cNvSpPr>
                  <a:spLocks noChangeArrowheads="1"/>
                </p:cNvSpPr>
                <p:nvPr/>
              </p:nvSpPr>
              <p:spPr bwMode="auto">
                <a:xfrm>
                  <a:off x="2362" y="2623"/>
                  <a:ext cx="1" cy="10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0" name="Rectangle 1020"/>
                <p:cNvSpPr>
                  <a:spLocks noChangeArrowheads="1"/>
                </p:cNvSpPr>
                <p:nvPr/>
              </p:nvSpPr>
              <p:spPr bwMode="auto">
                <a:xfrm>
                  <a:off x="2362" y="2623"/>
                  <a:ext cx="1" cy="1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1" name="Rectangle 1021"/>
                <p:cNvSpPr>
                  <a:spLocks noChangeArrowheads="1"/>
                </p:cNvSpPr>
                <p:nvPr/>
              </p:nvSpPr>
              <p:spPr bwMode="auto">
                <a:xfrm>
                  <a:off x="2363" y="2622"/>
                  <a:ext cx="1" cy="1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2" name="Rectangle 1022"/>
                <p:cNvSpPr>
                  <a:spLocks noChangeArrowheads="1"/>
                </p:cNvSpPr>
                <p:nvPr/>
              </p:nvSpPr>
              <p:spPr bwMode="auto">
                <a:xfrm>
                  <a:off x="2363" y="2622"/>
                  <a:ext cx="1" cy="1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3" name="Rectangle 1023"/>
                <p:cNvSpPr>
                  <a:spLocks noChangeArrowheads="1"/>
                </p:cNvSpPr>
                <p:nvPr/>
              </p:nvSpPr>
              <p:spPr bwMode="auto">
                <a:xfrm>
                  <a:off x="2364" y="2621"/>
                  <a:ext cx="1" cy="1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4" name="Rectangle 1024"/>
                <p:cNvSpPr>
                  <a:spLocks noChangeArrowheads="1"/>
                </p:cNvSpPr>
                <p:nvPr/>
              </p:nvSpPr>
              <p:spPr bwMode="auto">
                <a:xfrm>
                  <a:off x="2364" y="2621"/>
                  <a:ext cx="1" cy="1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5" name="Rectangle 1025"/>
                <p:cNvSpPr>
                  <a:spLocks noChangeArrowheads="1"/>
                </p:cNvSpPr>
                <p:nvPr/>
              </p:nvSpPr>
              <p:spPr bwMode="auto">
                <a:xfrm>
                  <a:off x="2364" y="2621"/>
                  <a:ext cx="1" cy="1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6" name="Rectangle 1026"/>
                <p:cNvSpPr>
                  <a:spLocks noChangeArrowheads="1"/>
                </p:cNvSpPr>
                <p:nvPr/>
              </p:nvSpPr>
              <p:spPr bwMode="auto">
                <a:xfrm>
                  <a:off x="2365" y="2620"/>
                  <a:ext cx="1" cy="1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7" name="Rectangle 1027"/>
                <p:cNvSpPr>
                  <a:spLocks noChangeArrowheads="1"/>
                </p:cNvSpPr>
                <p:nvPr/>
              </p:nvSpPr>
              <p:spPr bwMode="auto">
                <a:xfrm>
                  <a:off x="2365" y="2620"/>
                  <a:ext cx="1" cy="1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8" name="Rectangle 1028"/>
                <p:cNvSpPr>
                  <a:spLocks noChangeArrowheads="1"/>
                </p:cNvSpPr>
                <p:nvPr/>
              </p:nvSpPr>
              <p:spPr bwMode="auto">
                <a:xfrm>
                  <a:off x="2366" y="2619"/>
                  <a:ext cx="1" cy="1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59" name="Rectangle 1029"/>
                <p:cNvSpPr>
                  <a:spLocks noChangeArrowheads="1"/>
                </p:cNvSpPr>
                <p:nvPr/>
              </p:nvSpPr>
              <p:spPr bwMode="auto">
                <a:xfrm>
                  <a:off x="2366" y="2619"/>
                  <a:ext cx="1" cy="1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0" name="Rectangle 1030"/>
                <p:cNvSpPr>
                  <a:spLocks noChangeArrowheads="1"/>
                </p:cNvSpPr>
                <p:nvPr/>
              </p:nvSpPr>
              <p:spPr bwMode="auto">
                <a:xfrm>
                  <a:off x="2367" y="2618"/>
                  <a:ext cx="1" cy="1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1" name="Rectangle 1031"/>
                <p:cNvSpPr>
                  <a:spLocks noChangeArrowheads="1"/>
                </p:cNvSpPr>
                <p:nvPr/>
              </p:nvSpPr>
              <p:spPr bwMode="auto">
                <a:xfrm>
                  <a:off x="2367" y="2618"/>
                  <a:ext cx="1" cy="1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2" name="Rectangle 1032"/>
                <p:cNvSpPr>
                  <a:spLocks noChangeArrowheads="1"/>
                </p:cNvSpPr>
                <p:nvPr/>
              </p:nvSpPr>
              <p:spPr bwMode="auto">
                <a:xfrm>
                  <a:off x="2368" y="2617"/>
                  <a:ext cx="1" cy="1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3" name="Rectangle 1033"/>
                <p:cNvSpPr>
                  <a:spLocks noChangeArrowheads="1"/>
                </p:cNvSpPr>
                <p:nvPr/>
              </p:nvSpPr>
              <p:spPr bwMode="auto">
                <a:xfrm>
                  <a:off x="2368" y="2617"/>
                  <a:ext cx="1" cy="1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4" name="Rectangle 1034"/>
                <p:cNvSpPr>
                  <a:spLocks noChangeArrowheads="1"/>
                </p:cNvSpPr>
                <p:nvPr/>
              </p:nvSpPr>
              <p:spPr bwMode="auto">
                <a:xfrm>
                  <a:off x="2368" y="2617"/>
                  <a:ext cx="1" cy="1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5" name="Rectangle 1035"/>
                <p:cNvSpPr>
                  <a:spLocks noChangeArrowheads="1"/>
                </p:cNvSpPr>
                <p:nvPr/>
              </p:nvSpPr>
              <p:spPr bwMode="auto">
                <a:xfrm>
                  <a:off x="2369" y="2616"/>
                  <a:ext cx="1" cy="1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6" name="Rectangle 1036"/>
                <p:cNvSpPr>
                  <a:spLocks noChangeArrowheads="1"/>
                </p:cNvSpPr>
                <p:nvPr/>
              </p:nvSpPr>
              <p:spPr bwMode="auto">
                <a:xfrm>
                  <a:off x="2369" y="2616"/>
                  <a:ext cx="1" cy="1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7" name="Rectangle 1037"/>
                <p:cNvSpPr>
                  <a:spLocks noChangeArrowheads="1"/>
                </p:cNvSpPr>
                <p:nvPr/>
              </p:nvSpPr>
              <p:spPr bwMode="auto">
                <a:xfrm>
                  <a:off x="2370" y="2615"/>
                  <a:ext cx="1" cy="1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8" name="Rectangle 1038"/>
                <p:cNvSpPr>
                  <a:spLocks noChangeArrowheads="1"/>
                </p:cNvSpPr>
                <p:nvPr/>
              </p:nvSpPr>
              <p:spPr bwMode="auto">
                <a:xfrm>
                  <a:off x="2370" y="2615"/>
                  <a:ext cx="1" cy="12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69" name="Rectangle 1039"/>
                <p:cNvSpPr>
                  <a:spLocks noChangeArrowheads="1"/>
                </p:cNvSpPr>
                <p:nvPr/>
              </p:nvSpPr>
              <p:spPr bwMode="auto">
                <a:xfrm>
                  <a:off x="2371" y="2614"/>
                  <a:ext cx="1" cy="13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0" name="Rectangle 1040"/>
                <p:cNvSpPr>
                  <a:spLocks noChangeArrowheads="1"/>
                </p:cNvSpPr>
                <p:nvPr/>
              </p:nvSpPr>
              <p:spPr bwMode="auto">
                <a:xfrm>
                  <a:off x="2371" y="2614"/>
                  <a:ext cx="1" cy="1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1" name="Rectangle 1041"/>
                <p:cNvSpPr>
                  <a:spLocks noChangeArrowheads="1"/>
                </p:cNvSpPr>
                <p:nvPr/>
              </p:nvSpPr>
              <p:spPr bwMode="auto">
                <a:xfrm>
                  <a:off x="2372" y="2614"/>
                  <a:ext cx="1" cy="1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2" name="Rectangle 1042"/>
                <p:cNvSpPr>
                  <a:spLocks noChangeArrowheads="1"/>
                </p:cNvSpPr>
                <p:nvPr/>
              </p:nvSpPr>
              <p:spPr bwMode="auto">
                <a:xfrm>
                  <a:off x="2372" y="2613"/>
                  <a:ext cx="1" cy="1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3" name="Rectangle 1043"/>
                <p:cNvSpPr>
                  <a:spLocks noChangeArrowheads="1"/>
                </p:cNvSpPr>
                <p:nvPr/>
              </p:nvSpPr>
              <p:spPr bwMode="auto">
                <a:xfrm>
                  <a:off x="2372" y="2613"/>
                  <a:ext cx="1" cy="1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4" name="Rectangle 1044"/>
                <p:cNvSpPr>
                  <a:spLocks noChangeArrowheads="1"/>
                </p:cNvSpPr>
                <p:nvPr/>
              </p:nvSpPr>
              <p:spPr bwMode="auto">
                <a:xfrm>
                  <a:off x="2373" y="2612"/>
                  <a:ext cx="1" cy="1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5" name="Rectangle 1045"/>
                <p:cNvSpPr>
                  <a:spLocks noChangeArrowheads="1"/>
                </p:cNvSpPr>
                <p:nvPr/>
              </p:nvSpPr>
              <p:spPr bwMode="auto">
                <a:xfrm>
                  <a:off x="2373" y="2612"/>
                  <a:ext cx="1" cy="1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6" name="Rectangle 1046"/>
                <p:cNvSpPr>
                  <a:spLocks noChangeArrowheads="1"/>
                </p:cNvSpPr>
                <p:nvPr/>
              </p:nvSpPr>
              <p:spPr bwMode="auto">
                <a:xfrm>
                  <a:off x="2374" y="2611"/>
                  <a:ext cx="1" cy="1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7" name="Rectangle 1047"/>
                <p:cNvSpPr>
                  <a:spLocks noChangeArrowheads="1"/>
                </p:cNvSpPr>
                <p:nvPr/>
              </p:nvSpPr>
              <p:spPr bwMode="auto">
                <a:xfrm>
                  <a:off x="2374" y="2611"/>
                  <a:ext cx="1" cy="1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8" name="Rectangle 1048"/>
                <p:cNvSpPr>
                  <a:spLocks noChangeArrowheads="1"/>
                </p:cNvSpPr>
                <p:nvPr/>
              </p:nvSpPr>
              <p:spPr bwMode="auto">
                <a:xfrm>
                  <a:off x="2375" y="2610"/>
                  <a:ext cx="1" cy="1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79" name="Rectangle 1049"/>
                <p:cNvSpPr>
                  <a:spLocks noChangeArrowheads="1"/>
                </p:cNvSpPr>
                <p:nvPr/>
              </p:nvSpPr>
              <p:spPr bwMode="auto">
                <a:xfrm>
                  <a:off x="2375" y="2610"/>
                  <a:ext cx="1" cy="1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0" name="Rectangle 1050"/>
                <p:cNvSpPr>
                  <a:spLocks noChangeArrowheads="1"/>
                </p:cNvSpPr>
                <p:nvPr/>
              </p:nvSpPr>
              <p:spPr bwMode="auto">
                <a:xfrm>
                  <a:off x="2376" y="2610"/>
                  <a:ext cx="1" cy="1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1" name="Rectangle 1051"/>
                <p:cNvSpPr>
                  <a:spLocks noChangeArrowheads="1"/>
                </p:cNvSpPr>
                <p:nvPr/>
              </p:nvSpPr>
              <p:spPr bwMode="auto">
                <a:xfrm>
                  <a:off x="2376" y="2609"/>
                  <a:ext cx="1" cy="1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2" name="Rectangle 1052"/>
                <p:cNvSpPr>
                  <a:spLocks noChangeArrowheads="1"/>
                </p:cNvSpPr>
                <p:nvPr/>
              </p:nvSpPr>
              <p:spPr bwMode="auto">
                <a:xfrm>
                  <a:off x="2376" y="2609"/>
                  <a:ext cx="1" cy="1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3" name="Rectangle 1053"/>
                <p:cNvSpPr>
                  <a:spLocks noChangeArrowheads="1"/>
                </p:cNvSpPr>
                <p:nvPr/>
              </p:nvSpPr>
              <p:spPr bwMode="auto">
                <a:xfrm>
                  <a:off x="2377" y="2608"/>
                  <a:ext cx="1" cy="1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4" name="Rectangle 1054"/>
                <p:cNvSpPr>
                  <a:spLocks noChangeArrowheads="1"/>
                </p:cNvSpPr>
                <p:nvPr/>
              </p:nvSpPr>
              <p:spPr bwMode="auto">
                <a:xfrm>
                  <a:off x="2377" y="2608"/>
                  <a:ext cx="1" cy="1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5" name="Rectangle 1055"/>
                <p:cNvSpPr>
                  <a:spLocks noChangeArrowheads="1"/>
                </p:cNvSpPr>
                <p:nvPr/>
              </p:nvSpPr>
              <p:spPr bwMode="auto">
                <a:xfrm>
                  <a:off x="2378" y="2607"/>
                  <a:ext cx="1" cy="15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6" name="Rectangle 1056"/>
                <p:cNvSpPr>
                  <a:spLocks noChangeArrowheads="1"/>
                </p:cNvSpPr>
                <p:nvPr/>
              </p:nvSpPr>
              <p:spPr bwMode="auto">
                <a:xfrm>
                  <a:off x="2378" y="2607"/>
                  <a:ext cx="1" cy="15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7" name="Rectangle 1057"/>
                <p:cNvSpPr>
                  <a:spLocks noChangeArrowheads="1"/>
                </p:cNvSpPr>
                <p:nvPr/>
              </p:nvSpPr>
              <p:spPr bwMode="auto">
                <a:xfrm>
                  <a:off x="2379" y="2607"/>
                  <a:ext cx="1" cy="15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8" name="Rectangle 1058"/>
                <p:cNvSpPr>
                  <a:spLocks noChangeArrowheads="1"/>
                </p:cNvSpPr>
                <p:nvPr/>
              </p:nvSpPr>
              <p:spPr bwMode="auto">
                <a:xfrm>
                  <a:off x="2379" y="2606"/>
                  <a:ext cx="1" cy="15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89" name="Rectangle 1059"/>
                <p:cNvSpPr>
                  <a:spLocks noChangeArrowheads="1"/>
                </p:cNvSpPr>
                <p:nvPr/>
              </p:nvSpPr>
              <p:spPr bwMode="auto">
                <a:xfrm>
                  <a:off x="2380" y="2606"/>
                  <a:ext cx="1" cy="15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0" name="Rectangle 1060"/>
                <p:cNvSpPr>
                  <a:spLocks noChangeArrowheads="1"/>
                </p:cNvSpPr>
                <p:nvPr/>
              </p:nvSpPr>
              <p:spPr bwMode="auto">
                <a:xfrm>
                  <a:off x="2380" y="2606"/>
                  <a:ext cx="1" cy="15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1" name="Rectangle 1061"/>
                <p:cNvSpPr>
                  <a:spLocks noChangeArrowheads="1"/>
                </p:cNvSpPr>
                <p:nvPr/>
              </p:nvSpPr>
              <p:spPr bwMode="auto">
                <a:xfrm>
                  <a:off x="2380" y="2606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2" name="Rectangle 1062"/>
                <p:cNvSpPr>
                  <a:spLocks noChangeArrowheads="1"/>
                </p:cNvSpPr>
                <p:nvPr/>
              </p:nvSpPr>
              <p:spPr bwMode="auto">
                <a:xfrm>
                  <a:off x="2381" y="2606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3" name="Rectangle 1063"/>
                <p:cNvSpPr>
                  <a:spLocks noChangeArrowheads="1"/>
                </p:cNvSpPr>
                <p:nvPr/>
              </p:nvSpPr>
              <p:spPr bwMode="auto">
                <a:xfrm>
                  <a:off x="2381" y="2606"/>
                  <a:ext cx="1" cy="15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4" name="Rectangle 1064"/>
                <p:cNvSpPr>
                  <a:spLocks noChangeArrowheads="1"/>
                </p:cNvSpPr>
                <p:nvPr/>
              </p:nvSpPr>
              <p:spPr bwMode="auto">
                <a:xfrm>
                  <a:off x="2382" y="2606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5" name="Rectangle 1065"/>
                <p:cNvSpPr>
                  <a:spLocks noChangeArrowheads="1"/>
                </p:cNvSpPr>
                <p:nvPr/>
              </p:nvSpPr>
              <p:spPr bwMode="auto">
                <a:xfrm>
                  <a:off x="2382" y="2606"/>
                  <a:ext cx="1" cy="16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6" name="Rectangle 1066"/>
                <p:cNvSpPr>
                  <a:spLocks noChangeArrowheads="1"/>
                </p:cNvSpPr>
                <p:nvPr/>
              </p:nvSpPr>
              <p:spPr bwMode="auto">
                <a:xfrm>
                  <a:off x="2383" y="2606"/>
                  <a:ext cx="1" cy="16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7" name="Rectangle 1067"/>
                <p:cNvSpPr>
                  <a:spLocks noChangeArrowheads="1"/>
                </p:cNvSpPr>
                <p:nvPr/>
              </p:nvSpPr>
              <p:spPr bwMode="auto">
                <a:xfrm>
                  <a:off x="2383" y="2606"/>
                  <a:ext cx="1" cy="16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8" name="Rectangle 1068"/>
                <p:cNvSpPr>
                  <a:spLocks noChangeArrowheads="1"/>
                </p:cNvSpPr>
                <p:nvPr/>
              </p:nvSpPr>
              <p:spPr bwMode="auto">
                <a:xfrm>
                  <a:off x="2384" y="2606"/>
                  <a:ext cx="1" cy="16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499" name="Rectangle 1069"/>
                <p:cNvSpPr>
                  <a:spLocks noChangeArrowheads="1"/>
                </p:cNvSpPr>
                <p:nvPr/>
              </p:nvSpPr>
              <p:spPr bwMode="auto">
                <a:xfrm>
                  <a:off x="2384" y="2606"/>
                  <a:ext cx="1" cy="16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0" name="Rectangle 1070"/>
                <p:cNvSpPr>
                  <a:spLocks noChangeArrowheads="1"/>
                </p:cNvSpPr>
                <p:nvPr/>
              </p:nvSpPr>
              <p:spPr bwMode="auto">
                <a:xfrm>
                  <a:off x="2384" y="2606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1" name="Rectangle 1071"/>
                <p:cNvSpPr>
                  <a:spLocks noChangeArrowheads="1"/>
                </p:cNvSpPr>
                <p:nvPr/>
              </p:nvSpPr>
              <p:spPr bwMode="auto">
                <a:xfrm>
                  <a:off x="2385" y="2606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2" name="Rectangle 1072"/>
                <p:cNvSpPr>
                  <a:spLocks noChangeArrowheads="1"/>
                </p:cNvSpPr>
                <p:nvPr/>
              </p:nvSpPr>
              <p:spPr bwMode="auto">
                <a:xfrm>
                  <a:off x="2385" y="2606"/>
                  <a:ext cx="1" cy="16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3" name="Rectangle 1073"/>
                <p:cNvSpPr>
                  <a:spLocks noChangeArrowheads="1"/>
                </p:cNvSpPr>
                <p:nvPr/>
              </p:nvSpPr>
              <p:spPr bwMode="auto">
                <a:xfrm>
                  <a:off x="2386" y="2606"/>
                  <a:ext cx="1" cy="16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4" name="Rectangle 1074"/>
                <p:cNvSpPr>
                  <a:spLocks noChangeArrowheads="1"/>
                </p:cNvSpPr>
                <p:nvPr/>
              </p:nvSpPr>
              <p:spPr bwMode="auto">
                <a:xfrm>
                  <a:off x="2386" y="2606"/>
                  <a:ext cx="1" cy="16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5" name="Rectangle 1075"/>
                <p:cNvSpPr>
                  <a:spLocks noChangeArrowheads="1"/>
                </p:cNvSpPr>
                <p:nvPr/>
              </p:nvSpPr>
              <p:spPr bwMode="auto">
                <a:xfrm>
                  <a:off x="2387" y="2606"/>
                  <a:ext cx="1" cy="16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6" name="Rectangle 1076"/>
                <p:cNvSpPr>
                  <a:spLocks noChangeArrowheads="1"/>
                </p:cNvSpPr>
                <p:nvPr/>
              </p:nvSpPr>
              <p:spPr bwMode="auto">
                <a:xfrm>
                  <a:off x="2387" y="2606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7" name="Rectangle 1077"/>
                <p:cNvSpPr>
                  <a:spLocks noChangeArrowheads="1"/>
                </p:cNvSpPr>
                <p:nvPr/>
              </p:nvSpPr>
              <p:spPr bwMode="auto">
                <a:xfrm>
                  <a:off x="2388" y="2606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8" name="Rectangle 1078"/>
                <p:cNvSpPr>
                  <a:spLocks noChangeArrowheads="1"/>
                </p:cNvSpPr>
                <p:nvPr/>
              </p:nvSpPr>
              <p:spPr bwMode="auto">
                <a:xfrm>
                  <a:off x="2388" y="2606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09" name="Rectangle 1079"/>
                <p:cNvSpPr>
                  <a:spLocks noChangeArrowheads="1"/>
                </p:cNvSpPr>
                <p:nvPr/>
              </p:nvSpPr>
              <p:spPr bwMode="auto">
                <a:xfrm>
                  <a:off x="2388" y="2606"/>
                  <a:ext cx="1" cy="17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0" name="Rectangle 1080"/>
                <p:cNvSpPr>
                  <a:spLocks noChangeArrowheads="1"/>
                </p:cNvSpPr>
                <p:nvPr/>
              </p:nvSpPr>
              <p:spPr bwMode="auto">
                <a:xfrm>
                  <a:off x="2389" y="2606"/>
                  <a:ext cx="1" cy="17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1" name="Rectangle 1081"/>
                <p:cNvSpPr>
                  <a:spLocks noChangeArrowheads="1"/>
                </p:cNvSpPr>
                <p:nvPr/>
              </p:nvSpPr>
              <p:spPr bwMode="auto">
                <a:xfrm>
                  <a:off x="2389" y="2606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2" name="Rectangle 1082"/>
                <p:cNvSpPr>
                  <a:spLocks noChangeArrowheads="1"/>
                </p:cNvSpPr>
                <p:nvPr/>
              </p:nvSpPr>
              <p:spPr bwMode="auto">
                <a:xfrm>
                  <a:off x="2390" y="2606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3" name="Rectangle 1083"/>
                <p:cNvSpPr>
                  <a:spLocks noChangeArrowheads="1"/>
                </p:cNvSpPr>
                <p:nvPr/>
              </p:nvSpPr>
              <p:spPr bwMode="auto">
                <a:xfrm>
                  <a:off x="2390" y="2606"/>
                  <a:ext cx="1" cy="17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4" name="Rectangle 1084"/>
                <p:cNvSpPr>
                  <a:spLocks noChangeArrowheads="1"/>
                </p:cNvSpPr>
                <p:nvPr/>
              </p:nvSpPr>
              <p:spPr bwMode="auto">
                <a:xfrm>
                  <a:off x="2391" y="2606"/>
                  <a:ext cx="1" cy="17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5" name="Rectangle 1085"/>
                <p:cNvSpPr>
                  <a:spLocks noChangeArrowheads="1"/>
                </p:cNvSpPr>
                <p:nvPr/>
              </p:nvSpPr>
              <p:spPr bwMode="auto">
                <a:xfrm>
                  <a:off x="2391" y="2606"/>
                  <a:ext cx="1" cy="17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6" name="Rectangle 1086"/>
                <p:cNvSpPr>
                  <a:spLocks noChangeArrowheads="1"/>
                </p:cNvSpPr>
                <p:nvPr/>
              </p:nvSpPr>
              <p:spPr bwMode="auto">
                <a:xfrm>
                  <a:off x="2392" y="2606"/>
                  <a:ext cx="1" cy="17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7" name="Rectangle 1087"/>
                <p:cNvSpPr>
                  <a:spLocks noChangeArrowheads="1"/>
                </p:cNvSpPr>
                <p:nvPr/>
              </p:nvSpPr>
              <p:spPr bwMode="auto">
                <a:xfrm>
                  <a:off x="2392" y="2606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8" name="Rectangle 1088"/>
                <p:cNvSpPr>
                  <a:spLocks noChangeArrowheads="1"/>
                </p:cNvSpPr>
                <p:nvPr/>
              </p:nvSpPr>
              <p:spPr bwMode="auto">
                <a:xfrm>
                  <a:off x="2392" y="2606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19" name="Rectangle 1089"/>
                <p:cNvSpPr>
                  <a:spLocks noChangeArrowheads="1"/>
                </p:cNvSpPr>
                <p:nvPr/>
              </p:nvSpPr>
              <p:spPr bwMode="auto">
                <a:xfrm>
                  <a:off x="2393" y="2606"/>
                  <a:ext cx="1" cy="17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0" name="Rectangle 1090"/>
                <p:cNvSpPr>
                  <a:spLocks noChangeArrowheads="1"/>
                </p:cNvSpPr>
                <p:nvPr/>
              </p:nvSpPr>
              <p:spPr bwMode="auto">
                <a:xfrm>
                  <a:off x="2393" y="2606"/>
                  <a:ext cx="1" cy="18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1" name="Rectangle 1091"/>
                <p:cNvSpPr>
                  <a:spLocks noChangeArrowheads="1"/>
                </p:cNvSpPr>
                <p:nvPr/>
              </p:nvSpPr>
              <p:spPr bwMode="auto">
                <a:xfrm>
                  <a:off x="2394" y="2606"/>
                  <a:ext cx="1" cy="18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2" name="Rectangle 1092"/>
                <p:cNvSpPr>
                  <a:spLocks noChangeArrowheads="1"/>
                </p:cNvSpPr>
                <p:nvPr/>
              </p:nvSpPr>
              <p:spPr bwMode="auto">
                <a:xfrm>
                  <a:off x="2394" y="2606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3" name="Rectangle 1093"/>
                <p:cNvSpPr>
                  <a:spLocks noChangeArrowheads="1"/>
                </p:cNvSpPr>
                <p:nvPr/>
              </p:nvSpPr>
              <p:spPr bwMode="auto">
                <a:xfrm>
                  <a:off x="2395" y="2606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4" name="Rectangle 1094"/>
                <p:cNvSpPr>
                  <a:spLocks noChangeArrowheads="1"/>
                </p:cNvSpPr>
                <p:nvPr/>
              </p:nvSpPr>
              <p:spPr bwMode="auto">
                <a:xfrm>
                  <a:off x="2395" y="2606"/>
                  <a:ext cx="1" cy="18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5" name="Rectangle 1095"/>
                <p:cNvSpPr>
                  <a:spLocks noChangeArrowheads="1"/>
                </p:cNvSpPr>
                <p:nvPr/>
              </p:nvSpPr>
              <p:spPr bwMode="auto">
                <a:xfrm>
                  <a:off x="2396" y="2606"/>
                  <a:ext cx="1" cy="18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6" name="Rectangle 1096"/>
                <p:cNvSpPr>
                  <a:spLocks noChangeArrowheads="1"/>
                </p:cNvSpPr>
                <p:nvPr/>
              </p:nvSpPr>
              <p:spPr bwMode="auto">
                <a:xfrm>
                  <a:off x="2396" y="2606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7" name="Rectangle 1097"/>
                <p:cNvSpPr>
                  <a:spLocks noChangeArrowheads="1"/>
                </p:cNvSpPr>
                <p:nvPr/>
              </p:nvSpPr>
              <p:spPr bwMode="auto">
                <a:xfrm>
                  <a:off x="2396" y="2606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8" name="Rectangle 1098"/>
                <p:cNvSpPr>
                  <a:spLocks noChangeArrowheads="1"/>
                </p:cNvSpPr>
                <p:nvPr/>
              </p:nvSpPr>
              <p:spPr bwMode="auto">
                <a:xfrm>
                  <a:off x="2397" y="2606"/>
                  <a:ext cx="1" cy="18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29" name="Rectangle 1099"/>
                <p:cNvSpPr>
                  <a:spLocks noChangeArrowheads="1"/>
                </p:cNvSpPr>
                <p:nvPr/>
              </p:nvSpPr>
              <p:spPr bwMode="auto">
                <a:xfrm>
                  <a:off x="2397" y="2606"/>
                  <a:ext cx="1" cy="18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0" name="Rectangle 1100"/>
                <p:cNvSpPr>
                  <a:spLocks noChangeArrowheads="1"/>
                </p:cNvSpPr>
                <p:nvPr/>
              </p:nvSpPr>
              <p:spPr bwMode="auto">
                <a:xfrm>
                  <a:off x="2398" y="2606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1" name="Rectangle 1101"/>
                <p:cNvSpPr>
                  <a:spLocks noChangeArrowheads="1"/>
                </p:cNvSpPr>
                <p:nvPr/>
              </p:nvSpPr>
              <p:spPr bwMode="auto">
                <a:xfrm>
                  <a:off x="2398" y="2606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2" name="Rectangle 1102"/>
                <p:cNvSpPr>
                  <a:spLocks noChangeArrowheads="1"/>
                </p:cNvSpPr>
                <p:nvPr/>
              </p:nvSpPr>
              <p:spPr bwMode="auto">
                <a:xfrm>
                  <a:off x="2399" y="2606"/>
                  <a:ext cx="1" cy="18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3" name="Rectangle 1103"/>
                <p:cNvSpPr>
                  <a:spLocks noChangeArrowheads="1"/>
                </p:cNvSpPr>
                <p:nvPr/>
              </p:nvSpPr>
              <p:spPr bwMode="auto">
                <a:xfrm>
                  <a:off x="2399" y="2606"/>
                  <a:ext cx="1" cy="19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4" name="Rectangle 1104"/>
                <p:cNvSpPr>
                  <a:spLocks noChangeArrowheads="1"/>
                </p:cNvSpPr>
                <p:nvPr/>
              </p:nvSpPr>
              <p:spPr bwMode="auto">
                <a:xfrm>
                  <a:off x="2400" y="2606"/>
                  <a:ext cx="1" cy="19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5" name="Rectangle 1105"/>
                <p:cNvSpPr>
                  <a:spLocks noChangeArrowheads="1"/>
                </p:cNvSpPr>
                <p:nvPr/>
              </p:nvSpPr>
              <p:spPr bwMode="auto">
                <a:xfrm>
                  <a:off x="2400" y="2606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6" name="Rectangle 1106"/>
                <p:cNvSpPr>
                  <a:spLocks noChangeArrowheads="1"/>
                </p:cNvSpPr>
                <p:nvPr/>
              </p:nvSpPr>
              <p:spPr bwMode="auto">
                <a:xfrm>
                  <a:off x="2400" y="2606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7" name="Rectangle 1107"/>
                <p:cNvSpPr>
                  <a:spLocks noChangeArrowheads="1"/>
                </p:cNvSpPr>
                <p:nvPr/>
              </p:nvSpPr>
              <p:spPr bwMode="auto">
                <a:xfrm>
                  <a:off x="2401" y="2606"/>
                  <a:ext cx="1" cy="19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8" name="Rectangle 1108"/>
                <p:cNvSpPr>
                  <a:spLocks noChangeArrowheads="1"/>
                </p:cNvSpPr>
                <p:nvPr/>
              </p:nvSpPr>
              <p:spPr bwMode="auto">
                <a:xfrm>
                  <a:off x="2401" y="2606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39" name="Rectangle 1109"/>
                <p:cNvSpPr>
                  <a:spLocks noChangeArrowheads="1"/>
                </p:cNvSpPr>
                <p:nvPr/>
              </p:nvSpPr>
              <p:spPr bwMode="auto">
                <a:xfrm>
                  <a:off x="2402" y="2606"/>
                  <a:ext cx="1" cy="19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0" name="Rectangle 1110"/>
                <p:cNvSpPr>
                  <a:spLocks noChangeArrowheads="1"/>
                </p:cNvSpPr>
                <p:nvPr/>
              </p:nvSpPr>
              <p:spPr bwMode="auto">
                <a:xfrm>
                  <a:off x="2402" y="2606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1" name="Rectangle 1111"/>
                <p:cNvSpPr>
                  <a:spLocks noChangeArrowheads="1"/>
                </p:cNvSpPr>
                <p:nvPr/>
              </p:nvSpPr>
              <p:spPr bwMode="auto">
                <a:xfrm>
                  <a:off x="2403" y="2606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2" name="Rectangle 1112"/>
                <p:cNvSpPr>
                  <a:spLocks noChangeArrowheads="1"/>
                </p:cNvSpPr>
                <p:nvPr/>
              </p:nvSpPr>
              <p:spPr bwMode="auto">
                <a:xfrm>
                  <a:off x="2403" y="2606"/>
                  <a:ext cx="1" cy="19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3" name="Rectangle 1113"/>
                <p:cNvSpPr>
                  <a:spLocks noChangeArrowheads="1"/>
                </p:cNvSpPr>
                <p:nvPr/>
              </p:nvSpPr>
              <p:spPr bwMode="auto">
                <a:xfrm>
                  <a:off x="2404" y="2606"/>
                  <a:ext cx="1" cy="19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4" name="Rectangle 1114"/>
                <p:cNvSpPr>
                  <a:spLocks noChangeArrowheads="1"/>
                </p:cNvSpPr>
                <p:nvPr/>
              </p:nvSpPr>
              <p:spPr bwMode="auto">
                <a:xfrm>
                  <a:off x="2404" y="2606"/>
                  <a:ext cx="1" cy="19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5" name="Rectangle 1115"/>
                <p:cNvSpPr>
                  <a:spLocks noChangeArrowheads="1"/>
                </p:cNvSpPr>
                <p:nvPr/>
              </p:nvSpPr>
              <p:spPr bwMode="auto">
                <a:xfrm>
                  <a:off x="2404" y="2606"/>
                  <a:ext cx="1" cy="20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6" name="Rectangle 1116"/>
                <p:cNvSpPr>
                  <a:spLocks noChangeArrowheads="1"/>
                </p:cNvSpPr>
                <p:nvPr/>
              </p:nvSpPr>
              <p:spPr bwMode="auto">
                <a:xfrm>
                  <a:off x="2405" y="2606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7" name="Rectangle 1117"/>
                <p:cNvSpPr>
                  <a:spLocks noChangeArrowheads="1"/>
                </p:cNvSpPr>
                <p:nvPr/>
              </p:nvSpPr>
              <p:spPr bwMode="auto">
                <a:xfrm>
                  <a:off x="2405" y="2606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8" name="Rectangle 1118"/>
                <p:cNvSpPr>
                  <a:spLocks noChangeArrowheads="1"/>
                </p:cNvSpPr>
                <p:nvPr/>
              </p:nvSpPr>
              <p:spPr bwMode="auto">
                <a:xfrm>
                  <a:off x="2406" y="2606"/>
                  <a:ext cx="1" cy="20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49" name="Rectangle 1119"/>
                <p:cNvSpPr>
                  <a:spLocks noChangeArrowheads="1"/>
                </p:cNvSpPr>
                <p:nvPr/>
              </p:nvSpPr>
              <p:spPr bwMode="auto">
                <a:xfrm>
                  <a:off x="2406" y="2606"/>
                  <a:ext cx="1" cy="20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0" name="Rectangle 1120"/>
                <p:cNvSpPr>
                  <a:spLocks noChangeArrowheads="1"/>
                </p:cNvSpPr>
                <p:nvPr/>
              </p:nvSpPr>
              <p:spPr bwMode="auto">
                <a:xfrm>
                  <a:off x="2407" y="2606"/>
                  <a:ext cx="1" cy="20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1" name="Rectangle 1121"/>
                <p:cNvSpPr>
                  <a:spLocks noChangeArrowheads="1"/>
                </p:cNvSpPr>
                <p:nvPr/>
              </p:nvSpPr>
              <p:spPr bwMode="auto">
                <a:xfrm>
                  <a:off x="2407" y="2606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2" name="Rectangle 1122"/>
                <p:cNvSpPr>
                  <a:spLocks noChangeArrowheads="1"/>
                </p:cNvSpPr>
                <p:nvPr/>
              </p:nvSpPr>
              <p:spPr bwMode="auto">
                <a:xfrm>
                  <a:off x="2408" y="2606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3" name="Rectangle 1123"/>
                <p:cNvSpPr>
                  <a:spLocks noChangeArrowheads="1"/>
                </p:cNvSpPr>
                <p:nvPr/>
              </p:nvSpPr>
              <p:spPr bwMode="auto">
                <a:xfrm>
                  <a:off x="2408" y="2606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4" name="Rectangle 1124"/>
                <p:cNvSpPr>
                  <a:spLocks noChangeArrowheads="1"/>
                </p:cNvSpPr>
                <p:nvPr/>
              </p:nvSpPr>
              <p:spPr bwMode="auto">
                <a:xfrm>
                  <a:off x="2408" y="2606"/>
                  <a:ext cx="1" cy="20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5" name="Rectangle 1125"/>
                <p:cNvSpPr>
                  <a:spLocks noChangeArrowheads="1"/>
                </p:cNvSpPr>
                <p:nvPr/>
              </p:nvSpPr>
              <p:spPr bwMode="auto">
                <a:xfrm>
                  <a:off x="2409" y="2606"/>
                  <a:ext cx="1" cy="20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6" name="Rectangle 1126"/>
                <p:cNvSpPr>
                  <a:spLocks noChangeArrowheads="1"/>
                </p:cNvSpPr>
                <p:nvPr/>
              </p:nvSpPr>
              <p:spPr bwMode="auto">
                <a:xfrm>
                  <a:off x="2409" y="2606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7" name="Rectangle 1127"/>
                <p:cNvSpPr>
                  <a:spLocks noChangeArrowheads="1"/>
                </p:cNvSpPr>
                <p:nvPr/>
              </p:nvSpPr>
              <p:spPr bwMode="auto">
                <a:xfrm>
                  <a:off x="2410" y="2606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8" name="Rectangle 1128"/>
                <p:cNvSpPr>
                  <a:spLocks noChangeArrowheads="1"/>
                </p:cNvSpPr>
                <p:nvPr/>
              </p:nvSpPr>
              <p:spPr bwMode="auto">
                <a:xfrm>
                  <a:off x="2410" y="2606"/>
                  <a:ext cx="1" cy="21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59" name="Rectangle 1129"/>
                <p:cNvSpPr>
                  <a:spLocks noChangeArrowheads="1"/>
                </p:cNvSpPr>
                <p:nvPr/>
              </p:nvSpPr>
              <p:spPr bwMode="auto">
                <a:xfrm>
                  <a:off x="2411" y="2606"/>
                  <a:ext cx="1" cy="21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0" name="Rectangle 1130"/>
                <p:cNvSpPr>
                  <a:spLocks noChangeArrowheads="1"/>
                </p:cNvSpPr>
                <p:nvPr/>
              </p:nvSpPr>
              <p:spPr bwMode="auto">
                <a:xfrm>
                  <a:off x="2411" y="2606"/>
                  <a:ext cx="1" cy="21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1" name="Rectangle 1131"/>
                <p:cNvSpPr>
                  <a:spLocks noChangeArrowheads="1"/>
                </p:cNvSpPr>
                <p:nvPr/>
              </p:nvSpPr>
              <p:spPr bwMode="auto">
                <a:xfrm>
                  <a:off x="2412" y="2606"/>
                  <a:ext cx="1" cy="21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2" name="Rectangle 1132"/>
                <p:cNvSpPr>
                  <a:spLocks noChangeArrowheads="1"/>
                </p:cNvSpPr>
                <p:nvPr/>
              </p:nvSpPr>
              <p:spPr bwMode="auto">
                <a:xfrm>
                  <a:off x="2412" y="2606"/>
                  <a:ext cx="1" cy="21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3" name="Rectangle 1133"/>
                <p:cNvSpPr>
                  <a:spLocks noChangeArrowheads="1"/>
                </p:cNvSpPr>
                <p:nvPr/>
              </p:nvSpPr>
              <p:spPr bwMode="auto">
                <a:xfrm>
                  <a:off x="2412" y="2606"/>
                  <a:ext cx="1" cy="21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4" name="Rectangle 1134"/>
                <p:cNvSpPr>
                  <a:spLocks noChangeArrowheads="1"/>
                </p:cNvSpPr>
                <p:nvPr/>
              </p:nvSpPr>
              <p:spPr bwMode="auto">
                <a:xfrm>
                  <a:off x="2413" y="2606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5" name="Rectangle 1135"/>
                <p:cNvSpPr>
                  <a:spLocks noChangeArrowheads="1"/>
                </p:cNvSpPr>
                <p:nvPr/>
              </p:nvSpPr>
              <p:spPr bwMode="auto">
                <a:xfrm>
                  <a:off x="2413" y="2606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6" name="Rectangle 1136"/>
                <p:cNvSpPr>
                  <a:spLocks noChangeArrowheads="1"/>
                </p:cNvSpPr>
                <p:nvPr/>
              </p:nvSpPr>
              <p:spPr bwMode="auto">
                <a:xfrm>
                  <a:off x="2414" y="2606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7" name="Rectangle 1137"/>
                <p:cNvSpPr>
                  <a:spLocks noChangeArrowheads="1"/>
                </p:cNvSpPr>
                <p:nvPr/>
              </p:nvSpPr>
              <p:spPr bwMode="auto">
                <a:xfrm>
                  <a:off x="2414" y="2606"/>
                  <a:ext cx="1" cy="21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8" name="Rectangle 1138"/>
                <p:cNvSpPr>
                  <a:spLocks noChangeArrowheads="1"/>
                </p:cNvSpPr>
                <p:nvPr/>
              </p:nvSpPr>
              <p:spPr bwMode="auto">
                <a:xfrm>
                  <a:off x="2415" y="2606"/>
                  <a:ext cx="1" cy="21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69" name="Rectangle 1139"/>
                <p:cNvSpPr>
                  <a:spLocks noChangeArrowheads="1"/>
                </p:cNvSpPr>
                <p:nvPr/>
              </p:nvSpPr>
              <p:spPr bwMode="auto">
                <a:xfrm>
                  <a:off x="2415" y="2606"/>
                  <a:ext cx="1" cy="21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0" name="Rectangle 1140"/>
                <p:cNvSpPr>
                  <a:spLocks noChangeArrowheads="1"/>
                </p:cNvSpPr>
                <p:nvPr/>
              </p:nvSpPr>
              <p:spPr bwMode="auto">
                <a:xfrm>
                  <a:off x="2416" y="2606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1" name="Rectangle 1141"/>
                <p:cNvSpPr>
                  <a:spLocks noChangeArrowheads="1"/>
                </p:cNvSpPr>
                <p:nvPr/>
              </p:nvSpPr>
              <p:spPr bwMode="auto">
                <a:xfrm>
                  <a:off x="2416" y="2606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2" name="Rectangle 1142"/>
                <p:cNvSpPr>
                  <a:spLocks noChangeArrowheads="1"/>
                </p:cNvSpPr>
                <p:nvPr/>
              </p:nvSpPr>
              <p:spPr bwMode="auto">
                <a:xfrm>
                  <a:off x="2416" y="2606"/>
                  <a:ext cx="1" cy="22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3" name="Rectangle 1143"/>
                <p:cNvSpPr>
                  <a:spLocks noChangeArrowheads="1"/>
                </p:cNvSpPr>
                <p:nvPr/>
              </p:nvSpPr>
              <p:spPr bwMode="auto">
                <a:xfrm>
                  <a:off x="2417" y="2606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9574" name="Group 1144"/>
              <p:cNvGrpSpPr>
                <a:grpSpLocks/>
              </p:cNvGrpSpPr>
              <p:nvPr/>
            </p:nvGrpSpPr>
            <p:grpSpPr bwMode="auto">
              <a:xfrm>
                <a:off x="977" y="2846"/>
                <a:ext cx="131" cy="250"/>
                <a:chOff x="2417" y="2606"/>
                <a:chExt cx="131" cy="250"/>
              </a:xfrm>
            </p:grpSpPr>
            <p:sp>
              <p:nvSpPr>
                <p:cNvPr id="59575" name="Rectangle 1145"/>
                <p:cNvSpPr>
                  <a:spLocks noChangeArrowheads="1"/>
                </p:cNvSpPr>
                <p:nvPr/>
              </p:nvSpPr>
              <p:spPr bwMode="auto">
                <a:xfrm>
                  <a:off x="2417" y="2606"/>
                  <a:ext cx="1" cy="22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6" name="Rectangle 1146"/>
                <p:cNvSpPr>
                  <a:spLocks noChangeArrowheads="1"/>
                </p:cNvSpPr>
                <p:nvPr/>
              </p:nvSpPr>
              <p:spPr bwMode="auto">
                <a:xfrm>
                  <a:off x="2418" y="2606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7" name="Rectangle 1147"/>
                <p:cNvSpPr>
                  <a:spLocks noChangeArrowheads="1"/>
                </p:cNvSpPr>
                <p:nvPr/>
              </p:nvSpPr>
              <p:spPr bwMode="auto">
                <a:xfrm>
                  <a:off x="2418" y="2606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8" name="Rectangle 1148"/>
                <p:cNvSpPr>
                  <a:spLocks noChangeArrowheads="1"/>
                </p:cNvSpPr>
                <p:nvPr/>
              </p:nvSpPr>
              <p:spPr bwMode="auto">
                <a:xfrm>
                  <a:off x="2419" y="2606"/>
                  <a:ext cx="1" cy="22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79" name="Rectangle 1149"/>
                <p:cNvSpPr>
                  <a:spLocks noChangeArrowheads="1"/>
                </p:cNvSpPr>
                <p:nvPr/>
              </p:nvSpPr>
              <p:spPr bwMode="auto">
                <a:xfrm>
                  <a:off x="2419" y="2606"/>
                  <a:ext cx="1" cy="22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0" name="Rectangle 1150"/>
                <p:cNvSpPr>
                  <a:spLocks noChangeArrowheads="1"/>
                </p:cNvSpPr>
                <p:nvPr/>
              </p:nvSpPr>
              <p:spPr bwMode="auto">
                <a:xfrm>
                  <a:off x="2420" y="2606"/>
                  <a:ext cx="1" cy="22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1" name="Rectangle 1151"/>
                <p:cNvSpPr>
                  <a:spLocks noChangeArrowheads="1"/>
                </p:cNvSpPr>
                <p:nvPr/>
              </p:nvSpPr>
              <p:spPr bwMode="auto">
                <a:xfrm>
                  <a:off x="2420" y="2606"/>
                  <a:ext cx="1" cy="22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2" name="Rectangle 1152"/>
                <p:cNvSpPr>
                  <a:spLocks noChangeArrowheads="1"/>
                </p:cNvSpPr>
                <p:nvPr/>
              </p:nvSpPr>
              <p:spPr bwMode="auto">
                <a:xfrm>
                  <a:off x="2420" y="2606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3" name="Rectangle 1153"/>
                <p:cNvSpPr>
                  <a:spLocks noChangeArrowheads="1"/>
                </p:cNvSpPr>
                <p:nvPr/>
              </p:nvSpPr>
              <p:spPr bwMode="auto">
                <a:xfrm>
                  <a:off x="2421" y="2606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4" name="Rectangle 1154"/>
                <p:cNvSpPr>
                  <a:spLocks noChangeArrowheads="1"/>
                </p:cNvSpPr>
                <p:nvPr/>
              </p:nvSpPr>
              <p:spPr bwMode="auto">
                <a:xfrm>
                  <a:off x="2421" y="2606"/>
                  <a:ext cx="1" cy="23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5" name="Rectangle 1155"/>
                <p:cNvSpPr>
                  <a:spLocks noChangeArrowheads="1"/>
                </p:cNvSpPr>
                <p:nvPr/>
              </p:nvSpPr>
              <p:spPr bwMode="auto">
                <a:xfrm>
                  <a:off x="2422" y="2606"/>
                  <a:ext cx="1" cy="23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6" name="Rectangle 1156"/>
                <p:cNvSpPr>
                  <a:spLocks noChangeArrowheads="1"/>
                </p:cNvSpPr>
                <p:nvPr/>
              </p:nvSpPr>
              <p:spPr bwMode="auto">
                <a:xfrm>
                  <a:off x="2422" y="2606"/>
                  <a:ext cx="1" cy="23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7" name="Rectangle 1157"/>
                <p:cNvSpPr>
                  <a:spLocks noChangeArrowheads="1"/>
                </p:cNvSpPr>
                <p:nvPr/>
              </p:nvSpPr>
              <p:spPr bwMode="auto">
                <a:xfrm>
                  <a:off x="2423" y="2606"/>
                  <a:ext cx="1" cy="23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8" name="Rectangle 1158"/>
                <p:cNvSpPr>
                  <a:spLocks noChangeArrowheads="1"/>
                </p:cNvSpPr>
                <p:nvPr/>
              </p:nvSpPr>
              <p:spPr bwMode="auto">
                <a:xfrm>
                  <a:off x="2423" y="2606"/>
                  <a:ext cx="1" cy="23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89" name="Rectangle 1159"/>
                <p:cNvSpPr>
                  <a:spLocks noChangeArrowheads="1"/>
                </p:cNvSpPr>
                <p:nvPr/>
              </p:nvSpPr>
              <p:spPr bwMode="auto">
                <a:xfrm>
                  <a:off x="2423" y="2606"/>
                  <a:ext cx="1" cy="23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0" name="Rectangle 1160"/>
                <p:cNvSpPr>
                  <a:spLocks noChangeArrowheads="1"/>
                </p:cNvSpPr>
                <p:nvPr/>
              </p:nvSpPr>
              <p:spPr bwMode="auto">
                <a:xfrm>
                  <a:off x="2424" y="2606"/>
                  <a:ext cx="1" cy="23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1" name="Rectangle 1161"/>
                <p:cNvSpPr>
                  <a:spLocks noChangeArrowheads="1"/>
                </p:cNvSpPr>
                <p:nvPr/>
              </p:nvSpPr>
              <p:spPr bwMode="auto">
                <a:xfrm>
                  <a:off x="2424" y="2606"/>
                  <a:ext cx="1" cy="23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2" name="Rectangle 1162"/>
                <p:cNvSpPr>
                  <a:spLocks noChangeArrowheads="1"/>
                </p:cNvSpPr>
                <p:nvPr/>
              </p:nvSpPr>
              <p:spPr bwMode="auto">
                <a:xfrm>
                  <a:off x="2425" y="2606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3" name="Rectangle 1163"/>
                <p:cNvSpPr>
                  <a:spLocks noChangeArrowheads="1"/>
                </p:cNvSpPr>
                <p:nvPr/>
              </p:nvSpPr>
              <p:spPr bwMode="auto">
                <a:xfrm>
                  <a:off x="2425" y="2606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4" name="Rectangle 1164"/>
                <p:cNvSpPr>
                  <a:spLocks noChangeArrowheads="1"/>
                </p:cNvSpPr>
                <p:nvPr/>
              </p:nvSpPr>
              <p:spPr bwMode="auto">
                <a:xfrm>
                  <a:off x="2426" y="2606"/>
                  <a:ext cx="1" cy="23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5" name="Rectangle 1165"/>
                <p:cNvSpPr>
                  <a:spLocks noChangeArrowheads="1"/>
                </p:cNvSpPr>
                <p:nvPr/>
              </p:nvSpPr>
              <p:spPr bwMode="auto">
                <a:xfrm>
                  <a:off x="2426" y="2606"/>
                  <a:ext cx="1" cy="23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6" name="Rectangle 1166"/>
                <p:cNvSpPr>
                  <a:spLocks noChangeArrowheads="1"/>
                </p:cNvSpPr>
                <p:nvPr/>
              </p:nvSpPr>
              <p:spPr bwMode="auto">
                <a:xfrm>
                  <a:off x="2427" y="2606"/>
                  <a:ext cx="1" cy="24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7" name="Rectangle 1167"/>
                <p:cNvSpPr>
                  <a:spLocks noChangeArrowheads="1"/>
                </p:cNvSpPr>
                <p:nvPr/>
              </p:nvSpPr>
              <p:spPr bwMode="auto">
                <a:xfrm>
                  <a:off x="2427" y="2606"/>
                  <a:ext cx="1" cy="24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8" name="Rectangle 1168"/>
                <p:cNvSpPr>
                  <a:spLocks noChangeArrowheads="1"/>
                </p:cNvSpPr>
                <p:nvPr/>
              </p:nvSpPr>
              <p:spPr bwMode="auto">
                <a:xfrm>
                  <a:off x="2427" y="2606"/>
                  <a:ext cx="1" cy="24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599" name="Rectangle 1169"/>
                <p:cNvSpPr>
                  <a:spLocks noChangeArrowheads="1"/>
                </p:cNvSpPr>
                <p:nvPr/>
              </p:nvSpPr>
              <p:spPr bwMode="auto">
                <a:xfrm>
                  <a:off x="2428" y="2606"/>
                  <a:ext cx="1" cy="242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0" name="Rectangle 1170"/>
                <p:cNvSpPr>
                  <a:spLocks noChangeArrowheads="1"/>
                </p:cNvSpPr>
                <p:nvPr/>
              </p:nvSpPr>
              <p:spPr bwMode="auto">
                <a:xfrm>
                  <a:off x="2428" y="2606"/>
                  <a:ext cx="1" cy="24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1" name="Rectangle 1171"/>
                <p:cNvSpPr>
                  <a:spLocks noChangeArrowheads="1"/>
                </p:cNvSpPr>
                <p:nvPr/>
              </p:nvSpPr>
              <p:spPr bwMode="auto">
                <a:xfrm>
                  <a:off x="2429" y="2606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2" name="Rectangle 1172"/>
                <p:cNvSpPr>
                  <a:spLocks noChangeArrowheads="1"/>
                </p:cNvSpPr>
                <p:nvPr/>
              </p:nvSpPr>
              <p:spPr bwMode="auto">
                <a:xfrm>
                  <a:off x="2429" y="2606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3" name="Rectangle 1173"/>
                <p:cNvSpPr>
                  <a:spLocks noChangeArrowheads="1"/>
                </p:cNvSpPr>
                <p:nvPr/>
              </p:nvSpPr>
              <p:spPr bwMode="auto">
                <a:xfrm>
                  <a:off x="2430" y="2606"/>
                  <a:ext cx="1" cy="24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4" name="Rectangle 1174"/>
                <p:cNvSpPr>
                  <a:spLocks noChangeArrowheads="1"/>
                </p:cNvSpPr>
                <p:nvPr/>
              </p:nvSpPr>
              <p:spPr bwMode="auto">
                <a:xfrm>
                  <a:off x="2430" y="2606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5" name="Rectangle 1175"/>
                <p:cNvSpPr>
                  <a:spLocks noChangeArrowheads="1"/>
                </p:cNvSpPr>
                <p:nvPr/>
              </p:nvSpPr>
              <p:spPr bwMode="auto">
                <a:xfrm>
                  <a:off x="2431" y="2606"/>
                  <a:ext cx="1" cy="24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6" name="Rectangle 1176"/>
                <p:cNvSpPr>
                  <a:spLocks noChangeArrowheads="1"/>
                </p:cNvSpPr>
                <p:nvPr/>
              </p:nvSpPr>
              <p:spPr bwMode="auto">
                <a:xfrm>
                  <a:off x="2431" y="2606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7" name="Rectangle 1177"/>
                <p:cNvSpPr>
                  <a:spLocks noChangeArrowheads="1"/>
                </p:cNvSpPr>
                <p:nvPr/>
              </p:nvSpPr>
              <p:spPr bwMode="auto">
                <a:xfrm>
                  <a:off x="2431" y="2606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8" name="Rectangle 1178"/>
                <p:cNvSpPr>
                  <a:spLocks noChangeArrowheads="1"/>
                </p:cNvSpPr>
                <p:nvPr/>
              </p:nvSpPr>
              <p:spPr bwMode="auto">
                <a:xfrm>
                  <a:off x="2432" y="2606"/>
                  <a:ext cx="1" cy="24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09" name="Rectangle 1179"/>
                <p:cNvSpPr>
                  <a:spLocks noChangeArrowheads="1"/>
                </p:cNvSpPr>
                <p:nvPr/>
              </p:nvSpPr>
              <p:spPr bwMode="auto">
                <a:xfrm>
                  <a:off x="2432" y="2606"/>
                  <a:ext cx="4" cy="25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0" name="Rectangle 1180"/>
                <p:cNvSpPr>
                  <a:spLocks noChangeArrowheads="1"/>
                </p:cNvSpPr>
                <p:nvPr/>
              </p:nvSpPr>
              <p:spPr bwMode="auto">
                <a:xfrm>
                  <a:off x="2436" y="2606"/>
                  <a:ext cx="13" cy="25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1" name="Rectangle 1181"/>
                <p:cNvSpPr>
                  <a:spLocks noChangeArrowheads="1"/>
                </p:cNvSpPr>
                <p:nvPr/>
              </p:nvSpPr>
              <p:spPr bwMode="auto">
                <a:xfrm>
                  <a:off x="2449" y="2606"/>
                  <a:ext cx="13" cy="25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2" name="Rectangle 1182"/>
                <p:cNvSpPr>
                  <a:spLocks noChangeArrowheads="1"/>
                </p:cNvSpPr>
                <p:nvPr/>
              </p:nvSpPr>
              <p:spPr bwMode="auto">
                <a:xfrm>
                  <a:off x="2462" y="2606"/>
                  <a:ext cx="13" cy="25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3" name="Rectangle 1183"/>
                <p:cNvSpPr>
                  <a:spLocks noChangeArrowheads="1"/>
                </p:cNvSpPr>
                <p:nvPr/>
              </p:nvSpPr>
              <p:spPr bwMode="auto">
                <a:xfrm>
                  <a:off x="2475" y="2606"/>
                  <a:ext cx="1" cy="2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4" name="Rectangle 1184"/>
                <p:cNvSpPr>
                  <a:spLocks noChangeArrowheads="1"/>
                </p:cNvSpPr>
                <p:nvPr/>
              </p:nvSpPr>
              <p:spPr bwMode="auto">
                <a:xfrm>
                  <a:off x="2476" y="2606"/>
                  <a:ext cx="1" cy="2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5" name="Rectangle 1185"/>
                <p:cNvSpPr>
                  <a:spLocks noChangeArrowheads="1"/>
                </p:cNvSpPr>
                <p:nvPr/>
              </p:nvSpPr>
              <p:spPr bwMode="auto">
                <a:xfrm>
                  <a:off x="2476" y="2606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6" name="Rectangle 1186"/>
                <p:cNvSpPr>
                  <a:spLocks noChangeArrowheads="1"/>
                </p:cNvSpPr>
                <p:nvPr/>
              </p:nvSpPr>
              <p:spPr bwMode="auto">
                <a:xfrm>
                  <a:off x="2477" y="2606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7" name="Rectangle 1187"/>
                <p:cNvSpPr>
                  <a:spLocks noChangeArrowheads="1"/>
                </p:cNvSpPr>
                <p:nvPr/>
              </p:nvSpPr>
              <p:spPr bwMode="auto">
                <a:xfrm>
                  <a:off x="2477" y="2606"/>
                  <a:ext cx="1" cy="2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8" name="Rectangle 1188"/>
                <p:cNvSpPr>
                  <a:spLocks noChangeArrowheads="1"/>
                </p:cNvSpPr>
                <p:nvPr/>
              </p:nvSpPr>
              <p:spPr bwMode="auto">
                <a:xfrm>
                  <a:off x="2478" y="2606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19" name="Rectangle 1189"/>
                <p:cNvSpPr>
                  <a:spLocks noChangeArrowheads="1"/>
                </p:cNvSpPr>
                <p:nvPr/>
              </p:nvSpPr>
              <p:spPr bwMode="auto">
                <a:xfrm>
                  <a:off x="2478" y="2606"/>
                  <a:ext cx="1" cy="2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0" name="Rectangle 1190"/>
                <p:cNvSpPr>
                  <a:spLocks noChangeArrowheads="1"/>
                </p:cNvSpPr>
                <p:nvPr/>
              </p:nvSpPr>
              <p:spPr bwMode="auto">
                <a:xfrm>
                  <a:off x="2479" y="2606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1" name="Rectangle 1191"/>
                <p:cNvSpPr>
                  <a:spLocks noChangeArrowheads="1"/>
                </p:cNvSpPr>
                <p:nvPr/>
              </p:nvSpPr>
              <p:spPr bwMode="auto">
                <a:xfrm>
                  <a:off x="2479" y="2606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2" name="Rectangle 1192"/>
                <p:cNvSpPr>
                  <a:spLocks noChangeArrowheads="1"/>
                </p:cNvSpPr>
                <p:nvPr/>
              </p:nvSpPr>
              <p:spPr bwMode="auto">
                <a:xfrm>
                  <a:off x="2479" y="2606"/>
                  <a:ext cx="1" cy="2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3" name="Rectangle 1193"/>
                <p:cNvSpPr>
                  <a:spLocks noChangeArrowheads="1"/>
                </p:cNvSpPr>
                <p:nvPr/>
              </p:nvSpPr>
              <p:spPr bwMode="auto">
                <a:xfrm>
                  <a:off x="2480" y="2606"/>
                  <a:ext cx="1" cy="2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4" name="Rectangle 1194"/>
                <p:cNvSpPr>
                  <a:spLocks noChangeArrowheads="1"/>
                </p:cNvSpPr>
                <p:nvPr/>
              </p:nvSpPr>
              <p:spPr bwMode="auto">
                <a:xfrm>
                  <a:off x="2480" y="2606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5" name="Rectangle 1195"/>
                <p:cNvSpPr>
                  <a:spLocks noChangeArrowheads="1"/>
                </p:cNvSpPr>
                <p:nvPr/>
              </p:nvSpPr>
              <p:spPr bwMode="auto">
                <a:xfrm>
                  <a:off x="2481" y="2606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6" name="Rectangle 1196"/>
                <p:cNvSpPr>
                  <a:spLocks noChangeArrowheads="1"/>
                </p:cNvSpPr>
                <p:nvPr/>
              </p:nvSpPr>
              <p:spPr bwMode="auto">
                <a:xfrm>
                  <a:off x="2481" y="2606"/>
                  <a:ext cx="1" cy="2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7" name="Rectangle 1197"/>
                <p:cNvSpPr>
                  <a:spLocks noChangeArrowheads="1"/>
                </p:cNvSpPr>
                <p:nvPr/>
              </p:nvSpPr>
              <p:spPr bwMode="auto">
                <a:xfrm>
                  <a:off x="2482" y="2606"/>
                  <a:ext cx="1" cy="2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8" name="Rectangle 1198"/>
                <p:cNvSpPr>
                  <a:spLocks noChangeArrowheads="1"/>
                </p:cNvSpPr>
                <p:nvPr/>
              </p:nvSpPr>
              <p:spPr bwMode="auto">
                <a:xfrm>
                  <a:off x="2482" y="2606"/>
                  <a:ext cx="1" cy="2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29" name="Rectangle 1199"/>
                <p:cNvSpPr>
                  <a:spLocks noChangeArrowheads="1"/>
                </p:cNvSpPr>
                <p:nvPr/>
              </p:nvSpPr>
              <p:spPr bwMode="auto">
                <a:xfrm>
                  <a:off x="2482" y="2606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0" name="Rectangle 1200"/>
                <p:cNvSpPr>
                  <a:spLocks noChangeArrowheads="1"/>
                </p:cNvSpPr>
                <p:nvPr/>
              </p:nvSpPr>
              <p:spPr bwMode="auto">
                <a:xfrm>
                  <a:off x="2483" y="2606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1" name="Rectangle 1201"/>
                <p:cNvSpPr>
                  <a:spLocks noChangeArrowheads="1"/>
                </p:cNvSpPr>
                <p:nvPr/>
              </p:nvSpPr>
              <p:spPr bwMode="auto">
                <a:xfrm>
                  <a:off x="2483" y="2606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2" name="Rectangle 1202"/>
                <p:cNvSpPr>
                  <a:spLocks noChangeArrowheads="1"/>
                </p:cNvSpPr>
                <p:nvPr/>
              </p:nvSpPr>
              <p:spPr bwMode="auto">
                <a:xfrm>
                  <a:off x="2484" y="2606"/>
                  <a:ext cx="1" cy="2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3" name="Rectangle 1203"/>
                <p:cNvSpPr>
                  <a:spLocks noChangeArrowheads="1"/>
                </p:cNvSpPr>
                <p:nvPr/>
              </p:nvSpPr>
              <p:spPr bwMode="auto">
                <a:xfrm>
                  <a:off x="2484" y="2606"/>
                  <a:ext cx="1" cy="2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4" name="Rectangle 1204"/>
                <p:cNvSpPr>
                  <a:spLocks noChangeArrowheads="1"/>
                </p:cNvSpPr>
                <p:nvPr/>
              </p:nvSpPr>
              <p:spPr bwMode="auto">
                <a:xfrm>
                  <a:off x="2485" y="2606"/>
                  <a:ext cx="1" cy="2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5" name="Rectangle 1205"/>
                <p:cNvSpPr>
                  <a:spLocks noChangeArrowheads="1"/>
                </p:cNvSpPr>
                <p:nvPr/>
              </p:nvSpPr>
              <p:spPr bwMode="auto">
                <a:xfrm>
                  <a:off x="2485" y="2606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6" name="Rectangle 1206"/>
                <p:cNvSpPr>
                  <a:spLocks noChangeArrowheads="1"/>
                </p:cNvSpPr>
                <p:nvPr/>
              </p:nvSpPr>
              <p:spPr bwMode="auto">
                <a:xfrm>
                  <a:off x="2486" y="2606"/>
                  <a:ext cx="1" cy="2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7" name="Rectangle 1207"/>
                <p:cNvSpPr>
                  <a:spLocks noChangeArrowheads="1"/>
                </p:cNvSpPr>
                <p:nvPr/>
              </p:nvSpPr>
              <p:spPr bwMode="auto">
                <a:xfrm>
                  <a:off x="2486" y="2606"/>
                  <a:ext cx="1" cy="2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8" name="Rectangle 1208"/>
                <p:cNvSpPr>
                  <a:spLocks noChangeArrowheads="1"/>
                </p:cNvSpPr>
                <p:nvPr/>
              </p:nvSpPr>
              <p:spPr bwMode="auto">
                <a:xfrm>
                  <a:off x="2486" y="2606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39" name="Rectangle 1209"/>
                <p:cNvSpPr>
                  <a:spLocks noChangeArrowheads="1"/>
                </p:cNvSpPr>
                <p:nvPr/>
              </p:nvSpPr>
              <p:spPr bwMode="auto">
                <a:xfrm>
                  <a:off x="2487" y="2606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0" name="Rectangle 1210"/>
                <p:cNvSpPr>
                  <a:spLocks noChangeArrowheads="1"/>
                </p:cNvSpPr>
                <p:nvPr/>
              </p:nvSpPr>
              <p:spPr bwMode="auto">
                <a:xfrm>
                  <a:off x="2487" y="2606"/>
                  <a:ext cx="1" cy="22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1" name="Rectangle 1211"/>
                <p:cNvSpPr>
                  <a:spLocks noChangeArrowheads="1"/>
                </p:cNvSpPr>
                <p:nvPr/>
              </p:nvSpPr>
              <p:spPr bwMode="auto">
                <a:xfrm>
                  <a:off x="2488" y="2606"/>
                  <a:ext cx="1" cy="2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2" name="Rectangle 1212"/>
                <p:cNvSpPr>
                  <a:spLocks noChangeArrowheads="1"/>
                </p:cNvSpPr>
                <p:nvPr/>
              </p:nvSpPr>
              <p:spPr bwMode="auto">
                <a:xfrm>
                  <a:off x="2488" y="2606"/>
                  <a:ext cx="1" cy="2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3" name="Rectangle 1213"/>
                <p:cNvSpPr>
                  <a:spLocks noChangeArrowheads="1"/>
                </p:cNvSpPr>
                <p:nvPr/>
              </p:nvSpPr>
              <p:spPr bwMode="auto">
                <a:xfrm>
                  <a:off x="2489" y="2606"/>
                  <a:ext cx="1" cy="2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4" name="Rectangle 1214"/>
                <p:cNvSpPr>
                  <a:spLocks noChangeArrowheads="1"/>
                </p:cNvSpPr>
                <p:nvPr/>
              </p:nvSpPr>
              <p:spPr bwMode="auto">
                <a:xfrm>
                  <a:off x="2489" y="2606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5" name="Rectangle 1215"/>
                <p:cNvSpPr>
                  <a:spLocks noChangeArrowheads="1"/>
                </p:cNvSpPr>
                <p:nvPr/>
              </p:nvSpPr>
              <p:spPr bwMode="auto">
                <a:xfrm>
                  <a:off x="2490" y="2606"/>
                  <a:ext cx="1" cy="2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6" name="Rectangle 1216"/>
                <p:cNvSpPr>
                  <a:spLocks noChangeArrowheads="1"/>
                </p:cNvSpPr>
                <p:nvPr/>
              </p:nvSpPr>
              <p:spPr bwMode="auto">
                <a:xfrm>
                  <a:off x="2490" y="2606"/>
                  <a:ext cx="1" cy="2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7" name="Rectangle 1217"/>
                <p:cNvSpPr>
                  <a:spLocks noChangeArrowheads="1"/>
                </p:cNvSpPr>
                <p:nvPr/>
              </p:nvSpPr>
              <p:spPr bwMode="auto">
                <a:xfrm>
                  <a:off x="2490" y="2606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8" name="Rectangle 1218"/>
                <p:cNvSpPr>
                  <a:spLocks noChangeArrowheads="1"/>
                </p:cNvSpPr>
                <p:nvPr/>
              </p:nvSpPr>
              <p:spPr bwMode="auto">
                <a:xfrm>
                  <a:off x="2491" y="2606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49" name="Rectangle 1219"/>
                <p:cNvSpPr>
                  <a:spLocks noChangeArrowheads="1"/>
                </p:cNvSpPr>
                <p:nvPr/>
              </p:nvSpPr>
              <p:spPr bwMode="auto">
                <a:xfrm>
                  <a:off x="2491" y="2606"/>
                  <a:ext cx="1" cy="2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0" name="Rectangle 1220"/>
                <p:cNvSpPr>
                  <a:spLocks noChangeArrowheads="1"/>
                </p:cNvSpPr>
                <p:nvPr/>
              </p:nvSpPr>
              <p:spPr bwMode="auto">
                <a:xfrm>
                  <a:off x="2492" y="2606"/>
                  <a:ext cx="1" cy="2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1" name="Rectangle 1221"/>
                <p:cNvSpPr>
                  <a:spLocks noChangeArrowheads="1"/>
                </p:cNvSpPr>
                <p:nvPr/>
              </p:nvSpPr>
              <p:spPr bwMode="auto">
                <a:xfrm>
                  <a:off x="2492" y="2606"/>
                  <a:ext cx="1" cy="2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2" name="Rectangle 1222"/>
                <p:cNvSpPr>
                  <a:spLocks noChangeArrowheads="1"/>
                </p:cNvSpPr>
                <p:nvPr/>
              </p:nvSpPr>
              <p:spPr bwMode="auto">
                <a:xfrm>
                  <a:off x="2493" y="2606"/>
                  <a:ext cx="1" cy="2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3" name="Rectangle 1223"/>
                <p:cNvSpPr>
                  <a:spLocks noChangeArrowheads="1"/>
                </p:cNvSpPr>
                <p:nvPr/>
              </p:nvSpPr>
              <p:spPr bwMode="auto">
                <a:xfrm>
                  <a:off x="2493" y="2606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4" name="Rectangle 1224"/>
                <p:cNvSpPr>
                  <a:spLocks noChangeArrowheads="1"/>
                </p:cNvSpPr>
                <p:nvPr/>
              </p:nvSpPr>
              <p:spPr bwMode="auto">
                <a:xfrm>
                  <a:off x="2494" y="2606"/>
                  <a:ext cx="1" cy="2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5" name="Rectangle 1225"/>
                <p:cNvSpPr>
                  <a:spLocks noChangeArrowheads="1"/>
                </p:cNvSpPr>
                <p:nvPr/>
              </p:nvSpPr>
              <p:spPr bwMode="auto">
                <a:xfrm>
                  <a:off x="2494" y="2606"/>
                  <a:ext cx="1" cy="2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6" name="Rectangle 1226"/>
                <p:cNvSpPr>
                  <a:spLocks noChangeArrowheads="1"/>
                </p:cNvSpPr>
                <p:nvPr/>
              </p:nvSpPr>
              <p:spPr bwMode="auto">
                <a:xfrm>
                  <a:off x="2494" y="2606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7" name="Rectangle 1227"/>
                <p:cNvSpPr>
                  <a:spLocks noChangeArrowheads="1"/>
                </p:cNvSpPr>
                <p:nvPr/>
              </p:nvSpPr>
              <p:spPr bwMode="auto">
                <a:xfrm>
                  <a:off x="2495" y="2606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8" name="Rectangle 1228"/>
                <p:cNvSpPr>
                  <a:spLocks noChangeArrowheads="1"/>
                </p:cNvSpPr>
                <p:nvPr/>
              </p:nvSpPr>
              <p:spPr bwMode="auto">
                <a:xfrm>
                  <a:off x="2495" y="2606"/>
                  <a:ext cx="1" cy="2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59" name="Rectangle 1229"/>
                <p:cNvSpPr>
                  <a:spLocks noChangeArrowheads="1"/>
                </p:cNvSpPr>
                <p:nvPr/>
              </p:nvSpPr>
              <p:spPr bwMode="auto">
                <a:xfrm>
                  <a:off x="2496" y="2606"/>
                  <a:ext cx="1" cy="2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0" name="Rectangle 1230"/>
                <p:cNvSpPr>
                  <a:spLocks noChangeArrowheads="1"/>
                </p:cNvSpPr>
                <p:nvPr/>
              </p:nvSpPr>
              <p:spPr bwMode="auto">
                <a:xfrm>
                  <a:off x="2496" y="2606"/>
                  <a:ext cx="1" cy="2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1" name="Rectangle 1231"/>
                <p:cNvSpPr>
                  <a:spLocks noChangeArrowheads="1"/>
                </p:cNvSpPr>
                <p:nvPr/>
              </p:nvSpPr>
              <p:spPr bwMode="auto">
                <a:xfrm>
                  <a:off x="2497" y="2606"/>
                  <a:ext cx="1" cy="2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2" name="Rectangle 1232"/>
                <p:cNvSpPr>
                  <a:spLocks noChangeArrowheads="1"/>
                </p:cNvSpPr>
                <p:nvPr/>
              </p:nvSpPr>
              <p:spPr bwMode="auto">
                <a:xfrm>
                  <a:off x="2497" y="2606"/>
                  <a:ext cx="1" cy="2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3" name="Rectangle 1233"/>
                <p:cNvSpPr>
                  <a:spLocks noChangeArrowheads="1"/>
                </p:cNvSpPr>
                <p:nvPr/>
              </p:nvSpPr>
              <p:spPr bwMode="auto">
                <a:xfrm>
                  <a:off x="2498" y="2606"/>
                  <a:ext cx="1" cy="2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4" name="Rectangle 1234"/>
                <p:cNvSpPr>
                  <a:spLocks noChangeArrowheads="1"/>
                </p:cNvSpPr>
                <p:nvPr/>
              </p:nvSpPr>
              <p:spPr bwMode="auto">
                <a:xfrm>
                  <a:off x="2498" y="2606"/>
                  <a:ext cx="1" cy="2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5" name="Rectangle 1235"/>
                <p:cNvSpPr>
                  <a:spLocks noChangeArrowheads="1"/>
                </p:cNvSpPr>
                <p:nvPr/>
              </p:nvSpPr>
              <p:spPr bwMode="auto">
                <a:xfrm>
                  <a:off x="2498" y="2606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6" name="Rectangle 1236"/>
                <p:cNvSpPr>
                  <a:spLocks noChangeArrowheads="1"/>
                </p:cNvSpPr>
                <p:nvPr/>
              </p:nvSpPr>
              <p:spPr bwMode="auto">
                <a:xfrm>
                  <a:off x="2499" y="2606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7" name="Rectangle 1237"/>
                <p:cNvSpPr>
                  <a:spLocks noChangeArrowheads="1"/>
                </p:cNvSpPr>
                <p:nvPr/>
              </p:nvSpPr>
              <p:spPr bwMode="auto">
                <a:xfrm>
                  <a:off x="2499" y="2606"/>
                  <a:ext cx="1" cy="2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8" name="Rectangle 1238"/>
                <p:cNvSpPr>
                  <a:spLocks noChangeArrowheads="1"/>
                </p:cNvSpPr>
                <p:nvPr/>
              </p:nvSpPr>
              <p:spPr bwMode="auto">
                <a:xfrm>
                  <a:off x="2500" y="2606"/>
                  <a:ext cx="1" cy="2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69" name="Rectangle 1239"/>
                <p:cNvSpPr>
                  <a:spLocks noChangeArrowheads="1"/>
                </p:cNvSpPr>
                <p:nvPr/>
              </p:nvSpPr>
              <p:spPr bwMode="auto">
                <a:xfrm>
                  <a:off x="2500" y="2606"/>
                  <a:ext cx="1" cy="20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0" name="Rectangle 1240"/>
                <p:cNvSpPr>
                  <a:spLocks noChangeArrowheads="1"/>
                </p:cNvSpPr>
                <p:nvPr/>
              </p:nvSpPr>
              <p:spPr bwMode="auto">
                <a:xfrm>
                  <a:off x="2501" y="2606"/>
                  <a:ext cx="1" cy="20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1" name="Rectangle 1241"/>
                <p:cNvSpPr>
                  <a:spLocks noChangeArrowheads="1"/>
                </p:cNvSpPr>
                <p:nvPr/>
              </p:nvSpPr>
              <p:spPr bwMode="auto">
                <a:xfrm>
                  <a:off x="2501" y="2606"/>
                  <a:ext cx="1" cy="20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2" name="Rectangle 1242"/>
                <p:cNvSpPr>
                  <a:spLocks noChangeArrowheads="1"/>
                </p:cNvSpPr>
                <p:nvPr/>
              </p:nvSpPr>
              <p:spPr bwMode="auto">
                <a:xfrm>
                  <a:off x="2502" y="2606"/>
                  <a:ext cx="1" cy="20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3" name="Rectangle 1243"/>
                <p:cNvSpPr>
                  <a:spLocks noChangeArrowheads="1"/>
                </p:cNvSpPr>
                <p:nvPr/>
              </p:nvSpPr>
              <p:spPr bwMode="auto">
                <a:xfrm>
                  <a:off x="2502" y="2606"/>
                  <a:ext cx="1" cy="20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4" name="Rectangle 1244"/>
                <p:cNvSpPr>
                  <a:spLocks noChangeArrowheads="1"/>
                </p:cNvSpPr>
                <p:nvPr/>
              </p:nvSpPr>
              <p:spPr bwMode="auto">
                <a:xfrm>
                  <a:off x="2502" y="2606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5" name="Rectangle 1245"/>
                <p:cNvSpPr>
                  <a:spLocks noChangeArrowheads="1"/>
                </p:cNvSpPr>
                <p:nvPr/>
              </p:nvSpPr>
              <p:spPr bwMode="auto">
                <a:xfrm>
                  <a:off x="2503" y="2606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6" name="Rectangle 1246"/>
                <p:cNvSpPr>
                  <a:spLocks noChangeArrowheads="1"/>
                </p:cNvSpPr>
                <p:nvPr/>
              </p:nvSpPr>
              <p:spPr bwMode="auto">
                <a:xfrm>
                  <a:off x="2503" y="2606"/>
                  <a:ext cx="1" cy="20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7" name="Rectangle 1247"/>
                <p:cNvSpPr>
                  <a:spLocks noChangeArrowheads="1"/>
                </p:cNvSpPr>
                <p:nvPr/>
              </p:nvSpPr>
              <p:spPr bwMode="auto">
                <a:xfrm>
                  <a:off x="2504" y="2606"/>
                  <a:ext cx="1" cy="20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8" name="Rectangle 1248"/>
                <p:cNvSpPr>
                  <a:spLocks noChangeArrowheads="1"/>
                </p:cNvSpPr>
                <p:nvPr/>
              </p:nvSpPr>
              <p:spPr bwMode="auto">
                <a:xfrm>
                  <a:off x="2504" y="2606"/>
                  <a:ext cx="1" cy="19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79" name="Rectangle 1249"/>
                <p:cNvSpPr>
                  <a:spLocks noChangeArrowheads="1"/>
                </p:cNvSpPr>
                <p:nvPr/>
              </p:nvSpPr>
              <p:spPr bwMode="auto">
                <a:xfrm>
                  <a:off x="2505" y="2606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0" name="Rectangle 1250"/>
                <p:cNvSpPr>
                  <a:spLocks noChangeArrowheads="1"/>
                </p:cNvSpPr>
                <p:nvPr/>
              </p:nvSpPr>
              <p:spPr bwMode="auto">
                <a:xfrm>
                  <a:off x="2505" y="2606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1" name="Rectangle 1251"/>
                <p:cNvSpPr>
                  <a:spLocks noChangeArrowheads="1"/>
                </p:cNvSpPr>
                <p:nvPr/>
              </p:nvSpPr>
              <p:spPr bwMode="auto">
                <a:xfrm>
                  <a:off x="2506" y="2606"/>
                  <a:ext cx="1" cy="19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2" name="Rectangle 1252"/>
                <p:cNvSpPr>
                  <a:spLocks noChangeArrowheads="1"/>
                </p:cNvSpPr>
                <p:nvPr/>
              </p:nvSpPr>
              <p:spPr bwMode="auto">
                <a:xfrm>
                  <a:off x="2506" y="2606"/>
                  <a:ext cx="1" cy="19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3" name="Rectangle 1253"/>
                <p:cNvSpPr>
                  <a:spLocks noChangeArrowheads="1"/>
                </p:cNvSpPr>
                <p:nvPr/>
              </p:nvSpPr>
              <p:spPr bwMode="auto">
                <a:xfrm>
                  <a:off x="2506" y="2606"/>
                  <a:ext cx="1" cy="19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4" name="Rectangle 1254"/>
                <p:cNvSpPr>
                  <a:spLocks noChangeArrowheads="1"/>
                </p:cNvSpPr>
                <p:nvPr/>
              </p:nvSpPr>
              <p:spPr bwMode="auto">
                <a:xfrm>
                  <a:off x="2507" y="2606"/>
                  <a:ext cx="1" cy="19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5" name="Rectangle 1255"/>
                <p:cNvSpPr>
                  <a:spLocks noChangeArrowheads="1"/>
                </p:cNvSpPr>
                <p:nvPr/>
              </p:nvSpPr>
              <p:spPr bwMode="auto">
                <a:xfrm>
                  <a:off x="2507" y="2606"/>
                  <a:ext cx="1" cy="19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6" name="Rectangle 1256"/>
                <p:cNvSpPr>
                  <a:spLocks noChangeArrowheads="1"/>
                </p:cNvSpPr>
                <p:nvPr/>
              </p:nvSpPr>
              <p:spPr bwMode="auto">
                <a:xfrm>
                  <a:off x="2508" y="2606"/>
                  <a:ext cx="1" cy="19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7" name="Rectangle 1257"/>
                <p:cNvSpPr>
                  <a:spLocks noChangeArrowheads="1"/>
                </p:cNvSpPr>
                <p:nvPr/>
              </p:nvSpPr>
              <p:spPr bwMode="auto">
                <a:xfrm>
                  <a:off x="2508" y="2606"/>
                  <a:ext cx="1" cy="19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8" name="Rectangle 1258"/>
                <p:cNvSpPr>
                  <a:spLocks noChangeArrowheads="1"/>
                </p:cNvSpPr>
                <p:nvPr/>
              </p:nvSpPr>
              <p:spPr bwMode="auto">
                <a:xfrm>
                  <a:off x="2509" y="2606"/>
                  <a:ext cx="1" cy="19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89" name="Rectangle 1259"/>
                <p:cNvSpPr>
                  <a:spLocks noChangeArrowheads="1"/>
                </p:cNvSpPr>
                <p:nvPr/>
              </p:nvSpPr>
              <p:spPr bwMode="auto">
                <a:xfrm>
                  <a:off x="2509" y="2606"/>
                  <a:ext cx="1" cy="19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0" name="Rectangle 1260"/>
                <p:cNvSpPr>
                  <a:spLocks noChangeArrowheads="1"/>
                </p:cNvSpPr>
                <p:nvPr/>
              </p:nvSpPr>
              <p:spPr bwMode="auto">
                <a:xfrm>
                  <a:off x="2510" y="2606"/>
                  <a:ext cx="1" cy="19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1" name="Rectangle 1261"/>
                <p:cNvSpPr>
                  <a:spLocks noChangeArrowheads="1"/>
                </p:cNvSpPr>
                <p:nvPr/>
              </p:nvSpPr>
              <p:spPr bwMode="auto">
                <a:xfrm>
                  <a:off x="2510" y="2606"/>
                  <a:ext cx="1" cy="18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2" name="Rectangle 1262"/>
                <p:cNvSpPr>
                  <a:spLocks noChangeArrowheads="1"/>
                </p:cNvSpPr>
                <p:nvPr/>
              </p:nvSpPr>
              <p:spPr bwMode="auto">
                <a:xfrm>
                  <a:off x="2510" y="2606"/>
                  <a:ext cx="1" cy="18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3" name="Rectangle 1263"/>
                <p:cNvSpPr>
                  <a:spLocks noChangeArrowheads="1"/>
                </p:cNvSpPr>
                <p:nvPr/>
              </p:nvSpPr>
              <p:spPr bwMode="auto">
                <a:xfrm>
                  <a:off x="2511" y="2606"/>
                  <a:ext cx="1" cy="18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4" name="Rectangle 1264"/>
                <p:cNvSpPr>
                  <a:spLocks noChangeArrowheads="1"/>
                </p:cNvSpPr>
                <p:nvPr/>
              </p:nvSpPr>
              <p:spPr bwMode="auto">
                <a:xfrm>
                  <a:off x="2511" y="2606"/>
                  <a:ext cx="1" cy="18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5" name="Rectangle 1265"/>
                <p:cNvSpPr>
                  <a:spLocks noChangeArrowheads="1"/>
                </p:cNvSpPr>
                <p:nvPr/>
              </p:nvSpPr>
              <p:spPr bwMode="auto">
                <a:xfrm>
                  <a:off x="2512" y="2606"/>
                  <a:ext cx="1" cy="18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6" name="Rectangle 1266"/>
                <p:cNvSpPr>
                  <a:spLocks noChangeArrowheads="1"/>
                </p:cNvSpPr>
                <p:nvPr/>
              </p:nvSpPr>
              <p:spPr bwMode="auto">
                <a:xfrm>
                  <a:off x="2512" y="2606"/>
                  <a:ext cx="1" cy="18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7" name="Rectangle 1267"/>
                <p:cNvSpPr>
                  <a:spLocks noChangeArrowheads="1"/>
                </p:cNvSpPr>
                <p:nvPr/>
              </p:nvSpPr>
              <p:spPr bwMode="auto">
                <a:xfrm>
                  <a:off x="2513" y="2606"/>
                  <a:ext cx="1" cy="18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8" name="Rectangle 1268"/>
                <p:cNvSpPr>
                  <a:spLocks noChangeArrowheads="1"/>
                </p:cNvSpPr>
                <p:nvPr/>
              </p:nvSpPr>
              <p:spPr bwMode="auto">
                <a:xfrm>
                  <a:off x="2513" y="2606"/>
                  <a:ext cx="1" cy="18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699" name="Rectangle 1269"/>
                <p:cNvSpPr>
                  <a:spLocks noChangeArrowheads="1"/>
                </p:cNvSpPr>
                <p:nvPr/>
              </p:nvSpPr>
              <p:spPr bwMode="auto">
                <a:xfrm>
                  <a:off x="2514" y="2606"/>
                  <a:ext cx="1" cy="18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0" name="Rectangle 1270"/>
                <p:cNvSpPr>
                  <a:spLocks noChangeArrowheads="1"/>
                </p:cNvSpPr>
                <p:nvPr/>
              </p:nvSpPr>
              <p:spPr bwMode="auto">
                <a:xfrm>
                  <a:off x="2514" y="2606"/>
                  <a:ext cx="1" cy="18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1" name="Rectangle 1271"/>
                <p:cNvSpPr>
                  <a:spLocks noChangeArrowheads="1"/>
                </p:cNvSpPr>
                <p:nvPr/>
              </p:nvSpPr>
              <p:spPr bwMode="auto">
                <a:xfrm>
                  <a:off x="2514" y="2606"/>
                  <a:ext cx="1" cy="18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2" name="Rectangle 1272"/>
                <p:cNvSpPr>
                  <a:spLocks noChangeArrowheads="1"/>
                </p:cNvSpPr>
                <p:nvPr/>
              </p:nvSpPr>
              <p:spPr bwMode="auto">
                <a:xfrm>
                  <a:off x="2515" y="2606"/>
                  <a:ext cx="1" cy="18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3" name="Rectangle 1273"/>
                <p:cNvSpPr>
                  <a:spLocks noChangeArrowheads="1"/>
                </p:cNvSpPr>
                <p:nvPr/>
              </p:nvSpPr>
              <p:spPr bwMode="auto">
                <a:xfrm>
                  <a:off x="2515" y="2606"/>
                  <a:ext cx="1" cy="17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4" name="Rectangle 1274"/>
                <p:cNvSpPr>
                  <a:spLocks noChangeArrowheads="1"/>
                </p:cNvSpPr>
                <p:nvPr/>
              </p:nvSpPr>
              <p:spPr bwMode="auto">
                <a:xfrm>
                  <a:off x="2516" y="2606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5" name="Rectangle 1275"/>
                <p:cNvSpPr>
                  <a:spLocks noChangeArrowheads="1"/>
                </p:cNvSpPr>
                <p:nvPr/>
              </p:nvSpPr>
              <p:spPr bwMode="auto">
                <a:xfrm>
                  <a:off x="2516" y="2606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6" name="Rectangle 1276"/>
                <p:cNvSpPr>
                  <a:spLocks noChangeArrowheads="1"/>
                </p:cNvSpPr>
                <p:nvPr/>
              </p:nvSpPr>
              <p:spPr bwMode="auto">
                <a:xfrm>
                  <a:off x="2517" y="2606"/>
                  <a:ext cx="1" cy="17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7" name="Rectangle 1277"/>
                <p:cNvSpPr>
                  <a:spLocks noChangeArrowheads="1"/>
                </p:cNvSpPr>
                <p:nvPr/>
              </p:nvSpPr>
              <p:spPr bwMode="auto">
                <a:xfrm>
                  <a:off x="2517" y="2606"/>
                  <a:ext cx="1" cy="17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8" name="Rectangle 1278"/>
                <p:cNvSpPr>
                  <a:spLocks noChangeArrowheads="1"/>
                </p:cNvSpPr>
                <p:nvPr/>
              </p:nvSpPr>
              <p:spPr bwMode="auto">
                <a:xfrm>
                  <a:off x="2518" y="2606"/>
                  <a:ext cx="1" cy="17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09" name="Rectangle 1279"/>
                <p:cNvSpPr>
                  <a:spLocks noChangeArrowheads="1"/>
                </p:cNvSpPr>
                <p:nvPr/>
              </p:nvSpPr>
              <p:spPr bwMode="auto">
                <a:xfrm>
                  <a:off x="2518" y="2606"/>
                  <a:ext cx="1" cy="17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0" name="Rectangle 1280"/>
                <p:cNvSpPr>
                  <a:spLocks noChangeArrowheads="1"/>
                </p:cNvSpPr>
                <p:nvPr/>
              </p:nvSpPr>
              <p:spPr bwMode="auto">
                <a:xfrm>
                  <a:off x="2518" y="2606"/>
                  <a:ext cx="1" cy="17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1" name="Rectangle 1281"/>
                <p:cNvSpPr>
                  <a:spLocks noChangeArrowheads="1"/>
                </p:cNvSpPr>
                <p:nvPr/>
              </p:nvSpPr>
              <p:spPr bwMode="auto">
                <a:xfrm>
                  <a:off x="2519" y="2606"/>
                  <a:ext cx="1" cy="17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2" name="Rectangle 1282"/>
                <p:cNvSpPr>
                  <a:spLocks noChangeArrowheads="1"/>
                </p:cNvSpPr>
                <p:nvPr/>
              </p:nvSpPr>
              <p:spPr bwMode="auto">
                <a:xfrm>
                  <a:off x="2519" y="2606"/>
                  <a:ext cx="1" cy="17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3" name="Rectangle 1283"/>
                <p:cNvSpPr>
                  <a:spLocks noChangeArrowheads="1"/>
                </p:cNvSpPr>
                <p:nvPr/>
              </p:nvSpPr>
              <p:spPr bwMode="auto">
                <a:xfrm>
                  <a:off x="2520" y="2606"/>
                  <a:ext cx="1" cy="17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4" name="Rectangle 1284"/>
                <p:cNvSpPr>
                  <a:spLocks noChangeArrowheads="1"/>
                </p:cNvSpPr>
                <p:nvPr/>
              </p:nvSpPr>
              <p:spPr bwMode="auto">
                <a:xfrm>
                  <a:off x="2520" y="2606"/>
                  <a:ext cx="1" cy="17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5" name="Rectangle 1285"/>
                <p:cNvSpPr>
                  <a:spLocks noChangeArrowheads="1"/>
                </p:cNvSpPr>
                <p:nvPr/>
              </p:nvSpPr>
              <p:spPr bwMode="auto">
                <a:xfrm>
                  <a:off x="2521" y="2606"/>
                  <a:ext cx="1" cy="17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6" name="Rectangle 1286"/>
                <p:cNvSpPr>
                  <a:spLocks noChangeArrowheads="1"/>
                </p:cNvSpPr>
                <p:nvPr/>
              </p:nvSpPr>
              <p:spPr bwMode="auto">
                <a:xfrm>
                  <a:off x="2521" y="2606"/>
                  <a:ext cx="1" cy="16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7" name="Rectangle 1287"/>
                <p:cNvSpPr>
                  <a:spLocks noChangeArrowheads="1"/>
                </p:cNvSpPr>
                <p:nvPr/>
              </p:nvSpPr>
              <p:spPr bwMode="auto">
                <a:xfrm>
                  <a:off x="2522" y="2606"/>
                  <a:ext cx="1" cy="16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8" name="Rectangle 1288"/>
                <p:cNvSpPr>
                  <a:spLocks noChangeArrowheads="1"/>
                </p:cNvSpPr>
                <p:nvPr/>
              </p:nvSpPr>
              <p:spPr bwMode="auto">
                <a:xfrm>
                  <a:off x="2522" y="2606"/>
                  <a:ext cx="1" cy="16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19" name="Rectangle 1289"/>
                <p:cNvSpPr>
                  <a:spLocks noChangeArrowheads="1"/>
                </p:cNvSpPr>
                <p:nvPr/>
              </p:nvSpPr>
              <p:spPr bwMode="auto">
                <a:xfrm>
                  <a:off x="2522" y="2606"/>
                  <a:ext cx="1" cy="16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0" name="Rectangle 1290"/>
                <p:cNvSpPr>
                  <a:spLocks noChangeArrowheads="1"/>
                </p:cNvSpPr>
                <p:nvPr/>
              </p:nvSpPr>
              <p:spPr bwMode="auto">
                <a:xfrm>
                  <a:off x="2523" y="2606"/>
                  <a:ext cx="1" cy="16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1" name="Rectangle 1291"/>
                <p:cNvSpPr>
                  <a:spLocks noChangeArrowheads="1"/>
                </p:cNvSpPr>
                <p:nvPr/>
              </p:nvSpPr>
              <p:spPr bwMode="auto">
                <a:xfrm>
                  <a:off x="2523" y="2606"/>
                  <a:ext cx="1" cy="16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2" name="Rectangle 1292"/>
                <p:cNvSpPr>
                  <a:spLocks noChangeArrowheads="1"/>
                </p:cNvSpPr>
                <p:nvPr/>
              </p:nvSpPr>
              <p:spPr bwMode="auto">
                <a:xfrm>
                  <a:off x="2524" y="2606"/>
                  <a:ext cx="1" cy="16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3" name="Rectangle 1293"/>
                <p:cNvSpPr>
                  <a:spLocks noChangeArrowheads="1"/>
                </p:cNvSpPr>
                <p:nvPr/>
              </p:nvSpPr>
              <p:spPr bwMode="auto">
                <a:xfrm>
                  <a:off x="2524" y="2606"/>
                  <a:ext cx="1" cy="16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4" name="Rectangle 1294"/>
                <p:cNvSpPr>
                  <a:spLocks noChangeArrowheads="1"/>
                </p:cNvSpPr>
                <p:nvPr/>
              </p:nvSpPr>
              <p:spPr bwMode="auto">
                <a:xfrm>
                  <a:off x="2525" y="2606"/>
                  <a:ext cx="1" cy="16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5" name="Rectangle 1295"/>
                <p:cNvSpPr>
                  <a:spLocks noChangeArrowheads="1"/>
                </p:cNvSpPr>
                <p:nvPr/>
              </p:nvSpPr>
              <p:spPr bwMode="auto">
                <a:xfrm>
                  <a:off x="2525" y="2606"/>
                  <a:ext cx="1" cy="16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6" name="Rectangle 1296"/>
                <p:cNvSpPr>
                  <a:spLocks noChangeArrowheads="1"/>
                </p:cNvSpPr>
                <p:nvPr/>
              </p:nvSpPr>
              <p:spPr bwMode="auto">
                <a:xfrm>
                  <a:off x="2526" y="2606"/>
                  <a:ext cx="1" cy="16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7" name="Rectangle 1297"/>
                <p:cNvSpPr>
                  <a:spLocks noChangeArrowheads="1"/>
                </p:cNvSpPr>
                <p:nvPr/>
              </p:nvSpPr>
              <p:spPr bwMode="auto">
                <a:xfrm>
                  <a:off x="2526" y="2606"/>
                  <a:ext cx="1" cy="16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8" name="Rectangle 1298"/>
                <p:cNvSpPr>
                  <a:spLocks noChangeArrowheads="1"/>
                </p:cNvSpPr>
                <p:nvPr/>
              </p:nvSpPr>
              <p:spPr bwMode="auto">
                <a:xfrm>
                  <a:off x="2526" y="2606"/>
                  <a:ext cx="1" cy="16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29" name="Rectangle 1299"/>
                <p:cNvSpPr>
                  <a:spLocks noChangeArrowheads="1"/>
                </p:cNvSpPr>
                <p:nvPr/>
              </p:nvSpPr>
              <p:spPr bwMode="auto">
                <a:xfrm>
                  <a:off x="2527" y="2606"/>
                  <a:ext cx="1" cy="15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0" name="Rectangle 1300"/>
                <p:cNvSpPr>
                  <a:spLocks noChangeArrowheads="1"/>
                </p:cNvSpPr>
                <p:nvPr/>
              </p:nvSpPr>
              <p:spPr bwMode="auto">
                <a:xfrm>
                  <a:off x="2527" y="2606"/>
                  <a:ext cx="1" cy="15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1" name="Rectangle 1301"/>
                <p:cNvSpPr>
                  <a:spLocks noChangeArrowheads="1"/>
                </p:cNvSpPr>
                <p:nvPr/>
              </p:nvSpPr>
              <p:spPr bwMode="auto">
                <a:xfrm>
                  <a:off x="2528" y="2606"/>
                  <a:ext cx="1" cy="15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2" name="Rectangle 1302"/>
                <p:cNvSpPr>
                  <a:spLocks noChangeArrowheads="1"/>
                </p:cNvSpPr>
                <p:nvPr/>
              </p:nvSpPr>
              <p:spPr bwMode="auto">
                <a:xfrm>
                  <a:off x="2528" y="2606"/>
                  <a:ext cx="1" cy="15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3" name="Rectangle 1303"/>
                <p:cNvSpPr>
                  <a:spLocks noChangeArrowheads="1"/>
                </p:cNvSpPr>
                <p:nvPr/>
              </p:nvSpPr>
              <p:spPr bwMode="auto">
                <a:xfrm>
                  <a:off x="2529" y="2606"/>
                  <a:ext cx="1" cy="15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4" name="Rectangle 1304"/>
                <p:cNvSpPr>
                  <a:spLocks noChangeArrowheads="1"/>
                </p:cNvSpPr>
                <p:nvPr/>
              </p:nvSpPr>
              <p:spPr bwMode="auto">
                <a:xfrm>
                  <a:off x="2529" y="2606"/>
                  <a:ext cx="1" cy="15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5" name="Rectangle 1305"/>
                <p:cNvSpPr>
                  <a:spLocks noChangeArrowheads="1"/>
                </p:cNvSpPr>
                <p:nvPr/>
              </p:nvSpPr>
              <p:spPr bwMode="auto">
                <a:xfrm>
                  <a:off x="2530" y="2606"/>
                  <a:ext cx="1" cy="15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6" name="Rectangle 1306"/>
                <p:cNvSpPr>
                  <a:spLocks noChangeArrowheads="1"/>
                </p:cNvSpPr>
                <p:nvPr/>
              </p:nvSpPr>
              <p:spPr bwMode="auto">
                <a:xfrm>
                  <a:off x="2530" y="2606"/>
                  <a:ext cx="1" cy="15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7" name="Rectangle 1307"/>
                <p:cNvSpPr>
                  <a:spLocks noChangeArrowheads="1"/>
                </p:cNvSpPr>
                <p:nvPr/>
              </p:nvSpPr>
              <p:spPr bwMode="auto">
                <a:xfrm>
                  <a:off x="2530" y="2606"/>
                  <a:ext cx="1" cy="15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8" name="Rectangle 1308"/>
                <p:cNvSpPr>
                  <a:spLocks noChangeArrowheads="1"/>
                </p:cNvSpPr>
                <p:nvPr/>
              </p:nvSpPr>
              <p:spPr bwMode="auto">
                <a:xfrm>
                  <a:off x="2531" y="2606"/>
                  <a:ext cx="1" cy="15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39" name="Rectangle 1309"/>
                <p:cNvSpPr>
                  <a:spLocks noChangeArrowheads="1"/>
                </p:cNvSpPr>
                <p:nvPr/>
              </p:nvSpPr>
              <p:spPr bwMode="auto">
                <a:xfrm>
                  <a:off x="2531" y="2606"/>
                  <a:ext cx="1" cy="15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0" name="Rectangle 1310"/>
                <p:cNvSpPr>
                  <a:spLocks noChangeArrowheads="1"/>
                </p:cNvSpPr>
                <p:nvPr/>
              </p:nvSpPr>
              <p:spPr bwMode="auto">
                <a:xfrm>
                  <a:off x="2532" y="2607"/>
                  <a:ext cx="1" cy="14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1" name="Rectangle 1311"/>
                <p:cNvSpPr>
                  <a:spLocks noChangeArrowheads="1"/>
                </p:cNvSpPr>
                <p:nvPr/>
              </p:nvSpPr>
              <p:spPr bwMode="auto">
                <a:xfrm>
                  <a:off x="2532" y="2607"/>
                  <a:ext cx="1" cy="14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2" name="Rectangle 1312"/>
                <p:cNvSpPr>
                  <a:spLocks noChangeArrowheads="1"/>
                </p:cNvSpPr>
                <p:nvPr/>
              </p:nvSpPr>
              <p:spPr bwMode="auto">
                <a:xfrm>
                  <a:off x="2533" y="2607"/>
                  <a:ext cx="1" cy="14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3" name="Rectangle 1313"/>
                <p:cNvSpPr>
                  <a:spLocks noChangeArrowheads="1"/>
                </p:cNvSpPr>
                <p:nvPr/>
              </p:nvSpPr>
              <p:spPr bwMode="auto">
                <a:xfrm>
                  <a:off x="2533" y="2608"/>
                  <a:ext cx="1" cy="14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4" name="Rectangle 1314"/>
                <p:cNvSpPr>
                  <a:spLocks noChangeArrowheads="1"/>
                </p:cNvSpPr>
                <p:nvPr/>
              </p:nvSpPr>
              <p:spPr bwMode="auto">
                <a:xfrm>
                  <a:off x="2534" y="2608"/>
                  <a:ext cx="1" cy="14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5" name="Rectangle 1315"/>
                <p:cNvSpPr>
                  <a:spLocks noChangeArrowheads="1"/>
                </p:cNvSpPr>
                <p:nvPr/>
              </p:nvSpPr>
              <p:spPr bwMode="auto">
                <a:xfrm>
                  <a:off x="2534" y="2609"/>
                  <a:ext cx="1" cy="14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6" name="Rectangle 1316"/>
                <p:cNvSpPr>
                  <a:spLocks noChangeArrowheads="1"/>
                </p:cNvSpPr>
                <p:nvPr/>
              </p:nvSpPr>
              <p:spPr bwMode="auto">
                <a:xfrm>
                  <a:off x="2534" y="2610"/>
                  <a:ext cx="1" cy="14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7" name="Rectangle 1317"/>
                <p:cNvSpPr>
                  <a:spLocks noChangeArrowheads="1"/>
                </p:cNvSpPr>
                <p:nvPr/>
              </p:nvSpPr>
              <p:spPr bwMode="auto">
                <a:xfrm>
                  <a:off x="2535" y="2610"/>
                  <a:ext cx="1" cy="14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8" name="Rectangle 1318"/>
                <p:cNvSpPr>
                  <a:spLocks noChangeArrowheads="1"/>
                </p:cNvSpPr>
                <p:nvPr/>
              </p:nvSpPr>
              <p:spPr bwMode="auto">
                <a:xfrm>
                  <a:off x="2535" y="2610"/>
                  <a:ext cx="1" cy="14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49" name="Rectangle 1319"/>
                <p:cNvSpPr>
                  <a:spLocks noChangeArrowheads="1"/>
                </p:cNvSpPr>
                <p:nvPr/>
              </p:nvSpPr>
              <p:spPr bwMode="auto">
                <a:xfrm>
                  <a:off x="2536" y="2611"/>
                  <a:ext cx="1" cy="13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0" name="Rectangle 1320"/>
                <p:cNvSpPr>
                  <a:spLocks noChangeArrowheads="1"/>
                </p:cNvSpPr>
                <p:nvPr/>
              </p:nvSpPr>
              <p:spPr bwMode="auto">
                <a:xfrm>
                  <a:off x="2536" y="2611"/>
                  <a:ext cx="1" cy="13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1" name="Rectangle 1321"/>
                <p:cNvSpPr>
                  <a:spLocks noChangeArrowheads="1"/>
                </p:cNvSpPr>
                <p:nvPr/>
              </p:nvSpPr>
              <p:spPr bwMode="auto">
                <a:xfrm>
                  <a:off x="2537" y="2612"/>
                  <a:ext cx="1" cy="13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2" name="Rectangle 1322"/>
                <p:cNvSpPr>
                  <a:spLocks noChangeArrowheads="1"/>
                </p:cNvSpPr>
                <p:nvPr/>
              </p:nvSpPr>
              <p:spPr bwMode="auto">
                <a:xfrm>
                  <a:off x="2537" y="2612"/>
                  <a:ext cx="1" cy="13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3" name="Rectangle 1323"/>
                <p:cNvSpPr>
                  <a:spLocks noChangeArrowheads="1"/>
                </p:cNvSpPr>
                <p:nvPr/>
              </p:nvSpPr>
              <p:spPr bwMode="auto">
                <a:xfrm>
                  <a:off x="2537" y="2613"/>
                  <a:ext cx="1" cy="13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4" name="Rectangle 1324"/>
                <p:cNvSpPr>
                  <a:spLocks noChangeArrowheads="1"/>
                </p:cNvSpPr>
                <p:nvPr/>
              </p:nvSpPr>
              <p:spPr bwMode="auto">
                <a:xfrm>
                  <a:off x="2538" y="2613"/>
                  <a:ext cx="1" cy="13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5" name="Rectangle 1325"/>
                <p:cNvSpPr>
                  <a:spLocks noChangeArrowheads="1"/>
                </p:cNvSpPr>
                <p:nvPr/>
              </p:nvSpPr>
              <p:spPr bwMode="auto">
                <a:xfrm>
                  <a:off x="2538" y="2614"/>
                  <a:ext cx="1" cy="13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6" name="Rectangle 1326"/>
                <p:cNvSpPr>
                  <a:spLocks noChangeArrowheads="1"/>
                </p:cNvSpPr>
                <p:nvPr/>
              </p:nvSpPr>
              <p:spPr bwMode="auto">
                <a:xfrm>
                  <a:off x="2539" y="2614"/>
                  <a:ext cx="1" cy="13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7" name="Rectangle 1327"/>
                <p:cNvSpPr>
                  <a:spLocks noChangeArrowheads="1"/>
                </p:cNvSpPr>
                <p:nvPr/>
              </p:nvSpPr>
              <p:spPr bwMode="auto">
                <a:xfrm>
                  <a:off x="2539" y="2615"/>
                  <a:ext cx="1" cy="12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8" name="Rectangle 1328"/>
                <p:cNvSpPr>
                  <a:spLocks noChangeArrowheads="1"/>
                </p:cNvSpPr>
                <p:nvPr/>
              </p:nvSpPr>
              <p:spPr bwMode="auto">
                <a:xfrm>
                  <a:off x="2540" y="2615"/>
                  <a:ext cx="1" cy="12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59" name="Rectangle 1329"/>
                <p:cNvSpPr>
                  <a:spLocks noChangeArrowheads="1"/>
                </p:cNvSpPr>
                <p:nvPr/>
              </p:nvSpPr>
              <p:spPr bwMode="auto">
                <a:xfrm>
                  <a:off x="2540" y="2616"/>
                  <a:ext cx="1" cy="12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0" name="Rectangle 1330"/>
                <p:cNvSpPr>
                  <a:spLocks noChangeArrowheads="1"/>
                </p:cNvSpPr>
                <p:nvPr/>
              </p:nvSpPr>
              <p:spPr bwMode="auto">
                <a:xfrm>
                  <a:off x="2541" y="2616"/>
                  <a:ext cx="1" cy="12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1" name="Rectangle 1331"/>
                <p:cNvSpPr>
                  <a:spLocks noChangeArrowheads="1"/>
                </p:cNvSpPr>
                <p:nvPr/>
              </p:nvSpPr>
              <p:spPr bwMode="auto">
                <a:xfrm>
                  <a:off x="2541" y="2617"/>
                  <a:ext cx="1" cy="12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2" name="Rectangle 1332"/>
                <p:cNvSpPr>
                  <a:spLocks noChangeArrowheads="1"/>
                </p:cNvSpPr>
                <p:nvPr/>
              </p:nvSpPr>
              <p:spPr bwMode="auto">
                <a:xfrm>
                  <a:off x="2541" y="2617"/>
                  <a:ext cx="1" cy="12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3" name="Rectangle 1333"/>
                <p:cNvSpPr>
                  <a:spLocks noChangeArrowheads="1"/>
                </p:cNvSpPr>
                <p:nvPr/>
              </p:nvSpPr>
              <p:spPr bwMode="auto">
                <a:xfrm>
                  <a:off x="2542" y="2617"/>
                  <a:ext cx="1" cy="12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4" name="Rectangle 1334"/>
                <p:cNvSpPr>
                  <a:spLocks noChangeArrowheads="1"/>
                </p:cNvSpPr>
                <p:nvPr/>
              </p:nvSpPr>
              <p:spPr bwMode="auto">
                <a:xfrm>
                  <a:off x="2542" y="2618"/>
                  <a:ext cx="1" cy="12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5" name="Rectangle 1335"/>
                <p:cNvSpPr>
                  <a:spLocks noChangeArrowheads="1"/>
                </p:cNvSpPr>
                <p:nvPr/>
              </p:nvSpPr>
              <p:spPr bwMode="auto">
                <a:xfrm>
                  <a:off x="2543" y="2618"/>
                  <a:ext cx="1" cy="11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6" name="Rectangle 1336"/>
                <p:cNvSpPr>
                  <a:spLocks noChangeArrowheads="1"/>
                </p:cNvSpPr>
                <p:nvPr/>
              </p:nvSpPr>
              <p:spPr bwMode="auto">
                <a:xfrm>
                  <a:off x="2543" y="2619"/>
                  <a:ext cx="1" cy="11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7" name="Rectangle 1337"/>
                <p:cNvSpPr>
                  <a:spLocks noChangeArrowheads="1"/>
                </p:cNvSpPr>
                <p:nvPr/>
              </p:nvSpPr>
              <p:spPr bwMode="auto">
                <a:xfrm>
                  <a:off x="2544" y="2619"/>
                  <a:ext cx="1" cy="11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8" name="Rectangle 1338"/>
                <p:cNvSpPr>
                  <a:spLocks noChangeArrowheads="1"/>
                </p:cNvSpPr>
                <p:nvPr/>
              </p:nvSpPr>
              <p:spPr bwMode="auto">
                <a:xfrm>
                  <a:off x="2544" y="2620"/>
                  <a:ext cx="1" cy="11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69" name="Rectangle 1339"/>
                <p:cNvSpPr>
                  <a:spLocks noChangeArrowheads="1"/>
                </p:cNvSpPr>
                <p:nvPr/>
              </p:nvSpPr>
              <p:spPr bwMode="auto">
                <a:xfrm>
                  <a:off x="2545" y="2621"/>
                  <a:ext cx="1" cy="11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0" name="Rectangle 1340"/>
                <p:cNvSpPr>
                  <a:spLocks noChangeArrowheads="1"/>
                </p:cNvSpPr>
                <p:nvPr/>
              </p:nvSpPr>
              <p:spPr bwMode="auto">
                <a:xfrm>
                  <a:off x="2545" y="2621"/>
                  <a:ext cx="1" cy="11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1" name="Rectangle 1341"/>
                <p:cNvSpPr>
                  <a:spLocks noChangeArrowheads="1"/>
                </p:cNvSpPr>
                <p:nvPr/>
              </p:nvSpPr>
              <p:spPr bwMode="auto">
                <a:xfrm>
                  <a:off x="2545" y="2621"/>
                  <a:ext cx="1" cy="11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2" name="Rectangle 1342"/>
                <p:cNvSpPr>
                  <a:spLocks noChangeArrowheads="1"/>
                </p:cNvSpPr>
                <p:nvPr/>
              </p:nvSpPr>
              <p:spPr bwMode="auto">
                <a:xfrm>
                  <a:off x="2546" y="2622"/>
                  <a:ext cx="1" cy="10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3" name="Rectangle 1343"/>
                <p:cNvSpPr>
                  <a:spLocks noChangeArrowheads="1"/>
                </p:cNvSpPr>
                <p:nvPr/>
              </p:nvSpPr>
              <p:spPr bwMode="auto">
                <a:xfrm>
                  <a:off x="2546" y="2622"/>
                  <a:ext cx="1" cy="10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4" name="Rectangle 1344"/>
                <p:cNvSpPr>
                  <a:spLocks noChangeArrowheads="1"/>
                </p:cNvSpPr>
                <p:nvPr/>
              </p:nvSpPr>
              <p:spPr bwMode="auto">
                <a:xfrm>
                  <a:off x="2547" y="2623"/>
                  <a:ext cx="1" cy="10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9775" name="Group 1345"/>
              <p:cNvGrpSpPr>
                <a:grpSpLocks/>
              </p:cNvGrpSpPr>
              <p:nvPr/>
            </p:nvGrpSpPr>
            <p:grpSpPr bwMode="auto">
              <a:xfrm>
                <a:off x="723" y="2538"/>
                <a:ext cx="390" cy="559"/>
                <a:chOff x="2163" y="2298"/>
                <a:chExt cx="390" cy="559"/>
              </a:xfrm>
            </p:grpSpPr>
            <p:sp>
              <p:nvSpPr>
                <p:cNvPr id="59776" name="Rectangle 1346"/>
                <p:cNvSpPr>
                  <a:spLocks noChangeArrowheads="1"/>
                </p:cNvSpPr>
                <p:nvPr/>
              </p:nvSpPr>
              <p:spPr bwMode="auto">
                <a:xfrm>
                  <a:off x="2547" y="2623"/>
                  <a:ext cx="1" cy="10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7" name="Rectangle 1347"/>
                <p:cNvSpPr>
                  <a:spLocks noChangeArrowheads="1"/>
                </p:cNvSpPr>
                <p:nvPr/>
              </p:nvSpPr>
              <p:spPr bwMode="auto">
                <a:xfrm>
                  <a:off x="2548" y="2624"/>
                  <a:ext cx="1" cy="10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8" name="Rectangle 1348"/>
                <p:cNvSpPr>
                  <a:spLocks noChangeArrowheads="1"/>
                </p:cNvSpPr>
                <p:nvPr/>
              </p:nvSpPr>
              <p:spPr bwMode="auto">
                <a:xfrm>
                  <a:off x="2548" y="2624"/>
                  <a:ext cx="1" cy="10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79" name="Rectangle 1349"/>
                <p:cNvSpPr>
                  <a:spLocks noChangeArrowheads="1"/>
                </p:cNvSpPr>
                <p:nvPr/>
              </p:nvSpPr>
              <p:spPr bwMode="auto">
                <a:xfrm>
                  <a:off x="2549" y="2624"/>
                  <a:ext cx="1" cy="10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0" name="Rectangle 1350"/>
                <p:cNvSpPr>
                  <a:spLocks noChangeArrowheads="1"/>
                </p:cNvSpPr>
                <p:nvPr/>
              </p:nvSpPr>
              <p:spPr bwMode="auto">
                <a:xfrm>
                  <a:off x="2549" y="2625"/>
                  <a:ext cx="1" cy="10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1" name="Rectangle 1351"/>
                <p:cNvSpPr>
                  <a:spLocks noChangeArrowheads="1"/>
                </p:cNvSpPr>
                <p:nvPr/>
              </p:nvSpPr>
              <p:spPr bwMode="auto">
                <a:xfrm>
                  <a:off x="2549" y="2625"/>
                  <a:ext cx="1" cy="10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2" name="Rectangle 1352"/>
                <p:cNvSpPr>
                  <a:spLocks noChangeArrowheads="1"/>
                </p:cNvSpPr>
                <p:nvPr/>
              </p:nvSpPr>
              <p:spPr bwMode="auto">
                <a:xfrm>
                  <a:off x="2550" y="2626"/>
                  <a:ext cx="1" cy="9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3" name="Rectangle 1353"/>
                <p:cNvSpPr>
                  <a:spLocks noChangeArrowheads="1"/>
                </p:cNvSpPr>
                <p:nvPr/>
              </p:nvSpPr>
              <p:spPr bwMode="auto">
                <a:xfrm>
                  <a:off x="2550" y="2627"/>
                  <a:ext cx="1" cy="9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4" name="Rectangle 1354"/>
                <p:cNvSpPr>
                  <a:spLocks noChangeArrowheads="1"/>
                </p:cNvSpPr>
                <p:nvPr/>
              </p:nvSpPr>
              <p:spPr bwMode="auto">
                <a:xfrm>
                  <a:off x="2551" y="2627"/>
                  <a:ext cx="1" cy="9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5" name="Rectangle 1355"/>
                <p:cNvSpPr>
                  <a:spLocks noChangeArrowheads="1"/>
                </p:cNvSpPr>
                <p:nvPr/>
              </p:nvSpPr>
              <p:spPr bwMode="auto">
                <a:xfrm>
                  <a:off x="2551" y="2628"/>
                  <a:ext cx="1" cy="9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6" name="Freeform 1356"/>
                <p:cNvSpPr>
                  <a:spLocks/>
                </p:cNvSpPr>
                <p:nvPr/>
              </p:nvSpPr>
              <p:spPr bwMode="auto">
                <a:xfrm>
                  <a:off x="2356" y="2604"/>
                  <a:ext cx="197" cy="253"/>
                </a:xfrm>
                <a:custGeom>
                  <a:avLst/>
                  <a:gdLst>
                    <a:gd name="T0" fmla="*/ 3 w 592"/>
                    <a:gd name="T1" fmla="*/ 24 h 760"/>
                    <a:gd name="T2" fmla="*/ 3 w 592"/>
                    <a:gd name="T3" fmla="*/ 24 h 760"/>
                    <a:gd name="T4" fmla="*/ 4 w 592"/>
                    <a:gd name="T5" fmla="*/ 24 h 760"/>
                    <a:gd name="T6" fmla="*/ 4 w 592"/>
                    <a:gd name="T7" fmla="*/ 24 h 760"/>
                    <a:gd name="T8" fmla="*/ 24 w 592"/>
                    <a:gd name="T9" fmla="*/ 3 h 760"/>
                    <a:gd name="T10" fmla="*/ 174 w 592"/>
                    <a:gd name="T11" fmla="*/ 3 h 760"/>
                    <a:gd name="T12" fmla="*/ 194 w 592"/>
                    <a:gd name="T13" fmla="*/ 24 h 760"/>
                    <a:gd name="T14" fmla="*/ 194 w 592"/>
                    <a:gd name="T15" fmla="*/ 116 h 760"/>
                    <a:gd name="T16" fmla="*/ 118 w 592"/>
                    <a:gd name="T17" fmla="*/ 250 h 760"/>
                    <a:gd name="T18" fmla="*/ 77 w 592"/>
                    <a:gd name="T19" fmla="*/ 250 h 760"/>
                    <a:gd name="T20" fmla="*/ 4 w 592"/>
                    <a:gd name="T21" fmla="*/ 117 h 760"/>
                    <a:gd name="T22" fmla="*/ 3 w 592"/>
                    <a:gd name="T23" fmla="*/ 23 h 760"/>
                    <a:gd name="T24" fmla="*/ 3 w 592"/>
                    <a:gd name="T25" fmla="*/ 24 h 760"/>
                    <a:gd name="T26" fmla="*/ 2 w 592"/>
                    <a:gd name="T27" fmla="*/ 21 h 760"/>
                    <a:gd name="T28" fmla="*/ 2 w 592"/>
                    <a:gd name="T29" fmla="*/ 20 h 760"/>
                    <a:gd name="T30" fmla="*/ 1 w 592"/>
                    <a:gd name="T31" fmla="*/ 20 h 760"/>
                    <a:gd name="T32" fmla="*/ 1 w 592"/>
                    <a:gd name="T33" fmla="*/ 21 h 760"/>
                    <a:gd name="T34" fmla="*/ 1 w 592"/>
                    <a:gd name="T35" fmla="*/ 21 h 760"/>
                    <a:gd name="T36" fmla="*/ 1 w 592"/>
                    <a:gd name="T37" fmla="*/ 21 h 760"/>
                    <a:gd name="T38" fmla="*/ 0 w 592"/>
                    <a:gd name="T39" fmla="*/ 22 h 760"/>
                    <a:gd name="T40" fmla="*/ 0 w 592"/>
                    <a:gd name="T41" fmla="*/ 118 h 760"/>
                    <a:gd name="T42" fmla="*/ 75 w 592"/>
                    <a:gd name="T43" fmla="*/ 252 h 760"/>
                    <a:gd name="T44" fmla="*/ 75 w 592"/>
                    <a:gd name="T45" fmla="*/ 252 h 760"/>
                    <a:gd name="T46" fmla="*/ 75 w 592"/>
                    <a:gd name="T47" fmla="*/ 253 h 760"/>
                    <a:gd name="T48" fmla="*/ 75 w 592"/>
                    <a:gd name="T49" fmla="*/ 253 h 760"/>
                    <a:gd name="T50" fmla="*/ 76 w 592"/>
                    <a:gd name="T51" fmla="*/ 253 h 760"/>
                    <a:gd name="T52" fmla="*/ 120 w 592"/>
                    <a:gd name="T53" fmla="*/ 253 h 760"/>
                    <a:gd name="T54" fmla="*/ 120 w 592"/>
                    <a:gd name="T55" fmla="*/ 253 h 760"/>
                    <a:gd name="T56" fmla="*/ 120 w 592"/>
                    <a:gd name="T57" fmla="*/ 253 h 760"/>
                    <a:gd name="T58" fmla="*/ 121 w 592"/>
                    <a:gd name="T59" fmla="*/ 252 h 760"/>
                    <a:gd name="T60" fmla="*/ 197 w 592"/>
                    <a:gd name="T61" fmla="*/ 117 h 760"/>
                    <a:gd name="T62" fmla="*/ 197 w 592"/>
                    <a:gd name="T63" fmla="*/ 23 h 760"/>
                    <a:gd name="T64" fmla="*/ 197 w 592"/>
                    <a:gd name="T65" fmla="*/ 22 h 760"/>
                    <a:gd name="T66" fmla="*/ 176 w 592"/>
                    <a:gd name="T67" fmla="*/ 0 h 760"/>
                    <a:gd name="T68" fmla="*/ 176 w 592"/>
                    <a:gd name="T69" fmla="*/ 0 h 760"/>
                    <a:gd name="T70" fmla="*/ 175 w 592"/>
                    <a:gd name="T71" fmla="*/ 0 h 760"/>
                    <a:gd name="T72" fmla="*/ 23 w 592"/>
                    <a:gd name="T73" fmla="*/ 0 h 760"/>
                    <a:gd name="T74" fmla="*/ 23 w 592"/>
                    <a:gd name="T75" fmla="*/ 0 h 760"/>
                    <a:gd name="T76" fmla="*/ 22 w 592"/>
                    <a:gd name="T77" fmla="*/ 0 h 760"/>
                    <a:gd name="T78" fmla="*/ 2 w 592"/>
                    <a:gd name="T79" fmla="*/ 21 h 760"/>
                    <a:gd name="T80" fmla="*/ 3 w 592"/>
                    <a:gd name="T81" fmla="*/ 24 h 76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592"/>
                    <a:gd name="T124" fmla="*/ 0 h 760"/>
                    <a:gd name="T125" fmla="*/ 592 w 592"/>
                    <a:gd name="T126" fmla="*/ 760 h 76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592" h="760">
                      <a:moveTo>
                        <a:pt x="8" y="72"/>
                      </a:moveTo>
                      <a:lnTo>
                        <a:pt x="10" y="72"/>
                      </a:lnTo>
                      <a:lnTo>
                        <a:pt x="11" y="71"/>
                      </a:lnTo>
                      <a:lnTo>
                        <a:pt x="12" y="71"/>
                      </a:lnTo>
                      <a:lnTo>
                        <a:pt x="73" y="10"/>
                      </a:lnTo>
                      <a:lnTo>
                        <a:pt x="523" y="10"/>
                      </a:lnTo>
                      <a:lnTo>
                        <a:pt x="582" y="73"/>
                      </a:lnTo>
                      <a:lnTo>
                        <a:pt x="582" y="347"/>
                      </a:lnTo>
                      <a:lnTo>
                        <a:pt x="356" y="750"/>
                      </a:lnTo>
                      <a:lnTo>
                        <a:pt x="232" y="750"/>
                      </a:lnTo>
                      <a:lnTo>
                        <a:pt x="11" y="350"/>
                      </a:lnTo>
                      <a:lnTo>
                        <a:pt x="8" y="69"/>
                      </a:lnTo>
                      <a:lnTo>
                        <a:pt x="8" y="72"/>
                      </a:lnTo>
                      <a:lnTo>
                        <a:pt x="7" y="63"/>
                      </a:lnTo>
                      <a:lnTo>
                        <a:pt x="6" y="61"/>
                      </a:lnTo>
                      <a:lnTo>
                        <a:pt x="4" y="61"/>
                      </a:lnTo>
                      <a:lnTo>
                        <a:pt x="3" y="63"/>
                      </a:lnTo>
                      <a:lnTo>
                        <a:pt x="2" y="63"/>
                      </a:lnTo>
                      <a:lnTo>
                        <a:pt x="2" y="64"/>
                      </a:lnTo>
                      <a:lnTo>
                        <a:pt x="0" y="65"/>
                      </a:lnTo>
                      <a:lnTo>
                        <a:pt x="0" y="354"/>
                      </a:lnTo>
                      <a:lnTo>
                        <a:pt x="224" y="758"/>
                      </a:lnTo>
                      <a:lnTo>
                        <a:pt x="225" y="758"/>
                      </a:lnTo>
                      <a:lnTo>
                        <a:pt x="225" y="759"/>
                      </a:lnTo>
                      <a:lnTo>
                        <a:pt x="226" y="759"/>
                      </a:lnTo>
                      <a:lnTo>
                        <a:pt x="228" y="760"/>
                      </a:lnTo>
                      <a:lnTo>
                        <a:pt x="360" y="760"/>
                      </a:lnTo>
                      <a:lnTo>
                        <a:pt x="361" y="759"/>
                      </a:lnTo>
                      <a:lnTo>
                        <a:pt x="362" y="759"/>
                      </a:lnTo>
                      <a:lnTo>
                        <a:pt x="364" y="758"/>
                      </a:lnTo>
                      <a:lnTo>
                        <a:pt x="592" y="351"/>
                      </a:lnTo>
                      <a:lnTo>
                        <a:pt x="592" y="68"/>
                      </a:lnTo>
                      <a:lnTo>
                        <a:pt x="591" y="67"/>
                      </a:lnTo>
                      <a:lnTo>
                        <a:pt x="530" y="1"/>
                      </a:lnTo>
                      <a:lnTo>
                        <a:pt x="529" y="1"/>
                      </a:lnTo>
                      <a:lnTo>
                        <a:pt x="527" y="0"/>
                      </a:lnTo>
                      <a:lnTo>
                        <a:pt x="69" y="0"/>
                      </a:lnTo>
                      <a:lnTo>
                        <a:pt x="68" y="1"/>
                      </a:lnTo>
                      <a:lnTo>
                        <a:pt x="67" y="1"/>
                      </a:lnTo>
                      <a:lnTo>
                        <a:pt x="7" y="63"/>
                      </a:lnTo>
                      <a:lnTo>
                        <a:pt x="8" y="7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59787" name="Rectangle 1357"/>
                <p:cNvSpPr>
                  <a:spLocks noChangeArrowheads="1"/>
                </p:cNvSpPr>
                <p:nvPr/>
              </p:nvSpPr>
              <p:spPr bwMode="auto">
                <a:xfrm>
                  <a:off x="2163" y="2318"/>
                  <a:ext cx="1" cy="9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8" name="Rectangle 1358"/>
                <p:cNvSpPr>
                  <a:spLocks noChangeArrowheads="1"/>
                </p:cNvSpPr>
                <p:nvPr/>
              </p:nvSpPr>
              <p:spPr bwMode="auto">
                <a:xfrm>
                  <a:off x="2163" y="2318"/>
                  <a:ext cx="1" cy="9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89" name="Rectangle 1359"/>
                <p:cNvSpPr>
                  <a:spLocks noChangeArrowheads="1"/>
                </p:cNvSpPr>
                <p:nvPr/>
              </p:nvSpPr>
              <p:spPr bwMode="auto">
                <a:xfrm>
                  <a:off x="2164" y="2318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0" name="Rectangle 1360"/>
                <p:cNvSpPr>
                  <a:spLocks noChangeArrowheads="1"/>
                </p:cNvSpPr>
                <p:nvPr/>
              </p:nvSpPr>
              <p:spPr bwMode="auto">
                <a:xfrm>
                  <a:off x="2164" y="2317"/>
                  <a:ext cx="1" cy="9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1" name="Rectangle 1361"/>
                <p:cNvSpPr>
                  <a:spLocks noChangeArrowheads="1"/>
                </p:cNvSpPr>
                <p:nvPr/>
              </p:nvSpPr>
              <p:spPr bwMode="auto">
                <a:xfrm>
                  <a:off x="2164" y="2317"/>
                  <a:ext cx="1" cy="9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2" name="Rectangle 1362"/>
                <p:cNvSpPr>
                  <a:spLocks noChangeArrowheads="1"/>
                </p:cNvSpPr>
                <p:nvPr/>
              </p:nvSpPr>
              <p:spPr bwMode="auto">
                <a:xfrm>
                  <a:off x="2165" y="2316"/>
                  <a:ext cx="1" cy="10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3" name="Rectangle 1363"/>
                <p:cNvSpPr>
                  <a:spLocks noChangeArrowheads="1"/>
                </p:cNvSpPr>
                <p:nvPr/>
              </p:nvSpPr>
              <p:spPr bwMode="auto">
                <a:xfrm>
                  <a:off x="2165" y="2316"/>
                  <a:ext cx="1" cy="10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4" name="Rectangle 1364"/>
                <p:cNvSpPr>
                  <a:spLocks noChangeArrowheads="1"/>
                </p:cNvSpPr>
                <p:nvPr/>
              </p:nvSpPr>
              <p:spPr bwMode="auto">
                <a:xfrm>
                  <a:off x="2166" y="2315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5" name="Rectangle 1365"/>
                <p:cNvSpPr>
                  <a:spLocks noChangeArrowheads="1"/>
                </p:cNvSpPr>
                <p:nvPr/>
              </p:nvSpPr>
              <p:spPr bwMode="auto">
                <a:xfrm>
                  <a:off x="2166" y="2315"/>
                  <a:ext cx="1" cy="1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6" name="Rectangle 1366"/>
                <p:cNvSpPr>
                  <a:spLocks noChangeArrowheads="1"/>
                </p:cNvSpPr>
                <p:nvPr/>
              </p:nvSpPr>
              <p:spPr bwMode="auto">
                <a:xfrm>
                  <a:off x="2167" y="2315"/>
                  <a:ext cx="1" cy="1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7" name="Rectangle 1367"/>
                <p:cNvSpPr>
                  <a:spLocks noChangeArrowheads="1"/>
                </p:cNvSpPr>
                <p:nvPr/>
              </p:nvSpPr>
              <p:spPr bwMode="auto">
                <a:xfrm>
                  <a:off x="2167" y="2314"/>
                  <a:ext cx="1" cy="1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8" name="Rectangle 1368"/>
                <p:cNvSpPr>
                  <a:spLocks noChangeArrowheads="1"/>
                </p:cNvSpPr>
                <p:nvPr/>
              </p:nvSpPr>
              <p:spPr bwMode="auto">
                <a:xfrm>
                  <a:off x="2168" y="2314"/>
                  <a:ext cx="1" cy="1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799" name="Rectangle 1369"/>
                <p:cNvSpPr>
                  <a:spLocks noChangeArrowheads="1"/>
                </p:cNvSpPr>
                <p:nvPr/>
              </p:nvSpPr>
              <p:spPr bwMode="auto">
                <a:xfrm>
                  <a:off x="2168" y="2313"/>
                  <a:ext cx="1" cy="1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0" name="Rectangle 1370"/>
                <p:cNvSpPr>
                  <a:spLocks noChangeArrowheads="1"/>
                </p:cNvSpPr>
                <p:nvPr/>
              </p:nvSpPr>
              <p:spPr bwMode="auto">
                <a:xfrm>
                  <a:off x="2168" y="2313"/>
                  <a:ext cx="1" cy="1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1" name="Rectangle 1371"/>
                <p:cNvSpPr>
                  <a:spLocks noChangeArrowheads="1"/>
                </p:cNvSpPr>
                <p:nvPr/>
              </p:nvSpPr>
              <p:spPr bwMode="auto">
                <a:xfrm>
                  <a:off x="2169" y="2312"/>
                  <a:ext cx="1" cy="1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2" name="Rectangle 1372"/>
                <p:cNvSpPr>
                  <a:spLocks noChangeArrowheads="1"/>
                </p:cNvSpPr>
                <p:nvPr/>
              </p:nvSpPr>
              <p:spPr bwMode="auto">
                <a:xfrm>
                  <a:off x="2169" y="2312"/>
                  <a:ext cx="1" cy="1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3" name="Rectangle 1373"/>
                <p:cNvSpPr>
                  <a:spLocks noChangeArrowheads="1"/>
                </p:cNvSpPr>
                <p:nvPr/>
              </p:nvSpPr>
              <p:spPr bwMode="auto">
                <a:xfrm>
                  <a:off x="2170" y="2312"/>
                  <a:ext cx="1" cy="1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4" name="Rectangle 1374"/>
                <p:cNvSpPr>
                  <a:spLocks noChangeArrowheads="1"/>
                </p:cNvSpPr>
                <p:nvPr/>
              </p:nvSpPr>
              <p:spPr bwMode="auto">
                <a:xfrm>
                  <a:off x="2170" y="2311"/>
                  <a:ext cx="1" cy="1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5" name="Rectangle 1375"/>
                <p:cNvSpPr>
                  <a:spLocks noChangeArrowheads="1"/>
                </p:cNvSpPr>
                <p:nvPr/>
              </p:nvSpPr>
              <p:spPr bwMode="auto">
                <a:xfrm>
                  <a:off x="2171" y="2311"/>
                  <a:ext cx="1" cy="1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6" name="Rectangle 1376"/>
                <p:cNvSpPr>
                  <a:spLocks noChangeArrowheads="1"/>
                </p:cNvSpPr>
                <p:nvPr/>
              </p:nvSpPr>
              <p:spPr bwMode="auto">
                <a:xfrm>
                  <a:off x="2171" y="2310"/>
                  <a:ext cx="1" cy="1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7" name="Rectangle 1377"/>
                <p:cNvSpPr>
                  <a:spLocks noChangeArrowheads="1"/>
                </p:cNvSpPr>
                <p:nvPr/>
              </p:nvSpPr>
              <p:spPr bwMode="auto">
                <a:xfrm>
                  <a:off x="2172" y="2310"/>
                  <a:ext cx="1" cy="1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8" name="Rectangle 1378"/>
                <p:cNvSpPr>
                  <a:spLocks noChangeArrowheads="1"/>
                </p:cNvSpPr>
                <p:nvPr/>
              </p:nvSpPr>
              <p:spPr bwMode="auto">
                <a:xfrm>
                  <a:off x="2172" y="2309"/>
                  <a:ext cx="1" cy="1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09" name="Rectangle 1379"/>
                <p:cNvSpPr>
                  <a:spLocks noChangeArrowheads="1"/>
                </p:cNvSpPr>
                <p:nvPr/>
              </p:nvSpPr>
              <p:spPr bwMode="auto">
                <a:xfrm>
                  <a:off x="2172" y="2309"/>
                  <a:ext cx="1" cy="1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0" name="Rectangle 1380"/>
                <p:cNvSpPr>
                  <a:spLocks noChangeArrowheads="1"/>
                </p:cNvSpPr>
                <p:nvPr/>
              </p:nvSpPr>
              <p:spPr bwMode="auto">
                <a:xfrm>
                  <a:off x="2173" y="2308"/>
                  <a:ext cx="1" cy="1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1" name="Rectangle 1381"/>
                <p:cNvSpPr>
                  <a:spLocks noChangeArrowheads="1"/>
                </p:cNvSpPr>
                <p:nvPr/>
              </p:nvSpPr>
              <p:spPr bwMode="auto">
                <a:xfrm>
                  <a:off x="2173" y="2308"/>
                  <a:ext cx="1" cy="1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2" name="Rectangle 1382"/>
                <p:cNvSpPr>
                  <a:spLocks noChangeArrowheads="1"/>
                </p:cNvSpPr>
                <p:nvPr/>
              </p:nvSpPr>
              <p:spPr bwMode="auto">
                <a:xfrm>
                  <a:off x="2174" y="2308"/>
                  <a:ext cx="1" cy="1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3" name="Rectangle 1383"/>
                <p:cNvSpPr>
                  <a:spLocks noChangeArrowheads="1"/>
                </p:cNvSpPr>
                <p:nvPr/>
              </p:nvSpPr>
              <p:spPr bwMode="auto">
                <a:xfrm>
                  <a:off x="2174" y="2308"/>
                  <a:ext cx="1" cy="1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4" name="Rectangle 1384"/>
                <p:cNvSpPr>
                  <a:spLocks noChangeArrowheads="1"/>
                </p:cNvSpPr>
                <p:nvPr/>
              </p:nvSpPr>
              <p:spPr bwMode="auto">
                <a:xfrm>
                  <a:off x="2175" y="2307"/>
                  <a:ext cx="1" cy="1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5" name="Rectangle 1385"/>
                <p:cNvSpPr>
                  <a:spLocks noChangeArrowheads="1"/>
                </p:cNvSpPr>
                <p:nvPr/>
              </p:nvSpPr>
              <p:spPr bwMode="auto">
                <a:xfrm>
                  <a:off x="2175" y="2307"/>
                  <a:ext cx="1" cy="12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6" name="Rectangle 1386"/>
                <p:cNvSpPr>
                  <a:spLocks noChangeArrowheads="1"/>
                </p:cNvSpPr>
                <p:nvPr/>
              </p:nvSpPr>
              <p:spPr bwMode="auto">
                <a:xfrm>
                  <a:off x="2176" y="2306"/>
                  <a:ext cx="1" cy="13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7" name="Rectangle 1387"/>
                <p:cNvSpPr>
                  <a:spLocks noChangeArrowheads="1"/>
                </p:cNvSpPr>
                <p:nvPr/>
              </p:nvSpPr>
              <p:spPr bwMode="auto">
                <a:xfrm>
                  <a:off x="2176" y="2306"/>
                  <a:ext cx="1" cy="1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8" name="Rectangle 1388"/>
                <p:cNvSpPr>
                  <a:spLocks noChangeArrowheads="1"/>
                </p:cNvSpPr>
                <p:nvPr/>
              </p:nvSpPr>
              <p:spPr bwMode="auto">
                <a:xfrm>
                  <a:off x="2176" y="2305"/>
                  <a:ext cx="1" cy="1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19" name="Rectangle 1389"/>
                <p:cNvSpPr>
                  <a:spLocks noChangeArrowheads="1"/>
                </p:cNvSpPr>
                <p:nvPr/>
              </p:nvSpPr>
              <p:spPr bwMode="auto">
                <a:xfrm>
                  <a:off x="2177" y="2305"/>
                  <a:ext cx="1" cy="1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0" name="Rectangle 1390"/>
                <p:cNvSpPr>
                  <a:spLocks noChangeArrowheads="1"/>
                </p:cNvSpPr>
                <p:nvPr/>
              </p:nvSpPr>
              <p:spPr bwMode="auto">
                <a:xfrm>
                  <a:off x="2177" y="2305"/>
                  <a:ext cx="1" cy="1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1" name="Rectangle 1391"/>
                <p:cNvSpPr>
                  <a:spLocks noChangeArrowheads="1"/>
                </p:cNvSpPr>
                <p:nvPr/>
              </p:nvSpPr>
              <p:spPr bwMode="auto">
                <a:xfrm>
                  <a:off x="2178" y="2304"/>
                  <a:ext cx="1" cy="1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2" name="Rectangle 1392"/>
                <p:cNvSpPr>
                  <a:spLocks noChangeArrowheads="1"/>
                </p:cNvSpPr>
                <p:nvPr/>
              </p:nvSpPr>
              <p:spPr bwMode="auto">
                <a:xfrm>
                  <a:off x="2178" y="2304"/>
                  <a:ext cx="1" cy="1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3" name="Rectangle 1393"/>
                <p:cNvSpPr>
                  <a:spLocks noChangeArrowheads="1"/>
                </p:cNvSpPr>
                <p:nvPr/>
              </p:nvSpPr>
              <p:spPr bwMode="auto">
                <a:xfrm>
                  <a:off x="2179" y="2303"/>
                  <a:ext cx="1" cy="1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4" name="Rectangle 1394"/>
                <p:cNvSpPr>
                  <a:spLocks noChangeArrowheads="1"/>
                </p:cNvSpPr>
                <p:nvPr/>
              </p:nvSpPr>
              <p:spPr bwMode="auto">
                <a:xfrm>
                  <a:off x="2179" y="2303"/>
                  <a:ext cx="1" cy="1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5" name="Rectangle 1395"/>
                <p:cNvSpPr>
                  <a:spLocks noChangeArrowheads="1"/>
                </p:cNvSpPr>
                <p:nvPr/>
              </p:nvSpPr>
              <p:spPr bwMode="auto">
                <a:xfrm>
                  <a:off x="2180" y="2302"/>
                  <a:ext cx="1" cy="1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6" name="Rectangle 1396"/>
                <p:cNvSpPr>
                  <a:spLocks noChangeArrowheads="1"/>
                </p:cNvSpPr>
                <p:nvPr/>
              </p:nvSpPr>
              <p:spPr bwMode="auto">
                <a:xfrm>
                  <a:off x="2180" y="2302"/>
                  <a:ext cx="1" cy="1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7" name="Rectangle 1397"/>
                <p:cNvSpPr>
                  <a:spLocks noChangeArrowheads="1"/>
                </p:cNvSpPr>
                <p:nvPr/>
              </p:nvSpPr>
              <p:spPr bwMode="auto">
                <a:xfrm>
                  <a:off x="2180" y="2301"/>
                  <a:ext cx="1" cy="1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8" name="Rectangle 1398"/>
                <p:cNvSpPr>
                  <a:spLocks noChangeArrowheads="1"/>
                </p:cNvSpPr>
                <p:nvPr/>
              </p:nvSpPr>
              <p:spPr bwMode="auto">
                <a:xfrm>
                  <a:off x="2181" y="2301"/>
                  <a:ext cx="1" cy="1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29" name="Rectangle 1399"/>
                <p:cNvSpPr>
                  <a:spLocks noChangeArrowheads="1"/>
                </p:cNvSpPr>
                <p:nvPr/>
              </p:nvSpPr>
              <p:spPr bwMode="auto">
                <a:xfrm>
                  <a:off x="2181" y="2301"/>
                  <a:ext cx="1" cy="1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0" name="Rectangle 1400"/>
                <p:cNvSpPr>
                  <a:spLocks noChangeArrowheads="1"/>
                </p:cNvSpPr>
                <p:nvPr/>
              </p:nvSpPr>
              <p:spPr bwMode="auto">
                <a:xfrm>
                  <a:off x="2182" y="2300"/>
                  <a:ext cx="1" cy="1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1" name="Rectangle 1401"/>
                <p:cNvSpPr>
                  <a:spLocks noChangeArrowheads="1"/>
                </p:cNvSpPr>
                <p:nvPr/>
              </p:nvSpPr>
              <p:spPr bwMode="auto">
                <a:xfrm>
                  <a:off x="2182" y="2300"/>
                  <a:ext cx="1" cy="1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2" name="Rectangle 1402"/>
                <p:cNvSpPr>
                  <a:spLocks noChangeArrowheads="1"/>
                </p:cNvSpPr>
                <p:nvPr/>
              </p:nvSpPr>
              <p:spPr bwMode="auto">
                <a:xfrm>
                  <a:off x="2183" y="2299"/>
                  <a:ext cx="1" cy="1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3" name="Rectangle 1403"/>
                <p:cNvSpPr>
                  <a:spLocks noChangeArrowheads="1"/>
                </p:cNvSpPr>
                <p:nvPr/>
              </p:nvSpPr>
              <p:spPr bwMode="auto">
                <a:xfrm>
                  <a:off x="2183" y="2299"/>
                  <a:ext cx="1" cy="15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4" name="Rectangle 1404"/>
                <p:cNvSpPr>
                  <a:spLocks noChangeArrowheads="1"/>
                </p:cNvSpPr>
                <p:nvPr/>
              </p:nvSpPr>
              <p:spPr bwMode="auto">
                <a:xfrm>
                  <a:off x="2184" y="2298"/>
                  <a:ext cx="1" cy="15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5" name="Rectangle 1405"/>
                <p:cNvSpPr>
                  <a:spLocks noChangeArrowheads="1"/>
                </p:cNvSpPr>
                <p:nvPr/>
              </p:nvSpPr>
              <p:spPr bwMode="auto">
                <a:xfrm>
                  <a:off x="2184" y="2298"/>
                  <a:ext cx="1" cy="15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6" name="Rectangle 1406"/>
                <p:cNvSpPr>
                  <a:spLocks noChangeArrowheads="1"/>
                </p:cNvSpPr>
                <p:nvPr/>
              </p:nvSpPr>
              <p:spPr bwMode="auto">
                <a:xfrm>
                  <a:off x="2184" y="2298"/>
                  <a:ext cx="1" cy="15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7" name="Rectangle 1407"/>
                <p:cNvSpPr>
                  <a:spLocks noChangeArrowheads="1"/>
                </p:cNvSpPr>
                <p:nvPr/>
              </p:nvSpPr>
              <p:spPr bwMode="auto">
                <a:xfrm>
                  <a:off x="2185" y="2298"/>
                  <a:ext cx="1" cy="15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8" name="Rectangle 1408"/>
                <p:cNvSpPr>
                  <a:spLocks noChangeArrowheads="1"/>
                </p:cNvSpPr>
                <p:nvPr/>
              </p:nvSpPr>
              <p:spPr bwMode="auto">
                <a:xfrm>
                  <a:off x="2185" y="2298"/>
                  <a:ext cx="1" cy="15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39" name="Rectangle 1409"/>
                <p:cNvSpPr>
                  <a:spLocks noChangeArrowheads="1"/>
                </p:cNvSpPr>
                <p:nvPr/>
              </p:nvSpPr>
              <p:spPr bwMode="auto">
                <a:xfrm>
                  <a:off x="2186" y="2298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0" name="Rectangle 1410"/>
                <p:cNvSpPr>
                  <a:spLocks noChangeArrowheads="1"/>
                </p:cNvSpPr>
                <p:nvPr/>
              </p:nvSpPr>
              <p:spPr bwMode="auto">
                <a:xfrm>
                  <a:off x="2186" y="2298"/>
                  <a:ext cx="1" cy="15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1" name="Rectangle 1411"/>
                <p:cNvSpPr>
                  <a:spLocks noChangeArrowheads="1"/>
                </p:cNvSpPr>
                <p:nvPr/>
              </p:nvSpPr>
              <p:spPr bwMode="auto">
                <a:xfrm>
                  <a:off x="2187" y="2298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2" name="Rectangle 1412"/>
                <p:cNvSpPr>
                  <a:spLocks noChangeArrowheads="1"/>
                </p:cNvSpPr>
                <p:nvPr/>
              </p:nvSpPr>
              <p:spPr bwMode="auto">
                <a:xfrm>
                  <a:off x="2187" y="2298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3" name="Rectangle 1413"/>
                <p:cNvSpPr>
                  <a:spLocks noChangeArrowheads="1"/>
                </p:cNvSpPr>
                <p:nvPr/>
              </p:nvSpPr>
              <p:spPr bwMode="auto">
                <a:xfrm>
                  <a:off x="2188" y="2298"/>
                  <a:ext cx="1" cy="16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4" name="Rectangle 1414"/>
                <p:cNvSpPr>
                  <a:spLocks noChangeArrowheads="1"/>
                </p:cNvSpPr>
                <p:nvPr/>
              </p:nvSpPr>
              <p:spPr bwMode="auto">
                <a:xfrm>
                  <a:off x="2188" y="2298"/>
                  <a:ext cx="1" cy="16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5" name="Rectangle 1415"/>
                <p:cNvSpPr>
                  <a:spLocks noChangeArrowheads="1"/>
                </p:cNvSpPr>
                <p:nvPr/>
              </p:nvSpPr>
              <p:spPr bwMode="auto">
                <a:xfrm>
                  <a:off x="2188" y="2298"/>
                  <a:ext cx="1" cy="16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6" name="Rectangle 1416"/>
                <p:cNvSpPr>
                  <a:spLocks noChangeArrowheads="1"/>
                </p:cNvSpPr>
                <p:nvPr/>
              </p:nvSpPr>
              <p:spPr bwMode="auto">
                <a:xfrm>
                  <a:off x="2189" y="2298"/>
                  <a:ext cx="1" cy="16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7" name="Rectangle 1417"/>
                <p:cNvSpPr>
                  <a:spLocks noChangeArrowheads="1"/>
                </p:cNvSpPr>
                <p:nvPr/>
              </p:nvSpPr>
              <p:spPr bwMode="auto">
                <a:xfrm>
                  <a:off x="2189" y="2298"/>
                  <a:ext cx="1" cy="16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8" name="Rectangle 1418"/>
                <p:cNvSpPr>
                  <a:spLocks noChangeArrowheads="1"/>
                </p:cNvSpPr>
                <p:nvPr/>
              </p:nvSpPr>
              <p:spPr bwMode="auto">
                <a:xfrm>
                  <a:off x="2190" y="2298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49" name="Rectangle 1419"/>
                <p:cNvSpPr>
                  <a:spLocks noChangeArrowheads="1"/>
                </p:cNvSpPr>
                <p:nvPr/>
              </p:nvSpPr>
              <p:spPr bwMode="auto">
                <a:xfrm>
                  <a:off x="2190" y="2298"/>
                  <a:ext cx="1" cy="16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0" name="Rectangle 1420"/>
                <p:cNvSpPr>
                  <a:spLocks noChangeArrowheads="1"/>
                </p:cNvSpPr>
                <p:nvPr/>
              </p:nvSpPr>
              <p:spPr bwMode="auto">
                <a:xfrm>
                  <a:off x="2191" y="2298"/>
                  <a:ext cx="1" cy="16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1" name="Rectangle 1421"/>
                <p:cNvSpPr>
                  <a:spLocks noChangeArrowheads="1"/>
                </p:cNvSpPr>
                <p:nvPr/>
              </p:nvSpPr>
              <p:spPr bwMode="auto">
                <a:xfrm>
                  <a:off x="2191" y="2298"/>
                  <a:ext cx="1" cy="16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2" name="Rectangle 1422"/>
                <p:cNvSpPr>
                  <a:spLocks noChangeArrowheads="1"/>
                </p:cNvSpPr>
                <p:nvPr/>
              </p:nvSpPr>
              <p:spPr bwMode="auto">
                <a:xfrm>
                  <a:off x="2191" y="2298"/>
                  <a:ext cx="1" cy="16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3" name="Rectangle 1423"/>
                <p:cNvSpPr>
                  <a:spLocks noChangeArrowheads="1"/>
                </p:cNvSpPr>
                <p:nvPr/>
              </p:nvSpPr>
              <p:spPr bwMode="auto">
                <a:xfrm>
                  <a:off x="2192" y="2298"/>
                  <a:ext cx="1" cy="16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4" name="Rectangle 1424"/>
                <p:cNvSpPr>
                  <a:spLocks noChangeArrowheads="1"/>
                </p:cNvSpPr>
                <p:nvPr/>
              </p:nvSpPr>
              <p:spPr bwMode="auto">
                <a:xfrm>
                  <a:off x="2192" y="2298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5" name="Rectangle 1425"/>
                <p:cNvSpPr>
                  <a:spLocks noChangeArrowheads="1"/>
                </p:cNvSpPr>
                <p:nvPr/>
              </p:nvSpPr>
              <p:spPr bwMode="auto">
                <a:xfrm>
                  <a:off x="2193" y="2298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6" name="Rectangle 1426"/>
                <p:cNvSpPr>
                  <a:spLocks noChangeArrowheads="1"/>
                </p:cNvSpPr>
                <p:nvPr/>
              </p:nvSpPr>
              <p:spPr bwMode="auto">
                <a:xfrm>
                  <a:off x="2193" y="2298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7" name="Rectangle 1427"/>
                <p:cNvSpPr>
                  <a:spLocks noChangeArrowheads="1"/>
                </p:cNvSpPr>
                <p:nvPr/>
              </p:nvSpPr>
              <p:spPr bwMode="auto">
                <a:xfrm>
                  <a:off x="2194" y="2298"/>
                  <a:ext cx="1" cy="17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8" name="Rectangle 1428"/>
                <p:cNvSpPr>
                  <a:spLocks noChangeArrowheads="1"/>
                </p:cNvSpPr>
                <p:nvPr/>
              </p:nvSpPr>
              <p:spPr bwMode="auto">
                <a:xfrm>
                  <a:off x="2194" y="2298"/>
                  <a:ext cx="1" cy="17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59" name="Rectangle 1429"/>
                <p:cNvSpPr>
                  <a:spLocks noChangeArrowheads="1"/>
                </p:cNvSpPr>
                <p:nvPr/>
              </p:nvSpPr>
              <p:spPr bwMode="auto">
                <a:xfrm>
                  <a:off x="2195" y="2298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0" name="Rectangle 1430"/>
                <p:cNvSpPr>
                  <a:spLocks noChangeArrowheads="1"/>
                </p:cNvSpPr>
                <p:nvPr/>
              </p:nvSpPr>
              <p:spPr bwMode="auto">
                <a:xfrm>
                  <a:off x="2195" y="2298"/>
                  <a:ext cx="1" cy="17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1" name="Rectangle 1431"/>
                <p:cNvSpPr>
                  <a:spLocks noChangeArrowheads="1"/>
                </p:cNvSpPr>
                <p:nvPr/>
              </p:nvSpPr>
              <p:spPr bwMode="auto">
                <a:xfrm>
                  <a:off x="2195" y="2298"/>
                  <a:ext cx="1" cy="17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2" name="Rectangle 1432"/>
                <p:cNvSpPr>
                  <a:spLocks noChangeArrowheads="1"/>
                </p:cNvSpPr>
                <p:nvPr/>
              </p:nvSpPr>
              <p:spPr bwMode="auto">
                <a:xfrm>
                  <a:off x="2196" y="2298"/>
                  <a:ext cx="1" cy="17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3" name="Rectangle 1433"/>
                <p:cNvSpPr>
                  <a:spLocks noChangeArrowheads="1"/>
                </p:cNvSpPr>
                <p:nvPr/>
              </p:nvSpPr>
              <p:spPr bwMode="auto">
                <a:xfrm>
                  <a:off x="2196" y="2298"/>
                  <a:ext cx="1" cy="17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4" name="Rectangle 1434"/>
                <p:cNvSpPr>
                  <a:spLocks noChangeArrowheads="1"/>
                </p:cNvSpPr>
                <p:nvPr/>
              </p:nvSpPr>
              <p:spPr bwMode="auto">
                <a:xfrm>
                  <a:off x="2197" y="2298"/>
                  <a:ext cx="1" cy="17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5" name="Rectangle 1435"/>
                <p:cNvSpPr>
                  <a:spLocks noChangeArrowheads="1"/>
                </p:cNvSpPr>
                <p:nvPr/>
              </p:nvSpPr>
              <p:spPr bwMode="auto">
                <a:xfrm>
                  <a:off x="2197" y="2298"/>
                  <a:ext cx="1" cy="17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6" name="Rectangle 1436"/>
                <p:cNvSpPr>
                  <a:spLocks noChangeArrowheads="1"/>
                </p:cNvSpPr>
                <p:nvPr/>
              </p:nvSpPr>
              <p:spPr bwMode="auto">
                <a:xfrm>
                  <a:off x="2198" y="2298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7" name="Rectangle 1437"/>
                <p:cNvSpPr>
                  <a:spLocks noChangeArrowheads="1"/>
                </p:cNvSpPr>
                <p:nvPr/>
              </p:nvSpPr>
              <p:spPr bwMode="auto">
                <a:xfrm>
                  <a:off x="2198" y="2298"/>
                  <a:ext cx="1" cy="17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8" name="Rectangle 1438"/>
                <p:cNvSpPr>
                  <a:spLocks noChangeArrowheads="1"/>
                </p:cNvSpPr>
                <p:nvPr/>
              </p:nvSpPr>
              <p:spPr bwMode="auto">
                <a:xfrm>
                  <a:off x="2199" y="2298"/>
                  <a:ext cx="1" cy="18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69" name="Rectangle 1439"/>
                <p:cNvSpPr>
                  <a:spLocks noChangeArrowheads="1"/>
                </p:cNvSpPr>
                <p:nvPr/>
              </p:nvSpPr>
              <p:spPr bwMode="auto">
                <a:xfrm>
                  <a:off x="2199" y="2298"/>
                  <a:ext cx="1" cy="18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0" name="Rectangle 1440"/>
                <p:cNvSpPr>
                  <a:spLocks noChangeArrowheads="1"/>
                </p:cNvSpPr>
                <p:nvPr/>
              </p:nvSpPr>
              <p:spPr bwMode="auto">
                <a:xfrm>
                  <a:off x="2199" y="2298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1" name="Rectangle 1441"/>
                <p:cNvSpPr>
                  <a:spLocks noChangeArrowheads="1"/>
                </p:cNvSpPr>
                <p:nvPr/>
              </p:nvSpPr>
              <p:spPr bwMode="auto">
                <a:xfrm>
                  <a:off x="2200" y="2298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2" name="Rectangle 1442"/>
                <p:cNvSpPr>
                  <a:spLocks noChangeArrowheads="1"/>
                </p:cNvSpPr>
                <p:nvPr/>
              </p:nvSpPr>
              <p:spPr bwMode="auto">
                <a:xfrm>
                  <a:off x="2200" y="2298"/>
                  <a:ext cx="1" cy="18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3" name="Rectangle 1443"/>
                <p:cNvSpPr>
                  <a:spLocks noChangeArrowheads="1"/>
                </p:cNvSpPr>
                <p:nvPr/>
              </p:nvSpPr>
              <p:spPr bwMode="auto">
                <a:xfrm>
                  <a:off x="2201" y="2298"/>
                  <a:ext cx="1" cy="18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4" name="Rectangle 1444"/>
                <p:cNvSpPr>
                  <a:spLocks noChangeArrowheads="1"/>
                </p:cNvSpPr>
                <p:nvPr/>
              </p:nvSpPr>
              <p:spPr bwMode="auto">
                <a:xfrm>
                  <a:off x="2201" y="2298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5" name="Rectangle 1445"/>
                <p:cNvSpPr>
                  <a:spLocks noChangeArrowheads="1"/>
                </p:cNvSpPr>
                <p:nvPr/>
              </p:nvSpPr>
              <p:spPr bwMode="auto">
                <a:xfrm>
                  <a:off x="2202" y="2298"/>
                  <a:ext cx="1" cy="18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6" name="Rectangle 1446"/>
                <p:cNvSpPr>
                  <a:spLocks noChangeArrowheads="1"/>
                </p:cNvSpPr>
                <p:nvPr/>
              </p:nvSpPr>
              <p:spPr bwMode="auto">
                <a:xfrm>
                  <a:off x="2202" y="2298"/>
                  <a:ext cx="1" cy="18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7" name="Rectangle 1447"/>
                <p:cNvSpPr>
                  <a:spLocks noChangeArrowheads="1"/>
                </p:cNvSpPr>
                <p:nvPr/>
              </p:nvSpPr>
              <p:spPr bwMode="auto">
                <a:xfrm>
                  <a:off x="2203" y="2298"/>
                  <a:ext cx="1" cy="18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8" name="Rectangle 1448"/>
                <p:cNvSpPr>
                  <a:spLocks noChangeArrowheads="1"/>
                </p:cNvSpPr>
                <p:nvPr/>
              </p:nvSpPr>
              <p:spPr bwMode="auto">
                <a:xfrm>
                  <a:off x="2203" y="2298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79" name="Rectangle 1449"/>
                <p:cNvSpPr>
                  <a:spLocks noChangeArrowheads="1"/>
                </p:cNvSpPr>
                <p:nvPr/>
              </p:nvSpPr>
              <p:spPr bwMode="auto">
                <a:xfrm>
                  <a:off x="2203" y="2298"/>
                  <a:ext cx="1" cy="18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0" name="Rectangle 1450"/>
                <p:cNvSpPr>
                  <a:spLocks noChangeArrowheads="1"/>
                </p:cNvSpPr>
                <p:nvPr/>
              </p:nvSpPr>
              <p:spPr bwMode="auto">
                <a:xfrm>
                  <a:off x="2204" y="2298"/>
                  <a:ext cx="1" cy="19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1" name="Rectangle 1451"/>
                <p:cNvSpPr>
                  <a:spLocks noChangeArrowheads="1"/>
                </p:cNvSpPr>
                <p:nvPr/>
              </p:nvSpPr>
              <p:spPr bwMode="auto">
                <a:xfrm>
                  <a:off x="2204" y="2298"/>
                  <a:ext cx="1" cy="19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2" name="Rectangle 1452"/>
                <p:cNvSpPr>
                  <a:spLocks noChangeArrowheads="1"/>
                </p:cNvSpPr>
                <p:nvPr/>
              </p:nvSpPr>
              <p:spPr bwMode="auto">
                <a:xfrm>
                  <a:off x="2205" y="2298"/>
                  <a:ext cx="1" cy="19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3" name="Rectangle 1453"/>
                <p:cNvSpPr>
                  <a:spLocks noChangeArrowheads="1"/>
                </p:cNvSpPr>
                <p:nvPr/>
              </p:nvSpPr>
              <p:spPr bwMode="auto">
                <a:xfrm>
                  <a:off x="2205" y="2298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4" name="Rectangle 1454"/>
                <p:cNvSpPr>
                  <a:spLocks noChangeArrowheads="1"/>
                </p:cNvSpPr>
                <p:nvPr/>
              </p:nvSpPr>
              <p:spPr bwMode="auto">
                <a:xfrm>
                  <a:off x="2206" y="2298"/>
                  <a:ext cx="1" cy="19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5" name="Rectangle 1455"/>
                <p:cNvSpPr>
                  <a:spLocks noChangeArrowheads="1"/>
                </p:cNvSpPr>
                <p:nvPr/>
              </p:nvSpPr>
              <p:spPr bwMode="auto">
                <a:xfrm>
                  <a:off x="2206" y="2298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6" name="Rectangle 1456"/>
                <p:cNvSpPr>
                  <a:spLocks noChangeArrowheads="1"/>
                </p:cNvSpPr>
                <p:nvPr/>
              </p:nvSpPr>
              <p:spPr bwMode="auto">
                <a:xfrm>
                  <a:off x="2207" y="2298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7" name="Rectangle 1457"/>
                <p:cNvSpPr>
                  <a:spLocks noChangeArrowheads="1"/>
                </p:cNvSpPr>
                <p:nvPr/>
              </p:nvSpPr>
              <p:spPr bwMode="auto">
                <a:xfrm>
                  <a:off x="2207" y="2298"/>
                  <a:ext cx="1" cy="19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8" name="Rectangle 1458"/>
                <p:cNvSpPr>
                  <a:spLocks noChangeArrowheads="1"/>
                </p:cNvSpPr>
                <p:nvPr/>
              </p:nvSpPr>
              <p:spPr bwMode="auto">
                <a:xfrm>
                  <a:off x="2207" y="2298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89" name="Rectangle 1459"/>
                <p:cNvSpPr>
                  <a:spLocks noChangeArrowheads="1"/>
                </p:cNvSpPr>
                <p:nvPr/>
              </p:nvSpPr>
              <p:spPr bwMode="auto">
                <a:xfrm>
                  <a:off x="2208" y="2298"/>
                  <a:ext cx="1" cy="19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0" name="Rectangle 1460"/>
                <p:cNvSpPr>
                  <a:spLocks noChangeArrowheads="1"/>
                </p:cNvSpPr>
                <p:nvPr/>
              </p:nvSpPr>
              <p:spPr bwMode="auto">
                <a:xfrm>
                  <a:off x="2208" y="2298"/>
                  <a:ext cx="1" cy="19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1" name="Rectangle 1461"/>
                <p:cNvSpPr>
                  <a:spLocks noChangeArrowheads="1"/>
                </p:cNvSpPr>
                <p:nvPr/>
              </p:nvSpPr>
              <p:spPr bwMode="auto">
                <a:xfrm>
                  <a:off x="2209" y="2298"/>
                  <a:ext cx="1" cy="19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2" name="Rectangle 1462"/>
                <p:cNvSpPr>
                  <a:spLocks noChangeArrowheads="1"/>
                </p:cNvSpPr>
                <p:nvPr/>
              </p:nvSpPr>
              <p:spPr bwMode="auto">
                <a:xfrm>
                  <a:off x="2209" y="2298"/>
                  <a:ext cx="1" cy="19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3" name="Rectangle 1463"/>
                <p:cNvSpPr>
                  <a:spLocks noChangeArrowheads="1"/>
                </p:cNvSpPr>
                <p:nvPr/>
              </p:nvSpPr>
              <p:spPr bwMode="auto">
                <a:xfrm>
                  <a:off x="2210" y="2298"/>
                  <a:ext cx="1" cy="20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4" name="Rectangle 1464"/>
                <p:cNvSpPr>
                  <a:spLocks noChangeArrowheads="1"/>
                </p:cNvSpPr>
                <p:nvPr/>
              </p:nvSpPr>
              <p:spPr bwMode="auto">
                <a:xfrm>
                  <a:off x="2210" y="2298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5" name="Rectangle 1465"/>
                <p:cNvSpPr>
                  <a:spLocks noChangeArrowheads="1"/>
                </p:cNvSpPr>
                <p:nvPr/>
              </p:nvSpPr>
              <p:spPr bwMode="auto">
                <a:xfrm>
                  <a:off x="2211" y="2298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6" name="Rectangle 1466"/>
                <p:cNvSpPr>
                  <a:spLocks noChangeArrowheads="1"/>
                </p:cNvSpPr>
                <p:nvPr/>
              </p:nvSpPr>
              <p:spPr bwMode="auto">
                <a:xfrm>
                  <a:off x="2211" y="2298"/>
                  <a:ext cx="1" cy="20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7" name="Rectangle 1467"/>
                <p:cNvSpPr>
                  <a:spLocks noChangeArrowheads="1"/>
                </p:cNvSpPr>
                <p:nvPr/>
              </p:nvSpPr>
              <p:spPr bwMode="auto">
                <a:xfrm>
                  <a:off x="2211" y="2298"/>
                  <a:ext cx="1" cy="20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8" name="Rectangle 1468"/>
                <p:cNvSpPr>
                  <a:spLocks noChangeArrowheads="1"/>
                </p:cNvSpPr>
                <p:nvPr/>
              </p:nvSpPr>
              <p:spPr bwMode="auto">
                <a:xfrm>
                  <a:off x="2212" y="2298"/>
                  <a:ext cx="1" cy="20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899" name="Rectangle 1469"/>
                <p:cNvSpPr>
                  <a:spLocks noChangeArrowheads="1"/>
                </p:cNvSpPr>
                <p:nvPr/>
              </p:nvSpPr>
              <p:spPr bwMode="auto">
                <a:xfrm>
                  <a:off x="2212" y="2298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0" name="Rectangle 1470"/>
                <p:cNvSpPr>
                  <a:spLocks noChangeArrowheads="1"/>
                </p:cNvSpPr>
                <p:nvPr/>
              </p:nvSpPr>
              <p:spPr bwMode="auto">
                <a:xfrm>
                  <a:off x="2213" y="2298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1" name="Rectangle 1471"/>
                <p:cNvSpPr>
                  <a:spLocks noChangeArrowheads="1"/>
                </p:cNvSpPr>
                <p:nvPr/>
              </p:nvSpPr>
              <p:spPr bwMode="auto">
                <a:xfrm>
                  <a:off x="2213" y="2298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2" name="Rectangle 1472"/>
                <p:cNvSpPr>
                  <a:spLocks noChangeArrowheads="1"/>
                </p:cNvSpPr>
                <p:nvPr/>
              </p:nvSpPr>
              <p:spPr bwMode="auto">
                <a:xfrm>
                  <a:off x="2214" y="2298"/>
                  <a:ext cx="1" cy="20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3" name="Rectangle 1473"/>
                <p:cNvSpPr>
                  <a:spLocks noChangeArrowheads="1"/>
                </p:cNvSpPr>
                <p:nvPr/>
              </p:nvSpPr>
              <p:spPr bwMode="auto">
                <a:xfrm>
                  <a:off x="2214" y="2298"/>
                  <a:ext cx="1" cy="20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4" name="Rectangle 1474"/>
                <p:cNvSpPr>
                  <a:spLocks noChangeArrowheads="1"/>
                </p:cNvSpPr>
                <p:nvPr/>
              </p:nvSpPr>
              <p:spPr bwMode="auto">
                <a:xfrm>
                  <a:off x="2215" y="2298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5" name="Rectangle 1475"/>
                <p:cNvSpPr>
                  <a:spLocks noChangeArrowheads="1"/>
                </p:cNvSpPr>
                <p:nvPr/>
              </p:nvSpPr>
              <p:spPr bwMode="auto">
                <a:xfrm>
                  <a:off x="2215" y="2298"/>
                  <a:ext cx="1" cy="21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6" name="Rectangle 1476"/>
                <p:cNvSpPr>
                  <a:spLocks noChangeArrowheads="1"/>
                </p:cNvSpPr>
                <p:nvPr/>
              </p:nvSpPr>
              <p:spPr bwMode="auto">
                <a:xfrm>
                  <a:off x="2215" y="2298"/>
                  <a:ext cx="1" cy="21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7" name="Rectangle 1477"/>
                <p:cNvSpPr>
                  <a:spLocks noChangeArrowheads="1"/>
                </p:cNvSpPr>
                <p:nvPr/>
              </p:nvSpPr>
              <p:spPr bwMode="auto">
                <a:xfrm>
                  <a:off x="2216" y="2298"/>
                  <a:ext cx="1" cy="21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8" name="Rectangle 1478"/>
                <p:cNvSpPr>
                  <a:spLocks noChangeArrowheads="1"/>
                </p:cNvSpPr>
                <p:nvPr/>
              </p:nvSpPr>
              <p:spPr bwMode="auto">
                <a:xfrm>
                  <a:off x="2216" y="2298"/>
                  <a:ext cx="1" cy="21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09" name="Rectangle 1479"/>
                <p:cNvSpPr>
                  <a:spLocks noChangeArrowheads="1"/>
                </p:cNvSpPr>
                <p:nvPr/>
              </p:nvSpPr>
              <p:spPr bwMode="auto">
                <a:xfrm>
                  <a:off x="2217" y="2298"/>
                  <a:ext cx="1" cy="21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0" name="Rectangle 1480"/>
                <p:cNvSpPr>
                  <a:spLocks noChangeArrowheads="1"/>
                </p:cNvSpPr>
                <p:nvPr/>
              </p:nvSpPr>
              <p:spPr bwMode="auto">
                <a:xfrm>
                  <a:off x="2217" y="2298"/>
                  <a:ext cx="1" cy="21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1" name="Rectangle 1481"/>
                <p:cNvSpPr>
                  <a:spLocks noChangeArrowheads="1"/>
                </p:cNvSpPr>
                <p:nvPr/>
              </p:nvSpPr>
              <p:spPr bwMode="auto">
                <a:xfrm>
                  <a:off x="2218" y="2298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2" name="Rectangle 1482"/>
                <p:cNvSpPr>
                  <a:spLocks noChangeArrowheads="1"/>
                </p:cNvSpPr>
                <p:nvPr/>
              </p:nvSpPr>
              <p:spPr bwMode="auto">
                <a:xfrm>
                  <a:off x="2218" y="2298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3" name="Rectangle 1483"/>
                <p:cNvSpPr>
                  <a:spLocks noChangeArrowheads="1"/>
                </p:cNvSpPr>
                <p:nvPr/>
              </p:nvSpPr>
              <p:spPr bwMode="auto">
                <a:xfrm>
                  <a:off x="2219" y="2298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4" name="Rectangle 1484"/>
                <p:cNvSpPr>
                  <a:spLocks noChangeArrowheads="1"/>
                </p:cNvSpPr>
                <p:nvPr/>
              </p:nvSpPr>
              <p:spPr bwMode="auto">
                <a:xfrm>
                  <a:off x="2219" y="2298"/>
                  <a:ext cx="1" cy="21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5" name="Rectangle 1485"/>
                <p:cNvSpPr>
                  <a:spLocks noChangeArrowheads="1"/>
                </p:cNvSpPr>
                <p:nvPr/>
              </p:nvSpPr>
              <p:spPr bwMode="auto">
                <a:xfrm>
                  <a:off x="2219" y="2298"/>
                  <a:ext cx="1" cy="21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6" name="Rectangle 1486"/>
                <p:cNvSpPr>
                  <a:spLocks noChangeArrowheads="1"/>
                </p:cNvSpPr>
                <p:nvPr/>
              </p:nvSpPr>
              <p:spPr bwMode="auto">
                <a:xfrm>
                  <a:off x="2220" y="2298"/>
                  <a:ext cx="1" cy="21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7" name="Rectangle 1487"/>
                <p:cNvSpPr>
                  <a:spLocks noChangeArrowheads="1"/>
                </p:cNvSpPr>
                <p:nvPr/>
              </p:nvSpPr>
              <p:spPr bwMode="auto">
                <a:xfrm>
                  <a:off x="2220" y="2298"/>
                  <a:ext cx="1" cy="21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8" name="Rectangle 1488"/>
                <p:cNvSpPr>
                  <a:spLocks noChangeArrowheads="1"/>
                </p:cNvSpPr>
                <p:nvPr/>
              </p:nvSpPr>
              <p:spPr bwMode="auto">
                <a:xfrm>
                  <a:off x="2221" y="2298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19" name="Rectangle 1489"/>
                <p:cNvSpPr>
                  <a:spLocks noChangeArrowheads="1"/>
                </p:cNvSpPr>
                <p:nvPr/>
              </p:nvSpPr>
              <p:spPr bwMode="auto">
                <a:xfrm>
                  <a:off x="2221" y="2298"/>
                  <a:ext cx="1" cy="22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0" name="Rectangle 1490"/>
                <p:cNvSpPr>
                  <a:spLocks noChangeArrowheads="1"/>
                </p:cNvSpPr>
                <p:nvPr/>
              </p:nvSpPr>
              <p:spPr bwMode="auto">
                <a:xfrm>
                  <a:off x="2222" y="2298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1" name="Rectangle 1491"/>
                <p:cNvSpPr>
                  <a:spLocks noChangeArrowheads="1"/>
                </p:cNvSpPr>
                <p:nvPr/>
              </p:nvSpPr>
              <p:spPr bwMode="auto">
                <a:xfrm>
                  <a:off x="2222" y="2298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2" name="Rectangle 1492"/>
                <p:cNvSpPr>
                  <a:spLocks noChangeArrowheads="1"/>
                </p:cNvSpPr>
                <p:nvPr/>
              </p:nvSpPr>
              <p:spPr bwMode="auto">
                <a:xfrm>
                  <a:off x="2223" y="2298"/>
                  <a:ext cx="1" cy="22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3" name="Rectangle 1493"/>
                <p:cNvSpPr>
                  <a:spLocks noChangeArrowheads="1"/>
                </p:cNvSpPr>
                <p:nvPr/>
              </p:nvSpPr>
              <p:spPr bwMode="auto">
                <a:xfrm>
                  <a:off x="2223" y="2298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4" name="Rectangle 1494"/>
                <p:cNvSpPr>
                  <a:spLocks noChangeArrowheads="1"/>
                </p:cNvSpPr>
                <p:nvPr/>
              </p:nvSpPr>
              <p:spPr bwMode="auto">
                <a:xfrm>
                  <a:off x="2223" y="2298"/>
                  <a:ext cx="1" cy="22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5" name="Rectangle 1495"/>
                <p:cNvSpPr>
                  <a:spLocks noChangeArrowheads="1"/>
                </p:cNvSpPr>
                <p:nvPr/>
              </p:nvSpPr>
              <p:spPr bwMode="auto">
                <a:xfrm>
                  <a:off x="2224" y="2298"/>
                  <a:ext cx="1" cy="22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6" name="Rectangle 1496"/>
                <p:cNvSpPr>
                  <a:spLocks noChangeArrowheads="1"/>
                </p:cNvSpPr>
                <p:nvPr/>
              </p:nvSpPr>
              <p:spPr bwMode="auto">
                <a:xfrm>
                  <a:off x="2224" y="2298"/>
                  <a:ext cx="1" cy="22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7" name="Rectangle 1497"/>
                <p:cNvSpPr>
                  <a:spLocks noChangeArrowheads="1"/>
                </p:cNvSpPr>
                <p:nvPr/>
              </p:nvSpPr>
              <p:spPr bwMode="auto">
                <a:xfrm>
                  <a:off x="2225" y="2298"/>
                  <a:ext cx="1" cy="22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8" name="Rectangle 1498"/>
                <p:cNvSpPr>
                  <a:spLocks noChangeArrowheads="1"/>
                </p:cNvSpPr>
                <p:nvPr/>
              </p:nvSpPr>
              <p:spPr bwMode="auto">
                <a:xfrm>
                  <a:off x="2225" y="2298"/>
                  <a:ext cx="1" cy="22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29" name="Rectangle 1499"/>
                <p:cNvSpPr>
                  <a:spLocks noChangeArrowheads="1"/>
                </p:cNvSpPr>
                <p:nvPr/>
              </p:nvSpPr>
              <p:spPr bwMode="auto">
                <a:xfrm>
                  <a:off x="2226" y="2298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0" name="Rectangle 1500"/>
                <p:cNvSpPr>
                  <a:spLocks noChangeArrowheads="1"/>
                </p:cNvSpPr>
                <p:nvPr/>
              </p:nvSpPr>
              <p:spPr bwMode="auto">
                <a:xfrm>
                  <a:off x="2226" y="2298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1" name="Rectangle 1501"/>
                <p:cNvSpPr>
                  <a:spLocks noChangeArrowheads="1"/>
                </p:cNvSpPr>
                <p:nvPr/>
              </p:nvSpPr>
              <p:spPr bwMode="auto">
                <a:xfrm>
                  <a:off x="2227" y="2298"/>
                  <a:ext cx="1" cy="23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2" name="Rectangle 1502"/>
                <p:cNvSpPr>
                  <a:spLocks noChangeArrowheads="1"/>
                </p:cNvSpPr>
                <p:nvPr/>
              </p:nvSpPr>
              <p:spPr bwMode="auto">
                <a:xfrm>
                  <a:off x="2227" y="2298"/>
                  <a:ext cx="1" cy="23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3" name="Rectangle 1503"/>
                <p:cNvSpPr>
                  <a:spLocks noChangeArrowheads="1"/>
                </p:cNvSpPr>
                <p:nvPr/>
              </p:nvSpPr>
              <p:spPr bwMode="auto">
                <a:xfrm>
                  <a:off x="2227" y="2298"/>
                  <a:ext cx="1" cy="23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4" name="Rectangle 1504"/>
                <p:cNvSpPr>
                  <a:spLocks noChangeArrowheads="1"/>
                </p:cNvSpPr>
                <p:nvPr/>
              </p:nvSpPr>
              <p:spPr bwMode="auto">
                <a:xfrm>
                  <a:off x="2228" y="2298"/>
                  <a:ext cx="1" cy="23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5" name="Rectangle 1505"/>
                <p:cNvSpPr>
                  <a:spLocks noChangeArrowheads="1"/>
                </p:cNvSpPr>
                <p:nvPr/>
              </p:nvSpPr>
              <p:spPr bwMode="auto">
                <a:xfrm>
                  <a:off x="2228" y="2298"/>
                  <a:ext cx="1" cy="23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6" name="Rectangle 1506"/>
                <p:cNvSpPr>
                  <a:spLocks noChangeArrowheads="1"/>
                </p:cNvSpPr>
                <p:nvPr/>
              </p:nvSpPr>
              <p:spPr bwMode="auto">
                <a:xfrm>
                  <a:off x="2229" y="2298"/>
                  <a:ext cx="1" cy="23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7" name="Rectangle 1507"/>
                <p:cNvSpPr>
                  <a:spLocks noChangeArrowheads="1"/>
                </p:cNvSpPr>
                <p:nvPr/>
              </p:nvSpPr>
              <p:spPr bwMode="auto">
                <a:xfrm>
                  <a:off x="2229" y="2298"/>
                  <a:ext cx="1" cy="23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8" name="Rectangle 1508"/>
                <p:cNvSpPr>
                  <a:spLocks noChangeArrowheads="1"/>
                </p:cNvSpPr>
                <p:nvPr/>
              </p:nvSpPr>
              <p:spPr bwMode="auto">
                <a:xfrm>
                  <a:off x="2230" y="2298"/>
                  <a:ext cx="1" cy="23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39" name="Rectangle 1509"/>
                <p:cNvSpPr>
                  <a:spLocks noChangeArrowheads="1"/>
                </p:cNvSpPr>
                <p:nvPr/>
              </p:nvSpPr>
              <p:spPr bwMode="auto">
                <a:xfrm>
                  <a:off x="2230" y="2298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0" name="Rectangle 1510"/>
                <p:cNvSpPr>
                  <a:spLocks noChangeArrowheads="1"/>
                </p:cNvSpPr>
                <p:nvPr/>
              </p:nvSpPr>
              <p:spPr bwMode="auto">
                <a:xfrm>
                  <a:off x="2231" y="2298"/>
                  <a:ext cx="1" cy="23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1" name="Rectangle 1511"/>
                <p:cNvSpPr>
                  <a:spLocks noChangeArrowheads="1"/>
                </p:cNvSpPr>
                <p:nvPr/>
              </p:nvSpPr>
              <p:spPr bwMode="auto">
                <a:xfrm>
                  <a:off x="2231" y="2298"/>
                  <a:ext cx="1" cy="23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2" name="Rectangle 1512"/>
                <p:cNvSpPr>
                  <a:spLocks noChangeArrowheads="1"/>
                </p:cNvSpPr>
                <p:nvPr/>
              </p:nvSpPr>
              <p:spPr bwMode="auto">
                <a:xfrm>
                  <a:off x="2231" y="2298"/>
                  <a:ext cx="1" cy="23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3" name="Rectangle 1513"/>
                <p:cNvSpPr>
                  <a:spLocks noChangeArrowheads="1"/>
                </p:cNvSpPr>
                <p:nvPr/>
              </p:nvSpPr>
              <p:spPr bwMode="auto">
                <a:xfrm>
                  <a:off x="2232" y="2298"/>
                  <a:ext cx="1" cy="24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4" name="Rectangle 1514"/>
                <p:cNvSpPr>
                  <a:spLocks noChangeArrowheads="1"/>
                </p:cNvSpPr>
                <p:nvPr/>
              </p:nvSpPr>
              <p:spPr bwMode="auto">
                <a:xfrm>
                  <a:off x="2232" y="2298"/>
                  <a:ext cx="1" cy="24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5" name="Rectangle 1515"/>
                <p:cNvSpPr>
                  <a:spLocks noChangeArrowheads="1"/>
                </p:cNvSpPr>
                <p:nvPr/>
              </p:nvSpPr>
              <p:spPr bwMode="auto">
                <a:xfrm>
                  <a:off x="2233" y="2298"/>
                  <a:ext cx="1" cy="242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6" name="Rectangle 1516"/>
                <p:cNvSpPr>
                  <a:spLocks noChangeArrowheads="1"/>
                </p:cNvSpPr>
                <p:nvPr/>
              </p:nvSpPr>
              <p:spPr bwMode="auto">
                <a:xfrm>
                  <a:off x="2233" y="2298"/>
                  <a:ext cx="1" cy="24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7" name="Rectangle 1517"/>
                <p:cNvSpPr>
                  <a:spLocks noChangeArrowheads="1"/>
                </p:cNvSpPr>
                <p:nvPr/>
              </p:nvSpPr>
              <p:spPr bwMode="auto">
                <a:xfrm>
                  <a:off x="2234" y="2298"/>
                  <a:ext cx="1" cy="24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8" name="Rectangle 1518"/>
                <p:cNvSpPr>
                  <a:spLocks noChangeArrowheads="1"/>
                </p:cNvSpPr>
                <p:nvPr/>
              </p:nvSpPr>
              <p:spPr bwMode="auto">
                <a:xfrm>
                  <a:off x="2234" y="2298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49" name="Rectangle 1519"/>
                <p:cNvSpPr>
                  <a:spLocks noChangeArrowheads="1"/>
                </p:cNvSpPr>
                <p:nvPr/>
              </p:nvSpPr>
              <p:spPr bwMode="auto">
                <a:xfrm>
                  <a:off x="2235" y="2298"/>
                  <a:ext cx="1" cy="24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0" name="Rectangle 1520"/>
                <p:cNvSpPr>
                  <a:spLocks noChangeArrowheads="1"/>
                </p:cNvSpPr>
                <p:nvPr/>
              </p:nvSpPr>
              <p:spPr bwMode="auto">
                <a:xfrm>
                  <a:off x="2235" y="2298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1" name="Rectangle 1521"/>
                <p:cNvSpPr>
                  <a:spLocks noChangeArrowheads="1"/>
                </p:cNvSpPr>
                <p:nvPr/>
              </p:nvSpPr>
              <p:spPr bwMode="auto">
                <a:xfrm>
                  <a:off x="2235" y="2298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2" name="Rectangle 1522"/>
                <p:cNvSpPr>
                  <a:spLocks noChangeArrowheads="1"/>
                </p:cNvSpPr>
                <p:nvPr/>
              </p:nvSpPr>
              <p:spPr bwMode="auto">
                <a:xfrm>
                  <a:off x="2236" y="2298"/>
                  <a:ext cx="1" cy="24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3" name="Rectangle 1523"/>
                <p:cNvSpPr>
                  <a:spLocks noChangeArrowheads="1"/>
                </p:cNvSpPr>
                <p:nvPr/>
              </p:nvSpPr>
              <p:spPr bwMode="auto">
                <a:xfrm>
                  <a:off x="2236" y="2298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4" name="Rectangle 1524"/>
                <p:cNvSpPr>
                  <a:spLocks noChangeArrowheads="1"/>
                </p:cNvSpPr>
                <p:nvPr/>
              </p:nvSpPr>
              <p:spPr bwMode="auto">
                <a:xfrm>
                  <a:off x="2237" y="2298"/>
                  <a:ext cx="1" cy="24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5" name="Rectangle 1525"/>
                <p:cNvSpPr>
                  <a:spLocks noChangeArrowheads="1"/>
                </p:cNvSpPr>
                <p:nvPr/>
              </p:nvSpPr>
              <p:spPr bwMode="auto">
                <a:xfrm>
                  <a:off x="2237" y="2298"/>
                  <a:ext cx="4" cy="25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6" name="Rectangle 1526"/>
                <p:cNvSpPr>
                  <a:spLocks noChangeArrowheads="1"/>
                </p:cNvSpPr>
                <p:nvPr/>
              </p:nvSpPr>
              <p:spPr bwMode="auto">
                <a:xfrm>
                  <a:off x="2241" y="2298"/>
                  <a:ext cx="13" cy="25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7" name="Rectangle 1527"/>
                <p:cNvSpPr>
                  <a:spLocks noChangeArrowheads="1"/>
                </p:cNvSpPr>
                <p:nvPr/>
              </p:nvSpPr>
              <p:spPr bwMode="auto">
                <a:xfrm>
                  <a:off x="2254" y="2298"/>
                  <a:ext cx="13" cy="25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8" name="Rectangle 1528"/>
                <p:cNvSpPr>
                  <a:spLocks noChangeArrowheads="1"/>
                </p:cNvSpPr>
                <p:nvPr/>
              </p:nvSpPr>
              <p:spPr bwMode="auto">
                <a:xfrm>
                  <a:off x="2267" y="2298"/>
                  <a:ext cx="13" cy="25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59" name="Rectangle 1529"/>
                <p:cNvSpPr>
                  <a:spLocks noChangeArrowheads="1"/>
                </p:cNvSpPr>
                <p:nvPr/>
              </p:nvSpPr>
              <p:spPr bwMode="auto">
                <a:xfrm>
                  <a:off x="2280" y="2298"/>
                  <a:ext cx="1" cy="2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0" name="Rectangle 1530"/>
                <p:cNvSpPr>
                  <a:spLocks noChangeArrowheads="1"/>
                </p:cNvSpPr>
                <p:nvPr/>
              </p:nvSpPr>
              <p:spPr bwMode="auto">
                <a:xfrm>
                  <a:off x="2280" y="2298"/>
                  <a:ext cx="1" cy="2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1" name="Rectangle 1531"/>
                <p:cNvSpPr>
                  <a:spLocks noChangeArrowheads="1"/>
                </p:cNvSpPr>
                <p:nvPr/>
              </p:nvSpPr>
              <p:spPr bwMode="auto">
                <a:xfrm>
                  <a:off x="2281" y="2298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2" name="Rectangle 1532"/>
                <p:cNvSpPr>
                  <a:spLocks noChangeArrowheads="1"/>
                </p:cNvSpPr>
                <p:nvPr/>
              </p:nvSpPr>
              <p:spPr bwMode="auto">
                <a:xfrm>
                  <a:off x="2281" y="2298"/>
                  <a:ext cx="1" cy="2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3" name="Rectangle 1533"/>
                <p:cNvSpPr>
                  <a:spLocks noChangeArrowheads="1"/>
                </p:cNvSpPr>
                <p:nvPr/>
              </p:nvSpPr>
              <p:spPr bwMode="auto">
                <a:xfrm>
                  <a:off x="2282" y="2298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4" name="Rectangle 1534"/>
                <p:cNvSpPr>
                  <a:spLocks noChangeArrowheads="1"/>
                </p:cNvSpPr>
                <p:nvPr/>
              </p:nvSpPr>
              <p:spPr bwMode="auto">
                <a:xfrm>
                  <a:off x="2282" y="2298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5" name="Rectangle 1535"/>
                <p:cNvSpPr>
                  <a:spLocks noChangeArrowheads="1"/>
                </p:cNvSpPr>
                <p:nvPr/>
              </p:nvSpPr>
              <p:spPr bwMode="auto">
                <a:xfrm>
                  <a:off x="2282" y="2298"/>
                  <a:ext cx="1" cy="2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6" name="Rectangle 1536"/>
                <p:cNvSpPr>
                  <a:spLocks noChangeArrowheads="1"/>
                </p:cNvSpPr>
                <p:nvPr/>
              </p:nvSpPr>
              <p:spPr bwMode="auto">
                <a:xfrm>
                  <a:off x="2283" y="2298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7" name="Rectangle 1537"/>
                <p:cNvSpPr>
                  <a:spLocks noChangeArrowheads="1"/>
                </p:cNvSpPr>
                <p:nvPr/>
              </p:nvSpPr>
              <p:spPr bwMode="auto">
                <a:xfrm>
                  <a:off x="2283" y="2298"/>
                  <a:ext cx="1" cy="2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8" name="Rectangle 1538"/>
                <p:cNvSpPr>
                  <a:spLocks noChangeArrowheads="1"/>
                </p:cNvSpPr>
                <p:nvPr/>
              </p:nvSpPr>
              <p:spPr bwMode="auto">
                <a:xfrm>
                  <a:off x="2284" y="2298"/>
                  <a:ext cx="1" cy="2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69" name="Rectangle 1539"/>
                <p:cNvSpPr>
                  <a:spLocks noChangeArrowheads="1"/>
                </p:cNvSpPr>
                <p:nvPr/>
              </p:nvSpPr>
              <p:spPr bwMode="auto">
                <a:xfrm>
                  <a:off x="2284" y="2298"/>
                  <a:ext cx="1" cy="2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0" name="Rectangle 1540"/>
                <p:cNvSpPr>
                  <a:spLocks noChangeArrowheads="1"/>
                </p:cNvSpPr>
                <p:nvPr/>
              </p:nvSpPr>
              <p:spPr bwMode="auto">
                <a:xfrm>
                  <a:off x="2285" y="2298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1" name="Rectangle 1541"/>
                <p:cNvSpPr>
                  <a:spLocks noChangeArrowheads="1"/>
                </p:cNvSpPr>
                <p:nvPr/>
              </p:nvSpPr>
              <p:spPr bwMode="auto">
                <a:xfrm>
                  <a:off x="2285" y="2298"/>
                  <a:ext cx="1" cy="2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2" name="Rectangle 1542"/>
                <p:cNvSpPr>
                  <a:spLocks noChangeArrowheads="1"/>
                </p:cNvSpPr>
                <p:nvPr/>
              </p:nvSpPr>
              <p:spPr bwMode="auto">
                <a:xfrm>
                  <a:off x="2286" y="2298"/>
                  <a:ext cx="1" cy="2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3" name="Rectangle 1543"/>
                <p:cNvSpPr>
                  <a:spLocks noChangeArrowheads="1"/>
                </p:cNvSpPr>
                <p:nvPr/>
              </p:nvSpPr>
              <p:spPr bwMode="auto">
                <a:xfrm>
                  <a:off x="2286" y="2298"/>
                  <a:ext cx="1" cy="2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4" name="Rectangle 1544"/>
                <p:cNvSpPr>
                  <a:spLocks noChangeArrowheads="1"/>
                </p:cNvSpPr>
                <p:nvPr/>
              </p:nvSpPr>
              <p:spPr bwMode="auto">
                <a:xfrm>
                  <a:off x="2286" y="2298"/>
                  <a:ext cx="1" cy="2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5" name="Rectangle 1545"/>
                <p:cNvSpPr>
                  <a:spLocks noChangeArrowheads="1"/>
                </p:cNvSpPr>
                <p:nvPr/>
              </p:nvSpPr>
              <p:spPr bwMode="auto">
                <a:xfrm>
                  <a:off x="2287" y="2298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59976" name="Group 1546"/>
              <p:cNvGrpSpPr>
                <a:grpSpLocks/>
              </p:cNvGrpSpPr>
              <p:nvPr/>
            </p:nvGrpSpPr>
            <p:grpSpPr bwMode="auto">
              <a:xfrm>
                <a:off x="721" y="2236"/>
                <a:ext cx="215" cy="553"/>
                <a:chOff x="2161" y="1996"/>
                <a:chExt cx="215" cy="553"/>
              </a:xfrm>
            </p:grpSpPr>
            <p:sp>
              <p:nvSpPr>
                <p:cNvPr id="59977" name="Rectangle 1547"/>
                <p:cNvSpPr>
                  <a:spLocks noChangeArrowheads="1"/>
                </p:cNvSpPr>
                <p:nvPr/>
              </p:nvSpPr>
              <p:spPr bwMode="auto">
                <a:xfrm>
                  <a:off x="2287" y="2298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8" name="Rectangle 1548"/>
                <p:cNvSpPr>
                  <a:spLocks noChangeArrowheads="1"/>
                </p:cNvSpPr>
                <p:nvPr/>
              </p:nvSpPr>
              <p:spPr bwMode="auto">
                <a:xfrm>
                  <a:off x="2288" y="2298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79" name="Rectangle 1549"/>
                <p:cNvSpPr>
                  <a:spLocks noChangeArrowheads="1"/>
                </p:cNvSpPr>
                <p:nvPr/>
              </p:nvSpPr>
              <p:spPr bwMode="auto">
                <a:xfrm>
                  <a:off x="2288" y="2298"/>
                  <a:ext cx="1" cy="2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0" name="Rectangle 1550"/>
                <p:cNvSpPr>
                  <a:spLocks noChangeArrowheads="1"/>
                </p:cNvSpPr>
                <p:nvPr/>
              </p:nvSpPr>
              <p:spPr bwMode="auto">
                <a:xfrm>
                  <a:off x="2289" y="2298"/>
                  <a:ext cx="1" cy="2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1" name="Rectangle 1551"/>
                <p:cNvSpPr>
                  <a:spLocks noChangeArrowheads="1"/>
                </p:cNvSpPr>
                <p:nvPr/>
              </p:nvSpPr>
              <p:spPr bwMode="auto">
                <a:xfrm>
                  <a:off x="2289" y="2298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2" name="Rectangle 1552"/>
                <p:cNvSpPr>
                  <a:spLocks noChangeArrowheads="1"/>
                </p:cNvSpPr>
                <p:nvPr/>
              </p:nvSpPr>
              <p:spPr bwMode="auto">
                <a:xfrm>
                  <a:off x="2290" y="2298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3" name="Rectangle 1553"/>
                <p:cNvSpPr>
                  <a:spLocks noChangeArrowheads="1"/>
                </p:cNvSpPr>
                <p:nvPr/>
              </p:nvSpPr>
              <p:spPr bwMode="auto">
                <a:xfrm>
                  <a:off x="2290" y="2298"/>
                  <a:ext cx="1" cy="2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4" name="Rectangle 1554"/>
                <p:cNvSpPr>
                  <a:spLocks noChangeArrowheads="1"/>
                </p:cNvSpPr>
                <p:nvPr/>
              </p:nvSpPr>
              <p:spPr bwMode="auto">
                <a:xfrm>
                  <a:off x="2290" y="2298"/>
                  <a:ext cx="1" cy="2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5" name="Rectangle 1555"/>
                <p:cNvSpPr>
                  <a:spLocks noChangeArrowheads="1"/>
                </p:cNvSpPr>
                <p:nvPr/>
              </p:nvSpPr>
              <p:spPr bwMode="auto">
                <a:xfrm>
                  <a:off x="2291" y="2298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6" name="Rectangle 1556"/>
                <p:cNvSpPr>
                  <a:spLocks noChangeArrowheads="1"/>
                </p:cNvSpPr>
                <p:nvPr/>
              </p:nvSpPr>
              <p:spPr bwMode="auto">
                <a:xfrm>
                  <a:off x="2291" y="2298"/>
                  <a:ext cx="1" cy="22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7" name="Rectangle 1557"/>
                <p:cNvSpPr>
                  <a:spLocks noChangeArrowheads="1"/>
                </p:cNvSpPr>
                <p:nvPr/>
              </p:nvSpPr>
              <p:spPr bwMode="auto">
                <a:xfrm>
                  <a:off x="2292" y="2298"/>
                  <a:ext cx="1" cy="22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8" name="Rectangle 1558"/>
                <p:cNvSpPr>
                  <a:spLocks noChangeArrowheads="1"/>
                </p:cNvSpPr>
                <p:nvPr/>
              </p:nvSpPr>
              <p:spPr bwMode="auto">
                <a:xfrm>
                  <a:off x="2292" y="2298"/>
                  <a:ext cx="1" cy="22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89" name="Rectangle 1559"/>
                <p:cNvSpPr>
                  <a:spLocks noChangeArrowheads="1"/>
                </p:cNvSpPr>
                <p:nvPr/>
              </p:nvSpPr>
              <p:spPr bwMode="auto">
                <a:xfrm>
                  <a:off x="2293" y="2298"/>
                  <a:ext cx="1" cy="2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0" name="Rectangle 1560"/>
                <p:cNvSpPr>
                  <a:spLocks noChangeArrowheads="1"/>
                </p:cNvSpPr>
                <p:nvPr/>
              </p:nvSpPr>
              <p:spPr bwMode="auto">
                <a:xfrm>
                  <a:off x="2293" y="2298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1" name="Rectangle 1561"/>
                <p:cNvSpPr>
                  <a:spLocks noChangeArrowheads="1"/>
                </p:cNvSpPr>
                <p:nvPr/>
              </p:nvSpPr>
              <p:spPr bwMode="auto">
                <a:xfrm>
                  <a:off x="2294" y="2298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2" name="Rectangle 1562"/>
                <p:cNvSpPr>
                  <a:spLocks noChangeArrowheads="1"/>
                </p:cNvSpPr>
                <p:nvPr/>
              </p:nvSpPr>
              <p:spPr bwMode="auto">
                <a:xfrm>
                  <a:off x="2294" y="2298"/>
                  <a:ext cx="1" cy="2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3" name="Rectangle 1563"/>
                <p:cNvSpPr>
                  <a:spLocks noChangeArrowheads="1"/>
                </p:cNvSpPr>
                <p:nvPr/>
              </p:nvSpPr>
              <p:spPr bwMode="auto">
                <a:xfrm>
                  <a:off x="2294" y="2298"/>
                  <a:ext cx="1" cy="2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4" name="Rectangle 1564"/>
                <p:cNvSpPr>
                  <a:spLocks noChangeArrowheads="1"/>
                </p:cNvSpPr>
                <p:nvPr/>
              </p:nvSpPr>
              <p:spPr bwMode="auto">
                <a:xfrm>
                  <a:off x="2295" y="2298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5" name="Rectangle 1565"/>
                <p:cNvSpPr>
                  <a:spLocks noChangeArrowheads="1"/>
                </p:cNvSpPr>
                <p:nvPr/>
              </p:nvSpPr>
              <p:spPr bwMode="auto">
                <a:xfrm>
                  <a:off x="2295" y="2298"/>
                  <a:ext cx="1" cy="2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6" name="Rectangle 1566"/>
                <p:cNvSpPr>
                  <a:spLocks noChangeArrowheads="1"/>
                </p:cNvSpPr>
                <p:nvPr/>
              </p:nvSpPr>
              <p:spPr bwMode="auto">
                <a:xfrm>
                  <a:off x="2296" y="2298"/>
                  <a:ext cx="1" cy="2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7" name="Rectangle 1567"/>
                <p:cNvSpPr>
                  <a:spLocks noChangeArrowheads="1"/>
                </p:cNvSpPr>
                <p:nvPr/>
              </p:nvSpPr>
              <p:spPr bwMode="auto">
                <a:xfrm>
                  <a:off x="2296" y="2298"/>
                  <a:ext cx="1" cy="2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8" name="Rectangle 1568"/>
                <p:cNvSpPr>
                  <a:spLocks noChangeArrowheads="1"/>
                </p:cNvSpPr>
                <p:nvPr/>
              </p:nvSpPr>
              <p:spPr bwMode="auto">
                <a:xfrm>
                  <a:off x="2297" y="2298"/>
                  <a:ext cx="1" cy="2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59999" name="Rectangle 1569"/>
                <p:cNvSpPr>
                  <a:spLocks noChangeArrowheads="1"/>
                </p:cNvSpPr>
                <p:nvPr/>
              </p:nvSpPr>
              <p:spPr bwMode="auto">
                <a:xfrm>
                  <a:off x="2297" y="2298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0" name="Rectangle 1570"/>
                <p:cNvSpPr>
                  <a:spLocks noChangeArrowheads="1"/>
                </p:cNvSpPr>
                <p:nvPr/>
              </p:nvSpPr>
              <p:spPr bwMode="auto">
                <a:xfrm>
                  <a:off x="2298" y="2298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1" name="Rectangle 1571"/>
                <p:cNvSpPr>
                  <a:spLocks noChangeArrowheads="1"/>
                </p:cNvSpPr>
                <p:nvPr/>
              </p:nvSpPr>
              <p:spPr bwMode="auto">
                <a:xfrm>
                  <a:off x="2298" y="2298"/>
                  <a:ext cx="1" cy="2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2" name="Rectangle 1572"/>
                <p:cNvSpPr>
                  <a:spLocks noChangeArrowheads="1"/>
                </p:cNvSpPr>
                <p:nvPr/>
              </p:nvSpPr>
              <p:spPr bwMode="auto">
                <a:xfrm>
                  <a:off x="2298" y="2298"/>
                  <a:ext cx="1" cy="2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3" name="Rectangle 1573"/>
                <p:cNvSpPr>
                  <a:spLocks noChangeArrowheads="1"/>
                </p:cNvSpPr>
                <p:nvPr/>
              </p:nvSpPr>
              <p:spPr bwMode="auto">
                <a:xfrm>
                  <a:off x="2299" y="2298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4" name="Rectangle 1574"/>
                <p:cNvSpPr>
                  <a:spLocks noChangeArrowheads="1"/>
                </p:cNvSpPr>
                <p:nvPr/>
              </p:nvSpPr>
              <p:spPr bwMode="auto">
                <a:xfrm>
                  <a:off x="2299" y="2298"/>
                  <a:ext cx="1" cy="2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5" name="Rectangle 1575"/>
                <p:cNvSpPr>
                  <a:spLocks noChangeArrowheads="1"/>
                </p:cNvSpPr>
                <p:nvPr/>
              </p:nvSpPr>
              <p:spPr bwMode="auto">
                <a:xfrm>
                  <a:off x="2300" y="2298"/>
                  <a:ext cx="1" cy="2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6" name="Rectangle 1576"/>
                <p:cNvSpPr>
                  <a:spLocks noChangeArrowheads="1"/>
                </p:cNvSpPr>
                <p:nvPr/>
              </p:nvSpPr>
              <p:spPr bwMode="auto">
                <a:xfrm>
                  <a:off x="2300" y="2298"/>
                  <a:ext cx="1" cy="2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7" name="Rectangle 1577"/>
                <p:cNvSpPr>
                  <a:spLocks noChangeArrowheads="1"/>
                </p:cNvSpPr>
                <p:nvPr/>
              </p:nvSpPr>
              <p:spPr bwMode="auto">
                <a:xfrm>
                  <a:off x="2301" y="2298"/>
                  <a:ext cx="1" cy="2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8" name="Rectangle 1578"/>
                <p:cNvSpPr>
                  <a:spLocks noChangeArrowheads="1"/>
                </p:cNvSpPr>
                <p:nvPr/>
              </p:nvSpPr>
              <p:spPr bwMode="auto">
                <a:xfrm>
                  <a:off x="2301" y="2298"/>
                  <a:ext cx="1" cy="2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09" name="Rectangle 1579"/>
                <p:cNvSpPr>
                  <a:spLocks noChangeArrowheads="1"/>
                </p:cNvSpPr>
                <p:nvPr/>
              </p:nvSpPr>
              <p:spPr bwMode="auto">
                <a:xfrm>
                  <a:off x="2302" y="2298"/>
                  <a:ext cx="1" cy="2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0" name="Rectangle 1580"/>
                <p:cNvSpPr>
                  <a:spLocks noChangeArrowheads="1"/>
                </p:cNvSpPr>
                <p:nvPr/>
              </p:nvSpPr>
              <p:spPr bwMode="auto">
                <a:xfrm>
                  <a:off x="2302" y="2298"/>
                  <a:ext cx="1" cy="2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1" name="Rectangle 1581"/>
                <p:cNvSpPr>
                  <a:spLocks noChangeArrowheads="1"/>
                </p:cNvSpPr>
                <p:nvPr/>
              </p:nvSpPr>
              <p:spPr bwMode="auto">
                <a:xfrm>
                  <a:off x="2302" y="2298"/>
                  <a:ext cx="1" cy="2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2" name="Rectangle 1582"/>
                <p:cNvSpPr>
                  <a:spLocks noChangeArrowheads="1"/>
                </p:cNvSpPr>
                <p:nvPr/>
              </p:nvSpPr>
              <p:spPr bwMode="auto">
                <a:xfrm>
                  <a:off x="2303" y="2298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3" name="Rectangle 1583"/>
                <p:cNvSpPr>
                  <a:spLocks noChangeArrowheads="1"/>
                </p:cNvSpPr>
                <p:nvPr/>
              </p:nvSpPr>
              <p:spPr bwMode="auto">
                <a:xfrm>
                  <a:off x="2303" y="2298"/>
                  <a:ext cx="1" cy="2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4" name="Rectangle 1584"/>
                <p:cNvSpPr>
                  <a:spLocks noChangeArrowheads="1"/>
                </p:cNvSpPr>
                <p:nvPr/>
              </p:nvSpPr>
              <p:spPr bwMode="auto">
                <a:xfrm>
                  <a:off x="2304" y="2298"/>
                  <a:ext cx="1" cy="2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5" name="Rectangle 1585"/>
                <p:cNvSpPr>
                  <a:spLocks noChangeArrowheads="1"/>
                </p:cNvSpPr>
                <p:nvPr/>
              </p:nvSpPr>
              <p:spPr bwMode="auto">
                <a:xfrm>
                  <a:off x="2304" y="2298"/>
                  <a:ext cx="1" cy="2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6" name="Rectangle 1586"/>
                <p:cNvSpPr>
                  <a:spLocks noChangeArrowheads="1"/>
                </p:cNvSpPr>
                <p:nvPr/>
              </p:nvSpPr>
              <p:spPr bwMode="auto">
                <a:xfrm>
                  <a:off x="2305" y="2298"/>
                  <a:ext cx="1" cy="20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7" name="Rectangle 1587"/>
                <p:cNvSpPr>
                  <a:spLocks noChangeArrowheads="1"/>
                </p:cNvSpPr>
                <p:nvPr/>
              </p:nvSpPr>
              <p:spPr bwMode="auto">
                <a:xfrm>
                  <a:off x="2305" y="2298"/>
                  <a:ext cx="1" cy="2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8" name="Rectangle 1588"/>
                <p:cNvSpPr>
                  <a:spLocks noChangeArrowheads="1"/>
                </p:cNvSpPr>
                <p:nvPr/>
              </p:nvSpPr>
              <p:spPr bwMode="auto">
                <a:xfrm>
                  <a:off x="2305" y="2298"/>
                  <a:ext cx="1" cy="20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19" name="Rectangle 1589"/>
                <p:cNvSpPr>
                  <a:spLocks noChangeArrowheads="1"/>
                </p:cNvSpPr>
                <p:nvPr/>
              </p:nvSpPr>
              <p:spPr bwMode="auto">
                <a:xfrm>
                  <a:off x="2306" y="2298"/>
                  <a:ext cx="1" cy="20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0" name="Rectangle 1590"/>
                <p:cNvSpPr>
                  <a:spLocks noChangeArrowheads="1"/>
                </p:cNvSpPr>
                <p:nvPr/>
              </p:nvSpPr>
              <p:spPr bwMode="auto">
                <a:xfrm>
                  <a:off x="2306" y="2298"/>
                  <a:ext cx="1" cy="20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1" name="Rectangle 1591"/>
                <p:cNvSpPr>
                  <a:spLocks noChangeArrowheads="1"/>
                </p:cNvSpPr>
                <p:nvPr/>
              </p:nvSpPr>
              <p:spPr bwMode="auto">
                <a:xfrm>
                  <a:off x="2307" y="2298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2" name="Rectangle 1592"/>
                <p:cNvSpPr>
                  <a:spLocks noChangeArrowheads="1"/>
                </p:cNvSpPr>
                <p:nvPr/>
              </p:nvSpPr>
              <p:spPr bwMode="auto">
                <a:xfrm>
                  <a:off x="2307" y="2298"/>
                  <a:ext cx="1" cy="20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3" name="Rectangle 1593"/>
                <p:cNvSpPr>
                  <a:spLocks noChangeArrowheads="1"/>
                </p:cNvSpPr>
                <p:nvPr/>
              </p:nvSpPr>
              <p:spPr bwMode="auto">
                <a:xfrm>
                  <a:off x="2308" y="2298"/>
                  <a:ext cx="1" cy="20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4" name="Rectangle 1594"/>
                <p:cNvSpPr>
                  <a:spLocks noChangeArrowheads="1"/>
                </p:cNvSpPr>
                <p:nvPr/>
              </p:nvSpPr>
              <p:spPr bwMode="auto">
                <a:xfrm>
                  <a:off x="2308" y="2298"/>
                  <a:ext cx="1" cy="20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5" name="Rectangle 1595"/>
                <p:cNvSpPr>
                  <a:spLocks noChangeArrowheads="1"/>
                </p:cNvSpPr>
                <p:nvPr/>
              </p:nvSpPr>
              <p:spPr bwMode="auto">
                <a:xfrm>
                  <a:off x="2309" y="2298"/>
                  <a:ext cx="1" cy="19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6" name="Rectangle 1596"/>
                <p:cNvSpPr>
                  <a:spLocks noChangeArrowheads="1"/>
                </p:cNvSpPr>
                <p:nvPr/>
              </p:nvSpPr>
              <p:spPr bwMode="auto">
                <a:xfrm>
                  <a:off x="2309" y="2298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7" name="Rectangle 1597"/>
                <p:cNvSpPr>
                  <a:spLocks noChangeArrowheads="1"/>
                </p:cNvSpPr>
                <p:nvPr/>
              </p:nvSpPr>
              <p:spPr bwMode="auto">
                <a:xfrm>
                  <a:off x="2309" y="2298"/>
                  <a:ext cx="1" cy="19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8" name="Rectangle 1598"/>
                <p:cNvSpPr>
                  <a:spLocks noChangeArrowheads="1"/>
                </p:cNvSpPr>
                <p:nvPr/>
              </p:nvSpPr>
              <p:spPr bwMode="auto">
                <a:xfrm>
                  <a:off x="2310" y="2298"/>
                  <a:ext cx="1" cy="19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29" name="Rectangle 1599"/>
                <p:cNvSpPr>
                  <a:spLocks noChangeArrowheads="1"/>
                </p:cNvSpPr>
                <p:nvPr/>
              </p:nvSpPr>
              <p:spPr bwMode="auto">
                <a:xfrm>
                  <a:off x="2310" y="2298"/>
                  <a:ext cx="1" cy="19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0" name="Rectangle 1600"/>
                <p:cNvSpPr>
                  <a:spLocks noChangeArrowheads="1"/>
                </p:cNvSpPr>
                <p:nvPr/>
              </p:nvSpPr>
              <p:spPr bwMode="auto">
                <a:xfrm>
                  <a:off x="2311" y="2298"/>
                  <a:ext cx="1" cy="19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1" name="Rectangle 1601"/>
                <p:cNvSpPr>
                  <a:spLocks noChangeArrowheads="1"/>
                </p:cNvSpPr>
                <p:nvPr/>
              </p:nvSpPr>
              <p:spPr bwMode="auto">
                <a:xfrm>
                  <a:off x="2311" y="2298"/>
                  <a:ext cx="1" cy="19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2" name="Rectangle 1602"/>
                <p:cNvSpPr>
                  <a:spLocks noChangeArrowheads="1"/>
                </p:cNvSpPr>
                <p:nvPr/>
              </p:nvSpPr>
              <p:spPr bwMode="auto">
                <a:xfrm>
                  <a:off x="2312" y="2298"/>
                  <a:ext cx="1" cy="19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3" name="Rectangle 1603"/>
                <p:cNvSpPr>
                  <a:spLocks noChangeArrowheads="1"/>
                </p:cNvSpPr>
                <p:nvPr/>
              </p:nvSpPr>
              <p:spPr bwMode="auto">
                <a:xfrm>
                  <a:off x="2312" y="2298"/>
                  <a:ext cx="1" cy="19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4" name="Rectangle 1604"/>
                <p:cNvSpPr>
                  <a:spLocks noChangeArrowheads="1"/>
                </p:cNvSpPr>
                <p:nvPr/>
              </p:nvSpPr>
              <p:spPr bwMode="auto">
                <a:xfrm>
                  <a:off x="2313" y="2298"/>
                  <a:ext cx="1" cy="19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5" name="Rectangle 1605"/>
                <p:cNvSpPr>
                  <a:spLocks noChangeArrowheads="1"/>
                </p:cNvSpPr>
                <p:nvPr/>
              </p:nvSpPr>
              <p:spPr bwMode="auto">
                <a:xfrm>
                  <a:off x="2313" y="2298"/>
                  <a:ext cx="1" cy="19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6" name="Rectangle 1606"/>
                <p:cNvSpPr>
                  <a:spLocks noChangeArrowheads="1"/>
                </p:cNvSpPr>
                <p:nvPr/>
              </p:nvSpPr>
              <p:spPr bwMode="auto">
                <a:xfrm>
                  <a:off x="2313" y="2298"/>
                  <a:ext cx="1" cy="19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7" name="Rectangle 1607"/>
                <p:cNvSpPr>
                  <a:spLocks noChangeArrowheads="1"/>
                </p:cNvSpPr>
                <p:nvPr/>
              </p:nvSpPr>
              <p:spPr bwMode="auto">
                <a:xfrm>
                  <a:off x="2314" y="2298"/>
                  <a:ext cx="1" cy="18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8" name="Rectangle 1608"/>
                <p:cNvSpPr>
                  <a:spLocks noChangeArrowheads="1"/>
                </p:cNvSpPr>
                <p:nvPr/>
              </p:nvSpPr>
              <p:spPr bwMode="auto">
                <a:xfrm>
                  <a:off x="2314" y="2298"/>
                  <a:ext cx="1" cy="18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39" name="Rectangle 1609"/>
                <p:cNvSpPr>
                  <a:spLocks noChangeArrowheads="1"/>
                </p:cNvSpPr>
                <p:nvPr/>
              </p:nvSpPr>
              <p:spPr bwMode="auto">
                <a:xfrm>
                  <a:off x="2315" y="2298"/>
                  <a:ext cx="1" cy="18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0" name="Rectangle 1610"/>
                <p:cNvSpPr>
                  <a:spLocks noChangeArrowheads="1"/>
                </p:cNvSpPr>
                <p:nvPr/>
              </p:nvSpPr>
              <p:spPr bwMode="auto">
                <a:xfrm>
                  <a:off x="2315" y="2298"/>
                  <a:ext cx="1" cy="18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1" name="Rectangle 1611"/>
                <p:cNvSpPr>
                  <a:spLocks noChangeArrowheads="1"/>
                </p:cNvSpPr>
                <p:nvPr/>
              </p:nvSpPr>
              <p:spPr bwMode="auto">
                <a:xfrm>
                  <a:off x="2316" y="2298"/>
                  <a:ext cx="1" cy="18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2" name="Rectangle 1612"/>
                <p:cNvSpPr>
                  <a:spLocks noChangeArrowheads="1"/>
                </p:cNvSpPr>
                <p:nvPr/>
              </p:nvSpPr>
              <p:spPr bwMode="auto">
                <a:xfrm>
                  <a:off x="2316" y="2298"/>
                  <a:ext cx="1" cy="18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3" name="Rectangle 1613"/>
                <p:cNvSpPr>
                  <a:spLocks noChangeArrowheads="1"/>
                </p:cNvSpPr>
                <p:nvPr/>
              </p:nvSpPr>
              <p:spPr bwMode="auto">
                <a:xfrm>
                  <a:off x="2317" y="2298"/>
                  <a:ext cx="1" cy="18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4" name="Rectangle 1614"/>
                <p:cNvSpPr>
                  <a:spLocks noChangeArrowheads="1"/>
                </p:cNvSpPr>
                <p:nvPr/>
              </p:nvSpPr>
              <p:spPr bwMode="auto">
                <a:xfrm>
                  <a:off x="2317" y="2298"/>
                  <a:ext cx="1" cy="18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5" name="Rectangle 1615"/>
                <p:cNvSpPr>
                  <a:spLocks noChangeArrowheads="1"/>
                </p:cNvSpPr>
                <p:nvPr/>
              </p:nvSpPr>
              <p:spPr bwMode="auto">
                <a:xfrm>
                  <a:off x="2317" y="2298"/>
                  <a:ext cx="1" cy="18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6" name="Rectangle 1616"/>
                <p:cNvSpPr>
                  <a:spLocks noChangeArrowheads="1"/>
                </p:cNvSpPr>
                <p:nvPr/>
              </p:nvSpPr>
              <p:spPr bwMode="auto">
                <a:xfrm>
                  <a:off x="2318" y="2298"/>
                  <a:ext cx="1" cy="18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7" name="Rectangle 1617"/>
                <p:cNvSpPr>
                  <a:spLocks noChangeArrowheads="1"/>
                </p:cNvSpPr>
                <p:nvPr/>
              </p:nvSpPr>
              <p:spPr bwMode="auto">
                <a:xfrm>
                  <a:off x="2318" y="2298"/>
                  <a:ext cx="1" cy="18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8" name="Rectangle 1618"/>
                <p:cNvSpPr>
                  <a:spLocks noChangeArrowheads="1"/>
                </p:cNvSpPr>
                <p:nvPr/>
              </p:nvSpPr>
              <p:spPr bwMode="auto">
                <a:xfrm>
                  <a:off x="2319" y="2298"/>
                  <a:ext cx="1" cy="18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49" name="Rectangle 1619"/>
                <p:cNvSpPr>
                  <a:spLocks noChangeArrowheads="1"/>
                </p:cNvSpPr>
                <p:nvPr/>
              </p:nvSpPr>
              <p:spPr bwMode="auto">
                <a:xfrm>
                  <a:off x="2319" y="2298"/>
                  <a:ext cx="1" cy="18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0" name="Rectangle 1620"/>
                <p:cNvSpPr>
                  <a:spLocks noChangeArrowheads="1"/>
                </p:cNvSpPr>
                <p:nvPr/>
              </p:nvSpPr>
              <p:spPr bwMode="auto">
                <a:xfrm>
                  <a:off x="2320" y="2298"/>
                  <a:ext cx="1" cy="17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1" name="Rectangle 1621"/>
                <p:cNvSpPr>
                  <a:spLocks noChangeArrowheads="1"/>
                </p:cNvSpPr>
                <p:nvPr/>
              </p:nvSpPr>
              <p:spPr bwMode="auto">
                <a:xfrm>
                  <a:off x="2320" y="2298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2" name="Rectangle 1622"/>
                <p:cNvSpPr>
                  <a:spLocks noChangeArrowheads="1"/>
                </p:cNvSpPr>
                <p:nvPr/>
              </p:nvSpPr>
              <p:spPr bwMode="auto">
                <a:xfrm>
                  <a:off x="2321" y="2298"/>
                  <a:ext cx="1" cy="17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3" name="Rectangle 1623"/>
                <p:cNvSpPr>
                  <a:spLocks noChangeArrowheads="1"/>
                </p:cNvSpPr>
                <p:nvPr/>
              </p:nvSpPr>
              <p:spPr bwMode="auto">
                <a:xfrm>
                  <a:off x="2321" y="2298"/>
                  <a:ext cx="1" cy="17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4" name="Rectangle 1624"/>
                <p:cNvSpPr>
                  <a:spLocks noChangeArrowheads="1"/>
                </p:cNvSpPr>
                <p:nvPr/>
              </p:nvSpPr>
              <p:spPr bwMode="auto">
                <a:xfrm>
                  <a:off x="2321" y="2298"/>
                  <a:ext cx="1" cy="17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5" name="Rectangle 1625"/>
                <p:cNvSpPr>
                  <a:spLocks noChangeArrowheads="1"/>
                </p:cNvSpPr>
                <p:nvPr/>
              </p:nvSpPr>
              <p:spPr bwMode="auto">
                <a:xfrm>
                  <a:off x="2322" y="2298"/>
                  <a:ext cx="1" cy="17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6" name="Rectangle 1626"/>
                <p:cNvSpPr>
                  <a:spLocks noChangeArrowheads="1"/>
                </p:cNvSpPr>
                <p:nvPr/>
              </p:nvSpPr>
              <p:spPr bwMode="auto">
                <a:xfrm>
                  <a:off x="2322" y="2298"/>
                  <a:ext cx="1" cy="17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7" name="Rectangle 1627"/>
                <p:cNvSpPr>
                  <a:spLocks noChangeArrowheads="1"/>
                </p:cNvSpPr>
                <p:nvPr/>
              </p:nvSpPr>
              <p:spPr bwMode="auto">
                <a:xfrm>
                  <a:off x="2323" y="2298"/>
                  <a:ext cx="1" cy="17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8" name="Rectangle 1628"/>
                <p:cNvSpPr>
                  <a:spLocks noChangeArrowheads="1"/>
                </p:cNvSpPr>
                <p:nvPr/>
              </p:nvSpPr>
              <p:spPr bwMode="auto">
                <a:xfrm>
                  <a:off x="2323" y="2298"/>
                  <a:ext cx="1" cy="17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59" name="Rectangle 1629"/>
                <p:cNvSpPr>
                  <a:spLocks noChangeArrowheads="1"/>
                </p:cNvSpPr>
                <p:nvPr/>
              </p:nvSpPr>
              <p:spPr bwMode="auto">
                <a:xfrm>
                  <a:off x="2324" y="2298"/>
                  <a:ext cx="1" cy="17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0" name="Rectangle 1630"/>
                <p:cNvSpPr>
                  <a:spLocks noChangeArrowheads="1"/>
                </p:cNvSpPr>
                <p:nvPr/>
              </p:nvSpPr>
              <p:spPr bwMode="auto">
                <a:xfrm>
                  <a:off x="2324" y="2298"/>
                  <a:ext cx="1" cy="17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1" name="Rectangle 1631"/>
                <p:cNvSpPr>
                  <a:spLocks noChangeArrowheads="1"/>
                </p:cNvSpPr>
                <p:nvPr/>
              </p:nvSpPr>
              <p:spPr bwMode="auto">
                <a:xfrm>
                  <a:off x="2325" y="2298"/>
                  <a:ext cx="1" cy="17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2" name="Rectangle 1632"/>
                <p:cNvSpPr>
                  <a:spLocks noChangeArrowheads="1"/>
                </p:cNvSpPr>
                <p:nvPr/>
              </p:nvSpPr>
              <p:spPr bwMode="auto">
                <a:xfrm>
                  <a:off x="2325" y="2298"/>
                  <a:ext cx="1" cy="17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3" name="Rectangle 1633"/>
                <p:cNvSpPr>
                  <a:spLocks noChangeArrowheads="1"/>
                </p:cNvSpPr>
                <p:nvPr/>
              </p:nvSpPr>
              <p:spPr bwMode="auto">
                <a:xfrm>
                  <a:off x="2325" y="2298"/>
                  <a:ext cx="1" cy="169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4" name="Rectangle 1634"/>
                <p:cNvSpPr>
                  <a:spLocks noChangeArrowheads="1"/>
                </p:cNvSpPr>
                <p:nvPr/>
              </p:nvSpPr>
              <p:spPr bwMode="auto">
                <a:xfrm>
                  <a:off x="2326" y="2298"/>
                  <a:ext cx="1" cy="168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5" name="Rectangle 1635"/>
                <p:cNvSpPr>
                  <a:spLocks noChangeArrowheads="1"/>
                </p:cNvSpPr>
                <p:nvPr/>
              </p:nvSpPr>
              <p:spPr bwMode="auto">
                <a:xfrm>
                  <a:off x="2326" y="2298"/>
                  <a:ext cx="1" cy="16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6" name="Rectangle 1636"/>
                <p:cNvSpPr>
                  <a:spLocks noChangeArrowheads="1"/>
                </p:cNvSpPr>
                <p:nvPr/>
              </p:nvSpPr>
              <p:spPr bwMode="auto">
                <a:xfrm>
                  <a:off x="2327" y="2298"/>
                  <a:ext cx="1" cy="167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7" name="Rectangle 1637"/>
                <p:cNvSpPr>
                  <a:spLocks noChangeArrowheads="1"/>
                </p:cNvSpPr>
                <p:nvPr/>
              </p:nvSpPr>
              <p:spPr bwMode="auto">
                <a:xfrm>
                  <a:off x="2327" y="2298"/>
                  <a:ext cx="1" cy="166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8" name="Rectangle 1638"/>
                <p:cNvSpPr>
                  <a:spLocks noChangeArrowheads="1"/>
                </p:cNvSpPr>
                <p:nvPr/>
              </p:nvSpPr>
              <p:spPr bwMode="auto">
                <a:xfrm>
                  <a:off x="2328" y="2298"/>
                  <a:ext cx="1" cy="165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69" name="Rectangle 1639"/>
                <p:cNvSpPr>
                  <a:spLocks noChangeArrowheads="1"/>
                </p:cNvSpPr>
                <p:nvPr/>
              </p:nvSpPr>
              <p:spPr bwMode="auto">
                <a:xfrm>
                  <a:off x="2328" y="2298"/>
                  <a:ext cx="1" cy="164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0" name="Rectangle 1640"/>
                <p:cNvSpPr>
                  <a:spLocks noChangeArrowheads="1"/>
                </p:cNvSpPr>
                <p:nvPr/>
              </p:nvSpPr>
              <p:spPr bwMode="auto">
                <a:xfrm>
                  <a:off x="2329" y="2298"/>
                  <a:ext cx="1" cy="16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1" name="Rectangle 1641"/>
                <p:cNvSpPr>
                  <a:spLocks noChangeArrowheads="1"/>
                </p:cNvSpPr>
                <p:nvPr/>
              </p:nvSpPr>
              <p:spPr bwMode="auto">
                <a:xfrm>
                  <a:off x="2329" y="2298"/>
                  <a:ext cx="1" cy="163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2" name="Rectangle 1642"/>
                <p:cNvSpPr>
                  <a:spLocks noChangeArrowheads="1"/>
                </p:cNvSpPr>
                <p:nvPr/>
              </p:nvSpPr>
              <p:spPr bwMode="auto">
                <a:xfrm>
                  <a:off x="2329" y="2298"/>
                  <a:ext cx="1" cy="162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3" name="Rectangle 1643"/>
                <p:cNvSpPr>
                  <a:spLocks noChangeArrowheads="1"/>
                </p:cNvSpPr>
                <p:nvPr/>
              </p:nvSpPr>
              <p:spPr bwMode="auto">
                <a:xfrm>
                  <a:off x="2330" y="2298"/>
                  <a:ext cx="1" cy="161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4" name="Rectangle 1644"/>
                <p:cNvSpPr>
                  <a:spLocks noChangeArrowheads="1"/>
                </p:cNvSpPr>
                <p:nvPr/>
              </p:nvSpPr>
              <p:spPr bwMode="auto">
                <a:xfrm>
                  <a:off x="2330" y="2298"/>
                  <a:ext cx="1" cy="16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5" name="Rectangle 1645"/>
                <p:cNvSpPr>
                  <a:spLocks noChangeArrowheads="1"/>
                </p:cNvSpPr>
                <p:nvPr/>
              </p:nvSpPr>
              <p:spPr bwMode="auto">
                <a:xfrm>
                  <a:off x="2331" y="2298"/>
                  <a:ext cx="1" cy="160"/>
                </a:xfrm>
                <a:prstGeom prst="rect">
                  <a:avLst/>
                </a:prstGeom>
                <a:solidFill>
                  <a:srgbClr val="248A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6" name="Rectangle 1646"/>
                <p:cNvSpPr>
                  <a:spLocks noChangeArrowheads="1"/>
                </p:cNvSpPr>
                <p:nvPr/>
              </p:nvSpPr>
              <p:spPr bwMode="auto">
                <a:xfrm>
                  <a:off x="2331" y="2298"/>
                  <a:ext cx="1" cy="15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7" name="Rectangle 1647"/>
                <p:cNvSpPr>
                  <a:spLocks noChangeArrowheads="1"/>
                </p:cNvSpPr>
                <p:nvPr/>
              </p:nvSpPr>
              <p:spPr bwMode="auto">
                <a:xfrm>
                  <a:off x="2332" y="2298"/>
                  <a:ext cx="1" cy="15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8" name="Rectangle 1648"/>
                <p:cNvSpPr>
                  <a:spLocks noChangeArrowheads="1"/>
                </p:cNvSpPr>
                <p:nvPr/>
              </p:nvSpPr>
              <p:spPr bwMode="auto">
                <a:xfrm>
                  <a:off x="2332" y="2298"/>
                  <a:ext cx="1" cy="15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79" name="Rectangle 1649"/>
                <p:cNvSpPr>
                  <a:spLocks noChangeArrowheads="1"/>
                </p:cNvSpPr>
                <p:nvPr/>
              </p:nvSpPr>
              <p:spPr bwMode="auto">
                <a:xfrm>
                  <a:off x="2333" y="2298"/>
                  <a:ext cx="1" cy="15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0" name="Rectangle 1650"/>
                <p:cNvSpPr>
                  <a:spLocks noChangeArrowheads="1"/>
                </p:cNvSpPr>
                <p:nvPr/>
              </p:nvSpPr>
              <p:spPr bwMode="auto">
                <a:xfrm>
                  <a:off x="2333" y="2298"/>
                  <a:ext cx="1" cy="156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1" name="Rectangle 1651"/>
                <p:cNvSpPr>
                  <a:spLocks noChangeArrowheads="1"/>
                </p:cNvSpPr>
                <p:nvPr/>
              </p:nvSpPr>
              <p:spPr bwMode="auto">
                <a:xfrm>
                  <a:off x="2333" y="2298"/>
                  <a:ext cx="1" cy="15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2" name="Rectangle 1652"/>
                <p:cNvSpPr>
                  <a:spLocks noChangeArrowheads="1"/>
                </p:cNvSpPr>
                <p:nvPr/>
              </p:nvSpPr>
              <p:spPr bwMode="auto">
                <a:xfrm>
                  <a:off x="2334" y="2298"/>
                  <a:ext cx="1" cy="15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3" name="Rectangle 1653"/>
                <p:cNvSpPr>
                  <a:spLocks noChangeArrowheads="1"/>
                </p:cNvSpPr>
                <p:nvPr/>
              </p:nvSpPr>
              <p:spPr bwMode="auto">
                <a:xfrm>
                  <a:off x="2334" y="2298"/>
                  <a:ext cx="1" cy="15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4" name="Rectangle 1654"/>
                <p:cNvSpPr>
                  <a:spLocks noChangeArrowheads="1"/>
                </p:cNvSpPr>
                <p:nvPr/>
              </p:nvSpPr>
              <p:spPr bwMode="auto">
                <a:xfrm>
                  <a:off x="2335" y="2298"/>
                  <a:ext cx="1" cy="15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5" name="Rectangle 1655"/>
                <p:cNvSpPr>
                  <a:spLocks noChangeArrowheads="1"/>
                </p:cNvSpPr>
                <p:nvPr/>
              </p:nvSpPr>
              <p:spPr bwMode="auto">
                <a:xfrm>
                  <a:off x="2335" y="2298"/>
                  <a:ext cx="1" cy="15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6" name="Rectangle 1656"/>
                <p:cNvSpPr>
                  <a:spLocks noChangeArrowheads="1"/>
                </p:cNvSpPr>
                <p:nvPr/>
              </p:nvSpPr>
              <p:spPr bwMode="auto">
                <a:xfrm>
                  <a:off x="2336" y="2298"/>
                  <a:ext cx="1" cy="15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7" name="Rectangle 1657"/>
                <p:cNvSpPr>
                  <a:spLocks noChangeArrowheads="1"/>
                </p:cNvSpPr>
                <p:nvPr/>
              </p:nvSpPr>
              <p:spPr bwMode="auto">
                <a:xfrm>
                  <a:off x="2336" y="2298"/>
                  <a:ext cx="1" cy="15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8" name="Rectangle 1658"/>
                <p:cNvSpPr>
                  <a:spLocks noChangeArrowheads="1"/>
                </p:cNvSpPr>
                <p:nvPr/>
              </p:nvSpPr>
              <p:spPr bwMode="auto">
                <a:xfrm>
                  <a:off x="2337" y="2298"/>
                  <a:ext cx="1" cy="14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89" name="Rectangle 1659"/>
                <p:cNvSpPr>
                  <a:spLocks noChangeArrowheads="1"/>
                </p:cNvSpPr>
                <p:nvPr/>
              </p:nvSpPr>
              <p:spPr bwMode="auto">
                <a:xfrm>
                  <a:off x="2337" y="2299"/>
                  <a:ext cx="1" cy="148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0" name="Rectangle 1660"/>
                <p:cNvSpPr>
                  <a:spLocks noChangeArrowheads="1"/>
                </p:cNvSpPr>
                <p:nvPr/>
              </p:nvSpPr>
              <p:spPr bwMode="auto">
                <a:xfrm>
                  <a:off x="2337" y="2299"/>
                  <a:ext cx="1" cy="14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1" name="Rectangle 1661"/>
                <p:cNvSpPr>
                  <a:spLocks noChangeArrowheads="1"/>
                </p:cNvSpPr>
                <p:nvPr/>
              </p:nvSpPr>
              <p:spPr bwMode="auto">
                <a:xfrm>
                  <a:off x="2338" y="2300"/>
                  <a:ext cx="1" cy="14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2" name="Rectangle 1662"/>
                <p:cNvSpPr>
                  <a:spLocks noChangeArrowheads="1"/>
                </p:cNvSpPr>
                <p:nvPr/>
              </p:nvSpPr>
              <p:spPr bwMode="auto">
                <a:xfrm>
                  <a:off x="2338" y="2300"/>
                  <a:ext cx="1" cy="14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3" name="Rectangle 1663"/>
                <p:cNvSpPr>
                  <a:spLocks noChangeArrowheads="1"/>
                </p:cNvSpPr>
                <p:nvPr/>
              </p:nvSpPr>
              <p:spPr bwMode="auto">
                <a:xfrm>
                  <a:off x="2339" y="2301"/>
                  <a:ext cx="1" cy="143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4" name="Rectangle 1664"/>
                <p:cNvSpPr>
                  <a:spLocks noChangeArrowheads="1"/>
                </p:cNvSpPr>
                <p:nvPr/>
              </p:nvSpPr>
              <p:spPr bwMode="auto">
                <a:xfrm>
                  <a:off x="2339" y="2301"/>
                  <a:ext cx="1" cy="14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5" name="Rectangle 1665"/>
                <p:cNvSpPr>
                  <a:spLocks noChangeArrowheads="1"/>
                </p:cNvSpPr>
                <p:nvPr/>
              </p:nvSpPr>
              <p:spPr bwMode="auto">
                <a:xfrm>
                  <a:off x="2340" y="2302"/>
                  <a:ext cx="1" cy="140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6" name="Rectangle 1666"/>
                <p:cNvSpPr>
                  <a:spLocks noChangeArrowheads="1"/>
                </p:cNvSpPr>
                <p:nvPr/>
              </p:nvSpPr>
              <p:spPr bwMode="auto">
                <a:xfrm>
                  <a:off x="2340" y="2302"/>
                  <a:ext cx="1" cy="13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7" name="Rectangle 1667"/>
                <p:cNvSpPr>
                  <a:spLocks noChangeArrowheads="1"/>
                </p:cNvSpPr>
                <p:nvPr/>
              </p:nvSpPr>
              <p:spPr bwMode="auto">
                <a:xfrm>
                  <a:off x="2341" y="2303"/>
                  <a:ext cx="1" cy="13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8" name="Rectangle 1668"/>
                <p:cNvSpPr>
                  <a:spLocks noChangeArrowheads="1"/>
                </p:cNvSpPr>
                <p:nvPr/>
              </p:nvSpPr>
              <p:spPr bwMode="auto">
                <a:xfrm>
                  <a:off x="2341" y="2303"/>
                  <a:ext cx="1" cy="137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099" name="Rectangle 1669"/>
                <p:cNvSpPr>
                  <a:spLocks noChangeArrowheads="1"/>
                </p:cNvSpPr>
                <p:nvPr/>
              </p:nvSpPr>
              <p:spPr bwMode="auto">
                <a:xfrm>
                  <a:off x="2341" y="2304"/>
                  <a:ext cx="1" cy="135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0" name="Rectangle 1670"/>
                <p:cNvSpPr>
                  <a:spLocks noChangeArrowheads="1"/>
                </p:cNvSpPr>
                <p:nvPr/>
              </p:nvSpPr>
              <p:spPr bwMode="auto">
                <a:xfrm>
                  <a:off x="2342" y="2304"/>
                  <a:ext cx="1" cy="134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1" name="Rectangle 1671"/>
                <p:cNvSpPr>
                  <a:spLocks noChangeArrowheads="1"/>
                </p:cNvSpPr>
                <p:nvPr/>
              </p:nvSpPr>
              <p:spPr bwMode="auto">
                <a:xfrm>
                  <a:off x="2342" y="2305"/>
                  <a:ext cx="1" cy="13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2" name="Rectangle 1672"/>
                <p:cNvSpPr>
                  <a:spLocks noChangeArrowheads="1"/>
                </p:cNvSpPr>
                <p:nvPr/>
              </p:nvSpPr>
              <p:spPr bwMode="auto">
                <a:xfrm>
                  <a:off x="2343" y="2305"/>
                  <a:ext cx="1" cy="132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3" name="Rectangle 1673"/>
                <p:cNvSpPr>
                  <a:spLocks noChangeArrowheads="1"/>
                </p:cNvSpPr>
                <p:nvPr/>
              </p:nvSpPr>
              <p:spPr bwMode="auto">
                <a:xfrm>
                  <a:off x="2343" y="2305"/>
                  <a:ext cx="1" cy="131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4" name="Rectangle 1674"/>
                <p:cNvSpPr>
                  <a:spLocks noChangeArrowheads="1"/>
                </p:cNvSpPr>
                <p:nvPr/>
              </p:nvSpPr>
              <p:spPr bwMode="auto">
                <a:xfrm>
                  <a:off x="2344" y="2306"/>
                  <a:ext cx="1" cy="129"/>
                </a:xfrm>
                <a:prstGeom prst="rect">
                  <a:avLst/>
                </a:prstGeom>
                <a:solidFill>
                  <a:srgbClr val="2B91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5" name="Rectangle 1675"/>
                <p:cNvSpPr>
                  <a:spLocks noChangeArrowheads="1"/>
                </p:cNvSpPr>
                <p:nvPr/>
              </p:nvSpPr>
              <p:spPr bwMode="auto">
                <a:xfrm>
                  <a:off x="2344" y="2306"/>
                  <a:ext cx="1" cy="12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6" name="Rectangle 1676"/>
                <p:cNvSpPr>
                  <a:spLocks noChangeArrowheads="1"/>
                </p:cNvSpPr>
                <p:nvPr/>
              </p:nvSpPr>
              <p:spPr bwMode="auto">
                <a:xfrm>
                  <a:off x="2345" y="2307"/>
                  <a:ext cx="1" cy="12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7" name="Rectangle 1677"/>
                <p:cNvSpPr>
                  <a:spLocks noChangeArrowheads="1"/>
                </p:cNvSpPr>
                <p:nvPr/>
              </p:nvSpPr>
              <p:spPr bwMode="auto">
                <a:xfrm>
                  <a:off x="2345" y="2307"/>
                  <a:ext cx="1" cy="12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8" name="Rectangle 1678"/>
                <p:cNvSpPr>
                  <a:spLocks noChangeArrowheads="1"/>
                </p:cNvSpPr>
                <p:nvPr/>
              </p:nvSpPr>
              <p:spPr bwMode="auto">
                <a:xfrm>
                  <a:off x="2345" y="2308"/>
                  <a:ext cx="1" cy="12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09" name="Rectangle 1679"/>
                <p:cNvSpPr>
                  <a:spLocks noChangeArrowheads="1"/>
                </p:cNvSpPr>
                <p:nvPr/>
              </p:nvSpPr>
              <p:spPr bwMode="auto">
                <a:xfrm>
                  <a:off x="2346" y="2308"/>
                  <a:ext cx="1" cy="12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0" name="Rectangle 1680"/>
                <p:cNvSpPr>
                  <a:spLocks noChangeArrowheads="1"/>
                </p:cNvSpPr>
                <p:nvPr/>
              </p:nvSpPr>
              <p:spPr bwMode="auto">
                <a:xfrm>
                  <a:off x="2346" y="2308"/>
                  <a:ext cx="1" cy="12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1" name="Rectangle 1681"/>
                <p:cNvSpPr>
                  <a:spLocks noChangeArrowheads="1"/>
                </p:cNvSpPr>
                <p:nvPr/>
              </p:nvSpPr>
              <p:spPr bwMode="auto">
                <a:xfrm>
                  <a:off x="2347" y="2309"/>
                  <a:ext cx="1" cy="121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2" name="Rectangle 1682"/>
                <p:cNvSpPr>
                  <a:spLocks noChangeArrowheads="1"/>
                </p:cNvSpPr>
                <p:nvPr/>
              </p:nvSpPr>
              <p:spPr bwMode="auto">
                <a:xfrm>
                  <a:off x="2347" y="2310"/>
                  <a:ext cx="1" cy="11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3" name="Rectangle 1683"/>
                <p:cNvSpPr>
                  <a:spLocks noChangeArrowheads="1"/>
                </p:cNvSpPr>
                <p:nvPr/>
              </p:nvSpPr>
              <p:spPr bwMode="auto">
                <a:xfrm>
                  <a:off x="2348" y="2310"/>
                  <a:ext cx="1" cy="11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4" name="Rectangle 1684"/>
                <p:cNvSpPr>
                  <a:spLocks noChangeArrowheads="1"/>
                </p:cNvSpPr>
                <p:nvPr/>
              </p:nvSpPr>
              <p:spPr bwMode="auto">
                <a:xfrm>
                  <a:off x="2348" y="2311"/>
                  <a:ext cx="1" cy="116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5" name="Rectangle 1685"/>
                <p:cNvSpPr>
                  <a:spLocks noChangeArrowheads="1"/>
                </p:cNvSpPr>
                <p:nvPr/>
              </p:nvSpPr>
              <p:spPr bwMode="auto">
                <a:xfrm>
                  <a:off x="2349" y="2311"/>
                  <a:ext cx="1" cy="11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6" name="Rectangle 1686"/>
                <p:cNvSpPr>
                  <a:spLocks noChangeArrowheads="1"/>
                </p:cNvSpPr>
                <p:nvPr/>
              </p:nvSpPr>
              <p:spPr bwMode="auto">
                <a:xfrm>
                  <a:off x="2349" y="2312"/>
                  <a:ext cx="1" cy="11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7" name="Rectangle 1687"/>
                <p:cNvSpPr>
                  <a:spLocks noChangeArrowheads="1"/>
                </p:cNvSpPr>
                <p:nvPr/>
              </p:nvSpPr>
              <p:spPr bwMode="auto">
                <a:xfrm>
                  <a:off x="2349" y="2312"/>
                  <a:ext cx="1" cy="113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8" name="Rectangle 1688"/>
                <p:cNvSpPr>
                  <a:spLocks noChangeArrowheads="1"/>
                </p:cNvSpPr>
                <p:nvPr/>
              </p:nvSpPr>
              <p:spPr bwMode="auto">
                <a:xfrm>
                  <a:off x="2350" y="2312"/>
                  <a:ext cx="1" cy="11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19" name="Rectangle 1689"/>
                <p:cNvSpPr>
                  <a:spLocks noChangeArrowheads="1"/>
                </p:cNvSpPr>
                <p:nvPr/>
              </p:nvSpPr>
              <p:spPr bwMode="auto">
                <a:xfrm>
                  <a:off x="2350" y="2313"/>
                  <a:ext cx="1" cy="11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0" name="Rectangle 1690"/>
                <p:cNvSpPr>
                  <a:spLocks noChangeArrowheads="1"/>
                </p:cNvSpPr>
                <p:nvPr/>
              </p:nvSpPr>
              <p:spPr bwMode="auto">
                <a:xfrm>
                  <a:off x="2351" y="2313"/>
                  <a:ext cx="1" cy="11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1" name="Rectangle 1691"/>
                <p:cNvSpPr>
                  <a:spLocks noChangeArrowheads="1"/>
                </p:cNvSpPr>
                <p:nvPr/>
              </p:nvSpPr>
              <p:spPr bwMode="auto">
                <a:xfrm>
                  <a:off x="2351" y="2314"/>
                  <a:ext cx="1" cy="10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2" name="Rectangle 1692"/>
                <p:cNvSpPr>
                  <a:spLocks noChangeArrowheads="1"/>
                </p:cNvSpPr>
                <p:nvPr/>
              </p:nvSpPr>
              <p:spPr bwMode="auto">
                <a:xfrm>
                  <a:off x="2352" y="2314"/>
                  <a:ext cx="1" cy="10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3" name="Rectangle 1693"/>
                <p:cNvSpPr>
                  <a:spLocks noChangeArrowheads="1"/>
                </p:cNvSpPr>
                <p:nvPr/>
              </p:nvSpPr>
              <p:spPr bwMode="auto">
                <a:xfrm>
                  <a:off x="2352" y="2315"/>
                  <a:ext cx="1" cy="10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4" name="Rectangle 1694"/>
                <p:cNvSpPr>
                  <a:spLocks noChangeArrowheads="1"/>
                </p:cNvSpPr>
                <p:nvPr/>
              </p:nvSpPr>
              <p:spPr bwMode="auto">
                <a:xfrm>
                  <a:off x="2353" y="2315"/>
                  <a:ext cx="1" cy="10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5" name="Rectangle 1695"/>
                <p:cNvSpPr>
                  <a:spLocks noChangeArrowheads="1"/>
                </p:cNvSpPr>
                <p:nvPr/>
              </p:nvSpPr>
              <p:spPr bwMode="auto">
                <a:xfrm>
                  <a:off x="2353" y="2315"/>
                  <a:ext cx="1" cy="10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6" name="Rectangle 1696"/>
                <p:cNvSpPr>
                  <a:spLocks noChangeArrowheads="1"/>
                </p:cNvSpPr>
                <p:nvPr/>
              </p:nvSpPr>
              <p:spPr bwMode="auto">
                <a:xfrm>
                  <a:off x="2353" y="2316"/>
                  <a:ext cx="1" cy="102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7" name="Rectangle 1697"/>
                <p:cNvSpPr>
                  <a:spLocks noChangeArrowheads="1"/>
                </p:cNvSpPr>
                <p:nvPr/>
              </p:nvSpPr>
              <p:spPr bwMode="auto">
                <a:xfrm>
                  <a:off x="2354" y="2317"/>
                  <a:ext cx="1" cy="100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8" name="Rectangle 1698"/>
                <p:cNvSpPr>
                  <a:spLocks noChangeArrowheads="1"/>
                </p:cNvSpPr>
                <p:nvPr/>
              </p:nvSpPr>
              <p:spPr bwMode="auto">
                <a:xfrm>
                  <a:off x="2354" y="2317"/>
                  <a:ext cx="1" cy="99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29" name="Rectangle 1699"/>
                <p:cNvSpPr>
                  <a:spLocks noChangeArrowheads="1"/>
                </p:cNvSpPr>
                <p:nvPr/>
              </p:nvSpPr>
              <p:spPr bwMode="auto">
                <a:xfrm>
                  <a:off x="2355" y="2318"/>
                  <a:ext cx="1" cy="98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0" name="Rectangle 1700"/>
                <p:cNvSpPr>
                  <a:spLocks noChangeArrowheads="1"/>
                </p:cNvSpPr>
                <p:nvPr/>
              </p:nvSpPr>
              <p:spPr bwMode="auto">
                <a:xfrm>
                  <a:off x="2355" y="2318"/>
                  <a:ext cx="1" cy="97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1" name="Rectangle 1701"/>
                <p:cNvSpPr>
                  <a:spLocks noChangeArrowheads="1"/>
                </p:cNvSpPr>
                <p:nvPr/>
              </p:nvSpPr>
              <p:spPr bwMode="auto">
                <a:xfrm>
                  <a:off x="2356" y="2319"/>
                  <a:ext cx="1" cy="95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2" name="Rectangle 1702"/>
                <p:cNvSpPr>
                  <a:spLocks noChangeArrowheads="1"/>
                </p:cNvSpPr>
                <p:nvPr/>
              </p:nvSpPr>
              <p:spPr bwMode="auto">
                <a:xfrm>
                  <a:off x="2356" y="2319"/>
                  <a:ext cx="1" cy="94"/>
                </a:xfrm>
                <a:prstGeom prst="rect">
                  <a:avLst/>
                </a:prstGeom>
                <a:solidFill>
                  <a:srgbClr val="3399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3" name="Freeform 1703"/>
                <p:cNvSpPr>
                  <a:spLocks/>
                </p:cNvSpPr>
                <p:nvPr/>
              </p:nvSpPr>
              <p:spPr bwMode="auto">
                <a:xfrm>
                  <a:off x="2161" y="2296"/>
                  <a:ext cx="197" cy="253"/>
                </a:xfrm>
                <a:custGeom>
                  <a:avLst/>
                  <a:gdLst>
                    <a:gd name="T0" fmla="*/ 3 w 592"/>
                    <a:gd name="T1" fmla="*/ 24 h 760"/>
                    <a:gd name="T2" fmla="*/ 3 w 592"/>
                    <a:gd name="T3" fmla="*/ 24 h 760"/>
                    <a:gd name="T4" fmla="*/ 3 w 592"/>
                    <a:gd name="T5" fmla="*/ 23 h 760"/>
                    <a:gd name="T6" fmla="*/ 4 w 592"/>
                    <a:gd name="T7" fmla="*/ 23 h 760"/>
                    <a:gd name="T8" fmla="*/ 24 w 592"/>
                    <a:gd name="T9" fmla="*/ 4 h 760"/>
                    <a:gd name="T10" fmla="*/ 174 w 592"/>
                    <a:gd name="T11" fmla="*/ 4 h 760"/>
                    <a:gd name="T12" fmla="*/ 193 w 592"/>
                    <a:gd name="T13" fmla="*/ 24 h 760"/>
                    <a:gd name="T14" fmla="*/ 193 w 592"/>
                    <a:gd name="T15" fmla="*/ 116 h 760"/>
                    <a:gd name="T16" fmla="*/ 118 w 592"/>
                    <a:gd name="T17" fmla="*/ 249 h 760"/>
                    <a:gd name="T18" fmla="*/ 77 w 592"/>
                    <a:gd name="T19" fmla="*/ 249 h 760"/>
                    <a:gd name="T20" fmla="*/ 3 w 592"/>
                    <a:gd name="T21" fmla="*/ 116 h 760"/>
                    <a:gd name="T22" fmla="*/ 3 w 592"/>
                    <a:gd name="T23" fmla="*/ 23 h 760"/>
                    <a:gd name="T24" fmla="*/ 3 w 592"/>
                    <a:gd name="T25" fmla="*/ 24 h 760"/>
                    <a:gd name="T26" fmla="*/ 2 w 592"/>
                    <a:gd name="T27" fmla="*/ 21 h 760"/>
                    <a:gd name="T28" fmla="*/ 2 w 592"/>
                    <a:gd name="T29" fmla="*/ 20 h 760"/>
                    <a:gd name="T30" fmla="*/ 1 w 592"/>
                    <a:gd name="T31" fmla="*/ 20 h 760"/>
                    <a:gd name="T32" fmla="*/ 1 w 592"/>
                    <a:gd name="T33" fmla="*/ 21 h 760"/>
                    <a:gd name="T34" fmla="*/ 0 w 592"/>
                    <a:gd name="T35" fmla="*/ 21 h 760"/>
                    <a:gd name="T36" fmla="*/ 0 w 592"/>
                    <a:gd name="T37" fmla="*/ 21 h 760"/>
                    <a:gd name="T38" fmla="*/ 0 w 592"/>
                    <a:gd name="T39" fmla="*/ 22 h 760"/>
                    <a:gd name="T40" fmla="*/ 0 w 592"/>
                    <a:gd name="T41" fmla="*/ 118 h 760"/>
                    <a:gd name="T42" fmla="*/ 74 w 592"/>
                    <a:gd name="T43" fmla="*/ 252 h 760"/>
                    <a:gd name="T44" fmla="*/ 75 w 592"/>
                    <a:gd name="T45" fmla="*/ 252 h 760"/>
                    <a:gd name="T46" fmla="*/ 75 w 592"/>
                    <a:gd name="T47" fmla="*/ 252 h 760"/>
                    <a:gd name="T48" fmla="*/ 75 w 592"/>
                    <a:gd name="T49" fmla="*/ 252 h 760"/>
                    <a:gd name="T50" fmla="*/ 76 w 592"/>
                    <a:gd name="T51" fmla="*/ 253 h 760"/>
                    <a:gd name="T52" fmla="*/ 119 w 592"/>
                    <a:gd name="T53" fmla="*/ 253 h 760"/>
                    <a:gd name="T54" fmla="*/ 119 w 592"/>
                    <a:gd name="T55" fmla="*/ 252 h 760"/>
                    <a:gd name="T56" fmla="*/ 120 w 592"/>
                    <a:gd name="T57" fmla="*/ 252 h 760"/>
                    <a:gd name="T58" fmla="*/ 120 w 592"/>
                    <a:gd name="T59" fmla="*/ 252 h 760"/>
                    <a:gd name="T60" fmla="*/ 197 w 592"/>
                    <a:gd name="T61" fmla="*/ 117 h 760"/>
                    <a:gd name="T62" fmla="*/ 197 w 592"/>
                    <a:gd name="T63" fmla="*/ 116 h 760"/>
                    <a:gd name="T64" fmla="*/ 197 w 592"/>
                    <a:gd name="T65" fmla="*/ 22 h 760"/>
                    <a:gd name="T66" fmla="*/ 197 w 592"/>
                    <a:gd name="T67" fmla="*/ 22 h 760"/>
                    <a:gd name="T68" fmla="*/ 176 w 592"/>
                    <a:gd name="T69" fmla="*/ 1 h 760"/>
                    <a:gd name="T70" fmla="*/ 176 w 592"/>
                    <a:gd name="T71" fmla="*/ 1 h 760"/>
                    <a:gd name="T72" fmla="*/ 175 w 592"/>
                    <a:gd name="T73" fmla="*/ 0 h 760"/>
                    <a:gd name="T74" fmla="*/ 23 w 592"/>
                    <a:gd name="T75" fmla="*/ 0 h 760"/>
                    <a:gd name="T76" fmla="*/ 23 w 592"/>
                    <a:gd name="T77" fmla="*/ 1 h 760"/>
                    <a:gd name="T78" fmla="*/ 22 w 592"/>
                    <a:gd name="T79" fmla="*/ 1 h 760"/>
                    <a:gd name="T80" fmla="*/ 2 w 592"/>
                    <a:gd name="T81" fmla="*/ 21 h 760"/>
                    <a:gd name="T82" fmla="*/ 3 w 592"/>
                    <a:gd name="T83" fmla="*/ 24 h 76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92"/>
                    <a:gd name="T127" fmla="*/ 0 h 760"/>
                    <a:gd name="T128" fmla="*/ 592 w 592"/>
                    <a:gd name="T129" fmla="*/ 760 h 76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92" h="760">
                      <a:moveTo>
                        <a:pt x="8" y="71"/>
                      </a:moveTo>
                      <a:lnTo>
                        <a:pt x="9" y="71"/>
                      </a:lnTo>
                      <a:lnTo>
                        <a:pt x="10" y="70"/>
                      </a:lnTo>
                      <a:lnTo>
                        <a:pt x="12" y="70"/>
                      </a:lnTo>
                      <a:lnTo>
                        <a:pt x="73" y="11"/>
                      </a:lnTo>
                      <a:lnTo>
                        <a:pt x="523" y="11"/>
                      </a:lnTo>
                      <a:lnTo>
                        <a:pt x="581" y="73"/>
                      </a:lnTo>
                      <a:lnTo>
                        <a:pt x="581" y="347"/>
                      </a:lnTo>
                      <a:lnTo>
                        <a:pt x="354" y="749"/>
                      </a:lnTo>
                      <a:lnTo>
                        <a:pt x="231" y="749"/>
                      </a:lnTo>
                      <a:lnTo>
                        <a:pt x="10" y="349"/>
                      </a:lnTo>
                      <a:lnTo>
                        <a:pt x="8" y="69"/>
                      </a:lnTo>
                      <a:lnTo>
                        <a:pt x="8" y="71"/>
                      </a:lnTo>
                      <a:lnTo>
                        <a:pt x="6" y="62"/>
                      </a:lnTo>
                      <a:lnTo>
                        <a:pt x="5" y="61"/>
                      </a:lnTo>
                      <a:lnTo>
                        <a:pt x="4" y="61"/>
                      </a:lnTo>
                      <a:lnTo>
                        <a:pt x="2" y="62"/>
                      </a:lnTo>
                      <a:lnTo>
                        <a:pt x="1" y="62"/>
                      </a:lnTo>
                      <a:lnTo>
                        <a:pt x="1" y="63"/>
                      </a:lnTo>
                      <a:lnTo>
                        <a:pt x="0" y="65"/>
                      </a:lnTo>
                      <a:lnTo>
                        <a:pt x="0" y="353"/>
                      </a:lnTo>
                      <a:lnTo>
                        <a:pt x="223" y="757"/>
                      </a:lnTo>
                      <a:lnTo>
                        <a:pt x="225" y="757"/>
                      </a:lnTo>
                      <a:lnTo>
                        <a:pt x="225" y="758"/>
                      </a:lnTo>
                      <a:lnTo>
                        <a:pt x="226" y="758"/>
                      </a:lnTo>
                      <a:lnTo>
                        <a:pt x="227" y="760"/>
                      </a:lnTo>
                      <a:lnTo>
                        <a:pt x="358" y="760"/>
                      </a:lnTo>
                      <a:lnTo>
                        <a:pt x="359" y="758"/>
                      </a:lnTo>
                      <a:lnTo>
                        <a:pt x="360" y="758"/>
                      </a:lnTo>
                      <a:lnTo>
                        <a:pt x="360" y="757"/>
                      </a:lnTo>
                      <a:lnTo>
                        <a:pt x="591" y="351"/>
                      </a:lnTo>
                      <a:lnTo>
                        <a:pt x="592" y="349"/>
                      </a:lnTo>
                      <a:lnTo>
                        <a:pt x="592" y="67"/>
                      </a:lnTo>
                      <a:lnTo>
                        <a:pt x="591" y="66"/>
                      </a:lnTo>
                      <a:lnTo>
                        <a:pt x="529" y="2"/>
                      </a:lnTo>
                      <a:lnTo>
                        <a:pt x="528" y="2"/>
                      </a:lnTo>
                      <a:lnTo>
                        <a:pt x="527" y="0"/>
                      </a:lnTo>
                      <a:lnTo>
                        <a:pt x="69" y="0"/>
                      </a:lnTo>
                      <a:lnTo>
                        <a:pt x="68" y="2"/>
                      </a:lnTo>
                      <a:lnTo>
                        <a:pt x="66" y="2"/>
                      </a:lnTo>
                      <a:lnTo>
                        <a:pt x="6" y="62"/>
                      </a:lnTo>
                      <a:lnTo>
                        <a:pt x="8" y="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 sz="1600"/>
                </a:p>
              </p:txBody>
            </p:sp>
            <p:sp>
              <p:nvSpPr>
                <p:cNvPr id="60134" name="Rectangle 1704"/>
                <p:cNvSpPr>
                  <a:spLocks noChangeArrowheads="1"/>
                </p:cNvSpPr>
                <p:nvPr/>
              </p:nvSpPr>
              <p:spPr bwMode="auto">
                <a:xfrm>
                  <a:off x="2357" y="2013"/>
                  <a:ext cx="1" cy="9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5" name="Rectangle 1705"/>
                <p:cNvSpPr>
                  <a:spLocks noChangeArrowheads="1"/>
                </p:cNvSpPr>
                <p:nvPr/>
              </p:nvSpPr>
              <p:spPr bwMode="auto">
                <a:xfrm>
                  <a:off x="2357" y="2013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6" name="Rectangle 1706"/>
                <p:cNvSpPr>
                  <a:spLocks noChangeArrowheads="1"/>
                </p:cNvSpPr>
                <p:nvPr/>
              </p:nvSpPr>
              <p:spPr bwMode="auto">
                <a:xfrm>
                  <a:off x="2357" y="2013"/>
                  <a:ext cx="1" cy="9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7" name="Rectangle 1707"/>
                <p:cNvSpPr>
                  <a:spLocks noChangeArrowheads="1"/>
                </p:cNvSpPr>
                <p:nvPr/>
              </p:nvSpPr>
              <p:spPr bwMode="auto">
                <a:xfrm>
                  <a:off x="2358" y="2013"/>
                  <a:ext cx="1" cy="9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8" name="Rectangle 1708"/>
                <p:cNvSpPr>
                  <a:spLocks noChangeArrowheads="1"/>
                </p:cNvSpPr>
                <p:nvPr/>
              </p:nvSpPr>
              <p:spPr bwMode="auto">
                <a:xfrm>
                  <a:off x="2358" y="2013"/>
                  <a:ext cx="1" cy="9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39" name="Rectangle 1709"/>
                <p:cNvSpPr>
                  <a:spLocks noChangeArrowheads="1"/>
                </p:cNvSpPr>
                <p:nvPr/>
              </p:nvSpPr>
              <p:spPr bwMode="auto">
                <a:xfrm>
                  <a:off x="2359" y="2013"/>
                  <a:ext cx="1" cy="10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0" name="Rectangle 1710"/>
                <p:cNvSpPr>
                  <a:spLocks noChangeArrowheads="1"/>
                </p:cNvSpPr>
                <p:nvPr/>
              </p:nvSpPr>
              <p:spPr bwMode="auto">
                <a:xfrm>
                  <a:off x="2359" y="2012"/>
                  <a:ext cx="1" cy="10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1" name="Rectangle 1711"/>
                <p:cNvSpPr>
                  <a:spLocks noChangeArrowheads="1"/>
                </p:cNvSpPr>
                <p:nvPr/>
              </p:nvSpPr>
              <p:spPr bwMode="auto">
                <a:xfrm>
                  <a:off x="2360" y="2012"/>
                  <a:ext cx="1" cy="10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2" name="Rectangle 1712"/>
                <p:cNvSpPr>
                  <a:spLocks noChangeArrowheads="1"/>
                </p:cNvSpPr>
                <p:nvPr/>
              </p:nvSpPr>
              <p:spPr bwMode="auto">
                <a:xfrm>
                  <a:off x="2360" y="2011"/>
                  <a:ext cx="1" cy="10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3" name="Rectangle 1713"/>
                <p:cNvSpPr>
                  <a:spLocks noChangeArrowheads="1"/>
                </p:cNvSpPr>
                <p:nvPr/>
              </p:nvSpPr>
              <p:spPr bwMode="auto">
                <a:xfrm>
                  <a:off x="2361" y="2011"/>
                  <a:ext cx="1" cy="10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4" name="Rectangle 1714"/>
                <p:cNvSpPr>
                  <a:spLocks noChangeArrowheads="1"/>
                </p:cNvSpPr>
                <p:nvPr/>
              </p:nvSpPr>
              <p:spPr bwMode="auto">
                <a:xfrm>
                  <a:off x="2361" y="2010"/>
                  <a:ext cx="1" cy="1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5" name="Rectangle 1715"/>
                <p:cNvSpPr>
                  <a:spLocks noChangeArrowheads="1"/>
                </p:cNvSpPr>
                <p:nvPr/>
              </p:nvSpPr>
              <p:spPr bwMode="auto">
                <a:xfrm>
                  <a:off x="2361" y="2010"/>
                  <a:ext cx="1" cy="1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6" name="Rectangle 1716"/>
                <p:cNvSpPr>
                  <a:spLocks noChangeArrowheads="1"/>
                </p:cNvSpPr>
                <p:nvPr/>
              </p:nvSpPr>
              <p:spPr bwMode="auto">
                <a:xfrm>
                  <a:off x="2362" y="2010"/>
                  <a:ext cx="1" cy="1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7" name="Rectangle 1717"/>
                <p:cNvSpPr>
                  <a:spLocks noChangeArrowheads="1"/>
                </p:cNvSpPr>
                <p:nvPr/>
              </p:nvSpPr>
              <p:spPr bwMode="auto">
                <a:xfrm>
                  <a:off x="2362" y="2009"/>
                  <a:ext cx="1" cy="1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8" name="Rectangle 1718"/>
                <p:cNvSpPr>
                  <a:spLocks noChangeArrowheads="1"/>
                </p:cNvSpPr>
                <p:nvPr/>
              </p:nvSpPr>
              <p:spPr bwMode="auto">
                <a:xfrm>
                  <a:off x="2363" y="2009"/>
                  <a:ext cx="1" cy="1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49" name="Rectangle 1719"/>
                <p:cNvSpPr>
                  <a:spLocks noChangeArrowheads="1"/>
                </p:cNvSpPr>
                <p:nvPr/>
              </p:nvSpPr>
              <p:spPr bwMode="auto">
                <a:xfrm>
                  <a:off x="2363" y="2008"/>
                  <a:ext cx="1" cy="1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0" name="Rectangle 1720"/>
                <p:cNvSpPr>
                  <a:spLocks noChangeArrowheads="1"/>
                </p:cNvSpPr>
                <p:nvPr/>
              </p:nvSpPr>
              <p:spPr bwMode="auto">
                <a:xfrm>
                  <a:off x="2364" y="2008"/>
                  <a:ext cx="1" cy="1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1" name="Rectangle 1721"/>
                <p:cNvSpPr>
                  <a:spLocks noChangeArrowheads="1"/>
                </p:cNvSpPr>
                <p:nvPr/>
              </p:nvSpPr>
              <p:spPr bwMode="auto">
                <a:xfrm>
                  <a:off x="2364" y="2007"/>
                  <a:ext cx="1" cy="1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2" name="Rectangle 1722"/>
                <p:cNvSpPr>
                  <a:spLocks noChangeArrowheads="1"/>
                </p:cNvSpPr>
                <p:nvPr/>
              </p:nvSpPr>
              <p:spPr bwMode="auto">
                <a:xfrm>
                  <a:off x="2364" y="2007"/>
                  <a:ext cx="1" cy="1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3" name="Rectangle 1723"/>
                <p:cNvSpPr>
                  <a:spLocks noChangeArrowheads="1"/>
                </p:cNvSpPr>
                <p:nvPr/>
              </p:nvSpPr>
              <p:spPr bwMode="auto">
                <a:xfrm>
                  <a:off x="2365" y="2006"/>
                  <a:ext cx="1" cy="1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4" name="Rectangle 1724"/>
                <p:cNvSpPr>
                  <a:spLocks noChangeArrowheads="1"/>
                </p:cNvSpPr>
                <p:nvPr/>
              </p:nvSpPr>
              <p:spPr bwMode="auto">
                <a:xfrm>
                  <a:off x="2365" y="2006"/>
                  <a:ext cx="1" cy="1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5" name="Rectangle 1725"/>
                <p:cNvSpPr>
                  <a:spLocks noChangeArrowheads="1"/>
                </p:cNvSpPr>
                <p:nvPr/>
              </p:nvSpPr>
              <p:spPr bwMode="auto">
                <a:xfrm>
                  <a:off x="2366" y="2006"/>
                  <a:ext cx="1" cy="1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6" name="Rectangle 1726"/>
                <p:cNvSpPr>
                  <a:spLocks noChangeArrowheads="1"/>
                </p:cNvSpPr>
                <p:nvPr/>
              </p:nvSpPr>
              <p:spPr bwMode="auto">
                <a:xfrm>
                  <a:off x="2366" y="2005"/>
                  <a:ext cx="1" cy="1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7" name="Rectangle 1727"/>
                <p:cNvSpPr>
                  <a:spLocks noChangeArrowheads="1"/>
                </p:cNvSpPr>
                <p:nvPr/>
              </p:nvSpPr>
              <p:spPr bwMode="auto">
                <a:xfrm>
                  <a:off x="2367" y="2005"/>
                  <a:ext cx="1" cy="1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8" name="Rectangle 1728"/>
                <p:cNvSpPr>
                  <a:spLocks noChangeArrowheads="1"/>
                </p:cNvSpPr>
                <p:nvPr/>
              </p:nvSpPr>
              <p:spPr bwMode="auto">
                <a:xfrm>
                  <a:off x="2367" y="2004"/>
                  <a:ext cx="1" cy="1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59" name="Rectangle 1729"/>
                <p:cNvSpPr>
                  <a:spLocks noChangeArrowheads="1"/>
                </p:cNvSpPr>
                <p:nvPr/>
              </p:nvSpPr>
              <p:spPr bwMode="auto">
                <a:xfrm>
                  <a:off x="2368" y="2004"/>
                  <a:ext cx="1" cy="1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0" name="Rectangle 1730"/>
                <p:cNvSpPr>
                  <a:spLocks noChangeArrowheads="1"/>
                </p:cNvSpPr>
                <p:nvPr/>
              </p:nvSpPr>
              <p:spPr bwMode="auto">
                <a:xfrm>
                  <a:off x="2368" y="2003"/>
                  <a:ext cx="1" cy="1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1" name="Rectangle 1731"/>
                <p:cNvSpPr>
                  <a:spLocks noChangeArrowheads="1"/>
                </p:cNvSpPr>
                <p:nvPr/>
              </p:nvSpPr>
              <p:spPr bwMode="auto">
                <a:xfrm>
                  <a:off x="2368" y="2003"/>
                  <a:ext cx="1" cy="1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2" name="Rectangle 1732"/>
                <p:cNvSpPr>
                  <a:spLocks noChangeArrowheads="1"/>
                </p:cNvSpPr>
                <p:nvPr/>
              </p:nvSpPr>
              <p:spPr bwMode="auto">
                <a:xfrm>
                  <a:off x="2369" y="2003"/>
                  <a:ext cx="1" cy="1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3" name="Rectangle 1733"/>
                <p:cNvSpPr>
                  <a:spLocks noChangeArrowheads="1"/>
                </p:cNvSpPr>
                <p:nvPr/>
              </p:nvSpPr>
              <p:spPr bwMode="auto">
                <a:xfrm>
                  <a:off x="2369" y="2002"/>
                  <a:ext cx="1" cy="13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4" name="Rectangle 1734"/>
                <p:cNvSpPr>
                  <a:spLocks noChangeArrowheads="1"/>
                </p:cNvSpPr>
                <p:nvPr/>
              </p:nvSpPr>
              <p:spPr bwMode="auto">
                <a:xfrm>
                  <a:off x="2370" y="2002"/>
                  <a:ext cx="1" cy="1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5" name="Rectangle 1735"/>
                <p:cNvSpPr>
                  <a:spLocks noChangeArrowheads="1"/>
                </p:cNvSpPr>
                <p:nvPr/>
              </p:nvSpPr>
              <p:spPr bwMode="auto">
                <a:xfrm>
                  <a:off x="2370" y="2001"/>
                  <a:ext cx="1" cy="1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6" name="Rectangle 1736"/>
                <p:cNvSpPr>
                  <a:spLocks noChangeArrowheads="1"/>
                </p:cNvSpPr>
                <p:nvPr/>
              </p:nvSpPr>
              <p:spPr bwMode="auto">
                <a:xfrm>
                  <a:off x="2371" y="2001"/>
                  <a:ext cx="1" cy="1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7" name="Rectangle 1737"/>
                <p:cNvSpPr>
                  <a:spLocks noChangeArrowheads="1"/>
                </p:cNvSpPr>
                <p:nvPr/>
              </p:nvSpPr>
              <p:spPr bwMode="auto">
                <a:xfrm>
                  <a:off x="2371" y="2000"/>
                  <a:ext cx="1" cy="1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8" name="Rectangle 1738"/>
                <p:cNvSpPr>
                  <a:spLocks noChangeArrowheads="1"/>
                </p:cNvSpPr>
                <p:nvPr/>
              </p:nvSpPr>
              <p:spPr bwMode="auto">
                <a:xfrm>
                  <a:off x="2372" y="2000"/>
                  <a:ext cx="1" cy="1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69" name="Rectangle 1739"/>
                <p:cNvSpPr>
                  <a:spLocks noChangeArrowheads="1"/>
                </p:cNvSpPr>
                <p:nvPr/>
              </p:nvSpPr>
              <p:spPr bwMode="auto">
                <a:xfrm>
                  <a:off x="2372" y="1999"/>
                  <a:ext cx="1" cy="1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0" name="Rectangle 1740"/>
                <p:cNvSpPr>
                  <a:spLocks noChangeArrowheads="1"/>
                </p:cNvSpPr>
                <p:nvPr/>
              </p:nvSpPr>
              <p:spPr bwMode="auto">
                <a:xfrm>
                  <a:off x="2372" y="1999"/>
                  <a:ext cx="1" cy="1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1" name="Rectangle 1741"/>
                <p:cNvSpPr>
                  <a:spLocks noChangeArrowheads="1"/>
                </p:cNvSpPr>
                <p:nvPr/>
              </p:nvSpPr>
              <p:spPr bwMode="auto">
                <a:xfrm>
                  <a:off x="2373" y="1999"/>
                  <a:ext cx="1" cy="1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2" name="Rectangle 1742"/>
                <p:cNvSpPr>
                  <a:spLocks noChangeArrowheads="1"/>
                </p:cNvSpPr>
                <p:nvPr/>
              </p:nvSpPr>
              <p:spPr bwMode="auto">
                <a:xfrm>
                  <a:off x="2373" y="1998"/>
                  <a:ext cx="1" cy="1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3" name="Rectangle 1743"/>
                <p:cNvSpPr>
                  <a:spLocks noChangeArrowheads="1"/>
                </p:cNvSpPr>
                <p:nvPr/>
              </p:nvSpPr>
              <p:spPr bwMode="auto">
                <a:xfrm>
                  <a:off x="2374" y="1998"/>
                  <a:ext cx="1" cy="1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4" name="Rectangle 1744"/>
                <p:cNvSpPr>
                  <a:spLocks noChangeArrowheads="1"/>
                </p:cNvSpPr>
                <p:nvPr/>
              </p:nvSpPr>
              <p:spPr bwMode="auto">
                <a:xfrm>
                  <a:off x="2374" y="1997"/>
                  <a:ext cx="1" cy="1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5" name="Rectangle 1745"/>
                <p:cNvSpPr>
                  <a:spLocks noChangeArrowheads="1"/>
                </p:cNvSpPr>
                <p:nvPr/>
              </p:nvSpPr>
              <p:spPr bwMode="auto">
                <a:xfrm>
                  <a:off x="2375" y="1997"/>
                  <a:ext cx="1" cy="1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6" name="Rectangle 1746"/>
                <p:cNvSpPr>
                  <a:spLocks noChangeArrowheads="1"/>
                </p:cNvSpPr>
                <p:nvPr/>
              </p:nvSpPr>
              <p:spPr bwMode="auto">
                <a:xfrm>
                  <a:off x="2375" y="1996"/>
                  <a:ext cx="1" cy="1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grpSp>
            <p:nvGrpSpPr>
              <p:cNvPr id="60177" name="Group 1747"/>
              <p:cNvGrpSpPr>
                <a:grpSpLocks/>
              </p:cNvGrpSpPr>
              <p:nvPr/>
            </p:nvGrpSpPr>
            <p:grpSpPr bwMode="auto">
              <a:xfrm>
                <a:off x="936" y="2233"/>
                <a:ext cx="130" cy="250"/>
                <a:chOff x="2376" y="1993"/>
                <a:chExt cx="130" cy="250"/>
              </a:xfrm>
            </p:grpSpPr>
            <p:sp>
              <p:nvSpPr>
                <p:cNvPr id="60178" name="Rectangle 1748"/>
                <p:cNvSpPr>
                  <a:spLocks noChangeArrowheads="1"/>
                </p:cNvSpPr>
                <p:nvPr/>
              </p:nvSpPr>
              <p:spPr bwMode="auto">
                <a:xfrm>
                  <a:off x="2376" y="1996"/>
                  <a:ext cx="1" cy="1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79" name="Rectangle 1749"/>
                <p:cNvSpPr>
                  <a:spLocks noChangeArrowheads="1"/>
                </p:cNvSpPr>
                <p:nvPr/>
              </p:nvSpPr>
              <p:spPr bwMode="auto">
                <a:xfrm>
                  <a:off x="2376" y="1996"/>
                  <a:ext cx="1" cy="1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0" name="Rectangle 1750"/>
                <p:cNvSpPr>
                  <a:spLocks noChangeArrowheads="1"/>
                </p:cNvSpPr>
                <p:nvPr/>
              </p:nvSpPr>
              <p:spPr bwMode="auto">
                <a:xfrm>
                  <a:off x="2376" y="1995"/>
                  <a:ext cx="1" cy="1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1" name="Rectangle 1751"/>
                <p:cNvSpPr>
                  <a:spLocks noChangeArrowheads="1"/>
                </p:cNvSpPr>
                <p:nvPr/>
              </p:nvSpPr>
              <p:spPr bwMode="auto">
                <a:xfrm>
                  <a:off x="2377" y="1995"/>
                  <a:ext cx="1" cy="15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2" name="Rectangle 1752"/>
                <p:cNvSpPr>
                  <a:spLocks noChangeArrowheads="1"/>
                </p:cNvSpPr>
                <p:nvPr/>
              </p:nvSpPr>
              <p:spPr bwMode="auto">
                <a:xfrm>
                  <a:off x="2377" y="1994"/>
                  <a:ext cx="1" cy="15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3" name="Rectangle 1753"/>
                <p:cNvSpPr>
                  <a:spLocks noChangeArrowheads="1"/>
                </p:cNvSpPr>
                <p:nvPr/>
              </p:nvSpPr>
              <p:spPr bwMode="auto">
                <a:xfrm>
                  <a:off x="2378" y="1994"/>
                  <a:ext cx="1" cy="15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4" name="Rectangle 1754"/>
                <p:cNvSpPr>
                  <a:spLocks noChangeArrowheads="1"/>
                </p:cNvSpPr>
                <p:nvPr/>
              </p:nvSpPr>
              <p:spPr bwMode="auto">
                <a:xfrm>
                  <a:off x="2378" y="1993"/>
                  <a:ext cx="1" cy="15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5" name="Rectangle 1755"/>
                <p:cNvSpPr>
                  <a:spLocks noChangeArrowheads="1"/>
                </p:cNvSpPr>
                <p:nvPr/>
              </p:nvSpPr>
              <p:spPr bwMode="auto">
                <a:xfrm>
                  <a:off x="2379" y="1993"/>
                  <a:ext cx="1" cy="15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6" name="Rectangle 1756"/>
                <p:cNvSpPr>
                  <a:spLocks noChangeArrowheads="1"/>
                </p:cNvSpPr>
                <p:nvPr/>
              </p:nvSpPr>
              <p:spPr bwMode="auto">
                <a:xfrm>
                  <a:off x="2379" y="1993"/>
                  <a:ext cx="1" cy="15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7" name="Rectangle 1757"/>
                <p:cNvSpPr>
                  <a:spLocks noChangeArrowheads="1"/>
                </p:cNvSpPr>
                <p:nvPr/>
              </p:nvSpPr>
              <p:spPr bwMode="auto">
                <a:xfrm>
                  <a:off x="2380" y="1993"/>
                  <a:ext cx="1" cy="15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8" name="Rectangle 1758"/>
                <p:cNvSpPr>
                  <a:spLocks noChangeArrowheads="1"/>
                </p:cNvSpPr>
                <p:nvPr/>
              </p:nvSpPr>
              <p:spPr bwMode="auto">
                <a:xfrm>
                  <a:off x="2380" y="1993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89" name="Rectangle 1759"/>
                <p:cNvSpPr>
                  <a:spLocks noChangeArrowheads="1"/>
                </p:cNvSpPr>
                <p:nvPr/>
              </p:nvSpPr>
              <p:spPr bwMode="auto">
                <a:xfrm>
                  <a:off x="2380" y="1993"/>
                  <a:ext cx="1" cy="15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0" name="Rectangle 1760"/>
                <p:cNvSpPr>
                  <a:spLocks noChangeArrowheads="1"/>
                </p:cNvSpPr>
                <p:nvPr/>
              </p:nvSpPr>
              <p:spPr bwMode="auto">
                <a:xfrm>
                  <a:off x="2381" y="1993"/>
                  <a:ext cx="1" cy="16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1" name="Rectangle 1761"/>
                <p:cNvSpPr>
                  <a:spLocks noChangeArrowheads="1"/>
                </p:cNvSpPr>
                <p:nvPr/>
              </p:nvSpPr>
              <p:spPr bwMode="auto">
                <a:xfrm>
                  <a:off x="2381" y="1993"/>
                  <a:ext cx="1" cy="16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2" name="Rectangle 1762"/>
                <p:cNvSpPr>
                  <a:spLocks noChangeArrowheads="1"/>
                </p:cNvSpPr>
                <p:nvPr/>
              </p:nvSpPr>
              <p:spPr bwMode="auto">
                <a:xfrm>
                  <a:off x="2382" y="1993"/>
                  <a:ext cx="1" cy="16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3" name="Rectangle 1763"/>
                <p:cNvSpPr>
                  <a:spLocks noChangeArrowheads="1"/>
                </p:cNvSpPr>
                <p:nvPr/>
              </p:nvSpPr>
              <p:spPr bwMode="auto">
                <a:xfrm>
                  <a:off x="2382" y="1993"/>
                  <a:ext cx="1" cy="16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4" name="Rectangle 1764"/>
                <p:cNvSpPr>
                  <a:spLocks noChangeArrowheads="1"/>
                </p:cNvSpPr>
                <p:nvPr/>
              </p:nvSpPr>
              <p:spPr bwMode="auto">
                <a:xfrm>
                  <a:off x="2383" y="1993"/>
                  <a:ext cx="1" cy="16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5" name="Rectangle 1765"/>
                <p:cNvSpPr>
                  <a:spLocks noChangeArrowheads="1"/>
                </p:cNvSpPr>
                <p:nvPr/>
              </p:nvSpPr>
              <p:spPr bwMode="auto">
                <a:xfrm>
                  <a:off x="2383" y="1993"/>
                  <a:ext cx="1" cy="16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6" name="Rectangle 1766"/>
                <p:cNvSpPr>
                  <a:spLocks noChangeArrowheads="1"/>
                </p:cNvSpPr>
                <p:nvPr/>
              </p:nvSpPr>
              <p:spPr bwMode="auto">
                <a:xfrm>
                  <a:off x="2384" y="1993"/>
                  <a:ext cx="1" cy="16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7" name="Rectangle 1767"/>
                <p:cNvSpPr>
                  <a:spLocks noChangeArrowheads="1"/>
                </p:cNvSpPr>
                <p:nvPr/>
              </p:nvSpPr>
              <p:spPr bwMode="auto">
                <a:xfrm>
                  <a:off x="2384" y="1993"/>
                  <a:ext cx="1" cy="16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8" name="Rectangle 1768"/>
                <p:cNvSpPr>
                  <a:spLocks noChangeArrowheads="1"/>
                </p:cNvSpPr>
                <p:nvPr/>
              </p:nvSpPr>
              <p:spPr bwMode="auto">
                <a:xfrm>
                  <a:off x="2384" y="1993"/>
                  <a:ext cx="1" cy="16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199" name="Rectangle 1769"/>
                <p:cNvSpPr>
                  <a:spLocks noChangeArrowheads="1"/>
                </p:cNvSpPr>
                <p:nvPr/>
              </p:nvSpPr>
              <p:spPr bwMode="auto">
                <a:xfrm>
                  <a:off x="2385" y="1993"/>
                  <a:ext cx="1" cy="16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0" name="Rectangle 1770"/>
                <p:cNvSpPr>
                  <a:spLocks noChangeArrowheads="1"/>
                </p:cNvSpPr>
                <p:nvPr/>
              </p:nvSpPr>
              <p:spPr bwMode="auto">
                <a:xfrm>
                  <a:off x="2385" y="1993"/>
                  <a:ext cx="1" cy="16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1" name="Rectangle 1771"/>
                <p:cNvSpPr>
                  <a:spLocks noChangeArrowheads="1"/>
                </p:cNvSpPr>
                <p:nvPr/>
              </p:nvSpPr>
              <p:spPr bwMode="auto">
                <a:xfrm>
                  <a:off x="2386" y="1993"/>
                  <a:ext cx="1" cy="16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2" name="Rectangle 1772"/>
                <p:cNvSpPr>
                  <a:spLocks noChangeArrowheads="1"/>
                </p:cNvSpPr>
                <p:nvPr/>
              </p:nvSpPr>
              <p:spPr bwMode="auto">
                <a:xfrm>
                  <a:off x="2386" y="1993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3" name="Rectangle 1773"/>
                <p:cNvSpPr>
                  <a:spLocks noChangeArrowheads="1"/>
                </p:cNvSpPr>
                <p:nvPr/>
              </p:nvSpPr>
              <p:spPr bwMode="auto">
                <a:xfrm>
                  <a:off x="2387" y="1993"/>
                  <a:ext cx="1" cy="17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4" name="Rectangle 1774"/>
                <p:cNvSpPr>
                  <a:spLocks noChangeArrowheads="1"/>
                </p:cNvSpPr>
                <p:nvPr/>
              </p:nvSpPr>
              <p:spPr bwMode="auto">
                <a:xfrm>
                  <a:off x="2387" y="1993"/>
                  <a:ext cx="1" cy="17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5" name="Rectangle 1775"/>
                <p:cNvSpPr>
                  <a:spLocks noChangeArrowheads="1"/>
                </p:cNvSpPr>
                <p:nvPr/>
              </p:nvSpPr>
              <p:spPr bwMode="auto">
                <a:xfrm>
                  <a:off x="2388" y="1993"/>
                  <a:ext cx="1" cy="17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6" name="Rectangle 1776"/>
                <p:cNvSpPr>
                  <a:spLocks noChangeArrowheads="1"/>
                </p:cNvSpPr>
                <p:nvPr/>
              </p:nvSpPr>
              <p:spPr bwMode="auto">
                <a:xfrm>
                  <a:off x="2388" y="1993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7" name="Rectangle 1777"/>
                <p:cNvSpPr>
                  <a:spLocks noChangeArrowheads="1"/>
                </p:cNvSpPr>
                <p:nvPr/>
              </p:nvSpPr>
              <p:spPr bwMode="auto">
                <a:xfrm>
                  <a:off x="2388" y="1993"/>
                  <a:ext cx="1" cy="17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8" name="Rectangle 1778"/>
                <p:cNvSpPr>
                  <a:spLocks noChangeArrowheads="1"/>
                </p:cNvSpPr>
                <p:nvPr/>
              </p:nvSpPr>
              <p:spPr bwMode="auto">
                <a:xfrm>
                  <a:off x="2389" y="1993"/>
                  <a:ext cx="1" cy="17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09" name="Rectangle 1779"/>
                <p:cNvSpPr>
                  <a:spLocks noChangeArrowheads="1"/>
                </p:cNvSpPr>
                <p:nvPr/>
              </p:nvSpPr>
              <p:spPr bwMode="auto">
                <a:xfrm>
                  <a:off x="2389" y="1993"/>
                  <a:ext cx="1" cy="17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0" name="Rectangle 1780"/>
                <p:cNvSpPr>
                  <a:spLocks noChangeArrowheads="1"/>
                </p:cNvSpPr>
                <p:nvPr/>
              </p:nvSpPr>
              <p:spPr bwMode="auto">
                <a:xfrm>
                  <a:off x="2390" y="1993"/>
                  <a:ext cx="1" cy="17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1" name="Rectangle 1781"/>
                <p:cNvSpPr>
                  <a:spLocks noChangeArrowheads="1"/>
                </p:cNvSpPr>
                <p:nvPr/>
              </p:nvSpPr>
              <p:spPr bwMode="auto">
                <a:xfrm>
                  <a:off x="2390" y="1993"/>
                  <a:ext cx="1" cy="17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2" name="Rectangle 1782"/>
                <p:cNvSpPr>
                  <a:spLocks noChangeArrowheads="1"/>
                </p:cNvSpPr>
                <p:nvPr/>
              </p:nvSpPr>
              <p:spPr bwMode="auto">
                <a:xfrm>
                  <a:off x="2391" y="1993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3" name="Rectangle 1783"/>
                <p:cNvSpPr>
                  <a:spLocks noChangeArrowheads="1"/>
                </p:cNvSpPr>
                <p:nvPr/>
              </p:nvSpPr>
              <p:spPr bwMode="auto">
                <a:xfrm>
                  <a:off x="2391" y="1993"/>
                  <a:ext cx="1" cy="178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4" name="Rectangle 1784"/>
                <p:cNvSpPr>
                  <a:spLocks noChangeArrowheads="1"/>
                </p:cNvSpPr>
                <p:nvPr/>
              </p:nvSpPr>
              <p:spPr bwMode="auto">
                <a:xfrm>
                  <a:off x="2392" y="1993"/>
                  <a:ext cx="1" cy="179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5" name="Rectangle 1785"/>
                <p:cNvSpPr>
                  <a:spLocks noChangeArrowheads="1"/>
                </p:cNvSpPr>
                <p:nvPr/>
              </p:nvSpPr>
              <p:spPr bwMode="auto">
                <a:xfrm>
                  <a:off x="2392" y="1993"/>
                  <a:ext cx="1" cy="18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6" name="Rectangle 1786"/>
                <p:cNvSpPr>
                  <a:spLocks noChangeArrowheads="1"/>
                </p:cNvSpPr>
                <p:nvPr/>
              </p:nvSpPr>
              <p:spPr bwMode="auto">
                <a:xfrm>
                  <a:off x="2392" y="1993"/>
                  <a:ext cx="1" cy="181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7" name="Rectangle 1787"/>
                <p:cNvSpPr>
                  <a:spLocks noChangeArrowheads="1"/>
                </p:cNvSpPr>
                <p:nvPr/>
              </p:nvSpPr>
              <p:spPr bwMode="auto">
                <a:xfrm>
                  <a:off x="2393" y="1993"/>
                  <a:ext cx="1" cy="182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8" name="Rectangle 1788"/>
                <p:cNvSpPr>
                  <a:spLocks noChangeArrowheads="1"/>
                </p:cNvSpPr>
                <p:nvPr/>
              </p:nvSpPr>
              <p:spPr bwMode="auto">
                <a:xfrm>
                  <a:off x="2393" y="1993"/>
                  <a:ext cx="1" cy="18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19" name="Rectangle 1789"/>
                <p:cNvSpPr>
                  <a:spLocks noChangeArrowheads="1"/>
                </p:cNvSpPr>
                <p:nvPr/>
              </p:nvSpPr>
              <p:spPr bwMode="auto">
                <a:xfrm>
                  <a:off x="2394" y="1993"/>
                  <a:ext cx="1" cy="183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0" name="Rectangle 1790"/>
                <p:cNvSpPr>
                  <a:spLocks noChangeArrowheads="1"/>
                </p:cNvSpPr>
                <p:nvPr/>
              </p:nvSpPr>
              <p:spPr bwMode="auto">
                <a:xfrm>
                  <a:off x="2394" y="1993"/>
                  <a:ext cx="1" cy="184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1" name="Rectangle 1791"/>
                <p:cNvSpPr>
                  <a:spLocks noChangeArrowheads="1"/>
                </p:cNvSpPr>
                <p:nvPr/>
              </p:nvSpPr>
              <p:spPr bwMode="auto">
                <a:xfrm>
                  <a:off x="2395" y="1993"/>
                  <a:ext cx="1" cy="185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2" name="Rectangle 1792"/>
                <p:cNvSpPr>
                  <a:spLocks noChangeArrowheads="1"/>
                </p:cNvSpPr>
                <p:nvPr/>
              </p:nvSpPr>
              <p:spPr bwMode="auto">
                <a:xfrm>
                  <a:off x="2395" y="1993"/>
                  <a:ext cx="1" cy="186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3" name="Rectangle 1793"/>
                <p:cNvSpPr>
                  <a:spLocks noChangeArrowheads="1"/>
                </p:cNvSpPr>
                <p:nvPr/>
              </p:nvSpPr>
              <p:spPr bwMode="auto">
                <a:xfrm>
                  <a:off x="2396" y="1993"/>
                  <a:ext cx="1" cy="18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4" name="Rectangle 1794"/>
                <p:cNvSpPr>
                  <a:spLocks noChangeArrowheads="1"/>
                </p:cNvSpPr>
                <p:nvPr/>
              </p:nvSpPr>
              <p:spPr bwMode="auto">
                <a:xfrm>
                  <a:off x="2396" y="1993"/>
                  <a:ext cx="1" cy="187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5" name="Rectangle 1795"/>
                <p:cNvSpPr>
                  <a:spLocks noChangeArrowheads="1"/>
                </p:cNvSpPr>
                <p:nvPr/>
              </p:nvSpPr>
              <p:spPr bwMode="auto">
                <a:xfrm>
                  <a:off x="2396" y="1993"/>
                  <a:ext cx="1" cy="18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6" name="Rectangle 1796"/>
                <p:cNvSpPr>
                  <a:spLocks noChangeArrowheads="1"/>
                </p:cNvSpPr>
                <p:nvPr/>
              </p:nvSpPr>
              <p:spPr bwMode="auto">
                <a:xfrm>
                  <a:off x="2397" y="1993"/>
                  <a:ext cx="1" cy="18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7" name="Rectangle 1797"/>
                <p:cNvSpPr>
                  <a:spLocks noChangeArrowheads="1"/>
                </p:cNvSpPr>
                <p:nvPr/>
              </p:nvSpPr>
              <p:spPr bwMode="auto">
                <a:xfrm>
                  <a:off x="2397" y="1993"/>
                  <a:ext cx="1" cy="19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8" name="Rectangle 1798"/>
                <p:cNvSpPr>
                  <a:spLocks noChangeArrowheads="1"/>
                </p:cNvSpPr>
                <p:nvPr/>
              </p:nvSpPr>
              <p:spPr bwMode="auto">
                <a:xfrm>
                  <a:off x="2398" y="1993"/>
                  <a:ext cx="1" cy="19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29" name="Rectangle 1799"/>
                <p:cNvSpPr>
                  <a:spLocks noChangeArrowheads="1"/>
                </p:cNvSpPr>
                <p:nvPr/>
              </p:nvSpPr>
              <p:spPr bwMode="auto">
                <a:xfrm>
                  <a:off x="2398" y="1993"/>
                  <a:ext cx="1" cy="19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0" name="Rectangle 1800"/>
                <p:cNvSpPr>
                  <a:spLocks noChangeArrowheads="1"/>
                </p:cNvSpPr>
                <p:nvPr/>
              </p:nvSpPr>
              <p:spPr bwMode="auto">
                <a:xfrm>
                  <a:off x="2399" y="1993"/>
                  <a:ext cx="1" cy="19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1" name="Rectangle 1801"/>
                <p:cNvSpPr>
                  <a:spLocks noChangeArrowheads="1"/>
                </p:cNvSpPr>
                <p:nvPr/>
              </p:nvSpPr>
              <p:spPr bwMode="auto">
                <a:xfrm>
                  <a:off x="2399" y="1993"/>
                  <a:ext cx="1" cy="19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2" name="Rectangle 1802"/>
                <p:cNvSpPr>
                  <a:spLocks noChangeArrowheads="1"/>
                </p:cNvSpPr>
                <p:nvPr/>
              </p:nvSpPr>
              <p:spPr bwMode="auto">
                <a:xfrm>
                  <a:off x="2400" y="1993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3" name="Rectangle 1803"/>
                <p:cNvSpPr>
                  <a:spLocks noChangeArrowheads="1"/>
                </p:cNvSpPr>
                <p:nvPr/>
              </p:nvSpPr>
              <p:spPr bwMode="auto">
                <a:xfrm>
                  <a:off x="2400" y="1993"/>
                  <a:ext cx="1" cy="19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4" name="Rectangle 1804"/>
                <p:cNvSpPr>
                  <a:spLocks noChangeArrowheads="1"/>
                </p:cNvSpPr>
                <p:nvPr/>
              </p:nvSpPr>
              <p:spPr bwMode="auto">
                <a:xfrm>
                  <a:off x="2400" y="1993"/>
                  <a:ext cx="1" cy="19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5" name="Rectangle 1805"/>
                <p:cNvSpPr>
                  <a:spLocks noChangeArrowheads="1"/>
                </p:cNvSpPr>
                <p:nvPr/>
              </p:nvSpPr>
              <p:spPr bwMode="auto">
                <a:xfrm>
                  <a:off x="2401" y="1993"/>
                  <a:ext cx="1" cy="19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6" name="Rectangle 1806"/>
                <p:cNvSpPr>
                  <a:spLocks noChangeArrowheads="1"/>
                </p:cNvSpPr>
                <p:nvPr/>
              </p:nvSpPr>
              <p:spPr bwMode="auto">
                <a:xfrm>
                  <a:off x="2401" y="1993"/>
                  <a:ext cx="1" cy="19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7" name="Rectangle 1807"/>
                <p:cNvSpPr>
                  <a:spLocks noChangeArrowheads="1"/>
                </p:cNvSpPr>
                <p:nvPr/>
              </p:nvSpPr>
              <p:spPr bwMode="auto">
                <a:xfrm>
                  <a:off x="2402" y="1993"/>
                  <a:ext cx="1" cy="19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8" name="Rectangle 1808"/>
                <p:cNvSpPr>
                  <a:spLocks noChangeArrowheads="1"/>
                </p:cNvSpPr>
                <p:nvPr/>
              </p:nvSpPr>
              <p:spPr bwMode="auto">
                <a:xfrm>
                  <a:off x="2402" y="1993"/>
                  <a:ext cx="1" cy="19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39" name="Rectangle 1809"/>
                <p:cNvSpPr>
                  <a:spLocks noChangeArrowheads="1"/>
                </p:cNvSpPr>
                <p:nvPr/>
              </p:nvSpPr>
              <p:spPr bwMode="auto">
                <a:xfrm>
                  <a:off x="2403" y="1993"/>
                  <a:ext cx="1" cy="19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0" name="Rectangle 1810"/>
                <p:cNvSpPr>
                  <a:spLocks noChangeArrowheads="1"/>
                </p:cNvSpPr>
                <p:nvPr/>
              </p:nvSpPr>
              <p:spPr bwMode="auto">
                <a:xfrm>
                  <a:off x="2403" y="1993"/>
                  <a:ext cx="1" cy="20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1" name="Rectangle 1811"/>
                <p:cNvSpPr>
                  <a:spLocks noChangeArrowheads="1"/>
                </p:cNvSpPr>
                <p:nvPr/>
              </p:nvSpPr>
              <p:spPr bwMode="auto">
                <a:xfrm>
                  <a:off x="2404" y="1993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2" name="Rectangle 1812"/>
                <p:cNvSpPr>
                  <a:spLocks noChangeArrowheads="1"/>
                </p:cNvSpPr>
                <p:nvPr/>
              </p:nvSpPr>
              <p:spPr bwMode="auto">
                <a:xfrm>
                  <a:off x="2404" y="1993"/>
                  <a:ext cx="1" cy="20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3" name="Rectangle 1813"/>
                <p:cNvSpPr>
                  <a:spLocks noChangeArrowheads="1"/>
                </p:cNvSpPr>
                <p:nvPr/>
              </p:nvSpPr>
              <p:spPr bwMode="auto">
                <a:xfrm>
                  <a:off x="2404" y="1993"/>
                  <a:ext cx="1" cy="202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4" name="Rectangle 1814"/>
                <p:cNvSpPr>
                  <a:spLocks noChangeArrowheads="1"/>
                </p:cNvSpPr>
                <p:nvPr/>
              </p:nvSpPr>
              <p:spPr bwMode="auto">
                <a:xfrm>
                  <a:off x="2405" y="1993"/>
                  <a:ext cx="1" cy="203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5" name="Rectangle 1815"/>
                <p:cNvSpPr>
                  <a:spLocks noChangeArrowheads="1"/>
                </p:cNvSpPr>
                <p:nvPr/>
              </p:nvSpPr>
              <p:spPr bwMode="auto">
                <a:xfrm>
                  <a:off x="2405" y="1993"/>
                  <a:ext cx="1" cy="204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6" name="Rectangle 1816"/>
                <p:cNvSpPr>
                  <a:spLocks noChangeArrowheads="1"/>
                </p:cNvSpPr>
                <p:nvPr/>
              </p:nvSpPr>
              <p:spPr bwMode="auto">
                <a:xfrm>
                  <a:off x="2406" y="1993"/>
                  <a:ext cx="1" cy="205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7" name="Rectangle 1817"/>
                <p:cNvSpPr>
                  <a:spLocks noChangeArrowheads="1"/>
                </p:cNvSpPr>
                <p:nvPr/>
              </p:nvSpPr>
              <p:spPr bwMode="auto">
                <a:xfrm>
                  <a:off x="2406" y="1993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8" name="Rectangle 1818"/>
                <p:cNvSpPr>
                  <a:spLocks noChangeArrowheads="1"/>
                </p:cNvSpPr>
                <p:nvPr/>
              </p:nvSpPr>
              <p:spPr bwMode="auto">
                <a:xfrm>
                  <a:off x="2407" y="1993"/>
                  <a:ext cx="1" cy="206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49" name="Rectangle 1819"/>
                <p:cNvSpPr>
                  <a:spLocks noChangeArrowheads="1"/>
                </p:cNvSpPr>
                <p:nvPr/>
              </p:nvSpPr>
              <p:spPr bwMode="auto">
                <a:xfrm>
                  <a:off x="2407" y="1993"/>
                  <a:ext cx="1" cy="207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0" name="Rectangle 1820"/>
                <p:cNvSpPr>
                  <a:spLocks noChangeArrowheads="1"/>
                </p:cNvSpPr>
                <p:nvPr/>
              </p:nvSpPr>
              <p:spPr bwMode="auto">
                <a:xfrm>
                  <a:off x="2408" y="1993"/>
                  <a:ext cx="1" cy="208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1" name="Rectangle 1821"/>
                <p:cNvSpPr>
                  <a:spLocks noChangeArrowheads="1"/>
                </p:cNvSpPr>
                <p:nvPr/>
              </p:nvSpPr>
              <p:spPr bwMode="auto">
                <a:xfrm>
                  <a:off x="2408" y="1993"/>
                  <a:ext cx="1" cy="209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2" name="Rectangle 1822"/>
                <p:cNvSpPr>
                  <a:spLocks noChangeArrowheads="1"/>
                </p:cNvSpPr>
                <p:nvPr/>
              </p:nvSpPr>
              <p:spPr bwMode="auto">
                <a:xfrm>
                  <a:off x="2408" y="1993"/>
                  <a:ext cx="1" cy="21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3" name="Rectangle 1823"/>
                <p:cNvSpPr>
                  <a:spLocks noChangeArrowheads="1"/>
                </p:cNvSpPr>
                <p:nvPr/>
              </p:nvSpPr>
              <p:spPr bwMode="auto">
                <a:xfrm>
                  <a:off x="2409" y="1993"/>
                  <a:ext cx="1" cy="211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4" name="Rectangle 1824"/>
                <p:cNvSpPr>
                  <a:spLocks noChangeArrowheads="1"/>
                </p:cNvSpPr>
                <p:nvPr/>
              </p:nvSpPr>
              <p:spPr bwMode="auto">
                <a:xfrm>
                  <a:off x="2409" y="1993"/>
                  <a:ext cx="1" cy="21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5" name="Rectangle 1825"/>
                <p:cNvSpPr>
                  <a:spLocks noChangeArrowheads="1"/>
                </p:cNvSpPr>
                <p:nvPr/>
              </p:nvSpPr>
              <p:spPr bwMode="auto">
                <a:xfrm>
                  <a:off x="2410" y="1993"/>
                  <a:ext cx="1" cy="21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6" name="Rectangle 1826"/>
                <p:cNvSpPr>
                  <a:spLocks noChangeArrowheads="1"/>
                </p:cNvSpPr>
                <p:nvPr/>
              </p:nvSpPr>
              <p:spPr bwMode="auto">
                <a:xfrm>
                  <a:off x="2410" y="1993"/>
                  <a:ext cx="1" cy="21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7" name="Rectangle 1827"/>
                <p:cNvSpPr>
                  <a:spLocks noChangeArrowheads="1"/>
                </p:cNvSpPr>
                <p:nvPr/>
              </p:nvSpPr>
              <p:spPr bwMode="auto">
                <a:xfrm>
                  <a:off x="2411" y="1993"/>
                  <a:ext cx="1" cy="21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8" name="Rectangle 1828"/>
                <p:cNvSpPr>
                  <a:spLocks noChangeArrowheads="1"/>
                </p:cNvSpPr>
                <p:nvPr/>
              </p:nvSpPr>
              <p:spPr bwMode="auto">
                <a:xfrm>
                  <a:off x="2411" y="1993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59" name="Rectangle 1829"/>
                <p:cNvSpPr>
                  <a:spLocks noChangeArrowheads="1"/>
                </p:cNvSpPr>
                <p:nvPr/>
              </p:nvSpPr>
              <p:spPr bwMode="auto">
                <a:xfrm>
                  <a:off x="2412" y="1993"/>
                  <a:ext cx="1" cy="21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0" name="Rectangle 1830"/>
                <p:cNvSpPr>
                  <a:spLocks noChangeArrowheads="1"/>
                </p:cNvSpPr>
                <p:nvPr/>
              </p:nvSpPr>
              <p:spPr bwMode="auto">
                <a:xfrm>
                  <a:off x="2412" y="1993"/>
                  <a:ext cx="1" cy="21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1" name="Rectangle 1831"/>
                <p:cNvSpPr>
                  <a:spLocks noChangeArrowheads="1"/>
                </p:cNvSpPr>
                <p:nvPr/>
              </p:nvSpPr>
              <p:spPr bwMode="auto">
                <a:xfrm>
                  <a:off x="2412" y="1993"/>
                  <a:ext cx="1" cy="21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2" name="Rectangle 1832"/>
                <p:cNvSpPr>
                  <a:spLocks noChangeArrowheads="1"/>
                </p:cNvSpPr>
                <p:nvPr/>
              </p:nvSpPr>
              <p:spPr bwMode="auto">
                <a:xfrm>
                  <a:off x="2413" y="1993"/>
                  <a:ext cx="1" cy="21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3" name="Rectangle 1833"/>
                <p:cNvSpPr>
                  <a:spLocks noChangeArrowheads="1"/>
                </p:cNvSpPr>
                <p:nvPr/>
              </p:nvSpPr>
              <p:spPr bwMode="auto">
                <a:xfrm>
                  <a:off x="2413" y="1993"/>
                  <a:ext cx="1" cy="21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4" name="Rectangle 1834"/>
                <p:cNvSpPr>
                  <a:spLocks noChangeArrowheads="1"/>
                </p:cNvSpPr>
                <p:nvPr/>
              </p:nvSpPr>
              <p:spPr bwMode="auto">
                <a:xfrm>
                  <a:off x="2414" y="1993"/>
                  <a:ext cx="1" cy="21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5" name="Rectangle 1835"/>
                <p:cNvSpPr>
                  <a:spLocks noChangeArrowheads="1"/>
                </p:cNvSpPr>
                <p:nvPr/>
              </p:nvSpPr>
              <p:spPr bwMode="auto">
                <a:xfrm>
                  <a:off x="2414" y="1993"/>
                  <a:ext cx="1" cy="22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6" name="Rectangle 1836"/>
                <p:cNvSpPr>
                  <a:spLocks noChangeArrowheads="1"/>
                </p:cNvSpPr>
                <p:nvPr/>
              </p:nvSpPr>
              <p:spPr bwMode="auto">
                <a:xfrm>
                  <a:off x="2415" y="1993"/>
                  <a:ext cx="1" cy="22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7" name="Rectangle 1837"/>
                <p:cNvSpPr>
                  <a:spLocks noChangeArrowheads="1"/>
                </p:cNvSpPr>
                <p:nvPr/>
              </p:nvSpPr>
              <p:spPr bwMode="auto">
                <a:xfrm>
                  <a:off x="2415" y="1993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8" name="Rectangle 1838"/>
                <p:cNvSpPr>
                  <a:spLocks noChangeArrowheads="1"/>
                </p:cNvSpPr>
                <p:nvPr/>
              </p:nvSpPr>
              <p:spPr bwMode="auto">
                <a:xfrm>
                  <a:off x="2416" y="1993"/>
                  <a:ext cx="1" cy="22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69" name="Rectangle 1839"/>
                <p:cNvSpPr>
                  <a:spLocks noChangeArrowheads="1"/>
                </p:cNvSpPr>
                <p:nvPr/>
              </p:nvSpPr>
              <p:spPr bwMode="auto">
                <a:xfrm>
                  <a:off x="2416" y="1993"/>
                  <a:ext cx="1" cy="22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0" name="Rectangle 1840"/>
                <p:cNvSpPr>
                  <a:spLocks noChangeArrowheads="1"/>
                </p:cNvSpPr>
                <p:nvPr/>
              </p:nvSpPr>
              <p:spPr bwMode="auto">
                <a:xfrm>
                  <a:off x="2416" y="1993"/>
                  <a:ext cx="1" cy="22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1" name="Rectangle 1841"/>
                <p:cNvSpPr>
                  <a:spLocks noChangeArrowheads="1"/>
                </p:cNvSpPr>
                <p:nvPr/>
              </p:nvSpPr>
              <p:spPr bwMode="auto">
                <a:xfrm>
                  <a:off x="2417" y="1993"/>
                  <a:ext cx="1" cy="22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2" name="Rectangle 1842"/>
                <p:cNvSpPr>
                  <a:spLocks noChangeArrowheads="1"/>
                </p:cNvSpPr>
                <p:nvPr/>
              </p:nvSpPr>
              <p:spPr bwMode="auto">
                <a:xfrm>
                  <a:off x="2417" y="1993"/>
                  <a:ext cx="1" cy="225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3" name="Rectangle 1843"/>
                <p:cNvSpPr>
                  <a:spLocks noChangeArrowheads="1"/>
                </p:cNvSpPr>
                <p:nvPr/>
              </p:nvSpPr>
              <p:spPr bwMode="auto">
                <a:xfrm>
                  <a:off x="2418" y="1993"/>
                  <a:ext cx="1" cy="226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4" name="Rectangle 1844"/>
                <p:cNvSpPr>
                  <a:spLocks noChangeArrowheads="1"/>
                </p:cNvSpPr>
                <p:nvPr/>
              </p:nvSpPr>
              <p:spPr bwMode="auto">
                <a:xfrm>
                  <a:off x="2418" y="1993"/>
                  <a:ext cx="1" cy="227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5" name="Rectangle 1845"/>
                <p:cNvSpPr>
                  <a:spLocks noChangeArrowheads="1"/>
                </p:cNvSpPr>
                <p:nvPr/>
              </p:nvSpPr>
              <p:spPr bwMode="auto">
                <a:xfrm>
                  <a:off x="2419" y="1993"/>
                  <a:ext cx="1" cy="228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6" name="Rectangle 1846"/>
                <p:cNvSpPr>
                  <a:spLocks noChangeArrowheads="1"/>
                </p:cNvSpPr>
                <p:nvPr/>
              </p:nvSpPr>
              <p:spPr bwMode="auto">
                <a:xfrm>
                  <a:off x="2419" y="1993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7" name="Rectangle 1847"/>
                <p:cNvSpPr>
                  <a:spLocks noChangeArrowheads="1"/>
                </p:cNvSpPr>
                <p:nvPr/>
              </p:nvSpPr>
              <p:spPr bwMode="auto">
                <a:xfrm>
                  <a:off x="2420" y="1993"/>
                  <a:ext cx="1" cy="229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8" name="Rectangle 1848"/>
                <p:cNvSpPr>
                  <a:spLocks noChangeArrowheads="1"/>
                </p:cNvSpPr>
                <p:nvPr/>
              </p:nvSpPr>
              <p:spPr bwMode="auto">
                <a:xfrm>
                  <a:off x="2420" y="1993"/>
                  <a:ext cx="1" cy="23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79" name="Rectangle 1849"/>
                <p:cNvSpPr>
                  <a:spLocks noChangeArrowheads="1"/>
                </p:cNvSpPr>
                <p:nvPr/>
              </p:nvSpPr>
              <p:spPr bwMode="auto">
                <a:xfrm>
                  <a:off x="2420" y="1993"/>
                  <a:ext cx="1" cy="231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0" name="Rectangle 1850"/>
                <p:cNvSpPr>
                  <a:spLocks noChangeArrowheads="1"/>
                </p:cNvSpPr>
                <p:nvPr/>
              </p:nvSpPr>
              <p:spPr bwMode="auto">
                <a:xfrm>
                  <a:off x="2421" y="1993"/>
                  <a:ext cx="1" cy="232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1" name="Rectangle 1851"/>
                <p:cNvSpPr>
                  <a:spLocks noChangeArrowheads="1"/>
                </p:cNvSpPr>
                <p:nvPr/>
              </p:nvSpPr>
              <p:spPr bwMode="auto">
                <a:xfrm>
                  <a:off x="2421" y="1993"/>
                  <a:ext cx="1" cy="233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2" name="Rectangle 1852"/>
                <p:cNvSpPr>
                  <a:spLocks noChangeArrowheads="1"/>
                </p:cNvSpPr>
                <p:nvPr/>
              </p:nvSpPr>
              <p:spPr bwMode="auto">
                <a:xfrm>
                  <a:off x="2422" y="1993"/>
                  <a:ext cx="1" cy="234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3" name="Rectangle 1853"/>
                <p:cNvSpPr>
                  <a:spLocks noChangeArrowheads="1"/>
                </p:cNvSpPr>
                <p:nvPr/>
              </p:nvSpPr>
              <p:spPr bwMode="auto">
                <a:xfrm>
                  <a:off x="2422" y="1993"/>
                  <a:ext cx="1" cy="23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4" name="Rectangle 1854"/>
                <p:cNvSpPr>
                  <a:spLocks noChangeArrowheads="1"/>
                </p:cNvSpPr>
                <p:nvPr/>
              </p:nvSpPr>
              <p:spPr bwMode="auto">
                <a:xfrm>
                  <a:off x="2423" y="1993"/>
                  <a:ext cx="1" cy="23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5" name="Rectangle 1855"/>
                <p:cNvSpPr>
                  <a:spLocks noChangeArrowheads="1"/>
                </p:cNvSpPr>
                <p:nvPr/>
              </p:nvSpPr>
              <p:spPr bwMode="auto">
                <a:xfrm>
                  <a:off x="2423" y="1993"/>
                  <a:ext cx="1" cy="23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6" name="Rectangle 1856"/>
                <p:cNvSpPr>
                  <a:spLocks noChangeArrowheads="1"/>
                </p:cNvSpPr>
                <p:nvPr/>
              </p:nvSpPr>
              <p:spPr bwMode="auto">
                <a:xfrm>
                  <a:off x="2423" y="1993"/>
                  <a:ext cx="1" cy="23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7" name="Rectangle 1857"/>
                <p:cNvSpPr>
                  <a:spLocks noChangeArrowheads="1"/>
                </p:cNvSpPr>
                <p:nvPr/>
              </p:nvSpPr>
              <p:spPr bwMode="auto">
                <a:xfrm>
                  <a:off x="2424" y="1993"/>
                  <a:ext cx="1" cy="23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8" name="Rectangle 1858"/>
                <p:cNvSpPr>
                  <a:spLocks noChangeArrowheads="1"/>
                </p:cNvSpPr>
                <p:nvPr/>
              </p:nvSpPr>
              <p:spPr bwMode="auto">
                <a:xfrm>
                  <a:off x="2424" y="1993"/>
                  <a:ext cx="1" cy="23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89" name="Rectangle 1859"/>
                <p:cNvSpPr>
                  <a:spLocks noChangeArrowheads="1"/>
                </p:cNvSpPr>
                <p:nvPr/>
              </p:nvSpPr>
              <p:spPr bwMode="auto">
                <a:xfrm>
                  <a:off x="2425" y="1993"/>
                  <a:ext cx="1" cy="23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0" name="Rectangle 1860"/>
                <p:cNvSpPr>
                  <a:spLocks noChangeArrowheads="1"/>
                </p:cNvSpPr>
                <p:nvPr/>
              </p:nvSpPr>
              <p:spPr bwMode="auto">
                <a:xfrm>
                  <a:off x="2425" y="1993"/>
                  <a:ext cx="1" cy="24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1" name="Rectangle 1861"/>
                <p:cNvSpPr>
                  <a:spLocks noChangeArrowheads="1"/>
                </p:cNvSpPr>
                <p:nvPr/>
              </p:nvSpPr>
              <p:spPr bwMode="auto">
                <a:xfrm>
                  <a:off x="2426" y="1993"/>
                  <a:ext cx="1" cy="241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2" name="Rectangle 1862"/>
                <p:cNvSpPr>
                  <a:spLocks noChangeArrowheads="1"/>
                </p:cNvSpPr>
                <p:nvPr/>
              </p:nvSpPr>
              <p:spPr bwMode="auto">
                <a:xfrm>
                  <a:off x="2426" y="1993"/>
                  <a:ext cx="1" cy="242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3" name="Rectangle 1863"/>
                <p:cNvSpPr>
                  <a:spLocks noChangeArrowheads="1"/>
                </p:cNvSpPr>
                <p:nvPr/>
              </p:nvSpPr>
              <p:spPr bwMode="auto">
                <a:xfrm>
                  <a:off x="2427" y="1993"/>
                  <a:ext cx="1" cy="242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4" name="Rectangle 1864"/>
                <p:cNvSpPr>
                  <a:spLocks noChangeArrowheads="1"/>
                </p:cNvSpPr>
                <p:nvPr/>
              </p:nvSpPr>
              <p:spPr bwMode="auto">
                <a:xfrm>
                  <a:off x="2427" y="1993"/>
                  <a:ext cx="1" cy="243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5" name="Rectangle 1865"/>
                <p:cNvSpPr>
                  <a:spLocks noChangeArrowheads="1"/>
                </p:cNvSpPr>
                <p:nvPr/>
              </p:nvSpPr>
              <p:spPr bwMode="auto">
                <a:xfrm>
                  <a:off x="2427" y="1993"/>
                  <a:ext cx="1" cy="244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6" name="Rectangle 1866"/>
                <p:cNvSpPr>
                  <a:spLocks noChangeArrowheads="1"/>
                </p:cNvSpPr>
                <p:nvPr/>
              </p:nvSpPr>
              <p:spPr bwMode="auto">
                <a:xfrm>
                  <a:off x="2428" y="1993"/>
                  <a:ext cx="1" cy="245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7" name="Rectangle 1867"/>
                <p:cNvSpPr>
                  <a:spLocks noChangeArrowheads="1"/>
                </p:cNvSpPr>
                <p:nvPr/>
              </p:nvSpPr>
              <p:spPr bwMode="auto">
                <a:xfrm>
                  <a:off x="2428" y="1993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8" name="Rectangle 1868"/>
                <p:cNvSpPr>
                  <a:spLocks noChangeArrowheads="1"/>
                </p:cNvSpPr>
                <p:nvPr/>
              </p:nvSpPr>
              <p:spPr bwMode="auto">
                <a:xfrm>
                  <a:off x="2429" y="1993"/>
                  <a:ext cx="1" cy="246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299" name="Rectangle 1869"/>
                <p:cNvSpPr>
                  <a:spLocks noChangeArrowheads="1"/>
                </p:cNvSpPr>
                <p:nvPr/>
              </p:nvSpPr>
              <p:spPr bwMode="auto">
                <a:xfrm>
                  <a:off x="2429" y="1993"/>
                  <a:ext cx="1" cy="247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0" name="Rectangle 1870"/>
                <p:cNvSpPr>
                  <a:spLocks noChangeArrowheads="1"/>
                </p:cNvSpPr>
                <p:nvPr/>
              </p:nvSpPr>
              <p:spPr bwMode="auto">
                <a:xfrm>
                  <a:off x="2430" y="1993"/>
                  <a:ext cx="1" cy="248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1" name="Rectangle 1871"/>
                <p:cNvSpPr>
                  <a:spLocks noChangeArrowheads="1"/>
                </p:cNvSpPr>
                <p:nvPr/>
              </p:nvSpPr>
              <p:spPr bwMode="auto">
                <a:xfrm>
                  <a:off x="2430" y="1993"/>
                  <a:ext cx="1" cy="24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2" name="Rectangle 1872"/>
                <p:cNvSpPr>
                  <a:spLocks noChangeArrowheads="1"/>
                </p:cNvSpPr>
                <p:nvPr/>
              </p:nvSpPr>
              <p:spPr bwMode="auto">
                <a:xfrm>
                  <a:off x="2431" y="1993"/>
                  <a:ext cx="1" cy="249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3" name="Rectangle 1873"/>
                <p:cNvSpPr>
                  <a:spLocks noChangeArrowheads="1"/>
                </p:cNvSpPr>
                <p:nvPr/>
              </p:nvSpPr>
              <p:spPr bwMode="auto">
                <a:xfrm>
                  <a:off x="2431" y="1993"/>
                  <a:ext cx="4" cy="250"/>
                </a:xfrm>
                <a:prstGeom prst="rect">
                  <a:avLst/>
                </a:prstGeom>
                <a:solidFill>
                  <a:srgbClr val="CCEC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4" name="Rectangle 1874"/>
                <p:cNvSpPr>
                  <a:spLocks noChangeArrowheads="1"/>
                </p:cNvSpPr>
                <p:nvPr/>
              </p:nvSpPr>
              <p:spPr bwMode="auto">
                <a:xfrm>
                  <a:off x="2435" y="1993"/>
                  <a:ext cx="13" cy="250"/>
                </a:xfrm>
                <a:prstGeom prst="rect">
                  <a:avLst/>
                </a:prstGeom>
                <a:solidFill>
                  <a:srgbClr val="62A7CB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5" name="Rectangle 1875"/>
                <p:cNvSpPr>
                  <a:spLocks noChangeArrowheads="1"/>
                </p:cNvSpPr>
                <p:nvPr/>
              </p:nvSpPr>
              <p:spPr bwMode="auto">
                <a:xfrm>
                  <a:off x="2448" y="1993"/>
                  <a:ext cx="13" cy="250"/>
                </a:xfrm>
                <a:prstGeom prst="rect">
                  <a:avLst/>
                </a:prstGeom>
                <a:solidFill>
                  <a:srgbClr val="0167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6" name="Rectangle 1876"/>
                <p:cNvSpPr>
                  <a:spLocks noChangeArrowheads="1"/>
                </p:cNvSpPr>
                <p:nvPr/>
              </p:nvSpPr>
              <p:spPr bwMode="auto">
                <a:xfrm>
                  <a:off x="2461" y="1993"/>
                  <a:ext cx="13" cy="250"/>
                </a:xfrm>
                <a:prstGeom prst="rect">
                  <a:avLst/>
                </a:prstGeom>
                <a:solidFill>
                  <a:srgbClr val="086E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7" name="Rectangle 1877"/>
                <p:cNvSpPr>
                  <a:spLocks noChangeArrowheads="1"/>
                </p:cNvSpPr>
                <p:nvPr/>
              </p:nvSpPr>
              <p:spPr bwMode="auto">
                <a:xfrm>
                  <a:off x="2474" y="1993"/>
                  <a:ext cx="1" cy="25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8" name="Rectangle 1878"/>
                <p:cNvSpPr>
                  <a:spLocks noChangeArrowheads="1"/>
                </p:cNvSpPr>
                <p:nvPr/>
              </p:nvSpPr>
              <p:spPr bwMode="auto">
                <a:xfrm>
                  <a:off x="2475" y="1993"/>
                  <a:ext cx="1" cy="2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09" name="Rectangle 1879"/>
                <p:cNvSpPr>
                  <a:spLocks noChangeArrowheads="1"/>
                </p:cNvSpPr>
                <p:nvPr/>
              </p:nvSpPr>
              <p:spPr bwMode="auto">
                <a:xfrm>
                  <a:off x="2475" y="1993"/>
                  <a:ext cx="1" cy="24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0" name="Rectangle 1880"/>
                <p:cNvSpPr>
                  <a:spLocks noChangeArrowheads="1"/>
                </p:cNvSpPr>
                <p:nvPr/>
              </p:nvSpPr>
              <p:spPr bwMode="auto">
                <a:xfrm>
                  <a:off x="2475" y="1993"/>
                  <a:ext cx="1" cy="24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1" name="Rectangle 1881"/>
                <p:cNvSpPr>
                  <a:spLocks noChangeArrowheads="1"/>
                </p:cNvSpPr>
                <p:nvPr/>
              </p:nvSpPr>
              <p:spPr bwMode="auto">
                <a:xfrm>
                  <a:off x="2476" y="1993"/>
                  <a:ext cx="1" cy="24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2" name="Rectangle 1882"/>
                <p:cNvSpPr>
                  <a:spLocks noChangeArrowheads="1"/>
                </p:cNvSpPr>
                <p:nvPr/>
              </p:nvSpPr>
              <p:spPr bwMode="auto">
                <a:xfrm>
                  <a:off x="2476" y="1993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3" name="Rectangle 1883"/>
                <p:cNvSpPr>
                  <a:spLocks noChangeArrowheads="1"/>
                </p:cNvSpPr>
                <p:nvPr/>
              </p:nvSpPr>
              <p:spPr bwMode="auto">
                <a:xfrm>
                  <a:off x="2477" y="1993"/>
                  <a:ext cx="1" cy="24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4" name="Rectangle 1884"/>
                <p:cNvSpPr>
                  <a:spLocks noChangeArrowheads="1"/>
                </p:cNvSpPr>
                <p:nvPr/>
              </p:nvSpPr>
              <p:spPr bwMode="auto">
                <a:xfrm>
                  <a:off x="2477" y="1993"/>
                  <a:ext cx="1" cy="24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5" name="Rectangle 1885"/>
                <p:cNvSpPr>
                  <a:spLocks noChangeArrowheads="1"/>
                </p:cNvSpPr>
                <p:nvPr/>
              </p:nvSpPr>
              <p:spPr bwMode="auto">
                <a:xfrm>
                  <a:off x="2478" y="1993"/>
                  <a:ext cx="1" cy="24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6" name="Rectangle 1886"/>
                <p:cNvSpPr>
                  <a:spLocks noChangeArrowheads="1"/>
                </p:cNvSpPr>
                <p:nvPr/>
              </p:nvSpPr>
              <p:spPr bwMode="auto">
                <a:xfrm>
                  <a:off x="2478" y="1993"/>
                  <a:ext cx="1" cy="24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7" name="Rectangle 1887"/>
                <p:cNvSpPr>
                  <a:spLocks noChangeArrowheads="1"/>
                </p:cNvSpPr>
                <p:nvPr/>
              </p:nvSpPr>
              <p:spPr bwMode="auto">
                <a:xfrm>
                  <a:off x="2479" y="1993"/>
                  <a:ext cx="1" cy="2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8" name="Rectangle 1888"/>
                <p:cNvSpPr>
                  <a:spLocks noChangeArrowheads="1"/>
                </p:cNvSpPr>
                <p:nvPr/>
              </p:nvSpPr>
              <p:spPr bwMode="auto">
                <a:xfrm>
                  <a:off x="2479" y="1993"/>
                  <a:ext cx="1" cy="24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19" name="Rectangle 1889"/>
                <p:cNvSpPr>
                  <a:spLocks noChangeArrowheads="1"/>
                </p:cNvSpPr>
                <p:nvPr/>
              </p:nvSpPr>
              <p:spPr bwMode="auto">
                <a:xfrm>
                  <a:off x="2479" y="1993"/>
                  <a:ext cx="1" cy="24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0" name="Rectangle 1890"/>
                <p:cNvSpPr>
                  <a:spLocks noChangeArrowheads="1"/>
                </p:cNvSpPr>
                <p:nvPr/>
              </p:nvSpPr>
              <p:spPr bwMode="auto">
                <a:xfrm>
                  <a:off x="2480" y="1993"/>
                  <a:ext cx="1" cy="24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1" name="Rectangle 1891"/>
                <p:cNvSpPr>
                  <a:spLocks noChangeArrowheads="1"/>
                </p:cNvSpPr>
                <p:nvPr/>
              </p:nvSpPr>
              <p:spPr bwMode="auto">
                <a:xfrm>
                  <a:off x="2480" y="1993"/>
                  <a:ext cx="1" cy="2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2" name="Rectangle 1892"/>
                <p:cNvSpPr>
                  <a:spLocks noChangeArrowheads="1"/>
                </p:cNvSpPr>
                <p:nvPr/>
              </p:nvSpPr>
              <p:spPr bwMode="auto">
                <a:xfrm>
                  <a:off x="2481" y="1993"/>
                  <a:ext cx="1" cy="23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3" name="Rectangle 1893"/>
                <p:cNvSpPr>
                  <a:spLocks noChangeArrowheads="1"/>
                </p:cNvSpPr>
                <p:nvPr/>
              </p:nvSpPr>
              <p:spPr bwMode="auto">
                <a:xfrm>
                  <a:off x="2481" y="1993"/>
                  <a:ext cx="1" cy="238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4" name="Rectangle 1894"/>
                <p:cNvSpPr>
                  <a:spLocks noChangeArrowheads="1"/>
                </p:cNvSpPr>
                <p:nvPr/>
              </p:nvSpPr>
              <p:spPr bwMode="auto">
                <a:xfrm>
                  <a:off x="2482" y="1993"/>
                  <a:ext cx="1" cy="237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5" name="Rectangle 1895"/>
                <p:cNvSpPr>
                  <a:spLocks noChangeArrowheads="1"/>
                </p:cNvSpPr>
                <p:nvPr/>
              </p:nvSpPr>
              <p:spPr bwMode="auto">
                <a:xfrm>
                  <a:off x="2482" y="1993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6" name="Rectangle 1896"/>
                <p:cNvSpPr>
                  <a:spLocks noChangeArrowheads="1"/>
                </p:cNvSpPr>
                <p:nvPr/>
              </p:nvSpPr>
              <p:spPr bwMode="auto">
                <a:xfrm>
                  <a:off x="2482" y="1993"/>
                  <a:ext cx="1" cy="236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7" name="Rectangle 1897"/>
                <p:cNvSpPr>
                  <a:spLocks noChangeArrowheads="1"/>
                </p:cNvSpPr>
                <p:nvPr/>
              </p:nvSpPr>
              <p:spPr bwMode="auto">
                <a:xfrm>
                  <a:off x="2483" y="1993"/>
                  <a:ext cx="1" cy="235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8" name="Rectangle 1898"/>
                <p:cNvSpPr>
                  <a:spLocks noChangeArrowheads="1"/>
                </p:cNvSpPr>
                <p:nvPr/>
              </p:nvSpPr>
              <p:spPr bwMode="auto">
                <a:xfrm>
                  <a:off x="2483" y="1993"/>
                  <a:ext cx="1" cy="234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29" name="Rectangle 1899"/>
                <p:cNvSpPr>
                  <a:spLocks noChangeArrowheads="1"/>
                </p:cNvSpPr>
                <p:nvPr/>
              </p:nvSpPr>
              <p:spPr bwMode="auto">
                <a:xfrm>
                  <a:off x="2484" y="1993"/>
                  <a:ext cx="1" cy="233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0" name="Rectangle 1900"/>
                <p:cNvSpPr>
                  <a:spLocks noChangeArrowheads="1"/>
                </p:cNvSpPr>
                <p:nvPr/>
              </p:nvSpPr>
              <p:spPr bwMode="auto">
                <a:xfrm>
                  <a:off x="2484" y="1993"/>
                  <a:ext cx="1" cy="2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1" name="Rectangle 1901"/>
                <p:cNvSpPr>
                  <a:spLocks noChangeArrowheads="1"/>
                </p:cNvSpPr>
                <p:nvPr/>
              </p:nvSpPr>
              <p:spPr bwMode="auto">
                <a:xfrm>
                  <a:off x="2485" y="1993"/>
                  <a:ext cx="1" cy="232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2" name="Rectangle 1902"/>
                <p:cNvSpPr>
                  <a:spLocks noChangeArrowheads="1"/>
                </p:cNvSpPr>
                <p:nvPr/>
              </p:nvSpPr>
              <p:spPr bwMode="auto">
                <a:xfrm>
                  <a:off x="2485" y="1993"/>
                  <a:ext cx="1" cy="231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3" name="Rectangle 1903"/>
                <p:cNvSpPr>
                  <a:spLocks noChangeArrowheads="1"/>
                </p:cNvSpPr>
                <p:nvPr/>
              </p:nvSpPr>
              <p:spPr bwMode="auto">
                <a:xfrm>
                  <a:off x="2486" y="1993"/>
                  <a:ext cx="1" cy="230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4" name="Rectangle 1904"/>
                <p:cNvSpPr>
                  <a:spLocks noChangeArrowheads="1"/>
                </p:cNvSpPr>
                <p:nvPr/>
              </p:nvSpPr>
              <p:spPr bwMode="auto">
                <a:xfrm>
                  <a:off x="2486" y="1993"/>
                  <a:ext cx="1" cy="229"/>
                </a:xfrm>
                <a:prstGeom prst="rect">
                  <a:avLst/>
                </a:prstGeom>
                <a:solidFill>
                  <a:srgbClr val="0F75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5" name="Rectangle 1905"/>
                <p:cNvSpPr>
                  <a:spLocks noChangeArrowheads="1"/>
                </p:cNvSpPr>
                <p:nvPr/>
              </p:nvSpPr>
              <p:spPr bwMode="auto">
                <a:xfrm>
                  <a:off x="2486" y="1993"/>
                  <a:ext cx="1" cy="22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6" name="Rectangle 1906"/>
                <p:cNvSpPr>
                  <a:spLocks noChangeArrowheads="1"/>
                </p:cNvSpPr>
                <p:nvPr/>
              </p:nvSpPr>
              <p:spPr bwMode="auto">
                <a:xfrm>
                  <a:off x="2487" y="1993"/>
                  <a:ext cx="1" cy="22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7" name="Rectangle 1907"/>
                <p:cNvSpPr>
                  <a:spLocks noChangeArrowheads="1"/>
                </p:cNvSpPr>
                <p:nvPr/>
              </p:nvSpPr>
              <p:spPr bwMode="auto">
                <a:xfrm>
                  <a:off x="2487" y="1993"/>
                  <a:ext cx="1" cy="22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8" name="Rectangle 1908"/>
                <p:cNvSpPr>
                  <a:spLocks noChangeArrowheads="1"/>
                </p:cNvSpPr>
                <p:nvPr/>
              </p:nvSpPr>
              <p:spPr bwMode="auto">
                <a:xfrm>
                  <a:off x="2488" y="1993"/>
                  <a:ext cx="1" cy="22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39" name="Rectangle 1909"/>
                <p:cNvSpPr>
                  <a:spLocks noChangeArrowheads="1"/>
                </p:cNvSpPr>
                <p:nvPr/>
              </p:nvSpPr>
              <p:spPr bwMode="auto">
                <a:xfrm>
                  <a:off x="2488" y="1993"/>
                  <a:ext cx="1" cy="2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0" name="Rectangle 1910"/>
                <p:cNvSpPr>
                  <a:spLocks noChangeArrowheads="1"/>
                </p:cNvSpPr>
                <p:nvPr/>
              </p:nvSpPr>
              <p:spPr bwMode="auto">
                <a:xfrm>
                  <a:off x="2489" y="1993"/>
                  <a:ext cx="1" cy="22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1" name="Rectangle 1911"/>
                <p:cNvSpPr>
                  <a:spLocks noChangeArrowheads="1"/>
                </p:cNvSpPr>
                <p:nvPr/>
              </p:nvSpPr>
              <p:spPr bwMode="auto">
                <a:xfrm>
                  <a:off x="2489" y="1993"/>
                  <a:ext cx="1" cy="22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2" name="Rectangle 1912"/>
                <p:cNvSpPr>
                  <a:spLocks noChangeArrowheads="1"/>
                </p:cNvSpPr>
                <p:nvPr/>
              </p:nvSpPr>
              <p:spPr bwMode="auto">
                <a:xfrm>
                  <a:off x="2490" y="1993"/>
                  <a:ext cx="1" cy="22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3" name="Rectangle 1913"/>
                <p:cNvSpPr>
                  <a:spLocks noChangeArrowheads="1"/>
                </p:cNvSpPr>
                <p:nvPr/>
              </p:nvSpPr>
              <p:spPr bwMode="auto">
                <a:xfrm>
                  <a:off x="2490" y="1993"/>
                  <a:ext cx="1" cy="22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4" name="Rectangle 1914"/>
                <p:cNvSpPr>
                  <a:spLocks noChangeArrowheads="1"/>
                </p:cNvSpPr>
                <p:nvPr/>
              </p:nvSpPr>
              <p:spPr bwMode="auto">
                <a:xfrm>
                  <a:off x="2490" y="1993"/>
                  <a:ext cx="1" cy="2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5" name="Rectangle 1915"/>
                <p:cNvSpPr>
                  <a:spLocks noChangeArrowheads="1"/>
                </p:cNvSpPr>
                <p:nvPr/>
              </p:nvSpPr>
              <p:spPr bwMode="auto">
                <a:xfrm>
                  <a:off x="2491" y="1993"/>
                  <a:ext cx="1" cy="22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6" name="Rectangle 1916"/>
                <p:cNvSpPr>
                  <a:spLocks noChangeArrowheads="1"/>
                </p:cNvSpPr>
                <p:nvPr/>
              </p:nvSpPr>
              <p:spPr bwMode="auto">
                <a:xfrm>
                  <a:off x="2491" y="1993"/>
                  <a:ext cx="1" cy="22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7" name="Rectangle 1917"/>
                <p:cNvSpPr>
                  <a:spLocks noChangeArrowheads="1"/>
                </p:cNvSpPr>
                <p:nvPr/>
              </p:nvSpPr>
              <p:spPr bwMode="auto">
                <a:xfrm>
                  <a:off x="2492" y="1993"/>
                  <a:ext cx="1" cy="21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8" name="Rectangle 1918"/>
                <p:cNvSpPr>
                  <a:spLocks noChangeArrowheads="1"/>
                </p:cNvSpPr>
                <p:nvPr/>
              </p:nvSpPr>
              <p:spPr bwMode="auto">
                <a:xfrm>
                  <a:off x="2492" y="1993"/>
                  <a:ext cx="1" cy="21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49" name="Rectangle 1919"/>
                <p:cNvSpPr>
                  <a:spLocks noChangeArrowheads="1"/>
                </p:cNvSpPr>
                <p:nvPr/>
              </p:nvSpPr>
              <p:spPr bwMode="auto">
                <a:xfrm>
                  <a:off x="2493" y="1993"/>
                  <a:ext cx="1" cy="2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0" name="Rectangle 1920"/>
                <p:cNvSpPr>
                  <a:spLocks noChangeArrowheads="1"/>
                </p:cNvSpPr>
                <p:nvPr/>
              </p:nvSpPr>
              <p:spPr bwMode="auto">
                <a:xfrm>
                  <a:off x="2493" y="1993"/>
                  <a:ext cx="1" cy="21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1" name="Rectangle 1921"/>
                <p:cNvSpPr>
                  <a:spLocks noChangeArrowheads="1"/>
                </p:cNvSpPr>
                <p:nvPr/>
              </p:nvSpPr>
              <p:spPr bwMode="auto">
                <a:xfrm>
                  <a:off x="2494" y="1993"/>
                  <a:ext cx="1" cy="21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2" name="Rectangle 1922"/>
                <p:cNvSpPr>
                  <a:spLocks noChangeArrowheads="1"/>
                </p:cNvSpPr>
                <p:nvPr/>
              </p:nvSpPr>
              <p:spPr bwMode="auto">
                <a:xfrm>
                  <a:off x="2494" y="1993"/>
                  <a:ext cx="1" cy="215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3" name="Rectangle 1923"/>
                <p:cNvSpPr>
                  <a:spLocks noChangeArrowheads="1"/>
                </p:cNvSpPr>
                <p:nvPr/>
              </p:nvSpPr>
              <p:spPr bwMode="auto">
                <a:xfrm>
                  <a:off x="2494" y="1993"/>
                  <a:ext cx="1" cy="2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4" name="Rectangle 1924"/>
                <p:cNvSpPr>
                  <a:spLocks noChangeArrowheads="1"/>
                </p:cNvSpPr>
                <p:nvPr/>
              </p:nvSpPr>
              <p:spPr bwMode="auto">
                <a:xfrm>
                  <a:off x="2495" y="1993"/>
                  <a:ext cx="1" cy="214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5" name="Rectangle 1925"/>
                <p:cNvSpPr>
                  <a:spLocks noChangeArrowheads="1"/>
                </p:cNvSpPr>
                <p:nvPr/>
              </p:nvSpPr>
              <p:spPr bwMode="auto">
                <a:xfrm>
                  <a:off x="2495" y="1993"/>
                  <a:ext cx="1" cy="213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6" name="Rectangle 1926"/>
                <p:cNvSpPr>
                  <a:spLocks noChangeArrowheads="1"/>
                </p:cNvSpPr>
                <p:nvPr/>
              </p:nvSpPr>
              <p:spPr bwMode="auto">
                <a:xfrm>
                  <a:off x="2496" y="1993"/>
                  <a:ext cx="1" cy="212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7" name="Rectangle 1927"/>
                <p:cNvSpPr>
                  <a:spLocks noChangeArrowheads="1"/>
                </p:cNvSpPr>
                <p:nvPr/>
              </p:nvSpPr>
              <p:spPr bwMode="auto">
                <a:xfrm>
                  <a:off x="2496" y="1993"/>
                  <a:ext cx="1" cy="211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8" name="Rectangle 1928"/>
                <p:cNvSpPr>
                  <a:spLocks noChangeArrowheads="1"/>
                </p:cNvSpPr>
                <p:nvPr/>
              </p:nvSpPr>
              <p:spPr bwMode="auto">
                <a:xfrm>
                  <a:off x="2497" y="1993"/>
                  <a:ext cx="1" cy="2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59" name="Rectangle 1929"/>
                <p:cNvSpPr>
                  <a:spLocks noChangeArrowheads="1"/>
                </p:cNvSpPr>
                <p:nvPr/>
              </p:nvSpPr>
              <p:spPr bwMode="auto">
                <a:xfrm>
                  <a:off x="2497" y="1993"/>
                  <a:ext cx="1" cy="210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0" name="Rectangle 1930"/>
                <p:cNvSpPr>
                  <a:spLocks noChangeArrowheads="1"/>
                </p:cNvSpPr>
                <p:nvPr/>
              </p:nvSpPr>
              <p:spPr bwMode="auto">
                <a:xfrm>
                  <a:off x="2498" y="1993"/>
                  <a:ext cx="1" cy="209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1" name="Rectangle 1931"/>
                <p:cNvSpPr>
                  <a:spLocks noChangeArrowheads="1"/>
                </p:cNvSpPr>
                <p:nvPr/>
              </p:nvSpPr>
              <p:spPr bwMode="auto">
                <a:xfrm>
                  <a:off x="2498" y="1993"/>
                  <a:ext cx="1" cy="208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2" name="Rectangle 1932"/>
                <p:cNvSpPr>
                  <a:spLocks noChangeArrowheads="1"/>
                </p:cNvSpPr>
                <p:nvPr/>
              </p:nvSpPr>
              <p:spPr bwMode="auto">
                <a:xfrm>
                  <a:off x="2498" y="1993"/>
                  <a:ext cx="1" cy="207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3" name="Rectangle 1933"/>
                <p:cNvSpPr>
                  <a:spLocks noChangeArrowheads="1"/>
                </p:cNvSpPr>
                <p:nvPr/>
              </p:nvSpPr>
              <p:spPr bwMode="auto">
                <a:xfrm>
                  <a:off x="2499" y="1993"/>
                  <a:ext cx="1" cy="206"/>
                </a:xfrm>
                <a:prstGeom prst="rect">
                  <a:avLst/>
                </a:prstGeom>
                <a:solidFill>
                  <a:srgbClr val="167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4" name="Rectangle 1934"/>
                <p:cNvSpPr>
                  <a:spLocks noChangeArrowheads="1"/>
                </p:cNvSpPr>
                <p:nvPr/>
              </p:nvSpPr>
              <p:spPr bwMode="auto">
                <a:xfrm>
                  <a:off x="2499" y="1993"/>
                  <a:ext cx="1" cy="20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5" name="Rectangle 1935"/>
                <p:cNvSpPr>
                  <a:spLocks noChangeArrowheads="1"/>
                </p:cNvSpPr>
                <p:nvPr/>
              </p:nvSpPr>
              <p:spPr bwMode="auto">
                <a:xfrm>
                  <a:off x="2500" y="1993"/>
                  <a:ext cx="1" cy="20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6" name="Rectangle 1936"/>
                <p:cNvSpPr>
                  <a:spLocks noChangeArrowheads="1"/>
                </p:cNvSpPr>
                <p:nvPr/>
              </p:nvSpPr>
              <p:spPr bwMode="auto">
                <a:xfrm>
                  <a:off x="2500" y="1993"/>
                  <a:ext cx="1" cy="204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7" name="Rectangle 1937"/>
                <p:cNvSpPr>
                  <a:spLocks noChangeArrowheads="1"/>
                </p:cNvSpPr>
                <p:nvPr/>
              </p:nvSpPr>
              <p:spPr bwMode="auto">
                <a:xfrm>
                  <a:off x="2501" y="1993"/>
                  <a:ext cx="1" cy="203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8" name="Rectangle 1938"/>
                <p:cNvSpPr>
                  <a:spLocks noChangeArrowheads="1"/>
                </p:cNvSpPr>
                <p:nvPr/>
              </p:nvSpPr>
              <p:spPr bwMode="auto">
                <a:xfrm>
                  <a:off x="2501" y="1993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69" name="Rectangle 1939"/>
                <p:cNvSpPr>
                  <a:spLocks noChangeArrowheads="1"/>
                </p:cNvSpPr>
                <p:nvPr/>
              </p:nvSpPr>
              <p:spPr bwMode="auto">
                <a:xfrm>
                  <a:off x="2502" y="1993"/>
                  <a:ext cx="1" cy="202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0" name="Rectangle 1940"/>
                <p:cNvSpPr>
                  <a:spLocks noChangeArrowheads="1"/>
                </p:cNvSpPr>
                <p:nvPr/>
              </p:nvSpPr>
              <p:spPr bwMode="auto">
                <a:xfrm>
                  <a:off x="2502" y="1993"/>
                  <a:ext cx="1" cy="201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1" name="Rectangle 1941"/>
                <p:cNvSpPr>
                  <a:spLocks noChangeArrowheads="1"/>
                </p:cNvSpPr>
                <p:nvPr/>
              </p:nvSpPr>
              <p:spPr bwMode="auto">
                <a:xfrm>
                  <a:off x="2502" y="1993"/>
                  <a:ext cx="1" cy="200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2" name="Rectangle 1942"/>
                <p:cNvSpPr>
                  <a:spLocks noChangeArrowheads="1"/>
                </p:cNvSpPr>
                <p:nvPr/>
              </p:nvSpPr>
              <p:spPr bwMode="auto">
                <a:xfrm>
                  <a:off x="2503" y="1993"/>
                  <a:ext cx="1" cy="199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3" name="Rectangle 1943"/>
                <p:cNvSpPr>
                  <a:spLocks noChangeArrowheads="1"/>
                </p:cNvSpPr>
                <p:nvPr/>
              </p:nvSpPr>
              <p:spPr bwMode="auto">
                <a:xfrm>
                  <a:off x="2503" y="1993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4" name="Rectangle 1944"/>
                <p:cNvSpPr>
                  <a:spLocks noChangeArrowheads="1"/>
                </p:cNvSpPr>
                <p:nvPr/>
              </p:nvSpPr>
              <p:spPr bwMode="auto">
                <a:xfrm>
                  <a:off x="2504" y="1993"/>
                  <a:ext cx="1" cy="198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5" name="Rectangle 1945"/>
                <p:cNvSpPr>
                  <a:spLocks noChangeArrowheads="1"/>
                </p:cNvSpPr>
                <p:nvPr/>
              </p:nvSpPr>
              <p:spPr bwMode="auto">
                <a:xfrm>
                  <a:off x="2504" y="1993"/>
                  <a:ext cx="1" cy="197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6" name="Rectangle 1946"/>
                <p:cNvSpPr>
                  <a:spLocks noChangeArrowheads="1"/>
                </p:cNvSpPr>
                <p:nvPr/>
              </p:nvSpPr>
              <p:spPr bwMode="auto">
                <a:xfrm>
                  <a:off x="2505" y="1993"/>
                  <a:ext cx="1" cy="196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  <p:sp>
              <p:nvSpPr>
                <p:cNvPr id="60377" name="Rectangle 1947"/>
                <p:cNvSpPr>
                  <a:spLocks noChangeArrowheads="1"/>
                </p:cNvSpPr>
                <p:nvPr/>
              </p:nvSpPr>
              <p:spPr bwMode="auto">
                <a:xfrm>
                  <a:off x="2505" y="1993"/>
                  <a:ext cx="1" cy="195"/>
                </a:xfrm>
                <a:prstGeom prst="rect">
                  <a:avLst/>
                </a:prstGeom>
                <a:solidFill>
                  <a:srgbClr val="1D83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3200"/>
                </a:p>
              </p:txBody>
            </p:sp>
          </p:grpSp>
          <p:sp>
            <p:nvSpPr>
              <p:cNvPr id="60378" name="Rectangle 1948"/>
              <p:cNvSpPr>
                <a:spLocks noChangeArrowheads="1"/>
              </p:cNvSpPr>
              <p:nvPr/>
            </p:nvSpPr>
            <p:spPr bwMode="auto">
              <a:xfrm>
                <a:off x="1071" y="2233"/>
                <a:ext cx="1" cy="185"/>
              </a:xfrm>
              <a:prstGeom prst="rect">
                <a:avLst/>
              </a:prstGeom>
              <a:solidFill>
                <a:srgbClr val="1D83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79" name="Rectangle 1949"/>
              <p:cNvSpPr>
                <a:spLocks noChangeArrowheads="1"/>
              </p:cNvSpPr>
              <p:nvPr/>
            </p:nvSpPr>
            <p:spPr bwMode="auto">
              <a:xfrm>
                <a:off x="1071" y="2233"/>
                <a:ext cx="1" cy="184"/>
              </a:xfrm>
              <a:prstGeom prst="rect">
                <a:avLst/>
              </a:prstGeom>
              <a:solidFill>
                <a:srgbClr val="1D83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0" name="Rectangle 1950"/>
              <p:cNvSpPr>
                <a:spLocks noChangeArrowheads="1"/>
              </p:cNvSpPr>
              <p:nvPr/>
            </p:nvSpPr>
            <p:spPr bwMode="auto">
              <a:xfrm>
                <a:off x="1077" y="2233"/>
                <a:ext cx="1" cy="175"/>
              </a:xfrm>
              <a:prstGeom prst="rect">
                <a:avLst/>
              </a:prstGeom>
              <a:solidFill>
                <a:srgbClr val="248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1" name="Rectangle 1951"/>
              <p:cNvSpPr>
                <a:spLocks noChangeArrowheads="1"/>
              </p:cNvSpPr>
              <p:nvPr/>
            </p:nvSpPr>
            <p:spPr bwMode="auto">
              <a:xfrm>
                <a:off x="1077" y="2233"/>
                <a:ext cx="1" cy="174"/>
              </a:xfrm>
              <a:prstGeom prst="rect">
                <a:avLst/>
              </a:prstGeom>
              <a:solidFill>
                <a:srgbClr val="248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2" name="Rectangle 1952"/>
              <p:cNvSpPr>
                <a:spLocks noChangeArrowheads="1"/>
              </p:cNvSpPr>
              <p:nvPr/>
            </p:nvSpPr>
            <p:spPr bwMode="auto">
              <a:xfrm>
                <a:off x="1082" y="2233"/>
                <a:ext cx="1" cy="166"/>
              </a:xfrm>
              <a:prstGeom prst="rect">
                <a:avLst/>
              </a:prstGeom>
              <a:solidFill>
                <a:srgbClr val="248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3" name="Rectangle 1953"/>
              <p:cNvSpPr>
                <a:spLocks noChangeArrowheads="1"/>
              </p:cNvSpPr>
              <p:nvPr/>
            </p:nvSpPr>
            <p:spPr bwMode="auto">
              <a:xfrm>
                <a:off x="1082" y="2233"/>
                <a:ext cx="1" cy="166"/>
              </a:xfrm>
              <a:prstGeom prst="rect">
                <a:avLst/>
              </a:prstGeom>
              <a:solidFill>
                <a:srgbClr val="248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4" name="Rectangle 1954"/>
              <p:cNvSpPr>
                <a:spLocks noChangeArrowheads="1"/>
              </p:cNvSpPr>
              <p:nvPr/>
            </p:nvSpPr>
            <p:spPr bwMode="auto">
              <a:xfrm>
                <a:off x="1082" y="2233"/>
                <a:ext cx="1" cy="165"/>
              </a:xfrm>
              <a:prstGeom prst="rect">
                <a:avLst/>
              </a:prstGeom>
              <a:solidFill>
                <a:srgbClr val="248A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5" name="Rectangle 1955"/>
              <p:cNvSpPr>
                <a:spLocks noChangeArrowheads="1"/>
              </p:cNvSpPr>
              <p:nvPr/>
            </p:nvSpPr>
            <p:spPr bwMode="auto">
              <a:xfrm>
                <a:off x="1088" y="2233"/>
                <a:ext cx="1" cy="155"/>
              </a:xfrm>
              <a:prstGeom prst="rect">
                <a:avLst/>
              </a:prstGeom>
              <a:solidFill>
                <a:srgbClr val="2B91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6" name="Rectangle 1956"/>
              <p:cNvSpPr>
                <a:spLocks noChangeArrowheads="1"/>
              </p:cNvSpPr>
              <p:nvPr/>
            </p:nvSpPr>
            <p:spPr bwMode="auto">
              <a:xfrm>
                <a:off x="1088" y="2233"/>
                <a:ext cx="1" cy="155"/>
              </a:xfrm>
              <a:prstGeom prst="rect">
                <a:avLst/>
              </a:prstGeom>
              <a:solidFill>
                <a:srgbClr val="2B91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87" name="Freeform 1957"/>
              <p:cNvSpPr>
                <a:spLocks/>
              </p:cNvSpPr>
              <p:nvPr/>
            </p:nvSpPr>
            <p:spPr bwMode="auto">
              <a:xfrm>
                <a:off x="915" y="2232"/>
                <a:ext cx="197" cy="253"/>
              </a:xfrm>
              <a:custGeom>
                <a:avLst/>
                <a:gdLst>
                  <a:gd name="T0" fmla="*/ 3 w 592"/>
                  <a:gd name="T1" fmla="*/ 24 h 759"/>
                  <a:gd name="T2" fmla="*/ 4 w 592"/>
                  <a:gd name="T3" fmla="*/ 24 h 759"/>
                  <a:gd name="T4" fmla="*/ 4 w 592"/>
                  <a:gd name="T5" fmla="*/ 23 h 759"/>
                  <a:gd name="T6" fmla="*/ 5 w 592"/>
                  <a:gd name="T7" fmla="*/ 23 h 759"/>
                  <a:gd name="T8" fmla="*/ 24 w 592"/>
                  <a:gd name="T9" fmla="*/ 3 h 759"/>
                  <a:gd name="T10" fmla="*/ 175 w 592"/>
                  <a:gd name="T11" fmla="*/ 3 h 759"/>
                  <a:gd name="T12" fmla="*/ 194 w 592"/>
                  <a:gd name="T13" fmla="*/ 24 h 759"/>
                  <a:gd name="T14" fmla="*/ 194 w 592"/>
                  <a:gd name="T15" fmla="*/ 115 h 759"/>
                  <a:gd name="T16" fmla="*/ 118 w 592"/>
                  <a:gd name="T17" fmla="*/ 250 h 759"/>
                  <a:gd name="T18" fmla="*/ 77 w 592"/>
                  <a:gd name="T19" fmla="*/ 250 h 759"/>
                  <a:gd name="T20" fmla="*/ 4 w 592"/>
                  <a:gd name="T21" fmla="*/ 116 h 759"/>
                  <a:gd name="T22" fmla="*/ 3 w 592"/>
                  <a:gd name="T23" fmla="*/ 23 h 759"/>
                  <a:gd name="T24" fmla="*/ 3 w 592"/>
                  <a:gd name="T25" fmla="*/ 24 h 759"/>
                  <a:gd name="T26" fmla="*/ 3 w 592"/>
                  <a:gd name="T27" fmla="*/ 20 h 759"/>
                  <a:gd name="T28" fmla="*/ 2 w 592"/>
                  <a:gd name="T29" fmla="*/ 20 h 759"/>
                  <a:gd name="T30" fmla="*/ 1 w 592"/>
                  <a:gd name="T31" fmla="*/ 20 h 759"/>
                  <a:gd name="T32" fmla="*/ 1 w 592"/>
                  <a:gd name="T33" fmla="*/ 20 h 759"/>
                  <a:gd name="T34" fmla="*/ 1 w 592"/>
                  <a:gd name="T35" fmla="*/ 20 h 759"/>
                  <a:gd name="T36" fmla="*/ 1 w 592"/>
                  <a:gd name="T37" fmla="*/ 21 h 759"/>
                  <a:gd name="T38" fmla="*/ 0 w 592"/>
                  <a:gd name="T39" fmla="*/ 21 h 759"/>
                  <a:gd name="T40" fmla="*/ 0 w 592"/>
                  <a:gd name="T41" fmla="*/ 118 h 759"/>
                  <a:gd name="T42" fmla="*/ 75 w 592"/>
                  <a:gd name="T43" fmla="*/ 252 h 759"/>
                  <a:gd name="T44" fmla="*/ 75 w 592"/>
                  <a:gd name="T45" fmla="*/ 252 h 759"/>
                  <a:gd name="T46" fmla="*/ 75 w 592"/>
                  <a:gd name="T47" fmla="*/ 253 h 759"/>
                  <a:gd name="T48" fmla="*/ 75 w 592"/>
                  <a:gd name="T49" fmla="*/ 253 h 759"/>
                  <a:gd name="T50" fmla="*/ 76 w 592"/>
                  <a:gd name="T51" fmla="*/ 253 h 759"/>
                  <a:gd name="T52" fmla="*/ 120 w 592"/>
                  <a:gd name="T53" fmla="*/ 253 h 759"/>
                  <a:gd name="T54" fmla="*/ 120 w 592"/>
                  <a:gd name="T55" fmla="*/ 253 h 759"/>
                  <a:gd name="T56" fmla="*/ 120 w 592"/>
                  <a:gd name="T57" fmla="*/ 253 h 759"/>
                  <a:gd name="T58" fmla="*/ 121 w 592"/>
                  <a:gd name="T59" fmla="*/ 252 h 759"/>
                  <a:gd name="T60" fmla="*/ 197 w 592"/>
                  <a:gd name="T61" fmla="*/ 117 h 759"/>
                  <a:gd name="T62" fmla="*/ 197 w 592"/>
                  <a:gd name="T63" fmla="*/ 22 h 759"/>
                  <a:gd name="T64" fmla="*/ 197 w 592"/>
                  <a:gd name="T65" fmla="*/ 22 h 759"/>
                  <a:gd name="T66" fmla="*/ 177 w 592"/>
                  <a:gd name="T67" fmla="*/ 0 h 759"/>
                  <a:gd name="T68" fmla="*/ 176 w 592"/>
                  <a:gd name="T69" fmla="*/ 0 h 759"/>
                  <a:gd name="T70" fmla="*/ 176 w 592"/>
                  <a:gd name="T71" fmla="*/ 0 h 759"/>
                  <a:gd name="T72" fmla="*/ 23 w 592"/>
                  <a:gd name="T73" fmla="*/ 0 h 759"/>
                  <a:gd name="T74" fmla="*/ 23 w 592"/>
                  <a:gd name="T75" fmla="*/ 0 h 759"/>
                  <a:gd name="T76" fmla="*/ 22 w 592"/>
                  <a:gd name="T77" fmla="*/ 0 h 759"/>
                  <a:gd name="T78" fmla="*/ 3 w 592"/>
                  <a:gd name="T79" fmla="*/ 20 h 759"/>
                  <a:gd name="T80" fmla="*/ 3 w 592"/>
                  <a:gd name="T81" fmla="*/ 24 h 75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92"/>
                  <a:gd name="T124" fmla="*/ 0 h 759"/>
                  <a:gd name="T125" fmla="*/ 592 w 592"/>
                  <a:gd name="T126" fmla="*/ 759 h 75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92" h="759">
                    <a:moveTo>
                      <a:pt x="10" y="71"/>
                    </a:moveTo>
                    <a:lnTo>
                      <a:pt x="11" y="71"/>
                    </a:lnTo>
                    <a:lnTo>
                      <a:pt x="12" y="69"/>
                    </a:lnTo>
                    <a:lnTo>
                      <a:pt x="14" y="69"/>
                    </a:lnTo>
                    <a:lnTo>
                      <a:pt x="73" y="10"/>
                    </a:lnTo>
                    <a:lnTo>
                      <a:pt x="525" y="10"/>
                    </a:lnTo>
                    <a:lnTo>
                      <a:pt x="582" y="72"/>
                    </a:lnTo>
                    <a:lnTo>
                      <a:pt x="582" y="346"/>
                    </a:lnTo>
                    <a:lnTo>
                      <a:pt x="356" y="749"/>
                    </a:lnTo>
                    <a:lnTo>
                      <a:pt x="232" y="749"/>
                    </a:lnTo>
                    <a:lnTo>
                      <a:pt x="11" y="349"/>
                    </a:lnTo>
                    <a:lnTo>
                      <a:pt x="8" y="68"/>
                    </a:lnTo>
                    <a:lnTo>
                      <a:pt x="10" y="71"/>
                    </a:lnTo>
                    <a:lnTo>
                      <a:pt x="8" y="61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3" y="61"/>
                    </a:lnTo>
                    <a:lnTo>
                      <a:pt x="2" y="61"/>
                    </a:lnTo>
                    <a:lnTo>
                      <a:pt x="2" y="63"/>
                    </a:lnTo>
                    <a:lnTo>
                      <a:pt x="0" y="64"/>
                    </a:lnTo>
                    <a:lnTo>
                      <a:pt x="0" y="353"/>
                    </a:lnTo>
                    <a:lnTo>
                      <a:pt x="224" y="756"/>
                    </a:lnTo>
                    <a:lnTo>
                      <a:pt x="225" y="756"/>
                    </a:lnTo>
                    <a:lnTo>
                      <a:pt x="225" y="758"/>
                    </a:lnTo>
                    <a:lnTo>
                      <a:pt x="226" y="758"/>
                    </a:lnTo>
                    <a:lnTo>
                      <a:pt x="228" y="759"/>
                    </a:lnTo>
                    <a:lnTo>
                      <a:pt x="360" y="759"/>
                    </a:lnTo>
                    <a:lnTo>
                      <a:pt x="361" y="758"/>
                    </a:lnTo>
                    <a:lnTo>
                      <a:pt x="362" y="758"/>
                    </a:lnTo>
                    <a:lnTo>
                      <a:pt x="364" y="756"/>
                    </a:lnTo>
                    <a:lnTo>
                      <a:pt x="592" y="350"/>
                    </a:lnTo>
                    <a:lnTo>
                      <a:pt x="592" y="67"/>
                    </a:lnTo>
                    <a:lnTo>
                      <a:pt x="591" y="65"/>
                    </a:lnTo>
                    <a:lnTo>
                      <a:pt x="531" y="1"/>
                    </a:lnTo>
                    <a:lnTo>
                      <a:pt x="530" y="1"/>
                    </a:lnTo>
                    <a:lnTo>
                      <a:pt x="529" y="0"/>
                    </a:lnTo>
                    <a:lnTo>
                      <a:pt x="69" y="0"/>
                    </a:lnTo>
                    <a:lnTo>
                      <a:pt x="68" y="1"/>
                    </a:lnTo>
                    <a:lnTo>
                      <a:pt x="67" y="1"/>
                    </a:lnTo>
                    <a:lnTo>
                      <a:pt x="8" y="61"/>
                    </a:lnTo>
                    <a:lnTo>
                      <a:pt x="10" y="7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88" name="Freeform 1958"/>
              <p:cNvSpPr>
                <a:spLocks/>
              </p:cNvSpPr>
              <p:nvPr/>
            </p:nvSpPr>
            <p:spPr bwMode="auto">
              <a:xfrm>
                <a:off x="943" y="2252"/>
                <a:ext cx="72" cy="77"/>
              </a:xfrm>
              <a:custGeom>
                <a:avLst/>
                <a:gdLst>
                  <a:gd name="T0" fmla="*/ 2 w 216"/>
                  <a:gd name="T1" fmla="*/ 0 h 231"/>
                  <a:gd name="T2" fmla="*/ 1 w 216"/>
                  <a:gd name="T3" fmla="*/ 0 h 231"/>
                  <a:gd name="T4" fmla="*/ 1 w 216"/>
                  <a:gd name="T5" fmla="*/ 1 h 231"/>
                  <a:gd name="T6" fmla="*/ 0 w 216"/>
                  <a:gd name="T7" fmla="*/ 1 h 231"/>
                  <a:gd name="T8" fmla="*/ 0 w 216"/>
                  <a:gd name="T9" fmla="*/ 1 h 231"/>
                  <a:gd name="T10" fmla="*/ 0 w 216"/>
                  <a:gd name="T11" fmla="*/ 1 h 231"/>
                  <a:gd name="T12" fmla="*/ 0 w 216"/>
                  <a:gd name="T13" fmla="*/ 76 h 231"/>
                  <a:gd name="T14" fmla="*/ 0 w 216"/>
                  <a:gd name="T15" fmla="*/ 76 h 231"/>
                  <a:gd name="T16" fmla="*/ 0 w 216"/>
                  <a:gd name="T17" fmla="*/ 77 h 231"/>
                  <a:gd name="T18" fmla="*/ 1 w 216"/>
                  <a:gd name="T19" fmla="*/ 77 h 231"/>
                  <a:gd name="T20" fmla="*/ 1 w 216"/>
                  <a:gd name="T21" fmla="*/ 77 h 231"/>
                  <a:gd name="T22" fmla="*/ 71 w 216"/>
                  <a:gd name="T23" fmla="*/ 77 h 231"/>
                  <a:gd name="T24" fmla="*/ 71 w 216"/>
                  <a:gd name="T25" fmla="*/ 77 h 231"/>
                  <a:gd name="T26" fmla="*/ 71 w 216"/>
                  <a:gd name="T27" fmla="*/ 77 h 231"/>
                  <a:gd name="T28" fmla="*/ 71 w 216"/>
                  <a:gd name="T29" fmla="*/ 76 h 231"/>
                  <a:gd name="T30" fmla="*/ 72 w 216"/>
                  <a:gd name="T31" fmla="*/ 76 h 231"/>
                  <a:gd name="T32" fmla="*/ 72 w 216"/>
                  <a:gd name="T33" fmla="*/ 1 h 231"/>
                  <a:gd name="T34" fmla="*/ 71 w 216"/>
                  <a:gd name="T35" fmla="*/ 1 h 231"/>
                  <a:gd name="T36" fmla="*/ 71 w 216"/>
                  <a:gd name="T37" fmla="*/ 1 h 231"/>
                  <a:gd name="T38" fmla="*/ 71 w 216"/>
                  <a:gd name="T39" fmla="*/ 1 h 231"/>
                  <a:gd name="T40" fmla="*/ 71 w 216"/>
                  <a:gd name="T41" fmla="*/ 0 h 231"/>
                  <a:gd name="T42" fmla="*/ 70 w 216"/>
                  <a:gd name="T43" fmla="*/ 0 h 231"/>
                  <a:gd name="T44" fmla="*/ 2 w 216"/>
                  <a:gd name="T45" fmla="*/ 0 h 231"/>
                  <a:gd name="T46" fmla="*/ 4 w 216"/>
                  <a:gd name="T47" fmla="*/ 4 h 231"/>
                  <a:gd name="T48" fmla="*/ 68 w 216"/>
                  <a:gd name="T49" fmla="*/ 4 h 231"/>
                  <a:gd name="T50" fmla="*/ 68 w 216"/>
                  <a:gd name="T51" fmla="*/ 74 h 231"/>
                  <a:gd name="T52" fmla="*/ 4 w 216"/>
                  <a:gd name="T53" fmla="*/ 74 h 231"/>
                  <a:gd name="T54" fmla="*/ 4 w 216"/>
                  <a:gd name="T55" fmla="*/ 4 h 231"/>
                  <a:gd name="T56" fmla="*/ 2 w 216"/>
                  <a:gd name="T57" fmla="*/ 0 h 23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16"/>
                  <a:gd name="T88" fmla="*/ 0 h 231"/>
                  <a:gd name="T89" fmla="*/ 216 w 216"/>
                  <a:gd name="T90" fmla="*/ 231 h 23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16" h="231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27"/>
                    </a:lnTo>
                    <a:lnTo>
                      <a:pt x="1" y="229"/>
                    </a:lnTo>
                    <a:lnTo>
                      <a:pt x="1" y="230"/>
                    </a:lnTo>
                    <a:lnTo>
                      <a:pt x="3" y="230"/>
                    </a:lnTo>
                    <a:lnTo>
                      <a:pt x="4" y="231"/>
                    </a:lnTo>
                    <a:lnTo>
                      <a:pt x="212" y="231"/>
                    </a:lnTo>
                    <a:lnTo>
                      <a:pt x="213" y="230"/>
                    </a:lnTo>
                    <a:lnTo>
                      <a:pt x="214" y="230"/>
                    </a:lnTo>
                    <a:lnTo>
                      <a:pt x="214" y="229"/>
                    </a:lnTo>
                    <a:lnTo>
                      <a:pt x="216" y="227"/>
                    </a:lnTo>
                    <a:lnTo>
                      <a:pt x="216" y="4"/>
                    </a:lnTo>
                    <a:lnTo>
                      <a:pt x="214" y="3"/>
                    </a:lnTo>
                    <a:lnTo>
                      <a:pt x="214" y="2"/>
                    </a:lnTo>
                    <a:lnTo>
                      <a:pt x="213" y="2"/>
                    </a:lnTo>
                    <a:lnTo>
                      <a:pt x="212" y="0"/>
                    </a:lnTo>
                    <a:lnTo>
                      <a:pt x="210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205" y="11"/>
                    </a:lnTo>
                    <a:lnTo>
                      <a:pt x="205" y="221"/>
                    </a:lnTo>
                    <a:lnTo>
                      <a:pt x="11" y="221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89" name="Rectangle 1959"/>
              <p:cNvSpPr>
                <a:spLocks noChangeArrowheads="1"/>
              </p:cNvSpPr>
              <p:nvPr/>
            </p:nvSpPr>
            <p:spPr bwMode="auto">
              <a:xfrm>
                <a:off x="896" y="2255"/>
                <a:ext cx="116" cy="7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90" name="Freeform 1960"/>
              <p:cNvSpPr>
                <a:spLocks/>
              </p:cNvSpPr>
              <p:nvPr/>
            </p:nvSpPr>
            <p:spPr bwMode="auto">
              <a:xfrm>
                <a:off x="894" y="2253"/>
                <a:ext cx="120" cy="76"/>
              </a:xfrm>
              <a:custGeom>
                <a:avLst/>
                <a:gdLst>
                  <a:gd name="T0" fmla="*/ 2 w 358"/>
                  <a:gd name="T1" fmla="*/ 0 h 228"/>
                  <a:gd name="T2" fmla="*/ 1 w 358"/>
                  <a:gd name="T3" fmla="*/ 0 h 228"/>
                  <a:gd name="T4" fmla="*/ 1 w 358"/>
                  <a:gd name="T5" fmla="*/ 0 h 228"/>
                  <a:gd name="T6" fmla="*/ 0 w 358"/>
                  <a:gd name="T7" fmla="*/ 0 h 228"/>
                  <a:gd name="T8" fmla="*/ 0 w 358"/>
                  <a:gd name="T9" fmla="*/ 1 h 228"/>
                  <a:gd name="T10" fmla="*/ 0 w 358"/>
                  <a:gd name="T11" fmla="*/ 1 h 228"/>
                  <a:gd name="T12" fmla="*/ 0 w 358"/>
                  <a:gd name="T13" fmla="*/ 75 h 228"/>
                  <a:gd name="T14" fmla="*/ 0 w 358"/>
                  <a:gd name="T15" fmla="*/ 75 h 228"/>
                  <a:gd name="T16" fmla="*/ 0 w 358"/>
                  <a:gd name="T17" fmla="*/ 76 h 228"/>
                  <a:gd name="T18" fmla="*/ 1 w 358"/>
                  <a:gd name="T19" fmla="*/ 76 h 228"/>
                  <a:gd name="T20" fmla="*/ 1 w 358"/>
                  <a:gd name="T21" fmla="*/ 76 h 228"/>
                  <a:gd name="T22" fmla="*/ 119 w 358"/>
                  <a:gd name="T23" fmla="*/ 76 h 228"/>
                  <a:gd name="T24" fmla="*/ 119 w 358"/>
                  <a:gd name="T25" fmla="*/ 76 h 228"/>
                  <a:gd name="T26" fmla="*/ 120 w 358"/>
                  <a:gd name="T27" fmla="*/ 76 h 228"/>
                  <a:gd name="T28" fmla="*/ 120 w 358"/>
                  <a:gd name="T29" fmla="*/ 75 h 228"/>
                  <a:gd name="T30" fmla="*/ 120 w 358"/>
                  <a:gd name="T31" fmla="*/ 75 h 228"/>
                  <a:gd name="T32" fmla="*/ 120 w 358"/>
                  <a:gd name="T33" fmla="*/ 1 h 228"/>
                  <a:gd name="T34" fmla="*/ 120 w 358"/>
                  <a:gd name="T35" fmla="*/ 1 h 228"/>
                  <a:gd name="T36" fmla="*/ 120 w 358"/>
                  <a:gd name="T37" fmla="*/ 0 h 228"/>
                  <a:gd name="T38" fmla="*/ 119 w 358"/>
                  <a:gd name="T39" fmla="*/ 0 h 228"/>
                  <a:gd name="T40" fmla="*/ 119 w 358"/>
                  <a:gd name="T41" fmla="*/ 0 h 228"/>
                  <a:gd name="T42" fmla="*/ 118 w 358"/>
                  <a:gd name="T43" fmla="*/ 0 h 228"/>
                  <a:gd name="T44" fmla="*/ 2 w 358"/>
                  <a:gd name="T45" fmla="*/ 0 h 228"/>
                  <a:gd name="T46" fmla="*/ 4 w 358"/>
                  <a:gd name="T47" fmla="*/ 4 h 228"/>
                  <a:gd name="T48" fmla="*/ 116 w 358"/>
                  <a:gd name="T49" fmla="*/ 4 h 228"/>
                  <a:gd name="T50" fmla="*/ 116 w 358"/>
                  <a:gd name="T51" fmla="*/ 73 h 228"/>
                  <a:gd name="T52" fmla="*/ 4 w 358"/>
                  <a:gd name="T53" fmla="*/ 73 h 228"/>
                  <a:gd name="T54" fmla="*/ 4 w 358"/>
                  <a:gd name="T55" fmla="*/ 4 h 228"/>
                  <a:gd name="T56" fmla="*/ 2 w 358"/>
                  <a:gd name="T57" fmla="*/ 0 h 22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58"/>
                  <a:gd name="T88" fmla="*/ 0 h 228"/>
                  <a:gd name="T89" fmla="*/ 358 w 358"/>
                  <a:gd name="T90" fmla="*/ 228 h 22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58" h="228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24"/>
                    </a:lnTo>
                    <a:lnTo>
                      <a:pt x="1" y="226"/>
                    </a:lnTo>
                    <a:lnTo>
                      <a:pt x="1" y="227"/>
                    </a:lnTo>
                    <a:lnTo>
                      <a:pt x="3" y="227"/>
                    </a:lnTo>
                    <a:lnTo>
                      <a:pt x="4" y="228"/>
                    </a:lnTo>
                    <a:lnTo>
                      <a:pt x="354" y="228"/>
                    </a:lnTo>
                    <a:lnTo>
                      <a:pt x="355" y="227"/>
                    </a:lnTo>
                    <a:lnTo>
                      <a:pt x="357" y="227"/>
                    </a:lnTo>
                    <a:lnTo>
                      <a:pt x="357" y="226"/>
                    </a:lnTo>
                    <a:lnTo>
                      <a:pt x="358" y="224"/>
                    </a:lnTo>
                    <a:lnTo>
                      <a:pt x="358" y="4"/>
                    </a:lnTo>
                    <a:lnTo>
                      <a:pt x="357" y="3"/>
                    </a:lnTo>
                    <a:lnTo>
                      <a:pt x="357" y="1"/>
                    </a:lnTo>
                    <a:lnTo>
                      <a:pt x="355" y="1"/>
                    </a:lnTo>
                    <a:lnTo>
                      <a:pt x="354" y="0"/>
                    </a:lnTo>
                    <a:lnTo>
                      <a:pt x="353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347" y="11"/>
                    </a:lnTo>
                    <a:lnTo>
                      <a:pt x="347" y="218"/>
                    </a:lnTo>
                    <a:lnTo>
                      <a:pt x="11" y="218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1" name="Rectangle 1961"/>
              <p:cNvSpPr>
                <a:spLocks noChangeArrowheads="1"/>
              </p:cNvSpPr>
              <p:nvPr/>
            </p:nvSpPr>
            <p:spPr bwMode="auto">
              <a:xfrm>
                <a:off x="820" y="2557"/>
                <a:ext cx="116" cy="7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92" name="Freeform 1962"/>
              <p:cNvSpPr>
                <a:spLocks/>
              </p:cNvSpPr>
              <p:nvPr/>
            </p:nvSpPr>
            <p:spPr bwMode="auto">
              <a:xfrm>
                <a:off x="818" y="2555"/>
                <a:ext cx="119" cy="77"/>
              </a:xfrm>
              <a:custGeom>
                <a:avLst/>
                <a:gdLst>
                  <a:gd name="T0" fmla="*/ 2 w 358"/>
                  <a:gd name="T1" fmla="*/ 0 h 229"/>
                  <a:gd name="T2" fmla="*/ 1 w 358"/>
                  <a:gd name="T3" fmla="*/ 0 h 229"/>
                  <a:gd name="T4" fmla="*/ 1 w 358"/>
                  <a:gd name="T5" fmla="*/ 1 h 229"/>
                  <a:gd name="T6" fmla="*/ 0 w 358"/>
                  <a:gd name="T7" fmla="*/ 1 h 229"/>
                  <a:gd name="T8" fmla="*/ 0 w 358"/>
                  <a:gd name="T9" fmla="*/ 1 h 229"/>
                  <a:gd name="T10" fmla="*/ 0 w 358"/>
                  <a:gd name="T11" fmla="*/ 1 h 229"/>
                  <a:gd name="T12" fmla="*/ 0 w 358"/>
                  <a:gd name="T13" fmla="*/ 76 h 229"/>
                  <a:gd name="T14" fmla="*/ 0 w 358"/>
                  <a:gd name="T15" fmla="*/ 76 h 229"/>
                  <a:gd name="T16" fmla="*/ 0 w 358"/>
                  <a:gd name="T17" fmla="*/ 76 h 229"/>
                  <a:gd name="T18" fmla="*/ 1 w 358"/>
                  <a:gd name="T19" fmla="*/ 76 h 229"/>
                  <a:gd name="T20" fmla="*/ 1 w 358"/>
                  <a:gd name="T21" fmla="*/ 77 h 229"/>
                  <a:gd name="T22" fmla="*/ 118 w 358"/>
                  <a:gd name="T23" fmla="*/ 77 h 229"/>
                  <a:gd name="T24" fmla="*/ 118 w 358"/>
                  <a:gd name="T25" fmla="*/ 76 h 229"/>
                  <a:gd name="T26" fmla="*/ 119 w 358"/>
                  <a:gd name="T27" fmla="*/ 76 h 229"/>
                  <a:gd name="T28" fmla="*/ 119 w 358"/>
                  <a:gd name="T29" fmla="*/ 76 h 229"/>
                  <a:gd name="T30" fmla="*/ 119 w 358"/>
                  <a:gd name="T31" fmla="*/ 76 h 229"/>
                  <a:gd name="T32" fmla="*/ 119 w 358"/>
                  <a:gd name="T33" fmla="*/ 1 h 229"/>
                  <a:gd name="T34" fmla="*/ 119 w 358"/>
                  <a:gd name="T35" fmla="*/ 1 h 229"/>
                  <a:gd name="T36" fmla="*/ 119 w 358"/>
                  <a:gd name="T37" fmla="*/ 1 h 229"/>
                  <a:gd name="T38" fmla="*/ 118 w 358"/>
                  <a:gd name="T39" fmla="*/ 1 h 229"/>
                  <a:gd name="T40" fmla="*/ 118 w 358"/>
                  <a:gd name="T41" fmla="*/ 0 h 229"/>
                  <a:gd name="T42" fmla="*/ 117 w 358"/>
                  <a:gd name="T43" fmla="*/ 0 h 229"/>
                  <a:gd name="T44" fmla="*/ 2 w 358"/>
                  <a:gd name="T45" fmla="*/ 0 h 229"/>
                  <a:gd name="T46" fmla="*/ 4 w 358"/>
                  <a:gd name="T47" fmla="*/ 4 h 229"/>
                  <a:gd name="T48" fmla="*/ 115 w 358"/>
                  <a:gd name="T49" fmla="*/ 4 h 229"/>
                  <a:gd name="T50" fmla="*/ 115 w 358"/>
                  <a:gd name="T51" fmla="*/ 73 h 229"/>
                  <a:gd name="T52" fmla="*/ 4 w 358"/>
                  <a:gd name="T53" fmla="*/ 73 h 229"/>
                  <a:gd name="T54" fmla="*/ 4 w 358"/>
                  <a:gd name="T55" fmla="*/ 4 h 229"/>
                  <a:gd name="T56" fmla="*/ 2 w 358"/>
                  <a:gd name="T57" fmla="*/ 0 h 22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58"/>
                  <a:gd name="T88" fmla="*/ 0 h 229"/>
                  <a:gd name="T89" fmla="*/ 358 w 358"/>
                  <a:gd name="T90" fmla="*/ 229 h 22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58" h="229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25"/>
                    </a:lnTo>
                    <a:lnTo>
                      <a:pt x="1" y="226"/>
                    </a:lnTo>
                    <a:lnTo>
                      <a:pt x="1" y="227"/>
                    </a:lnTo>
                    <a:lnTo>
                      <a:pt x="3" y="227"/>
                    </a:lnTo>
                    <a:lnTo>
                      <a:pt x="4" y="229"/>
                    </a:lnTo>
                    <a:lnTo>
                      <a:pt x="354" y="229"/>
                    </a:lnTo>
                    <a:lnTo>
                      <a:pt x="355" y="227"/>
                    </a:lnTo>
                    <a:lnTo>
                      <a:pt x="357" y="227"/>
                    </a:lnTo>
                    <a:lnTo>
                      <a:pt x="357" y="226"/>
                    </a:lnTo>
                    <a:lnTo>
                      <a:pt x="358" y="225"/>
                    </a:lnTo>
                    <a:lnTo>
                      <a:pt x="358" y="4"/>
                    </a:lnTo>
                    <a:lnTo>
                      <a:pt x="357" y="3"/>
                    </a:lnTo>
                    <a:lnTo>
                      <a:pt x="357" y="2"/>
                    </a:lnTo>
                    <a:lnTo>
                      <a:pt x="355" y="2"/>
                    </a:lnTo>
                    <a:lnTo>
                      <a:pt x="354" y="0"/>
                    </a:lnTo>
                    <a:lnTo>
                      <a:pt x="353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347" y="11"/>
                    </a:lnTo>
                    <a:lnTo>
                      <a:pt x="347" y="218"/>
                    </a:lnTo>
                    <a:lnTo>
                      <a:pt x="11" y="218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3" name="Rectangle 1963"/>
              <p:cNvSpPr>
                <a:spLocks noChangeArrowheads="1"/>
              </p:cNvSpPr>
              <p:nvPr/>
            </p:nvSpPr>
            <p:spPr bwMode="auto">
              <a:xfrm>
                <a:off x="898" y="2866"/>
                <a:ext cx="117" cy="74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94" name="Freeform 1964"/>
              <p:cNvSpPr>
                <a:spLocks/>
              </p:cNvSpPr>
              <p:nvPr/>
            </p:nvSpPr>
            <p:spPr bwMode="auto">
              <a:xfrm>
                <a:off x="897" y="2864"/>
                <a:ext cx="119" cy="77"/>
              </a:xfrm>
              <a:custGeom>
                <a:avLst/>
                <a:gdLst>
                  <a:gd name="T0" fmla="*/ 2 w 359"/>
                  <a:gd name="T1" fmla="*/ 0 h 230"/>
                  <a:gd name="T2" fmla="*/ 1 w 359"/>
                  <a:gd name="T3" fmla="*/ 0 h 230"/>
                  <a:gd name="T4" fmla="*/ 1 w 359"/>
                  <a:gd name="T5" fmla="*/ 1 h 230"/>
                  <a:gd name="T6" fmla="*/ 0 w 359"/>
                  <a:gd name="T7" fmla="*/ 1 h 230"/>
                  <a:gd name="T8" fmla="*/ 0 w 359"/>
                  <a:gd name="T9" fmla="*/ 1 h 230"/>
                  <a:gd name="T10" fmla="*/ 0 w 359"/>
                  <a:gd name="T11" fmla="*/ 1 h 230"/>
                  <a:gd name="T12" fmla="*/ 0 w 359"/>
                  <a:gd name="T13" fmla="*/ 76 h 230"/>
                  <a:gd name="T14" fmla="*/ 0 w 359"/>
                  <a:gd name="T15" fmla="*/ 76 h 230"/>
                  <a:gd name="T16" fmla="*/ 0 w 359"/>
                  <a:gd name="T17" fmla="*/ 77 h 230"/>
                  <a:gd name="T18" fmla="*/ 1 w 359"/>
                  <a:gd name="T19" fmla="*/ 77 h 230"/>
                  <a:gd name="T20" fmla="*/ 1 w 359"/>
                  <a:gd name="T21" fmla="*/ 77 h 230"/>
                  <a:gd name="T22" fmla="*/ 118 w 359"/>
                  <a:gd name="T23" fmla="*/ 77 h 230"/>
                  <a:gd name="T24" fmla="*/ 118 w 359"/>
                  <a:gd name="T25" fmla="*/ 77 h 230"/>
                  <a:gd name="T26" fmla="*/ 119 w 359"/>
                  <a:gd name="T27" fmla="*/ 77 h 230"/>
                  <a:gd name="T28" fmla="*/ 119 w 359"/>
                  <a:gd name="T29" fmla="*/ 76 h 230"/>
                  <a:gd name="T30" fmla="*/ 119 w 359"/>
                  <a:gd name="T31" fmla="*/ 76 h 230"/>
                  <a:gd name="T32" fmla="*/ 119 w 359"/>
                  <a:gd name="T33" fmla="*/ 1 h 230"/>
                  <a:gd name="T34" fmla="*/ 119 w 359"/>
                  <a:gd name="T35" fmla="*/ 1 h 230"/>
                  <a:gd name="T36" fmla="*/ 119 w 359"/>
                  <a:gd name="T37" fmla="*/ 1 h 230"/>
                  <a:gd name="T38" fmla="*/ 118 w 359"/>
                  <a:gd name="T39" fmla="*/ 1 h 230"/>
                  <a:gd name="T40" fmla="*/ 118 w 359"/>
                  <a:gd name="T41" fmla="*/ 0 h 230"/>
                  <a:gd name="T42" fmla="*/ 117 w 359"/>
                  <a:gd name="T43" fmla="*/ 0 h 230"/>
                  <a:gd name="T44" fmla="*/ 2 w 359"/>
                  <a:gd name="T45" fmla="*/ 0 h 230"/>
                  <a:gd name="T46" fmla="*/ 3 w 359"/>
                  <a:gd name="T47" fmla="*/ 4 h 230"/>
                  <a:gd name="T48" fmla="*/ 115 w 359"/>
                  <a:gd name="T49" fmla="*/ 4 h 230"/>
                  <a:gd name="T50" fmla="*/ 115 w 359"/>
                  <a:gd name="T51" fmla="*/ 73 h 230"/>
                  <a:gd name="T52" fmla="*/ 3 w 359"/>
                  <a:gd name="T53" fmla="*/ 73 h 230"/>
                  <a:gd name="T54" fmla="*/ 3 w 359"/>
                  <a:gd name="T55" fmla="*/ 4 h 230"/>
                  <a:gd name="T56" fmla="*/ 2 w 359"/>
                  <a:gd name="T57" fmla="*/ 0 h 23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59"/>
                  <a:gd name="T88" fmla="*/ 0 h 230"/>
                  <a:gd name="T89" fmla="*/ 359 w 359"/>
                  <a:gd name="T90" fmla="*/ 230 h 230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59" h="230">
                    <a:moveTo>
                      <a:pt x="5" y="0"/>
                    </a:move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26"/>
                    </a:lnTo>
                    <a:lnTo>
                      <a:pt x="1" y="227"/>
                    </a:lnTo>
                    <a:lnTo>
                      <a:pt x="1" y="229"/>
                    </a:lnTo>
                    <a:lnTo>
                      <a:pt x="2" y="229"/>
                    </a:lnTo>
                    <a:lnTo>
                      <a:pt x="4" y="230"/>
                    </a:lnTo>
                    <a:lnTo>
                      <a:pt x="355" y="230"/>
                    </a:lnTo>
                    <a:lnTo>
                      <a:pt x="356" y="229"/>
                    </a:lnTo>
                    <a:lnTo>
                      <a:pt x="358" y="229"/>
                    </a:lnTo>
                    <a:lnTo>
                      <a:pt x="358" y="227"/>
                    </a:lnTo>
                    <a:lnTo>
                      <a:pt x="359" y="226"/>
                    </a:lnTo>
                    <a:lnTo>
                      <a:pt x="359" y="4"/>
                    </a:lnTo>
                    <a:lnTo>
                      <a:pt x="358" y="3"/>
                    </a:lnTo>
                    <a:lnTo>
                      <a:pt x="358" y="2"/>
                    </a:lnTo>
                    <a:lnTo>
                      <a:pt x="356" y="2"/>
                    </a:lnTo>
                    <a:lnTo>
                      <a:pt x="355" y="0"/>
                    </a:lnTo>
                    <a:lnTo>
                      <a:pt x="354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348" y="11"/>
                    </a:lnTo>
                    <a:lnTo>
                      <a:pt x="348" y="219"/>
                    </a:lnTo>
                    <a:lnTo>
                      <a:pt x="10" y="219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5" name="Rectangle 1965"/>
              <p:cNvSpPr>
                <a:spLocks noChangeArrowheads="1"/>
              </p:cNvSpPr>
              <p:nvPr/>
            </p:nvSpPr>
            <p:spPr bwMode="auto">
              <a:xfrm>
                <a:off x="817" y="3173"/>
                <a:ext cx="116" cy="73"/>
              </a:xfrm>
              <a:prstGeom prst="rect">
                <a:avLst/>
              </a:prstGeom>
              <a:solidFill>
                <a:srgbClr val="EAEAE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396" name="Freeform 1966"/>
              <p:cNvSpPr>
                <a:spLocks/>
              </p:cNvSpPr>
              <p:nvPr/>
            </p:nvSpPr>
            <p:spPr bwMode="auto">
              <a:xfrm>
                <a:off x="815" y="3171"/>
                <a:ext cx="119" cy="77"/>
              </a:xfrm>
              <a:custGeom>
                <a:avLst/>
                <a:gdLst>
                  <a:gd name="T0" fmla="*/ 2 w 358"/>
                  <a:gd name="T1" fmla="*/ 0 h 229"/>
                  <a:gd name="T2" fmla="*/ 1 w 358"/>
                  <a:gd name="T3" fmla="*/ 0 h 229"/>
                  <a:gd name="T4" fmla="*/ 1 w 358"/>
                  <a:gd name="T5" fmla="*/ 0 h 229"/>
                  <a:gd name="T6" fmla="*/ 0 w 358"/>
                  <a:gd name="T7" fmla="*/ 0 h 229"/>
                  <a:gd name="T8" fmla="*/ 0 w 358"/>
                  <a:gd name="T9" fmla="*/ 1 h 229"/>
                  <a:gd name="T10" fmla="*/ 0 w 358"/>
                  <a:gd name="T11" fmla="*/ 1 h 229"/>
                  <a:gd name="T12" fmla="*/ 0 w 358"/>
                  <a:gd name="T13" fmla="*/ 76 h 229"/>
                  <a:gd name="T14" fmla="*/ 0 w 358"/>
                  <a:gd name="T15" fmla="*/ 76 h 229"/>
                  <a:gd name="T16" fmla="*/ 0 w 358"/>
                  <a:gd name="T17" fmla="*/ 77 h 229"/>
                  <a:gd name="T18" fmla="*/ 1 w 358"/>
                  <a:gd name="T19" fmla="*/ 77 h 229"/>
                  <a:gd name="T20" fmla="*/ 1 w 358"/>
                  <a:gd name="T21" fmla="*/ 77 h 229"/>
                  <a:gd name="T22" fmla="*/ 118 w 358"/>
                  <a:gd name="T23" fmla="*/ 77 h 229"/>
                  <a:gd name="T24" fmla="*/ 118 w 358"/>
                  <a:gd name="T25" fmla="*/ 77 h 229"/>
                  <a:gd name="T26" fmla="*/ 118 w 358"/>
                  <a:gd name="T27" fmla="*/ 77 h 229"/>
                  <a:gd name="T28" fmla="*/ 118 w 358"/>
                  <a:gd name="T29" fmla="*/ 76 h 229"/>
                  <a:gd name="T30" fmla="*/ 119 w 358"/>
                  <a:gd name="T31" fmla="*/ 76 h 229"/>
                  <a:gd name="T32" fmla="*/ 119 w 358"/>
                  <a:gd name="T33" fmla="*/ 1 h 229"/>
                  <a:gd name="T34" fmla="*/ 118 w 358"/>
                  <a:gd name="T35" fmla="*/ 1 h 229"/>
                  <a:gd name="T36" fmla="*/ 118 w 358"/>
                  <a:gd name="T37" fmla="*/ 0 h 229"/>
                  <a:gd name="T38" fmla="*/ 118 w 358"/>
                  <a:gd name="T39" fmla="*/ 0 h 229"/>
                  <a:gd name="T40" fmla="*/ 118 w 358"/>
                  <a:gd name="T41" fmla="*/ 0 h 229"/>
                  <a:gd name="T42" fmla="*/ 117 w 358"/>
                  <a:gd name="T43" fmla="*/ 0 h 229"/>
                  <a:gd name="T44" fmla="*/ 2 w 358"/>
                  <a:gd name="T45" fmla="*/ 0 h 229"/>
                  <a:gd name="T46" fmla="*/ 3 w 358"/>
                  <a:gd name="T47" fmla="*/ 3 h 229"/>
                  <a:gd name="T48" fmla="*/ 115 w 358"/>
                  <a:gd name="T49" fmla="*/ 3 h 229"/>
                  <a:gd name="T50" fmla="*/ 115 w 358"/>
                  <a:gd name="T51" fmla="*/ 74 h 229"/>
                  <a:gd name="T52" fmla="*/ 3 w 358"/>
                  <a:gd name="T53" fmla="*/ 74 h 229"/>
                  <a:gd name="T54" fmla="*/ 3 w 358"/>
                  <a:gd name="T55" fmla="*/ 3 h 229"/>
                  <a:gd name="T56" fmla="*/ 2 w 358"/>
                  <a:gd name="T57" fmla="*/ 0 h 22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358"/>
                  <a:gd name="T88" fmla="*/ 0 h 229"/>
                  <a:gd name="T89" fmla="*/ 358 w 358"/>
                  <a:gd name="T90" fmla="*/ 229 h 22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358" h="229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225"/>
                    </a:lnTo>
                    <a:lnTo>
                      <a:pt x="1" y="227"/>
                    </a:lnTo>
                    <a:lnTo>
                      <a:pt x="1" y="228"/>
                    </a:lnTo>
                    <a:lnTo>
                      <a:pt x="2" y="228"/>
                    </a:lnTo>
                    <a:lnTo>
                      <a:pt x="4" y="229"/>
                    </a:lnTo>
                    <a:lnTo>
                      <a:pt x="354" y="229"/>
                    </a:lnTo>
                    <a:lnTo>
                      <a:pt x="355" y="228"/>
                    </a:lnTo>
                    <a:lnTo>
                      <a:pt x="356" y="228"/>
                    </a:lnTo>
                    <a:lnTo>
                      <a:pt x="356" y="227"/>
                    </a:lnTo>
                    <a:lnTo>
                      <a:pt x="358" y="225"/>
                    </a:lnTo>
                    <a:lnTo>
                      <a:pt x="358" y="4"/>
                    </a:lnTo>
                    <a:lnTo>
                      <a:pt x="356" y="3"/>
                    </a:lnTo>
                    <a:lnTo>
                      <a:pt x="356" y="1"/>
                    </a:lnTo>
                    <a:lnTo>
                      <a:pt x="355" y="1"/>
                    </a:lnTo>
                    <a:lnTo>
                      <a:pt x="354" y="0"/>
                    </a:lnTo>
                    <a:lnTo>
                      <a:pt x="352" y="0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347" y="10"/>
                    </a:lnTo>
                    <a:lnTo>
                      <a:pt x="347" y="219"/>
                    </a:lnTo>
                    <a:lnTo>
                      <a:pt x="10" y="219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7" name="Freeform 1967"/>
              <p:cNvSpPr>
                <a:spLocks/>
              </p:cNvSpPr>
              <p:nvPr/>
            </p:nvSpPr>
            <p:spPr bwMode="auto">
              <a:xfrm>
                <a:off x="781" y="2255"/>
                <a:ext cx="117" cy="283"/>
              </a:xfrm>
              <a:custGeom>
                <a:avLst/>
                <a:gdLst>
                  <a:gd name="T0" fmla="*/ 117 w 353"/>
                  <a:gd name="T1" fmla="*/ 0 h 849"/>
                  <a:gd name="T2" fmla="*/ 117 w 353"/>
                  <a:gd name="T3" fmla="*/ 74 h 849"/>
                  <a:gd name="T4" fmla="*/ 96 w 353"/>
                  <a:gd name="T5" fmla="*/ 77 h 849"/>
                  <a:gd name="T6" fmla="*/ 84 w 353"/>
                  <a:gd name="T7" fmla="*/ 89 h 849"/>
                  <a:gd name="T8" fmla="*/ 74 w 353"/>
                  <a:gd name="T9" fmla="*/ 113 h 849"/>
                  <a:gd name="T10" fmla="*/ 74 w 353"/>
                  <a:gd name="T11" fmla="*/ 126 h 849"/>
                  <a:gd name="T12" fmla="*/ 74 w 353"/>
                  <a:gd name="T13" fmla="*/ 283 h 849"/>
                  <a:gd name="T14" fmla="*/ 0 w 353"/>
                  <a:gd name="T15" fmla="*/ 283 h 849"/>
                  <a:gd name="T16" fmla="*/ 0 w 353"/>
                  <a:gd name="T17" fmla="*/ 116 h 849"/>
                  <a:gd name="T18" fmla="*/ 4 w 353"/>
                  <a:gd name="T19" fmla="*/ 88 h 849"/>
                  <a:gd name="T20" fmla="*/ 13 w 353"/>
                  <a:gd name="T21" fmla="*/ 63 h 849"/>
                  <a:gd name="T22" fmla="*/ 27 w 353"/>
                  <a:gd name="T23" fmla="*/ 40 h 849"/>
                  <a:gd name="T24" fmla="*/ 43 w 353"/>
                  <a:gd name="T25" fmla="*/ 27 h 849"/>
                  <a:gd name="T26" fmla="*/ 57 w 353"/>
                  <a:gd name="T27" fmla="*/ 15 h 849"/>
                  <a:gd name="T28" fmla="*/ 83 w 353"/>
                  <a:gd name="T29" fmla="*/ 4 h 849"/>
                  <a:gd name="T30" fmla="*/ 97 w 353"/>
                  <a:gd name="T31" fmla="*/ 1 h 849"/>
                  <a:gd name="T32" fmla="*/ 117 w 353"/>
                  <a:gd name="T33" fmla="*/ 0 h 8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53"/>
                  <a:gd name="T52" fmla="*/ 0 h 849"/>
                  <a:gd name="T53" fmla="*/ 353 w 353"/>
                  <a:gd name="T54" fmla="*/ 849 h 84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53" h="849">
                    <a:moveTo>
                      <a:pt x="353" y="0"/>
                    </a:moveTo>
                    <a:lnTo>
                      <a:pt x="353" y="221"/>
                    </a:lnTo>
                    <a:lnTo>
                      <a:pt x="289" y="232"/>
                    </a:lnTo>
                    <a:lnTo>
                      <a:pt x="254" y="267"/>
                    </a:lnTo>
                    <a:lnTo>
                      <a:pt x="223" y="339"/>
                    </a:lnTo>
                    <a:lnTo>
                      <a:pt x="223" y="378"/>
                    </a:lnTo>
                    <a:lnTo>
                      <a:pt x="223" y="849"/>
                    </a:lnTo>
                    <a:lnTo>
                      <a:pt x="0" y="849"/>
                    </a:lnTo>
                    <a:lnTo>
                      <a:pt x="0" y="348"/>
                    </a:lnTo>
                    <a:lnTo>
                      <a:pt x="11" y="263"/>
                    </a:lnTo>
                    <a:lnTo>
                      <a:pt x="39" y="189"/>
                    </a:lnTo>
                    <a:lnTo>
                      <a:pt x="81" y="121"/>
                    </a:lnTo>
                    <a:lnTo>
                      <a:pt x="129" y="80"/>
                    </a:lnTo>
                    <a:lnTo>
                      <a:pt x="172" y="44"/>
                    </a:lnTo>
                    <a:lnTo>
                      <a:pt x="249" y="13"/>
                    </a:lnTo>
                    <a:lnTo>
                      <a:pt x="293" y="4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8" name="Freeform 1968"/>
              <p:cNvSpPr>
                <a:spLocks/>
              </p:cNvSpPr>
              <p:nvPr/>
            </p:nvSpPr>
            <p:spPr bwMode="auto">
              <a:xfrm>
                <a:off x="779" y="2253"/>
                <a:ext cx="121" cy="286"/>
              </a:xfrm>
              <a:custGeom>
                <a:avLst/>
                <a:gdLst>
                  <a:gd name="T0" fmla="*/ 118 w 363"/>
                  <a:gd name="T1" fmla="*/ 4 h 859"/>
                  <a:gd name="T2" fmla="*/ 118 w 363"/>
                  <a:gd name="T3" fmla="*/ 74 h 859"/>
                  <a:gd name="T4" fmla="*/ 98 w 363"/>
                  <a:gd name="T5" fmla="*/ 77 h 859"/>
                  <a:gd name="T6" fmla="*/ 97 w 363"/>
                  <a:gd name="T7" fmla="*/ 77 h 859"/>
                  <a:gd name="T8" fmla="*/ 97 w 363"/>
                  <a:gd name="T9" fmla="*/ 78 h 859"/>
                  <a:gd name="T10" fmla="*/ 85 w 363"/>
                  <a:gd name="T11" fmla="*/ 89 h 859"/>
                  <a:gd name="T12" fmla="*/ 85 w 363"/>
                  <a:gd name="T13" fmla="*/ 90 h 859"/>
                  <a:gd name="T14" fmla="*/ 85 w 363"/>
                  <a:gd name="T15" fmla="*/ 90 h 859"/>
                  <a:gd name="T16" fmla="*/ 74 w 363"/>
                  <a:gd name="T17" fmla="*/ 114 h 859"/>
                  <a:gd name="T18" fmla="*/ 74 w 363"/>
                  <a:gd name="T19" fmla="*/ 282 h 859"/>
                  <a:gd name="T20" fmla="*/ 4 w 363"/>
                  <a:gd name="T21" fmla="*/ 282 h 859"/>
                  <a:gd name="T22" fmla="*/ 4 w 363"/>
                  <a:gd name="T23" fmla="*/ 118 h 859"/>
                  <a:gd name="T24" fmla="*/ 7 w 363"/>
                  <a:gd name="T25" fmla="*/ 90 h 859"/>
                  <a:gd name="T26" fmla="*/ 16 w 363"/>
                  <a:gd name="T27" fmla="*/ 66 h 859"/>
                  <a:gd name="T28" fmla="*/ 30 w 363"/>
                  <a:gd name="T29" fmla="*/ 43 h 859"/>
                  <a:gd name="T30" fmla="*/ 46 w 363"/>
                  <a:gd name="T31" fmla="*/ 30 h 859"/>
                  <a:gd name="T32" fmla="*/ 60 w 363"/>
                  <a:gd name="T33" fmla="*/ 18 h 859"/>
                  <a:gd name="T34" fmla="*/ 85 w 363"/>
                  <a:gd name="T35" fmla="*/ 8 h 859"/>
                  <a:gd name="T36" fmla="*/ 100 w 363"/>
                  <a:gd name="T37" fmla="*/ 5 h 859"/>
                  <a:gd name="T38" fmla="*/ 118 w 363"/>
                  <a:gd name="T39" fmla="*/ 4 h 859"/>
                  <a:gd name="T40" fmla="*/ 119 w 363"/>
                  <a:gd name="T41" fmla="*/ 0 h 859"/>
                  <a:gd name="T42" fmla="*/ 99 w 363"/>
                  <a:gd name="T43" fmla="*/ 1 h 859"/>
                  <a:gd name="T44" fmla="*/ 84 w 363"/>
                  <a:gd name="T45" fmla="*/ 4 h 859"/>
                  <a:gd name="T46" fmla="*/ 59 w 363"/>
                  <a:gd name="T47" fmla="*/ 14 h 859"/>
                  <a:gd name="T48" fmla="*/ 58 w 363"/>
                  <a:gd name="T49" fmla="*/ 14 h 859"/>
                  <a:gd name="T50" fmla="*/ 58 w 363"/>
                  <a:gd name="T51" fmla="*/ 15 h 859"/>
                  <a:gd name="T52" fmla="*/ 43 w 363"/>
                  <a:gd name="T53" fmla="*/ 27 h 859"/>
                  <a:gd name="T54" fmla="*/ 28 w 363"/>
                  <a:gd name="T55" fmla="*/ 41 h 859"/>
                  <a:gd name="T56" fmla="*/ 28 w 363"/>
                  <a:gd name="T57" fmla="*/ 41 h 859"/>
                  <a:gd name="T58" fmla="*/ 13 w 363"/>
                  <a:gd name="T59" fmla="*/ 64 h 859"/>
                  <a:gd name="T60" fmla="*/ 4 w 363"/>
                  <a:gd name="T61" fmla="*/ 89 h 859"/>
                  <a:gd name="T62" fmla="*/ 0 w 363"/>
                  <a:gd name="T63" fmla="*/ 118 h 859"/>
                  <a:gd name="T64" fmla="*/ 0 w 363"/>
                  <a:gd name="T65" fmla="*/ 285 h 859"/>
                  <a:gd name="T66" fmla="*/ 0 w 363"/>
                  <a:gd name="T67" fmla="*/ 285 h 859"/>
                  <a:gd name="T68" fmla="*/ 0 w 363"/>
                  <a:gd name="T69" fmla="*/ 286 h 859"/>
                  <a:gd name="T70" fmla="*/ 1 w 363"/>
                  <a:gd name="T71" fmla="*/ 286 h 859"/>
                  <a:gd name="T72" fmla="*/ 1 w 363"/>
                  <a:gd name="T73" fmla="*/ 286 h 859"/>
                  <a:gd name="T74" fmla="*/ 76 w 363"/>
                  <a:gd name="T75" fmla="*/ 286 h 859"/>
                  <a:gd name="T76" fmla="*/ 77 w 363"/>
                  <a:gd name="T77" fmla="*/ 286 h 859"/>
                  <a:gd name="T78" fmla="*/ 77 w 363"/>
                  <a:gd name="T79" fmla="*/ 286 h 859"/>
                  <a:gd name="T80" fmla="*/ 77 w 363"/>
                  <a:gd name="T81" fmla="*/ 285 h 859"/>
                  <a:gd name="T82" fmla="*/ 78 w 363"/>
                  <a:gd name="T83" fmla="*/ 285 h 859"/>
                  <a:gd name="T84" fmla="*/ 78 w 363"/>
                  <a:gd name="T85" fmla="*/ 115 h 859"/>
                  <a:gd name="T86" fmla="*/ 88 w 363"/>
                  <a:gd name="T87" fmla="*/ 91 h 859"/>
                  <a:gd name="T88" fmla="*/ 99 w 363"/>
                  <a:gd name="T89" fmla="*/ 81 h 859"/>
                  <a:gd name="T90" fmla="*/ 120 w 363"/>
                  <a:gd name="T91" fmla="*/ 77 h 859"/>
                  <a:gd name="T92" fmla="*/ 120 w 363"/>
                  <a:gd name="T93" fmla="*/ 77 h 859"/>
                  <a:gd name="T94" fmla="*/ 121 w 363"/>
                  <a:gd name="T95" fmla="*/ 77 h 859"/>
                  <a:gd name="T96" fmla="*/ 121 w 363"/>
                  <a:gd name="T97" fmla="*/ 76 h 859"/>
                  <a:gd name="T98" fmla="*/ 121 w 363"/>
                  <a:gd name="T99" fmla="*/ 76 h 859"/>
                  <a:gd name="T100" fmla="*/ 121 w 363"/>
                  <a:gd name="T101" fmla="*/ 1 h 859"/>
                  <a:gd name="T102" fmla="*/ 121 w 363"/>
                  <a:gd name="T103" fmla="*/ 1 h 859"/>
                  <a:gd name="T104" fmla="*/ 121 w 363"/>
                  <a:gd name="T105" fmla="*/ 0 h 859"/>
                  <a:gd name="T106" fmla="*/ 120 w 363"/>
                  <a:gd name="T107" fmla="*/ 0 h 859"/>
                  <a:gd name="T108" fmla="*/ 119 w 363"/>
                  <a:gd name="T109" fmla="*/ 0 h 859"/>
                  <a:gd name="T110" fmla="*/ 118 w 363"/>
                  <a:gd name="T111" fmla="*/ 4 h 85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363"/>
                  <a:gd name="T169" fmla="*/ 0 h 859"/>
                  <a:gd name="T170" fmla="*/ 363 w 363"/>
                  <a:gd name="T171" fmla="*/ 859 h 85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363" h="859">
                    <a:moveTo>
                      <a:pt x="353" y="11"/>
                    </a:moveTo>
                    <a:lnTo>
                      <a:pt x="353" y="222"/>
                    </a:lnTo>
                    <a:lnTo>
                      <a:pt x="293" y="232"/>
                    </a:lnTo>
                    <a:lnTo>
                      <a:pt x="291" y="232"/>
                    </a:lnTo>
                    <a:lnTo>
                      <a:pt x="290" y="233"/>
                    </a:lnTo>
                    <a:lnTo>
                      <a:pt x="256" y="268"/>
                    </a:lnTo>
                    <a:lnTo>
                      <a:pt x="256" y="269"/>
                    </a:lnTo>
                    <a:lnTo>
                      <a:pt x="254" y="269"/>
                    </a:lnTo>
                    <a:lnTo>
                      <a:pt x="222" y="341"/>
                    </a:lnTo>
                    <a:lnTo>
                      <a:pt x="222" y="848"/>
                    </a:lnTo>
                    <a:lnTo>
                      <a:pt x="11" y="848"/>
                    </a:lnTo>
                    <a:lnTo>
                      <a:pt x="11" y="353"/>
                    </a:lnTo>
                    <a:lnTo>
                      <a:pt x="21" y="269"/>
                    </a:lnTo>
                    <a:lnTo>
                      <a:pt x="49" y="197"/>
                    </a:lnTo>
                    <a:lnTo>
                      <a:pt x="90" y="130"/>
                    </a:lnTo>
                    <a:lnTo>
                      <a:pt x="138" y="89"/>
                    </a:lnTo>
                    <a:lnTo>
                      <a:pt x="180" y="53"/>
                    </a:lnTo>
                    <a:lnTo>
                      <a:pt x="256" y="24"/>
                    </a:lnTo>
                    <a:lnTo>
                      <a:pt x="299" y="15"/>
                    </a:lnTo>
                    <a:lnTo>
                      <a:pt x="353" y="11"/>
                    </a:lnTo>
                    <a:lnTo>
                      <a:pt x="358" y="0"/>
                    </a:lnTo>
                    <a:lnTo>
                      <a:pt x="297" y="4"/>
                    </a:lnTo>
                    <a:lnTo>
                      <a:pt x="253" y="13"/>
                    </a:lnTo>
                    <a:lnTo>
                      <a:pt x="176" y="43"/>
                    </a:lnTo>
                    <a:lnTo>
                      <a:pt x="174" y="43"/>
                    </a:lnTo>
                    <a:lnTo>
                      <a:pt x="173" y="45"/>
                    </a:lnTo>
                    <a:lnTo>
                      <a:pt x="130" y="81"/>
                    </a:lnTo>
                    <a:lnTo>
                      <a:pt x="83" y="122"/>
                    </a:lnTo>
                    <a:lnTo>
                      <a:pt x="83" y="123"/>
                    </a:lnTo>
                    <a:lnTo>
                      <a:pt x="39" y="192"/>
                    </a:lnTo>
                    <a:lnTo>
                      <a:pt x="11" y="266"/>
                    </a:lnTo>
                    <a:lnTo>
                      <a:pt x="0" y="353"/>
                    </a:lnTo>
                    <a:lnTo>
                      <a:pt x="0" y="855"/>
                    </a:lnTo>
                    <a:lnTo>
                      <a:pt x="1" y="856"/>
                    </a:lnTo>
                    <a:lnTo>
                      <a:pt x="1" y="858"/>
                    </a:lnTo>
                    <a:lnTo>
                      <a:pt x="3" y="858"/>
                    </a:lnTo>
                    <a:lnTo>
                      <a:pt x="4" y="859"/>
                    </a:lnTo>
                    <a:lnTo>
                      <a:pt x="229" y="859"/>
                    </a:lnTo>
                    <a:lnTo>
                      <a:pt x="230" y="858"/>
                    </a:lnTo>
                    <a:lnTo>
                      <a:pt x="232" y="858"/>
                    </a:lnTo>
                    <a:lnTo>
                      <a:pt x="232" y="856"/>
                    </a:lnTo>
                    <a:lnTo>
                      <a:pt x="233" y="855"/>
                    </a:lnTo>
                    <a:lnTo>
                      <a:pt x="233" y="345"/>
                    </a:lnTo>
                    <a:lnTo>
                      <a:pt x="263" y="274"/>
                    </a:lnTo>
                    <a:lnTo>
                      <a:pt x="297" y="243"/>
                    </a:lnTo>
                    <a:lnTo>
                      <a:pt x="359" y="231"/>
                    </a:lnTo>
                    <a:lnTo>
                      <a:pt x="361" y="230"/>
                    </a:lnTo>
                    <a:lnTo>
                      <a:pt x="362" y="230"/>
                    </a:lnTo>
                    <a:lnTo>
                      <a:pt x="362" y="228"/>
                    </a:lnTo>
                    <a:lnTo>
                      <a:pt x="363" y="227"/>
                    </a:lnTo>
                    <a:lnTo>
                      <a:pt x="363" y="4"/>
                    </a:lnTo>
                    <a:lnTo>
                      <a:pt x="362" y="3"/>
                    </a:lnTo>
                    <a:lnTo>
                      <a:pt x="362" y="1"/>
                    </a:lnTo>
                    <a:lnTo>
                      <a:pt x="361" y="0"/>
                    </a:lnTo>
                    <a:lnTo>
                      <a:pt x="358" y="0"/>
                    </a:lnTo>
                    <a:lnTo>
                      <a:pt x="353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399" name="Freeform 1969"/>
              <p:cNvSpPr>
                <a:spLocks/>
              </p:cNvSpPr>
              <p:nvPr/>
            </p:nvSpPr>
            <p:spPr bwMode="auto">
              <a:xfrm>
                <a:off x="936" y="2561"/>
                <a:ext cx="118" cy="283"/>
              </a:xfrm>
              <a:custGeom>
                <a:avLst/>
                <a:gdLst>
                  <a:gd name="T0" fmla="*/ 0 w 354"/>
                  <a:gd name="T1" fmla="*/ 0 h 849"/>
                  <a:gd name="T2" fmla="*/ 0 w 354"/>
                  <a:gd name="T3" fmla="*/ 73 h 849"/>
                  <a:gd name="T4" fmla="*/ 21 w 354"/>
                  <a:gd name="T5" fmla="*/ 77 h 849"/>
                  <a:gd name="T6" fmla="*/ 33 w 354"/>
                  <a:gd name="T7" fmla="*/ 88 h 849"/>
                  <a:gd name="T8" fmla="*/ 43 w 354"/>
                  <a:gd name="T9" fmla="*/ 113 h 849"/>
                  <a:gd name="T10" fmla="*/ 43 w 354"/>
                  <a:gd name="T11" fmla="*/ 126 h 849"/>
                  <a:gd name="T12" fmla="*/ 43 w 354"/>
                  <a:gd name="T13" fmla="*/ 283 h 849"/>
                  <a:gd name="T14" fmla="*/ 118 w 354"/>
                  <a:gd name="T15" fmla="*/ 283 h 849"/>
                  <a:gd name="T16" fmla="*/ 118 w 354"/>
                  <a:gd name="T17" fmla="*/ 116 h 849"/>
                  <a:gd name="T18" fmla="*/ 114 w 354"/>
                  <a:gd name="T19" fmla="*/ 87 h 849"/>
                  <a:gd name="T20" fmla="*/ 105 w 354"/>
                  <a:gd name="T21" fmla="*/ 63 h 849"/>
                  <a:gd name="T22" fmla="*/ 90 w 354"/>
                  <a:gd name="T23" fmla="*/ 40 h 849"/>
                  <a:gd name="T24" fmla="*/ 74 w 354"/>
                  <a:gd name="T25" fmla="*/ 27 h 849"/>
                  <a:gd name="T26" fmla="*/ 60 w 354"/>
                  <a:gd name="T27" fmla="*/ 14 h 849"/>
                  <a:gd name="T28" fmla="*/ 35 w 354"/>
                  <a:gd name="T29" fmla="*/ 4 h 849"/>
                  <a:gd name="T30" fmla="*/ 20 w 354"/>
                  <a:gd name="T31" fmla="*/ 1 h 849"/>
                  <a:gd name="T32" fmla="*/ 0 w 354"/>
                  <a:gd name="T33" fmla="*/ 0 h 8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54"/>
                  <a:gd name="T52" fmla="*/ 0 h 849"/>
                  <a:gd name="T53" fmla="*/ 354 w 354"/>
                  <a:gd name="T54" fmla="*/ 849 h 84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54" h="849">
                    <a:moveTo>
                      <a:pt x="0" y="0"/>
                    </a:moveTo>
                    <a:lnTo>
                      <a:pt x="0" y="219"/>
                    </a:lnTo>
                    <a:lnTo>
                      <a:pt x="64" y="232"/>
                    </a:lnTo>
                    <a:lnTo>
                      <a:pt x="98" y="265"/>
                    </a:lnTo>
                    <a:lnTo>
                      <a:pt x="130" y="338"/>
                    </a:lnTo>
                    <a:lnTo>
                      <a:pt x="130" y="378"/>
                    </a:lnTo>
                    <a:lnTo>
                      <a:pt x="130" y="849"/>
                    </a:lnTo>
                    <a:lnTo>
                      <a:pt x="354" y="849"/>
                    </a:lnTo>
                    <a:lnTo>
                      <a:pt x="354" y="348"/>
                    </a:lnTo>
                    <a:lnTo>
                      <a:pt x="342" y="261"/>
                    </a:lnTo>
                    <a:lnTo>
                      <a:pt x="314" y="189"/>
                    </a:lnTo>
                    <a:lnTo>
                      <a:pt x="271" y="121"/>
                    </a:lnTo>
                    <a:lnTo>
                      <a:pt x="223" y="80"/>
                    </a:lnTo>
                    <a:lnTo>
                      <a:pt x="181" y="43"/>
                    </a:lnTo>
                    <a:lnTo>
                      <a:pt x="105" y="12"/>
                    </a:lnTo>
                    <a:lnTo>
                      <a:pt x="6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0" name="Freeform 1970"/>
              <p:cNvSpPr>
                <a:spLocks/>
              </p:cNvSpPr>
              <p:nvPr/>
            </p:nvSpPr>
            <p:spPr bwMode="auto">
              <a:xfrm>
                <a:off x="934" y="2559"/>
                <a:ext cx="121" cy="286"/>
              </a:xfrm>
              <a:custGeom>
                <a:avLst/>
                <a:gdLst>
                  <a:gd name="T0" fmla="*/ 2 w 365"/>
                  <a:gd name="T1" fmla="*/ 0 h 859"/>
                  <a:gd name="T2" fmla="*/ 1 w 365"/>
                  <a:gd name="T3" fmla="*/ 0 h 859"/>
                  <a:gd name="T4" fmla="*/ 1 w 365"/>
                  <a:gd name="T5" fmla="*/ 0 h 859"/>
                  <a:gd name="T6" fmla="*/ 1 w 365"/>
                  <a:gd name="T7" fmla="*/ 1 h 859"/>
                  <a:gd name="T8" fmla="*/ 0 w 365"/>
                  <a:gd name="T9" fmla="*/ 1 h 859"/>
                  <a:gd name="T10" fmla="*/ 0 w 365"/>
                  <a:gd name="T11" fmla="*/ 75 h 859"/>
                  <a:gd name="T12" fmla="*/ 1 w 365"/>
                  <a:gd name="T13" fmla="*/ 76 h 859"/>
                  <a:gd name="T14" fmla="*/ 1 w 365"/>
                  <a:gd name="T15" fmla="*/ 76 h 859"/>
                  <a:gd name="T16" fmla="*/ 1 w 365"/>
                  <a:gd name="T17" fmla="*/ 76 h 859"/>
                  <a:gd name="T18" fmla="*/ 1 w 365"/>
                  <a:gd name="T19" fmla="*/ 76 h 859"/>
                  <a:gd name="T20" fmla="*/ 22 w 365"/>
                  <a:gd name="T21" fmla="*/ 81 h 859"/>
                  <a:gd name="T22" fmla="*/ 33 w 365"/>
                  <a:gd name="T23" fmla="*/ 91 h 859"/>
                  <a:gd name="T24" fmla="*/ 43 w 365"/>
                  <a:gd name="T25" fmla="*/ 115 h 859"/>
                  <a:gd name="T26" fmla="*/ 43 w 365"/>
                  <a:gd name="T27" fmla="*/ 285 h 859"/>
                  <a:gd name="T28" fmla="*/ 44 w 365"/>
                  <a:gd name="T29" fmla="*/ 285 h 859"/>
                  <a:gd name="T30" fmla="*/ 44 w 365"/>
                  <a:gd name="T31" fmla="*/ 285 h 859"/>
                  <a:gd name="T32" fmla="*/ 44 w 365"/>
                  <a:gd name="T33" fmla="*/ 285 h 859"/>
                  <a:gd name="T34" fmla="*/ 45 w 365"/>
                  <a:gd name="T35" fmla="*/ 286 h 859"/>
                  <a:gd name="T36" fmla="*/ 120 w 365"/>
                  <a:gd name="T37" fmla="*/ 286 h 859"/>
                  <a:gd name="T38" fmla="*/ 120 w 365"/>
                  <a:gd name="T39" fmla="*/ 285 h 859"/>
                  <a:gd name="T40" fmla="*/ 121 w 365"/>
                  <a:gd name="T41" fmla="*/ 285 h 859"/>
                  <a:gd name="T42" fmla="*/ 121 w 365"/>
                  <a:gd name="T43" fmla="*/ 285 h 859"/>
                  <a:gd name="T44" fmla="*/ 121 w 365"/>
                  <a:gd name="T45" fmla="*/ 285 h 859"/>
                  <a:gd name="T46" fmla="*/ 121 w 365"/>
                  <a:gd name="T47" fmla="*/ 118 h 859"/>
                  <a:gd name="T48" fmla="*/ 117 w 365"/>
                  <a:gd name="T49" fmla="*/ 88 h 859"/>
                  <a:gd name="T50" fmla="*/ 108 w 365"/>
                  <a:gd name="T51" fmla="*/ 64 h 859"/>
                  <a:gd name="T52" fmla="*/ 93 w 365"/>
                  <a:gd name="T53" fmla="*/ 41 h 859"/>
                  <a:gd name="T54" fmla="*/ 93 w 365"/>
                  <a:gd name="T55" fmla="*/ 41 h 859"/>
                  <a:gd name="T56" fmla="*/ 77 w 365"/>
                  <a:gd name="T57" fmla="*/ 27 h 859"/>
                  <a:gd name="T58" fmla="*/ 63 w 365"/>
                  <a:gd name="T59" fmla="*/ 15 h 859"/>
                  <a:gd name="T60" fmla="*/ 63 w 365"/>
                  <a:gd name="T61" fmla="*/ 14 h 859"/>
                  <a:gd name="T62" fmla="*/ 37 w 365"/>
                  <a:gd name="T63" fmla="*/ 4 h 859"/>
                  <a:gd name="T64" fmla="*/ 22 w 365"/>
                  <a:gd name="T65" fmla="*/ 1 h 859"/>
                  <a:gd name="T66" fmla="*/ 2 w 365"/>
                  <a:gd name="T67" fmla="*/ 0 h 859"/>
                  <a:gd name="T68" fmla="*/ 4 w 365"/>
                  <a:gd name="T69" fmla="*/ 3 h 859"/>
                  <a:gd name="T70" fmla="*/ 22 w 365"/>
                  <a:gd name="T71" fmla="*/ 4 h 859"/>
                  <a:gd name="T72" fmla="*/ 36 w 365"/>
                  <a:gd name="T73" fmla="*/ 7 h 859"/>
                  <a:gd name="T74" fmla="*/ 61 w 365"/>
                  <a:gd name="T75" fmla="*/ 17 h 859"/>
                  <a:gd name="T76" fmla="*/ 75 w 365"/>
                  <a:gd name="T77" fmla="*/ 30 h 859"/>
                  <a:gd name="T78" fmla="*/ 91 w 365"/>
                  <a:gd name="T79" fmla="*/ 43 h 859"/>
                  <a:gd name="T80" fmla="*/ 104 w 365"/>
                  <a:gd name="T81" fmla="*/ 66 h 859"/>
                  <a:gd name="T82" fmla="*/ 113 w 365"/>
                  <a:gd name="T83" fmla="*/ 89 h 859"/>
                  <a:gd name="T84" fmla="*/ 117 w 365"/>
                  <a:gd name="T85" fmla="*/ 118 h 859"/>
                  <a:gd name="T86" fmla="*/ 117 w 365"/>
                  <a:gd name="T87" fmla="*/ 282 h 859"/>
                  <a:gd name="T88" fmla="*/ 47 w 365"/>
                  <a:gd name="T89" fmla="*/ 282 h 859"/>
                  <a:gd name="T90" fmla="*/ 47 w 365"/>
                  <a:gd name="T91" fmla="*/ 114 h 859"/>
                  <a:gd name="T92" fmla="*/ 36 w 365"/>
                  <a:gd name="T93" fmla="*/ 89 h 859"/>
                  <a:gd name="T94" fmla="*/ 36 w 365"/>
                  <a:gd name="T95" fmla="*/ 89 h 859"/>
                  <a:gd name="T96" fmla="*/ 36 w 365"/>
                  <a:gd name="T97" fmla="*/ 89 h 859"/>
                  <a:gd name="T98" fmla="*/ 25 w 365"/>
                  <a:gd name="T99" fmla="*/ 78 h 859"/>
                  <a:gd name="T100" fmla="*/ 24 w 365"/>
                  <a:gd name="T101" fmla="*/ 77 h 859"/>
                  <a:gd name="T102" fmla="*/ 24 w 365"/>
                  <a:gd name="T103" fmla="*/ 77 h 859"/>
                  <a:gd name="T104" fmla="*/ 4 w 365"/>
                  <a:gd name="T105" fmla="*/ 73 h 859"/>
                  <a:gd name="T106" fmla="*/ 4 w 365"/>
                  <a:gd name="T107" fmla="*/ 3 h 859"/>
                  <a:gd name="T108" fmla="*/ 2 w 365"/>
                  <a:gd name="T109" fmla="*/ 0 h 85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65"/>
                  <a:gd name="T166" fmla="*/ 0 h 859"/>
                  <a:gd name="T167" fmla="*/ 365 w 365"/>
                  <a:gd name="T168" fmla="*/ 859 h 85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65" h="859">
                    <a:moveTo>
                      <a:pt x="6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25"/>
                    </a:lnTo>
                    <a:lnTo>
                      <a:pt x="2" y="227"/>
                    </a:lnTo>
                    <a:lnTo>
                      <a:pt x="2" y="228"/>
                    </a:lnTo>
                    <a:lnTo>
                      <a:pt x="3" y="228"/>
                    </a:lnTo>
                    <a:lnTo>
                      <a:pt x="4" y="229"/>
                    </a:lnTo>
                    <a:lnTo>
                      <a:pt x="67" y="242"/>
                    </a:lnTo>
                    <a:lnTo>
                      <a:pt x="100" y="273"/>
                    </a:lnTo>
                    <a:lnTo>
                      <a:pt x="131" y="345"/>
                    </a:lnTo>
                    <a:lnTo>
                      <a:pt x="131" y="855"/>
                    </a:lnTo>
                    <a:lnTo>
                      <a:pt x="132" y="856"/>
                    </a:lnTo>
                    <a:lnTo>
                      <a:pt x="132" y="857"/>
                    </a:lnTo>
                    <a:lnTo>
                      <a:pt x="134" y="857"/>
                    </a:lnTo>
                    <a:lnTo>
                      <a:pt x="135" y="859"/>
                    </a:lnTo>
                    <a:lnTo>
                      <a:pt x="361" y="859"/>
                    </a:lnTo>
                    <a:lnTo>
                      <a:pt x="362" y="857"/>
                    </a:lnTo>
                    <a:lnTo>
                      <a:pt x="364" y="857"/>
                    </a:lnTo>
                    <a:lnTo>
                      <a:pt x="364" y="856"/>
                    </a:lnTo>
                    <a:lnTo>
                      <a:pt x="365" y="855"/>
                    </a:lnTo>
                    <a:lnTo>
                      <a:pt x="365" y="353"/>
                    </a:lnTo>
                    <a:lnTo>
                      <a:pt x="353" y="265"/>
                    </a:lnTo>
                    <a:lnTo>
                      <a:pt x="325" y="191"/>
                    </a:lnTo>
                    <a:lnTo>
                      <a:pt x="281" y="123"/>
                    </a:lnTo>
                    <a:lnTo>
                      <a:pt x="281" y="122"/>
                    </a:lnTo>
                    <a:lnTo>
                      <a:pt x="233" y="81"/>
                    </a:lnTo>
                    <a:lnTo>
                      <a:pt x="191" y="45"/>
                    </a:lnTo>
                    <a:lnTo>
                      <a:pt x="189" y="43"/>
                    </a:lnTo>
                    <a:lnTo>
                      <a:pt x="112" y="12"/>
                    </a:lnTo>
                    <a:lnTo>
                      <a:pt x="66" y="3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66" y="13"/>
                    </a:lnTo>
                    <a:lnTo>
                      <a:pt x="110" y="22"/>
                    </a:lnTo>
                    <a:lnTo>
                      <a:pt x="184" y="52"/>
                    </a:lnTo>
                    <a:lnTo>
                      <a:pt x="225" y="89"/>
                    </a:lnTo>
                    <a:lnTo>
                      <a:pt x="273" y="130"/>
                    </a:lnTo>
                    <a:lnTo>
                      <a:pt x="315" y="197"/>
                    </a:lnTo>
                    <a:lnTo>
                      <a:pt x="342" y="267"/>
                    </a:lnTo>
                    <a:lnTo>
                      <a:pt x="354" y="353"/>
                    </a:lnTo>
                    <a:lnTo>
                      <a:pt x="354" y="848"/>
                    </a:lnTo>
                    <a:lnTo>
                      <a:pt x="142" y="848"/>
                    </a:lnTo>
                    <a:lnTo>
                      <a:pt x="142" y="341"/>
                    </a:lnTo>
                    <a:lnTo>
                      <a:pt x="110" y="267"/>
                    </a:lnTo>
                    <a:lnTo>
                      <a:pt x="108" y="267"/>
                    </a:lnTo>
                    <a:lnTo>
                      <a:pt x="108" y="266"/>
                    </a:lnTo>
                    <a:lnTo>
                      <a:pt x="74" y="233"/>
                    </a:lnTo>
                    <a:lnTo>
                      <a:pt x="72" y="232"/>
                    </a:lnTo>
                    <a:lnTo>
                      <a:pt x="71" y="232"/>
                    </a:lnTo>
                    <a:lnTo>
                      <a:pt x="11" y="220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1" name="Freeform 1971"/>
              <p:cNvSpPr>
                <a:spLocks/>
              </p:cNvSpPr>
              <p:nvPr/>
            </p:nvSpPr>
            <p:spPr bwMode="auto">
              <a:xfrm>
                <a:off x="781" y="2868"/>
                <a:ext cx="118" cy="283"/>
              </a:xfrm>
              <a:custGeom>
                <a:avLst/>
                <a:gdLst>
                  <a:gd name="T0" fmla="*/ 118 w 354"/>
                  <a:gd name="T1" fmla="*/ 0 h 849"/>
                  <a:gd name="T2" fmla="*/ 118 w 354"/>
                  <a:gd name="T3" fmla="*/ 74 h 849"/>
                  <a:gd name="T4" fmla="*/ 97 w 354"/>
                  <a:gd name="T5" fmla="*/ 78 h 849"/>
                  <a:gd name="T6" fmla="*/ 85 w 354"/>
                  <a:gd name="T7" fmla="*/ 89 h 849"/>
                  <a:gd name="T8" fmla="*/ 75 w 354"/>
                  <a:gd name="T9" fmla="*/ 113 h 849"/>
                  <a:gd name="T10" fmla="*/ 75 w 354"/>
                  <a:gd name="T11" fmla="*/ 126 h 849"/>
                  <a:gd name="T12" fmla="*/ 75 w 354"/>
                  <a:gd name="T13" fmla="*/ 283 h 849"/>
                  <a:gd name="T14" fmla="*/ 0 w 354"/>
                  <a:gd name="T15" fmla="*/ 283 h 849"/>
                  <a:gd name="T16" fmla="*/ 0 w 354"/>
                  <a:gd name="T17" fmla="*/ 116 h 849"/>
                  <a:gd name="T18" fmla="*/ 4 w 354"/>
                  <a:gd name="T19" fmla="*/ 87 h 849"/>
                  <a:gd name="T20" fmla="*/ 13 w 354"/>
                  <a:gd name="T21" fmla="*/ 63 h 849"/>
                  <a:gd name="T22" fmla="*/ 28 w 354"/>
                  <a:gd name="T23" fmla="*/ 40 h 849"/>
                  <a:gd name="T24" fmla="*/ 44 w 354"/>
                  <a:gd name="T25" fmla="*/ 27 h 849"/>
                  <a:gd name="T26" fmla="*/ 58 w 354"/>
                  <a:gd name="T27" fmla="*/ 15 h 849"/>
                  <a:gd name="T28" fmla="*/ 83 w 354"/>
                  <a:gd name="T29" fmla="*/ 4 h 849"/>
                  <a:gd name="T30" fmla="*/ 98 w 354"/>
                  <a:gd name="T31" fmla="*/ 1 h 849"/>
                  <a:gd name="T32" fmla="*/ 118 w 354"/>
                  <a:gd name="T33" fmla="*/ 0 h 849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54"/>
                  <a:gd name="T52" fmla="*/ 0 h 849"/>
                  <a:gd name="T53" fmla="*/ 354 w 354"/>
                  <a:gd name="T54" fmla="*/ 849 h 849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54" h="849">
                    <a:moveTo>
                      <a:pt x="354" y="0"/>
                    </a:moveTo>
                    <a:lnTo>
                      <a:pt x="354" y="221"/>
                    </a:lnTo>
                    <a:lnTo>
                      <a:pt x="290" y="234"/>
                    </a:lnTo>
                    <a:lnTo>
                      <a:pt x="256" y="266"/>
                    </a:lnTo>
                    <a:lnTo>
                      <a:pt x="224" y="340"/>
                    </a:lnTo>
                    <a:lnTo>
                      <a:pt x="224" y="378"/>
                    </a:lnTo>
                    <a:lnTo>
                      <a:pt x="224" y="849"/>
                    </a:lnTo>
                    <a:lnTo>
                      <a:pt x="0" y="849"/>
                    </a:lnTo>
                    <a:lnTo>
                      <a:pt x="0" y="349"/>
                    </a:lnTo>
                    <a:lnTo>
                      <a:pt x="12" y="262"/>
                    </a:lnTo>
                    <a:lnTo>
                      <a:pt x="40" y="189"/>
                    </a:lnTo>
                    <a:lnTo>
                      <a:pt x="83" y="121"/>
                    </a:lnTo>
                    <a:lnTo>
                      <a:pt x="131" y="82"/>
                    </a:lnTo>
                    <a:lnTo>
                      <a:pt x="173" y="45"/>
                    </a:lnTo>
                    <a:lnTo>
                      <a:pt x="249" y="13"/>
                    </a:lnTo>
                    <a:lnTo>
                      <a:pt x="294" y="4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2" name="Freeform 1972"/>
              <p:cNvSpPr>
                <a:spLocks/>
              </p:cNvSpPr>
              <p:nvPr/>
            </p:nvSpPr>
            <p:spPr bwMode="auto">
              <a:xfrm>
                <a:off x="779" y="2867"/>
                <a:ext cx="122" cy="286"/>
              </a:xfrm>
              <a:custGeom>
                <a:avLst/>
                <a:gdLst>
                  <a:gd name="T0" fmla="*/ 118 w 365"/>
                  <a:gd name="T1" fmla="*/ 3 h 859"/>
                  <a:gd name="T2" fmla="*/ 118 w 365"/>
                  <a:gd name="T3" fmla="*/ 74 h 859"/>
                  <a:gd name="T4" fmla="*/ 98 w 365"/>
                  <a:gd name="T5" fmla="*/ 78 h 859"/>
                  <a:gd name="T6" fmla="*/ 98 w 365"/>
                  <a:gd name="T7" fmla="*/ 78 h 859"/>
                  <a:gd name="T8" fmla="*/ 97 w 365"/>
                  <a:gd name="T9" fmla="*/ 78 h 859"/>
                  <a:gd name="T10" fmla="*/ 86 w 365"/>
                  <a:gd name="T11" fmla="*/ 89 h 859"/>
                  <a:gd name="T12" fmla="*/ 86 w 365"/>
                  <a:gd name="T13" fmla="*/ 90 h 859"/>
                  <a:gd name="T14" fmla="*/ 86 w 365"/>
                  <a:gd name="T15" fmla="*/ 90 h 859"/>
                  <a:gd name="T16" fmla="*/ 75 w 365"/>
                  <a:gd name="T17" fmla="*/ 114 h 859"/>
                  <a:gd name="T18" fmla="*/ 75 w 365"/>
                  <a:gd name="T19" fmla="*/ 282 h 859"/>
                  <a:gd name="T20" fmla="*/ 4 w 365"/>
                  <a:gd name="T21" fmla="*/ 282 h 859"/>
                  <a:gd name="T22" fmla="*/ 4 w 365"/>
                  <a:gd name="T23" fmla="*/ 118 h 859"/>
                  <a:gd name="T24" fmla="*/ 8 w 365"/>
                  <a:gd name="T25" fmla="*/ 90 h 859"/>
                  <a:gd name="T26" fmla="*/ 17 w 365"/>
                  <a:gd name="T27" fmla="*/ 66 h 859"/>
                  <a:gd name="T28" fmla="*/ 31 w 365"/>
                  <a:gd name="T29" fmla="*/ 43 h 859"/>
                  <a:gd name="T30" fmla="*/ 47 w 365"/>
                  <a:gd name="T31" fmla="*/ 30 h 859"/>
                  <a:gd name="T32" fmla="*/ 60 w 365"/>
                  <a:gd name="T33" fmla="*/ 18 h 859"/>
                  <a:gd name="T34" fmla="*/ 86 w 365"/>
                  <a:gd name="T35" fmla="*/ 8 h 859"/>
                  <a:gd name="T36" fmla="*/ 101 w 365"/>
                  <a:gd name="T37" fmla="*/ 5 h 859"/>
                  <a:gd name="T38" fmla="*/ 118 w 365"/>
                  <a:gd name="T39" fmla="*/ 3 h 859"/>
                  <a:gd name="T40" fmla="*/ 120 w 365"/>
                  <a:gd name="T41" fmla="*/ 0 h 859"/>
                  <a:gd name="T42" fmla="*/ 100 w 365"/>
                  <a:gd name="T43" fmla="*/ 1 h 859"/>
                  <a:gd name="T44" fmla="*/ 85 w 365"/>
                  <a:gd name="T45" fmla="*/ 4 h 859"/>
                  <a:gd name="T46" fmla="*/ 59 w 365"/>
                  <a:gd name="T47" fmla="*/ 15 h 859"/>
                  <a:gd name="T48" fmla="*/ 58 w 365"/>
                  <a:gd name="T49" fmla="*/ 15 h 859"/>
                  <a:gd name="T50" fmla="*/ 44 w 365"/>
                  <a:gd name="T51" fmla="*/ 28 h 859"/>
                  <a:gd name="T52" fmla="*/ 28 w 365"/>
                  <a:gd name="T53" fmla="*/ 41 h 859"/>
                  <a:gd name="T54" fmla="*/ 28 w 365"/>
                  <a:gd name="T55" fmla="*/ 41 h 859"/>
                  <a:gd name="T56" fmla="*/ 13 w 365"/>
                  <a:gd name="T57" fmla="*/ 64 h 859"/>
                  <a:gd name="T58" fmla="*/ 4 w 365"/>
                  <a:gd name="T59" fmla="*/ 89 h 859"/>
                  <a:gd name="T60" fmla="*/ 0 w 365"/>
                  <a:gd name="T61" fmla="*/ 118 h 859"/>
                  <a:gd name="T62" fmla="*/ 0 w 365"/>
                  <a:gd name="T63" fmla="*/ 285 h 859"/>
                  <a:gd name="T64" fmla="*/ 0 w 365"/>
                  <a:gd name="T65" fmla="*/ 285 h 859"/>
                  <a:gd name="T66" fmla="*/ 0 w 365"/>
                  <a:gd name="T67" fmla="*/ 286 h 859"/>
                  <a:gd name="T68" fmla="*/ 1 w 365"/>
                  <a:gd name="T69" fmla="*/ 286 h 859"/>
                  <a:gd name="T70" fmla="*/ 1 w 365"/>
                  <a:gd name="T71" fmla="*/ 286 h 859"/>
                  <a:gd name="T72" fmla="*/ 77 w 365"/>
                  <a:gd name="T73" fmla="*/ 286 h 859"/>
                  <a:gd name="T74" fmla="*/ 78 w 365"/>
                  <a:gd name="T75" fmla="*/ 286 h 859"/>
                  <a:gd name="T76" fmla="*/ 78 w 365"/>
                  <a:gd name="T77" fmla="*/ 286 h 859"/>
                  <a:gd name="T78" fmla="*/ 78 w 365"/>
                  <a:gd name="T79" fmla="*/ 285 h 859"/>
                  <a:gd name="T80" fmla="*/ 78 w 365"/>
                  <a:gd name="T81" fmla="*/ 285 h 859"/>
                  <a:gd name="T82" fmla="*/ 78 w 365"/>
                  <a:gd name="T83" fmla="*/ 115 h 859"/>
                  <a:gd name="T84" fmla="*/ 89 w 365"/>
                  <a:gd name="T85" fmla="*/ 91 h 859"/>
                  <a:gd name="T86" fmla="*/ 100 w 365"/>
                  <a:gd name="T87" fmla="*/ 81 h 859"/>
                  <a:gd name="T88" fmla="*/ 121 w 365"/>
                  <a:gd name="T89" fmla="*/ 77 h 859"/>
                  <a:gd name="T90" fmla="*/ 121 w 365"/>
                  <a:gd name="T91" fmla="*/ 76 h 859"/>
                  <a:gd name="T92" fmla="*/ 121 w 365"/>
                  <a:gd name="T93" fmla="*/ 76 h 859"/>
                  <a:gd name="T94" fmla="*/ 121 w 365"/>
                  <a:gd name="T95" fmla="*/ 76 h 859"/>
                  <a:gd name="T96" fmla="*/ 122 w 365"/>
                  <a:gd name="T97" fmla="*/ 76 h 859"/>
                  <a:gd name="T98" fmla="*/ 122 w 365"/>
                  <a:gd name="T99" fmla="*/ 1 h 859"/>
                  <a:gd name="T100" fmla="*/ 121 w 365"/>
                  <a:gd name="T101" fmla="*/ 1 h 859"/>
                  <a:gd name="T102" fmla="*/ 121 w 365"/>
                  <a:gd name="T103" fmla="*/ 0 h 859"/>
                  <a:gd name="T104" fmla="*/ 121 w 365"/>
                  <a:gd name="T105" fmla="*/ 0 h 859"/>
                  <a:gd name="T106" fmla="*/ 120 w 365"/>
                  <a:gd name="T107" fmla="*/ 0 h 859"/>
                  <a:gd name="T108" fmla="*/ 118 w 365"/>
                  <a:gd name="T109" fmla="*/ 3 h 859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65"/>
                  <a:gd name="T166" fmla="*/ 0 h 859"/>
                  <a:gd name="T167" fmla="*/ 365 w 365"/>
                  <a:gd name="T168" fmla="*/ 859 h 859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65" h="859">
                    <a:moveTo>
                      <a:pt x="354" y="10"/>
                    </a:moveTo>
                    <a:lnTo>
                      <a:pt x="354" y="222"/>
                    </a:lnTo>
                    <a:lnTo>
                      <a:pt x="294" y="233"/>
                    </a:lnTo>
                    <a:lnTo>
                      <a:pt x="293" y="233"/>
                    </a:lnTo>
                    <a:lnTo>
                      <a:pt x="291" y="235"/>
                    </a:lnTo>
                    <a:lnTo>
                      <a:pt x="257" y="267"/>
                    </a:lnTo>
                    <a:lnTo>
                      <a:pt x="257" y="269"/>
                    </a:lnTo>
                    <a:lnTo>
                      <a:pt x="256" y="269"/>
                    </a:lnTo>
                    <a:lnTo>
                      <a:pt x="224" y="342"/>
                    </a:lnTo>
                    <a:lnTo>
                      <a:pt x="224" y="848"/>
                    </a:lnTo>
                    <a:lnTo>
                      <a:pt x="11" y="848"/>
                    </a:lnTo>
                    <a:lnTo>
                      <a:pt x="11" y="354"/>
                    </a:lnTo>
                    <a:lnTo>
                      <a:pt x="23" y="269"/>
                    </a:lnTo>
                    <a:lnTo>
                      <a:pt x="51" y="197"/>
                    </a:lnTo>
                    <a:lnTo>
                      <a:pt x="92" y="130"/>
                    </a:lnTo>
                    <a:lnTo>
                      <a:pt x="140" y="90"/>
                    </a:lnTo>
                    <a:lnTo>
                      <a:pt x="181" y="54"/>
                    </a:lnTo>
                    <a:lnTo>
                      <a:pt x="256" y="24"/>
                    </a:lnTo>
                    <a:lnTo>
                      <a:pt x="301" y="14"/>
                    </a:lnTo>
                    <a:lnTo>
                      <a:pt x="354" y="10"/>
                    </a:lnTo>
                    <a:lnTo>
                      <a:pt x="359" y="0"/>
                    </a:lnTo>
                    <a:lnTo>
                      <a:pt x="298" y="4"/>
                    </a:lnTo>
                    <a:lnTo>
                      <a:pt x="253" y="13"/>
                    </a:lnTo>
                    <a:lnTo>
                      <a:pt x="176" y="45"/>
                    </a:lnTo>
                    <a:lnTo>
                      <a:pt x="174" y="46"/>
                    </a:lnTo>
                    <a:lnTo>
                      <a:pt x="132" y="83"/>
                    </a:lnTo>
                    <a:lnTo>
                      <a:pt x="84" y="122"/>
                    </a:lnTo>
                    <a:lnTo>
                      <a:pt x="84" y="123"/>
                    </a:lnTo>
                    <a:lnTo>
                      <a:pt x="40" y="191"/>
                    </a:lnTo>
                    <a:lnTo>
                      <a:pt x="12" y="266"/>
                    </a:lnTo>
                    <a:lnTo>
                      <a:pt x="0" y="354"/>
                    </a:lnTo>
                    <a:lnTo>
                      <a:pt x="0" y="855"/>
                    </a:lnTo>
                    <a:lnTo>
                      <a:pt x="1" y="856"/>
                    </a:lnTo>
                    <a:lnTo>
                      <a:pt x="1" y="858"/>
                    </a:lnTo>
                    <a:lnTo>
                      <a:pt x="3" y="858"/>
                    </a:lnTo>
                    <a:lnTo>
                      <a:pt x="4" y="859"/>
                    </a:lnTo>
                    <a:lnTo>
                      <a:pt x="230" y="859"/>
                    </a:lnTo>
                    <a:lnTo>
                      <a:pt x="232" y="858"/>
                    </a:lnTo>
                    <a:lnTo>
                      <a:pt x="233" y="858"/>
                    </a:lnTo>
                    <a:lnTo>
                      <a:pt x="233" y="856"/>
                    </a:lnTo>
                    <a:lnTo>
                      <a:pt x="234" y="855"/>
                    </a:lnTo>
                    <a:lnTo>
                      <a:pt x="234" y="346"/>
                    </a:lnTo>
                    <a:lnTo>
                      <a:pt x="265" y="274"/>
                    </a:lnTo>
                    <a:lnTo>
                      <a:pt x="298" y="244"/>
                    </a:lnTo>
                    <a:lnTo>
                      <a:pt x="361" y="231"/>
                    </a:lnTo>
                    <a:lnTo>
                      <a:pt x="362" y="229"/>
                    </a:lnTo>
                    <a:lnTo>
                      <a:pt x="363" y="229"/>
                    </a:lnTo>
                    <a:lnTo>
                      <a:pt x="363" y="228"/>
                    </a:lnTo>
                    <a:lnTo>
                      <a:pt x="365" y="227"/>
                    </a:lnTo>
                    <a:lnTo>
                      <a:pt x="365" y="4"/>
                    </a:lnTo>
                    <a:lnTo>
                      <a:pt x="363" y="3"/>
                    </a:lnTo>
                    <a:lnTo>
                      <a:pt x="363" y="1"/>
                    </a:lnTo>
                    <a:lnTo>
                      <a:pt x="362" y="0"/>
                    </a:lnTo>
                    <a:lnTo>
                      <a:pt x="359" y="0"/>
                    </a:lnTo>
                    <a:lnTo>
                      <a:pt x="354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3" name="Freeform 1973"/>
              <p:cNvSpPr>
                <a:spLocks/>
              </p:cNvSpPr>
              <p:nvPr/>
            </p:nvSpPr>
            <p:spPr bwMode="auto">
              <a:xfrm>
                <a:off x="935" y="3171"/>
                <a:ext cx="117" cy="288"/>
              </a:xfrm>
              <a:custGeom>
                <a:avLst/>
                <a:gdLst>
                  <a:gd name="T0" fmla="*/ 0 w 353"/>
                  <a:gd name="T1" fmla="*/ 0 h 863"/>
                  <a:gd name="T2" fmla="*/ 0 w 353"/>
                  <a:gd name="T3" fmla="*/ 73 h 863"/>
                  <a:gd name="T4" fmla="*/ 21 w 353"/>
                  <a:gd name="T5" fmla="*/ 78 h 863"/>
                  <a:gd name="T6" fmla="*/ 33 w 353"/>
                  <a:gd name="T7" fmla="*/ 89 h 863"/>
                  <a:gd name="T8" fmla="*/ 43 w 353"/>
                  <a:gd name="T9" fmla="*/ 113 h 863"/>
                  <a:gd name="T10" fmla="*/ 43 w 353"/>
                  <a:gd name="T11" fmla="*/ 126 h 863"/>
                  <a:gd name="T12" fmla="*/ 42 w 353"/>
                  <a:gd name="T13" fmla="*/ 288 h 863"/>
                  <a:gd name="T14" fmla="*/ 116 w 353"/>
                  <a:gd name="T15" fmla="*/ 288 h 863"/>
                  <a:gd name="T16" fmla="*/ 117 w 353"/>
                  <a:gd name="T17" fmla="*/ 116 h 863"/>
                  <a:gd name="T18" fmla="*/ 113 w 353"/>
                  <a:gd name="T19" fmla="*/ 87 h 863"/>
                  <a:gd name="T20" fmla="*/ 104 w 353"/>
                  <a:gd name="T21" fmla="*/ 63 h 863"/>
                  <a:gd name="T22" fmla="*/ 89 w 353"/>
                  <a:gd name="T23" fmla="*/ 41 h 863"/>
                  <a:gd name="T24" fmla="*/ 74 w 353"/>
                  <a:gd name="T25" fmla="*/ 27 h 863"/>
                  <a:gd name="T26" fmla="*/ 60 w 353"/>
                  <a:gd name="T27" fmla="*/ 15 h 863"/>
                  <a:gd name="T28" fmla="*/ 34 w 353"/>
                  <a:gd name="T29" fmla="*/ 4 h 863"/>
                  <a:gd name="T30" fmla="*/ 20 w 353"/>
                  <a:gd name="T31" fmla="*/ 1 h 863"/>
                  <a:gd name="T32" fmla="*/ 0 w 353"/>
                  <a:gd name="T33" fmla="*/ 0 h 8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53"/>
                  <a:gd name="T52" fmla="*/ 0 h 863"/>
                  <a:gd name="T53" fmla="*/ 353 w 353"/>
                  <a:gd name="T54" fmla="*/ 863 h 86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53" h="863">
                    <a:moveTo>
                      <a:pt x="0" y="0"/>
                    </a:moveTo>
                    <a:lnTo>
                      <a:pt x="0" y="220"/>
                    </a:lnTo>
                    <a:lnTo>
                      <a:pt x="63" y="233"/>
                    </a:lnTo>
                    <a:lnTo>
                      <a:pt x="99" y="266"/>
                    </a:lnTo>
                    <a:lnTo>
                      <a:pt x="129" y="339"/>
                    </a:lnTo>
                    <a:lnTo>
                      <a:pt x="129" y="378"/>
                    </a:lnTo>
                    <a:lnTo>
                      <a:pt x="127" y="863"/>
                    </a:lnTo>
                    <a:lnTo>
                      <a:pt x="350" y="863"/>
                    </a:lnTo>
                    <a:lnTo>
                      <a:pt x="353" y="349"/>
                    </a:lnTo>
                    <a:lnTo>
                      <a:pt x="341" y="262"/>
                    </a:lnTo>
                    <a:lnTo>
                      <a:pt x="314" y="189"/>
                    </a:lnTo>
                    <a:lnTo>
                      <a:pt x="270" y="122"/>
                    </a:lnTo>
                    <a:lnTo>
                      <a:pt x="222" y="81"/>
                    </a:lnTo>
                    <a:lnTo>
                      <a:pt x="180" y="44"/>
                    </a:lnTo>
                    <a:lnTo>
                      <a:pt x="104" y="13"/>
                    </a:lnTo>
                    <a:lnTo>
                      <a:pt x="59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E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4" name="Freeform 1974"/>
              <p:cNvSpPr>
                <a:spLocks/>
              </p:cNvSpPr>
              <p:nvPr/>
            </p:nvSpPr>
            <p:spPr bwMode="auto">
              <a:xfrm>
                <a:off x="933" y="3170"/>
                <a:ext cx="121" cy="291"/>
              </a:xfrm>
              <a:custGeom>
                <a:avLst/>
                <a:gdLst>
                  <a:gd name="T0" fmla="*/ 2 w 363"/>
                  <a:gd name="T1" fmla="*/ 0 h 873"/>
                  <a:gd name="T2" fmla="*/ 1 w 363"/>
                  <a:gd name="T3" fmla="*/ 0 h 873"/>
                  <a:gd name="T4" fmla="*/ 0 w 363"/>
                  <a:gd name="T5" fmla="*/ 0 h 873"/>
                  <a:gd name="T6" fmla="*/ 0 w 363"/>
                  <a:gd name="T7" fmla="*/ 1 h 873"/>
                  <a:gd name="T8" fmla="*/ 0 w 363"/>
                  <a:gd name="T9" fmla="*/ 1 h 873"/>
                  <a:gd name="T10" fmla="*/ 0 w 363"/>
                  <a:gd name="T11" fmla="*/ 75 h 873"/>
                  <a:gd name="T12" fmla="*/ 0 w 363"/>
                  <a:gd name="T13" fmla="*/ 76 h 873"/>
                  <a:gd name="T14" fmla="*/ 0 w 363"/>
                  <a:gd name="T15" fmla="*/ 76 h 873"/>
                  <a:gd name="T16" fmla="*/ 1 w 363"/>
                  <a:gd name="T17" fmla="*/ 76 h 873"/>
                  <a:gd name="T18" fmla="*/ 1 w 363"/>
                  <a:gd name="T19" fmla="*/ 77 h 873"/>
                  <a:gd name="T20" fmla="*/ 22 w 363"/>
                  <a:gd name="T21" fmla="*/ 81 h 873"/>
                  <a:gd name="T22" fmla="*/ 33 w 363"/>
                  <a:gd name="T23" fmla="*/ 91 h 873"/>
                  <a:gd name="T24" fmla="*/ 43 w 363"/>
                  <a:gd name="T25" fmla="*/ 115 h 873"/>
                  <a:gd name="T26" fmla="*/ 43 w 363"/>
                  <a:gd name="T27" fmla="*/ 128 h 873"/>
                  <a:gd name="T28" fmla="*/ 42 w 363"/>
                  <a:gd name="T29" fmla="*/ 289 h 873"/>
                  <a:gd name="T30" fmla="*/ 42 w 363"/>
                  <a:gd name="T31" fmla="*/ 290 h 873"/>
                  <a:gd name="T32" fmla="*/ 43 w 363"/>
                  <a:gd name="T33" fmla="*/ 290 h 873"/>
                  <a:gd name="T34" fmla="*/ 43 w 363"/>
                  <a:gd name="T35" fmla="*/ 291 h 873"/>
                  <a:gd name="T36" fmla="*/ 43 w 363"/>
                  <a:gd name="T37" fmla="*/ 291 h 873"/>
                  <a:gd name="T38" fmla="*/ 43 w 363"/>
                  <a:gd name="T39" fmla="*/ 291 h 873"/>
                  <a:gd name="T40" fmla="*/ 119 w 363"/>
                  <a:gd name="T41" fmla="*/ 291 h 873"/>
                  <a:gd name="T42" fmla="*/ 119 w 363"/>
                  <a:gd name="T43" fmla="*/ 291 h 873"/>
                  <a:gd name="T44" fmla="*/ 120 w 363"/>
                  <a:gd name="T45" fmla="*/ 291 h 873"/>
                  <a:gd name="T46" fmla="*/ 120 w 363"/>
                  <a:gd name="T47" fmla="*/ 290 h 873"/>
                  <a:gd name="T48" fmla="*/ 120 w 363"/>
                  <a:gd name="T49" fmla="*/ 290 h 873"/>
                  <a:gd name="T50" fmla="*/ 120 w 363"/>
                  <a:gd name="T51" fmla="*/ 289 h 873"/>
                  <a:gd name="T52" fmla="*/ 121 w 363"/>
                  <a:gd name="T53" fmla="*/ 118 h 873"/>
                  <a:gd name="T54" fmla="*/ 117 w 363"/>
                  <a:gd name="T55" fmla="*/ 89 h 873"/>
                  <a:gd name="T56" fmla="*/ 108 w 363"/>
                  <a:gd name="T57" fmla="*/ 64 h 873"/>
                  <a:gd name="T58" fmla="*/ 93 w 363"/>
                  <a:gd name="T59" fmla="*/ 41 h 873"/>
                  <a:gd name="T60" fmla="*/ 93 w 363"/>
                  <a:gd name="T61" fmla="*/ 41 h 873"/>
                  <a:gd name="T62" fmla="*/ 77 w 363"/>
                  <a:gd name="T63" fmla="*/ 27 h 873"/>
                  <a:gd name="T64" fmla="*/ 63 w 363"/>
                  <a:gd name="T65" fmla="*/ 15 h 873"/>
                  <a:gd name="T66" fmla="*/ 62 w 363"/>
                  <a:gd name="T67" fmla="*/ 15 h 873"/>
                  <a:gd name="T68" fmla="*/ 37 w 363"/>
                  <a:gd name="T69" fmla="*/ 4 h 873"/>
                  <a:gd name="T70" fmla="*/ 22 w 363"/>
                  <a:gd name="T71" fmla="*/ 1 h 873"/>
                  <a:gd name="T72" fmla="*/ 2 w 363"/>
                  <a:gd name="T73" fmla="*/ 0 h 873"/>
                  <a:gd name="T74" fmla="*/ 3 w 363"/>
                  <a:gd name="T75" fmla="*/ 3 h 873"/>
                  <a:gd name="T76" fmla="*/ 21 w 363"/>
                  <a:gd name="T77" fmla="*/ 5 h 873"/>
                  <a:gd name="T78" fmla="*/ 36 w 363"/>
                  <a:gd name="T79" fmla="*/ 8 h 873"/>
                  <a:gd name="T80" fmla="*/ 61 w 363"/>
                  <a:gd name="T81" fmla="*/ 18 h 873"/>
                  <a:gd name="T82" fmla="*/ 74 w 363"/>
                  <a:gd name="T83" fmla="*/ 30 h 873"/>
                  <a:gd name="T84" fmla="*/ 90 w 363"/>
                  <a:gd name="T85" fmla="*/ 44 h 873"/>
                  <a:gd name="T86" fmla="*/ 105 w 363"/>
                  <a:gd name="T87" fmla="*/ 65 h 873"/>
                  <a:gd name="T88" fmla="*/ 113 w 363"/>
                  <a:gd name="T89" fmla="*/ 89 h 873"/>
                  <a:gd name="T90" fmla="*/ 117 w 363"/>
                  <a:gd name="T91" fmla="*/ 118 h 873"/>
                  <a:gd name="T92" fmla="*/ 117 w 363"/>
                  <a:gd name="T93" fmla="*/ 287 h 873"/>
                  <a:gd name="T94" fmla="*/ 46 w 363"/>
                  <a:gd name="T95" fmla="*/ 287 h 873"/>
                  <a:gd name="T96" fmla="*/ 47 w 363"/>
                  <a:gd name="T97" fmla="*/ 128 h 873"/>
                  <a:gd name="T98" fmla="*/ 47 w 363"/>
                  <a:gd name="T99" fmla="*/ 114 h 873"/>
                  <a:gd name="T100" fmla="*/ 36 w 363"/>
                  <a:gd name="T101" fmla="*/ 89 h 873"/>
                  <a:gd name="T102" fmla="*/ 36 w 363"/>
                  <a:gd name="T103" fmla="*/ 89 h 873"/>
                  <a:gd name="T104" fmla="*/ 36 w 363"/>
                  <a:gd name="T105" fmla="*/ 89 h 873"/>
                  <a:gd name="T106" fmla="*/ 24 w 363"/>
                  <a:gd name="T107" fmla="*/ 78 h 873"/>
                  <a:gd name="T108" fmla="*/ 23 w 363"/>
                  <a:gd name="T109" fmla="*/ 78 h 873"/>
                  <a:gd name="T110" fmla="*/ 23 w 363"/>
                  <a:gd name="T111" fmla="*/ 78 h 873"/>
                  <a:gd name="T112" fmla="*/ 3 w 363"/>
                  <a:gd name="T113" fmla="*/ 74 h 873"/>
                  <a:gd name="T114" fmla="*/ 3 w 363"/>
                  <a:gd name="T115" fmla="*/ 3 h 873"/>
                  <a:gd name="T116" fmla="*/ 2 w 363"/>
                  <a:gd name="T117" fmla="*/ 0 h 873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363"/>
                  <a:gd name="T178" fmla="*/ 0 h 873"/>
                  <a:gd name="T179" fmla="*/ 363 w 363"/>
                  <a:gd name="T180" fmla="*/ 873 h 873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363" h="873">
                    <a:moveTo>
                      <a:pt x="5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226"/>
                    </a:lnTo>
                    <a:lnTo>
                      <a:pt x="1" y="228"/>
                    </a:lnTo>
                    <a:lnTo>
                      <a:pt x="1" y="229"/>
                    </a:lnTo>
                    <a:lnTo>
                      <a:pt x="2" y="229"/>
                    </a:lnTo>
                    <a:lnTo>
                      <a:pt x="4" y="230"/>
                    </a:lnTo>
                    <a:lnTo>
                      <a:pt x="65" y="244"/>
                    </a:lnTo>
                    <a:lnTo>
                      <a:pt x="100" y="274"/>
                    </a:lnTo>
                    <a:lnTo>
                      <a:pt x="129" y="346"/>
                    </a:lnTo>
                    <a:lnTo>
                      <a:pt x="129" y="383"/>
                    </a:lnTo>
                    <a:lnTo>
                      <a:pt x="126" y="868"/>
                    </a:lnTo>
                    <a:lnTo>
                      <a:pt x="126" y="869"/>
                    </a:lnTo>
                    <a:lnTo>
                      <a:pt x="128" y="870"/>
                    </a:lnTo>
                    <a:lnTo>
                      <a:pt x="128" y="872"/>
                    </a:lnTo>
                    <a:lnTo>
                      <a:pt x="129" y="872"/>
                    </a:lnTo>
                    <a:lnTo>
                      <a:pt x="130" y="873"/>
                    </a:lnTo>
                    <a:lnTo>
                      <a:pt x="356" y="873"/>
                    </a:lnTo>
                    <a:lnTo>
                      <a:pt x="358" y="872"/>
                    </a:lnTo>
                    <a:lnTo>
                      <a:pt x="359" y="872"/>
                    </a:lnTo>
                    <a:lnTo>
                      <a:pt x="359" y="870"/>
                    </a:lnTo>
                    <a:lnTo>
                      <a:pt x="360" y="869"/>
                    </a:lnTo>
                    <a:lnTo>
                      <a:pt x="360" y="868"/>
                    </a:lnTo>
                    <a:lnTo>
                      <a:pt x="363" y="354"/>
                    </a:lnTo>
                    <a:lnTo>
                      <a:pt x="351" y="266"/>
                    </a:lnTo>
                    <a:lnTo>
                      <a:pt x="324" y="191"/>
                    </a:lnTo>
                    <a:lnTo>
                      <a:pt x="279" y="124"/>
                    </a:lnTo>
                    <a:lnTo>
                      <a:pt x="279" y="123"/>
                    </a:lnTo>
                    <a:lnTo>
                      <a:pt x="231" y="82"/>
                    </a:lnTo>
                    <a:lnTo>
                      <a:pt x="189" y="46"/>
                    </a:lnTo>
                    <a:lnTo>
                      <a:pt x="187" y="44"/>
                    </a:lnTo>
                    <a:lnTo>
                      <a:pt x="110" y="13"/>
                    </a:lnTo>
                    <a:lnTo>
                      <a:pt x="65" y="4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62" y="14"/>
                    </a:lnTo>
                    <a:lnTo>
                      <a:pt x="108" y="23"/>
                    </a:lnTo>
                    <a:lnTo>
                      <a:pt x="182" y="53"/>
                    </a:lnTo>
                    <a:lnTo>
                      <a:pt x="223" y="90"/>
                    </a:lnTo>
                    <a:lnTo>
                      <a:pt x="271" y="131"/>
                    </a:lnTo>
                    <a:lnTo>
                      <a:pt x="314" y="196"/>
                    </a:lnTo>
                    <a:lnTo>
                      <a:pt x="340" y="268"/>
                    </a:lnTo>
                    <a:lnTo>
                      <a:pt x="352" y="354"/>
                    </a:lnTo>
                    <a:lnTo>
                      <a:pt x="350" y="862"/>
                    </a:lnTo>
                    <a:lnTo>
                      <a:pt x="137" y="862"/>
                    </a:lnTo>
                    <a:lnTo>
                      <a:pt x="140" y="383"/>
                    </a:lnTo>
                    <a:lnTo>
                      <a:pt x="140" y="342"/>
                    </a:lnTo>
                    <a:lnTo>
                      <a:pt x="109" y="268"/>
                    </a:lnTo>
                    <a:lnTo>
                      <a:pt x="108" y="268"/>
                    </a:lnTo>
                    <a:lnTo>
                      <a:pt x="108" y="267"/>
                    </a:lnTo>
                    <a:lnTo>
                      <a:pt x="72" y="234"/>
                    </a:lnTo>
                    <a:lnTo>
                      <a:pt x="70" y="233"/>
                    </a:lnTo>
                    <a:lnTo>
                      <a:pt x="69" y="233"/>
                    </a:lnTo>
                    <a:lnTo>
                      <a:pt x="10" y="221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5" name="Rectangle 1975"/>
              <p:cNvSpPr>
                <a:spLocks noChangeArrowheads="1"/>
              </p:cNvSpPr>
              <p:nvPr/>
            </p:nvSpPr>
            <p:spPr bwMode="auto">
              <a:xfrm>
                <a:off x="1003" y="2484"/>
                <a:ext cx="23" cy="266"/>
              </a:xfrm>
              <a:prstGeom prst="rect">
                <a:avLst/>
              </a:prstGeom>
              <a:solidFill>
                <a:srgbClr val="8686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06" name="Freeform 1976"/>
              <p:cNvSpPr>
                <a:spLocks/>
              </p:cNvSpPr>
              <p:nvPr/>
            </p:nvSpPr>
            <p:spPr bwMode="auto">
              <a:xfrm>
                <a:off x="1001" y="2482"/>
                <a:ext cx="26" cy="269"/>
              </a:xfrm>
              <a:custGeom>
                <a:avLst/>
                <a:gdLst>
                  <a:gd name="T0" fmla="*/ 2 w 78"/>
                  <a:gd name="T1" fmla="*/ 0 h 807"/>
                  <a:gd name="T2" fmla="*/ 1 w 78"/>
                  <a:gd name="T3" fmla="*/ 0 h 807"/>
                  <a:gd name="T4" fmla="*/ 1 w 78"/>
                  <a:gd name="T5" fmla="*/ 0 h 807"/>
                  <a:gd name="T6" fmla="*/ 0 w 78"/>
                  <a:gd name="T7" fmla="*/ 0 h 807"/>
                  <a:gd name="T8" fmla="*/ 0 w 78"/>
                  <a:gd name="T9" fmla="*/ 1 h 807"/>
                  <a:gd name="T10" fmla="*/ 0 w 78"/>
                  <a:gd name="T11" fmla="*/ 1 h 807"/>
                  <a:gd name="T12" fmla="*/ 0 w 78"/>
                  <a:gd name="T13" fmla="*/ 268 h 807"/>
                  <a:gd name="T14" fmla="*/ 0 w 78"/>
                  <a:gd name="T15" fmla="*/ 268 h 807"/>
                  <a:gd name="T16" fmla="*/ 0 w 78"/>
                  <a:gd name="T17" fmla="*/ 268 h 807"/>
                  <a:gd name="T18" fmla="*/ 1 w 78"/>
                  <a:gd name="T19" fmla="*/ 268 h 807"/>
                  <a:gd name="T20" fmla="*/ 1 w 78"/>
                  <a:gd name="T21" fmla="*/ 269 h 807"/>
                  <a:gd name="T22" fmla="*/ 25 w 78"/>
                  <a:gd name="T23" fmla="*/ 269 h 807"/>
                  <a:gd name="T24" fmla="*/ 25 w 78"/>
                  <a:gd name="T25" fmla="*/ 268 h 807"/>
                  <a:gd name="T26" fmla="*/ 26 w 78"/>
                  <a:gd name="T27" fmla="*/ 268 h 807"/>
                  <a:gd name="T28" fmla="*/ 26 w 78"/>
                  <a:gd name="T29" fmla="*/ 268 h 807"/>
                  <a:gd name="T30" fmla="*/ 26 w 78"/>
                  <a:gd name="T31" fmla="*/ 268 h 807"/>
                  <a:gd name="T32" fmla="*/ 26 w 78"/>
                  <a:gd name="T33" fmla="*/ 1 h 807"/>
                  <a:gd name="T34" fmla="*/ 26 w 78"/>
                  <a:gd name="T35" fmla="*/ 1 h 807"/>
                  <a:gd name="T36" fmla="*/ 26 w 78"/>
                  <a:gd name="T37" fmla="*/ 0 h 807"/>
                  <a:gd name="T38" fmla="*/ 25 w 78"/>
                  <a:gd name="T39" fmla="*/ 0 h 807"/>
                  <a:gd name="T40" fmla="*/ 25 w 78"/>
                  <a:gd name="T41" fmla="*/ 0 h 807"/>
                  <a:gd name="T42" fmla="*/ 24 w 78"/>
                  <a:gd name="T43" fmla="*/ 0 h 807"/>
                  <a:gd name="T44" fmla="*/ 2 w 78"/>
                  <a:gd name="T45" fmla="*/ 0 h 807"/>
                  <a:gd name="T46" fmla="*/ 3 w 78"/>
                  <a:gd name="T47" fmla="*/ 4 h 807"/>
                  <a:gd name="T48" fmla="*/ 23 w 78"/>
                  <a:gd name="T49" fmla="*/ 4 h 807"/>
                  <a:gd name="T50" fmla="*/ 23 w 78"/>
                  <a:gd name="T51" fmla="*/ 265 h 807"/>
                  <a:gd name="T52" fmla="*/ 3 w 78"/>
                  <a:gd name="T53" fmla="*/ 265 h 807"/>
                  <a:gd name="T54" fmla="*/ 3 w 78"/>
                  <a:gd name="T55" fmla="*/ 4 h 807"/>
                  <a:gd name="T56" fmla="*/ 2 w 78"/>
                  <a:gd name="T57" fmla="*/ 0 h 80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8"/>
                  <a:gd name="T88" fmla="*/ 0 h 807"/>
                  <a:gd name="T89" fmla="*/ 78 w 78"/>
                  <a:gd name="T90" fmla="*/ 807 h 80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8" h="807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03"/>
                    </a:lnTo>
                    <a:lnTo>
                      <a:pt x="1" y="804"/>
                    </a:lnTo>
                    <a:lnTo>
                      <a:pt x="1" y="805"/>
                    </a:lnTo>
                    <a:lnTo>
                      <a:pt x="2" y="805"/>
                    </a:lnTo>
                    <a:lnTo>
                      <a:pt x="4" y="807"/>
                    </a:lnTo>
                    <a:lnTo>
                      <a:pt x="74" y="807"/>
                    </a:lnTo>
                    <a:lnTo>
                      <a:pt x="76" y="805"/>
                    </a:lnTo>
                    <a:lnTo>
                      <a:pt x="77" y="805"/>
                    </a:lnTo>
                    <a:lnTo>
                      <a:pt x="77" y="804"/>
                    </a:lnTo>
                    <a:lnTo>
                      <a:pt x="78" y="803"/>
                    </a:lnTo>
                    <a:lnTo>
                      <a:pt x="78" y="4"/>
                    </a:lnTo>
                    <a:lnTo>
                      <a:pt x="77" y="3"/>
                    </a:lnTo>
                    <a:lnTo>
                      <a:pt x="77" y="1"/>
                    </a:lnTo>
                    <a:lnTo>
                      <a:pt x="76" y="1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68" y="11"/>
                    </a:lnTo>
                    <a:lnTo>
                      <a:pt x="68" y="796"/>
                    </a:lnTo>
                    <a:lnTo>
                      <a:pt x="10" y="796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7" name="Rectangle 1977"/>
              <p:cNvSpPr>
                <a:spLocks noChangeArrowheads="1"/>
              </p:cNvSpPr>
              <p:nvPr/>
            </p:nvSpPr>
            <p:spPr bwMode="auto">
              <a:xfrm>
                <a:off x="807" y="2788"/>
                <a:ext cx="23" cy="265"/>
              </a:xfrm>
              <a:prstGeom prst="rect">
                <a:avLst/>
              </a:prstGeom>
              <a:solidFill>
                <a:srgbClr val="8686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08" name="Freeform 1978"/>
              <p:cNvSpPr>
                <a:spLocks/>
              </p:cNvSpPr>
              <p:nvPr/>
            </p:nvSpPr>
            <p:spPr bwMode="auto">
              <a:xfrm>
                <a:off x="806" y="2786"/>
                <a:ext cx="26" cy="269"/>
              </a:xfrm>
              <a:custGeom>
                <a:avLst/>
                <a:gdLst>
                  <a:gd name="T0" fmla="*/ 2 w 78"/>
                  <a:gd name="T1" fmla="*/ 0 h 807"/>
                  <a:gd name="T2" fmla="*/ 1 w 78"/>
                  <a:gd name="T3" fmla="*/ 0 h 807"/>
                  <a:gd name="T4" fmla="*/ 1 w 78"/>
                  <a:gd name="T5" fmla="*/ 1 h 807"/>
                  <a:gd name="T6" fmla="*/ 0 w 78"/>
                  <a:gd name="T7" fmla="*/ 1 h 807"/>
                  <a:gd name="T8" fmla="*/ 0 w 78"/>
                  <a:gd name="T9" fmla="*/ 1 h 807"/>
                  <a:gd name="T10" fmla="*/ 0 w 78"/>
                  <a:gd name="T11" fmla="*/ 1 h 807"/>
                  <a:gd name="T12" fmla="*/ 0 w 78"/>
                  <a:gd name="T13" fmla="*/ 268 h 807"/>
                  <a:gd name="T14" fmla="*/ 0 w 78"/>
                  <a:gd name="T15" fmla="*/ 268 h 807"/>
                  <a:gd name="T16" fmla="*/ 0 w 78"/>
                  <a:gd name="T17" fmla="*/ 268 h 807"/>
                  <a:gd name="T18" fmla="*/ 1 w 78"/>
                  <a:gd name="T19" fmla="*/ 268 h 807"/>
                  <a:gd name="T20" fmla="*/ 1 w 78"/>
                  <a:gd name="T21" fmla="*/ 269 h 807"/>
                  <a:gd name="T22" fmla="*/ 25 w 78"/>
                  <a:gd name="T23" fmla="*/ 269 h 807"/>
                  <a:gd name="T24" fmla="*/ 25 w 78"/>
                  <a:gd name="T25" fmla="*/ 268 h 807"/>
                  <a:gd name="T26" fmla="*/ 26 w 78"/>
                  <a:gd name="T27" fmla="*/ 268 h 807"/>
                  <a:gd name="T28" fmla="*/ 26 w 78"/>
                  <a:gd name="T29" fmla="*/ 268 h 807"/>
                  <a:gd name="T30" fmla="*/ 26 w 78"/>
                  <a:gd name="T31" fmla="*/ 268 h 807"/>
                  <a:gd name="T32" fmla="*/ 26 w 78"/>
                  <a:gd name="T33" fmla="*/ 1 h 807"/>
                  <a:gd name="T34" fmla="*/ 26 w 78"/>
                  <a:gd name="T35" fmla="*/ 1 h 807"/>
                  <a:gd name="T36" fmla="*/ 26 w 78"/>
                  <a:gd name="T37" fmla="*/ 1 h 807"/>
                  <a:gd name="T38" fmla="*/ 25 w 78"/>
                  <a:gd name="T39" fmla="*/ 1 h 807"/>
                  <a:gd name="T40" fmla="*/ 25 w 78"/>
                  <a:gd name="T41" fmla="*/ 0 h 807"/>
                  <a:gd name="T42" fmla="*/ 24 w 78"/>
                  <a:gd name="T43" fmla="*/ 0 h 807"/>
                  <a:gd name="T44" fmla="*/ 2 w 78"/>
                  <a:gd name="T45" fmla="*/ 0 h 807"/>
                  <a:gd name="T46" fmla="*/ 3 w 78"/>
                  <a:gd name="T47" fmla="*/ 4 h 807"/>
                  <a:gd name="T48" fmla="*/ 23 w 78"/>
                  <a:gd name="T49" fmla="*/ 4 h 807"/>
                  <a:gd name="T50" fmla="*/ 23 w 78"/>
                  <a:gd name="T51" fmla="*/ 265 h 807"/>
                  <a:gd name="T52" fmla="*/ 3 w 78"/>
                  <a:gd name="T53" fmla="*/ 265 h 807"/>
                  <a:gd name="T54" fmla="*/ 3 w 78"/>
                  <a:gd name="T55" fmla="*/ 4 h 807"/>
                  <a:gd name="T56" fmla="*/ 2 w 78"/>
                  <a:gd name="T57" fmla="*/ 0 h 80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8"/>
                  <a:gd name="T88" fmla="*/ 0 h 807"/>
                  <a:gd name="T89" fmla="*/ 78 w 78"/>
                  <a:gd name="T90" fmla="*/ 807 h 80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8" h="807">
                    <a:moveTo>
                      <a:pt x="5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03"/>
                    </a:lnTo>
                    <a:lnTo>
                      <a:pt x="1" y="804"/>
                    </a:lnTo>
                    <a:lnTo>
                      <a:pt x="1" y="805"/>
                    </a:lnTo>
                    <a:lnTo>
                      <a:pt x="3" y="805"/>
                    </a:lnTo>
                    <a:lnTo>
                      <a:pt x="4" y="807"/>
                    </a:lnTo>
                    <a:lnTo>
                      <a:pt x="74" y="807"/>
                    </a:lnTo>
                    <a:lnTo>
                      <a:pt x="76" y="805"/>
                    </a:lnTo>
                    <a:lnTo>
                      <a:pt x="77" y="805"/>
                    </a:lnTo>
                    <a:lnTo>
                      <a:pt x="77" y="804"/>
                    </a:lnTo>
                    <a:lnTo>
                      <a:pt x="78" y="803"/>
                    </a:lnTo>
                    <a:lnTo>
                      <a:pt x="78" y="4"/>
                    </a:lnTo>
                    <a:lnTo>
                      <a:pt x="77" y="3"/>
                    </a:lnTo>
                    <a:lnTo>
                      <a:pt x="77" y="2"/>
                    </a:lnTo>
                    <a:lnTo>
                      <a:pt x="76" y="2"/>
                    </a:lnTo>
                    <a:lnTo>
                      <a:pt x="74" y="0"/>
                    </a:lnTo>
                    <a:lnTo>
                      <a:pt x="73" y="0"/>
                    </a:lnTo>
                    <a:lnTo>
                      <a:pt x="5" y="0"/>
                    </a:lnTo>
                    <a:lnTo>
                      <a:pt x="10" y="11"/>
                    </a:lnTo>
                    <a:lnTo>
                      <a:pt x="68" y="11"/>
                    </a:lnTo>
                    <a:lnTo>
                      <a:pt x="68" y="796"/>
                    </a:lnTo>
                    <a:lnTo>
                      <a:pt x="10" y="796"/>
                    </a:lnTo>
                    <a:lnTo>
                      <a:pt x="10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09" name="Rectangle 1979"/>
              <p:cNvSpPr>
                <a:spLocks noChangeArrowheads="1"/>
              </p:cNvSpPr>
              <p:nvPr/>
            </p:nvSpPr>
            <p:spPr bwMode="auto">
              <a:xfrm>
                <a:off x="1003" y="3096"/>
                <a:ext cx="24" cy="266"/>
              </a:xfrm>
              <a:prstGeom prst="rect">
                <a:avLst/>
              </a:prstGeom>
              <a:solidFill>
                <a:srgbClr val="86868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10" name="Freeform 1980"/>
              <p:cNvSpPr>
                <a:spLocks/>
              </p:cNvSpPr>
              <p:nvPr/>
            </p:nvSpPr>
            <p:spPr bwMode="auto">
              <a:xfrm>
                <a:off x="1002" y="3094"/>
                <a:ext cx="26" cy="270"/>
              </a:xfrm>
              <a:custGeom>
                <a:avLst/>
                <a:gdLst>
                  <a:gd name="T0" fmla="*/ 2 w 79"/>
                  <a:gd name="T1" fmla="*/ 0 h 808"/>
                  <a:gd name="T2" fmla="*/ 1 w 79"/>
                  <a:gd name="T3" fmla="*/ 0 h 808"/>
                  <a:gd name="T4" fmla="*/ 1 w 79"/>
                  <a:gd name="T5" fmla="*/ 0 h 808"/>
                  <a:gd name="T6" fmla="*/ 0 w 79"/>
                  <a:gd name="T7" fmla="*/ 0 h 808"/>
                  <a:gd name="T8" fmla="*/ 0 w 79"/>
                  <a:gd name="T9" fmla="*/ 1 h 808"/>
                  <a:gd name="T10" fmla="*/ 0 w 79"/>
                  <a:gd name="T11" fmla="*/ 1 h 808"/>
                  <a:gd name="T12" fmla="*/ 0 w 79"/>
                  <a:gd name="T13" fmla="*/ 269 h 808"/>
                  <a:gd name="T14" fmla="*/ 0 w 79"/>
                  <a:gd name="T15" fmla="*/ 269 h 808"/>
                  <a:gd name="T16" fmla="*/ 0 w 79"/>
                  <a:gd name="T17" fmla="*/ 270 h 808"/>
                  <a:gd name="T18" fmla="*/ 1 w 79"/>
                  <a:gd name="T19" fmla="*/ 270 h 808"/>
                  <a:gd name="T20" fmla="*/ 1 w 79"/>
                  <a:gd name="T21" fmla="*/ 270 h 808"/>
                  <a:gd name="T22" fmla="*/ 25 w 79"/>
                  <a:gd name="T23" fmla="*/ 270 h 808"/>
                  <a:gd name="T24" fmla="*/ 25 w 79"/>
                  <a:gd name="T25" fmla="*/ 270 h 808"/>
                  <a:gd name="T26" fmla="*/ 25 w 79"/>
                  <a:gd name="T27" fmla="*/ 270 h 808"/>
                  <a:gd name="T28" fmla="*/ 25 w 79"/>
                  <a:gd name="T29" fmla="*/ 269 h 808"/>
                  <a:gd name="T30" fmla="*/ 26 w 79"/>
                  <a:gd name="T31" fmla="*/ 269 h 808"/>
                  <a:gd name="T32" fmla="*/ 26 w 79"/>
                  <a:gd name="T33" fmla="*/ 1 h 808"/>
                  <a:gd name="T34" fmla="*/ 25 w 79"/>
                  <a:gd name="T35" fmla="*/ 1 h 808"/>
                  <a:gd name="T36" fmla="*/ 25 w 79"/>
                  <a:gd name="T37" fmla="*/ 0 h 808"/>
                  <a:gd name="T38" fmla="*/ 25 w 79"/>
                  <a:gd name="T39" fmla="*/ 0 h 808"/>
                  <a:gd name="T40" fmla="*/ 25 w 79"/>
                  <a:gd name="T41" fmla="*/ 0 h 808"/>
                  <a:gd name="T42" fmla="*/ 24 w 79"/>
                  <a:gd name="T43" fmla="*/ 0 h 808"/>
                  <a:gd name="T44" fmla="*/ 2 w 79"/>
                  <a:gd name="T45" fmla="*/ 0 h 808"/>
                  <a:gd name="T46" fmla="*/ 4 w 79"/>
                  <a:gd name="T47" fmla="*/ 4 h 808"/>
                  <a:gd name="T48" fmla="*/ 22 w 79"/>
                  <a:gd name="T49" fmla="*/ 4 h 808"/>
                  <a:gd name="T50" fmla="*/ 22 w 79"/>
                  <a:gd name="T51" fmla="*/ 266 h 808"/>
                  <a:gd name="T52" fmla="*/ 4 w 79"/>
                  <a:gd name="T53" fmla="*/ 266 h 808"/>
                  <a:gd name="T54" fmla="*/ 4 w 79"/>
                  <a:gd name="T55" fmla="*/ 4 h 808"/>
                  <a:gd name="T56" fmla="*/ 2 w 79"/>
                  <a:gd name="T57" fmla="*/ 0 h 8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9"/>
                  <a:gd name="T88" fmla="*/ 0 h 808"/>
                  <a:gd name="T89" fmla="*/ 79 w 79"/>
                  <a:gd name="T90" fmla="*/ 808 h 8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9" h="808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04"/>
                    </a:lnTo>
                    <a:lnTo>
                      <a:pt x="1" y="805"/>
                    </a:lnTo>
                    <a:lnTo>
                      <a:pt x="1" y="807"/>
                    </a:lnTo>
                    <a:lnTo>
                      <a:pt x="3" y="807"/>
                    </a:lnTo>
                    <a:lnTo>
                      <a:pt x="4" y="808"/>
                    </a:lnTo>
                    <a:lnTo>
                      <a:pt x="75" y="808"/>
                    </a:lnTo>
                    <a:lnTo>
                      <a:pt x="76" y="807"/>
                    </a:lnTo>
                    <a:lnTo>
                      <a:pt x="77" y="807"/>
                    </a:lnTo>
                    <a:lnTo>
                      <a:pt x="77" y="805"/>
                    </a:lnTo>
                    <a:lnTo>
                      <a:pt x="79" y="804"/>
                    </a:lnTo>
                    <a:lnTo>
                      <a:pt x="79" y="4"/>
                    </a:lnTo>
                    <a:lnTo>
                      <a:pt x="77" y="3"/>
                    </a:lnTo>
                    <a:lnTo>
                      <a:pt x="77" y="1"/>
                    </a:lnTo>
                    <a:lnTo>
                      <a:pt x="76" y="1"/>
                    </a:lnTo>
                    <a:lnTo>
                      <a:pt x="75" y="0"/>
                    </a:lnTo>
                    <a:lnTo>
                      <a:pt x="73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68" y="11"/>
                    </a:lnTo>
                    <a:lnTo>
                      <a:pt x="68" y="797"/>
                    </a:lnTo>
                    <a:lnTo>
                      <a:pt x="11" y="797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1" name="Freeform 1981"/>
              <p:cNvSpPr>
                <a:spLocks/>
              </p:cNvSpPr>
              <p:nvPr/>
            </p:nvSpPr>
            <p:spPr bwMode="auto">
              <a:xfrm>
                <a:off x="914" y="2232"/>
                <a:ext cx="198" cy="24"/>
              </a:xfrm>
              <a:custGeom>
                <a:avLst/>
                <a:gdLst>
                  <a:gd name="T0" fmla="*/ 6 w 593"/>
                  <a:gd name="T1" fmla="*/ 21 h 72"/>
                  <a:gd name="T2" fmla="*/ 23 w 593"/>
                  <a:gd name="T3" fmla="*/ 4 h 72"/>
                  <a:gd name="T4" fmla="*/ 175 w 593"/>
                  <a:gd name="T5" fmla="*/ 4 h 72"/>
                  <a:gd name="T6" fmla="*/ 192 w 593"/>
                  <a:gd name="T7" fmla="*/ 21 h 72"/>
                  <a:gd name="T8" fmla="*/ 6 w 593"/>
                  <a:gd name="T9" fmla="*/ 21 h 72"/>
                  <a:gd name="T10" fmla="*/ 2 w 593"/>
                  <a:gd name="T11" fmla="*/ 24 h 72"/>
                  <a:gd name="T12" fmla="*/ 196 w 593"/>
                  <a:gd name="T13" fmla="*/ 24 h 72"/>
                  <a:gd name="T14" fmla="*/ 197 w 593"/>
                  <a:gd name="T15" fmla="*/ 24 h 72"/>
                  <a:gd name="T16" fmla="*/ 197 w 593"/>
                  <a:gd name="T17" fmla="*/ 24 h 72"/>
                  <a:gd name="T18" fmla="*/ 198 w 593"/>
                  <a:gd name="T19" fmla="*/ 24 h 72"/>
                  <a:gd name="T20" fmla="*/ 198 w 593"/>
                  <a:gd name="T21" fmla="*/ 23 h 72"/>
                  <a:gd name="T22" fmla="*/ 198 w 593"/>
                  <a:gd name="T23" fmla="*/ 23 h 72"/>
                  <a:gd name="T24" fmla="*/ 198 w 593"/>
                  <a:gd name="T25" fmla="*/ 22 h 72"/>
                  <a:gd name="T26" fmla="*/ 198 w 593"/>
                  <a:gd name="T27" fmla="*/ 21 h 72"/>
                  <a:gd name="T28" fmla="*/ 198 w 593"/>
                  <a:gd name="T29" fmla="*/ 21 h 72"/>
                  <a:gd name="T30" fmla="*/ 177 w 593"/>
                  <a:gd name="T31" fmla="*/ 0 h 72"/>
                  <a:gd name="T32" fmla="*/ 177 w 593"/>
                  <a:gd name="T33" fmla="*/ 0 h 72"/>
                  <a:gd name="T34" fmla="*/ 176 w 593"/>
                  <a:gd name="T35" fmla="*/ 0 h 72"/>
                  <a:gd name="T36" fmla="*/ 22 w 593"/>
                  <a:gd name="T37" fmla="*/ 0 h 72"/>
                  <a:gd name="T38" fmla="*/ 22 w 593"/>
                  <a:gd name="T39" fmla="*/ 0 h 72"/>
                  <a:gd name="T40" fmla="*/ 21 w 593"/>
                  <a:gd name="T41" fmla="*/ 0 h 72"/>
                  <a:gd name="T42" fmla="*/ 0 w 593"/>
                  <a:gd name="T43" fmla="*/ 21 h 72"/>
                  <a:gd name="T44" fmla="*/ 0 w 593"/>
                  <a:gd name="T45" fmla="*/ 21 h 72"/>
                  <a:gd name="T46" fmla="*/ 0 w 593"/>
                  <a:gd name="T47" fmla="*/ 22 h 72"/>
                  <a:gd name="T48" fmla="*/ 0 w 593"/>
                  <a:gd name="T49" fmla="*/ 23 h 72"/>
                  <a:gd name="T50" fmla="*/ 0 w 593"/>
                  <a:gd name="T51" fmla="*/ 23 h 72"/>
                  <a:gd name="T52" fmla="*/ 0 w 593"/>
                  <a:gd name="T53" fmla="*/ 24 h 72"/>
                  <a:gd name="T54" fmla="*/ 1 w 593"/>
                  <a:gd name="T55" fmla="*/ 24 h 72"/>
                  <a:gd name="T56" fmla="*/ 1 w 593"/>
                  <a:gd name="T57" fmla="*/ 24 h 72"/>
                  <a:gd name="T58" fmla="*/ 2 w 593"/>
                  <a:gd name="T59" fmla="*/ 24 h 72"/>
                  <a:gd name="T60" fmla="*/ 6 w 593"/>
                  <a:gd name="T61" fmla="*/ 21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93"/>
                  <a:gd name="T94" fmla="*/ 0 h 72"/>
                  <a:gd name="T95" fmla="*/ 593 w 593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93" h="72">
                    <a:moveTo>
                      <a:pt x="19" y="62"/>
                    </a:moveTo>
                    <a:lnTo>
                      <a:pt x="70" y="11"/>
                    </a:lnTo>
                    <a:lnTo>
                      <a:pt x="524" y="11"/>
                    </a:lnTo>
                    <a:lnTo>
                      <a:pt x="575" y="62"/>
                    </a:lnTo>
                    <a:lnTo>
                      <a:pt x="19" y="62"/>
                    </a:lnTo>
                    <a:lnTo>
                      <a:pt x="5" y="72"/>
                    </a:lnTo>
                    <a:lnTo>
                      <a:pt x="588" y="72"/>
                    </a:lnTo>
                    <a:lnTo>
                      <a:pt x="589" y="72"/>
                    </a:lnTo>
                    <a:lnTo>
                      <a:pt x="591" y="71"/>
                    </a:lnTo>
                    <a:lnTo>
                      <a:pt x="592" y="71"/>
                    </a:lnTo>
                    <a:lnTo>
                      <a:pt x="592" y="70"/>
                    </a:lnTo>
                    <a:lnTo>
                      <a:pt x="593" y="68"/>
                    </a:lnTo>
                    <a:lnTo>
                      <a:pt x="593" y="66"/>
                    </a:lnTo>
                    <a:lnTo>
                      <a:pt x="592" y="64"/>
                    </a:lnTo>
                    <a:lnTo>
                      <a:pt x="592" y="63"/>
                    </a:lnTo>
                    <a:lnTo>
                      <a:pt x="531" y="1"/>
                    </a:lnTo>
                    <a:lnTo>
                      <a:pt x="530" y="1"/>
                    </a:lnTo>
                    <a:lnTo>
                      <a:pt x="528" y="0"/>
                    </a:lnTo>
                    <a:lnTo>
                      <a:pt x="66" y="0"/>
                    </a:lnTo>
                    <a:lnTo>
                      <a:pt x="65" y="1"/>
                    </a:lnTo>
                    <a:lnTo>
                      <a:pt x="64" y="1"/>
                    </a:lnTo>
                    <a:lnTo>
                      <a:pt x="1" y="63"/>
                    </a:lnTo>
                    <a:lnTo>
                      <a:pt x="1" y="64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1" y="70"/>
                    </a:lnTo>
                    <a:lnTo>
                      <a:pt x="1" y="71"/>
                    </a:lnTo>
                    <a:lnTo>
                      <a:pt x="3" y="71"/>
                    </a:lnTo>
                    <a:lnTo>
                      <a:pt x="4" y="72"/>
                    </a:lnTo>
                    <a:lnTo>
                      <a:pt x="5" y="72"/>
                    </a:lnTo>
                    <a:lnTo>
                      <a:pt x="19" y="6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2" name="Freeform 1982"/>
              <p:cNvSpPr>
                <a:spLocks/>
              </p:cNvSpPr>
              <p:nvPr/>
            </p:nvSpPr>
            <p:spPr bwMode="auto">
              <a:xfrm>
                <a:off x="897" y="2253"/>
                <a:ext cx="49" cy="77"/>
              </a:xfrm>
              <a:custGeom>
                <a:avLst/>
                <a:gdLst>
                  <a:gd name="T0" fmla="*/ 2 w 149"/>
                  <a:gd name="T1" fmla="*/ 0 h 232"/>
                  <a:gd name="T2" fmla="*/ 1 w 149"/>
                  <a:gd name="T3" fmla="*/ 0 h 232"/>
                  <a:gd name="T4" fmla="*/ 1 w 149"/>
                  <a:gd name="T5" fmla="*/ 0 h 232"/>
                  <a:gd name="T6" fmla="*/ 0 w 149"/>
                  <a:gd name="T7" fmla="*/ 0 h 232"/>
                  <a:gd name="T8" fmla="*/ 0 w 149"/>
                  <a:gd name="T9" fmla="*/ 1 h 232"/>
                  <a:gd name="T10" fmla="*/ 0 w 149"/>
                  <a:gd name="T11" fmla="*/ 1 h 232"/>
                  <a:gd name="T12" fmla="*/ 0 w 149"/>
                  <a:gd name="T13" fmla="*/ 76 h 232"/>
                  <a:gd name="T14" fmla="*/ 0 w 149"/>
                  <a:gd name="T15" fmla="*/ 76 h 232"/>
                  <a:gd name="T16" fmla="*/ 0 w 149"/>
                  <a:gd name="T17" fmla="*/ 77 h 232"/>
                  <a:gd name="T18" fmla="*/ 1 w 149"/>
                  <a:gd name="T19" fmla="*/ 77 h 232"/>
                  <a:gd name="T20" fmla="*/ 1 w 149"/>
                  <a:gd name="T21" fmla="*/ 77 h 232"/>
                  <a:gd name="T22" fmla="*/ 48 w 149"/>
                  <a:gd name="T23" fmla="*/ 77 h 232"/>
                  <a:gd name="T24" fmla="*/ 48 w 149"/>
                  <a:gd name="T25" fmla="*/ 77 h 232"/>
                  <a:gd name="T26" fmla="*/ 48 w 149"/>
                  <a:gd name="T27" fmla="*/ 77 h 232"/>
                  <a:gd name="T28" fmla="*/ 48 w 149"/>
                  <a:gd name="T29" fmla="*/ 76 h 232"/>
                  <a:gd name="T30" fmla="*/ 49 w 149"/>
                  <a:gd name="T31" fmla="*/ 76 h 232"/>
                  <a:gd name="T32" fmla="*/ 49 w 149"/>
                  <a:gd name="T33" fmla="*/ 1 h 232"/>
                  <a:gd name="T34" fmla="*/ 48 w 149"/>
                  <a:gd name="T35" fmla="*/ 1 h 232"/>
                  <a:gd name="T36" fmla="*/ 48 w 149"/>
                  <a:gd name="T37" fmla="*/ 0 h 232"/>
                  <a:gd name="T38" fmla="*/ 48 w 149"/>
                  <a:gd name="T39" fmla="*/ 0 h 232"/>
                  <a:gd name="T40" fmla="*/ 48 w 149"/>
                  <a:gd name="T41" fmla="*/ 0 h 232"/>
                  <a:gd name="T42" fmla="*/ 47 w 149"/>
                  <a:gd name="T43" fmla="*/ 0 h 232"/>
                  <a:gd name="T44" fmla="*/ 2 w 149"/>
                  <a:gd name="T45" fmla="*/ 0 h 232"/>
                  <a:gd name="T46" fmla="*/ 3 w 149"/>
                  <a:gd name="T47" fmla="*/ 3 h 232"/>
                  <a:gd name="T48" fmla="*/ 45 w 149"/>
                  <a:gd name="T49" fmla="*/ 3 h 232"/>
                  <a:gd name="T50" fmla="*/ 45 w 149"/>
                  <a:gd name="T51" fmla="*/ 73 h 232"/>
                  <a:gd name="T52" fmla="*/ 3 w 149"/>
                  <a:gd name="T53" fmla="*/ 73 h 232"/>
                  <a:gd name="T54" fmla="*/ 3 w 149"/>
                  <a:gd name="T55" fmla="*/ 3 h 232"/>
                  <a:gd name="T56" fmla="*/ 2 w 149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9"/>
                  <a:gd name="T88" fmla="*/ 0 h 232"/>
                  <a:gd name="T89" fmla="*/ 149 w 149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9" h="232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1" y="229"/>
                    </a:lnTo>
                    <a:lnTo>
                      <a:pt x="1" y="231"/>
                    </a:lnTo>
                    <a:lnTo>
                      <a:pt x="2" y="231"/>
                    </a:lnTo>
                    <a:lnTo>
                      <a:pt x="4" y="232"/>
                    </a:lnTo>
                    <a:lnTo>
                      <a:pt x="145" y="232"/>
                    </a:lnTo>
                    <a:lnTo>
                      <a:pt x="146" y="231"/>
                    </a:lnTo>
                    <a:lnTo>
                      <a:pt x="147" y="231"/>
                    </a:lnTo>
                    <a:lnTo>
                      <a:pt x="147" y="229"/>
                    </a:lnTo>
                    <a:lnTo>
                      <a:pt x="149" y="228"/>
                    </a:lnTo>
                    <a:lnTo>
                      <a:pt x="149" y="4"/>
                    </a:lnTo>
                    <a:lnTo>
                      <a:pt x="147" y="2"/>
                    </a:lnTo>
                    <a:lnTo>
                      <a:pt x="147" y="1"/>
                    </a:lnTo>
                    <a:lnTo>
                      <a:pt x="146" y="1"/>
                    </a:lnTo>
                    <a:lnTo>
                      <a:pt x="145" y="0"/>
                    </a:lnTo>
                    <a:lnTo>
                      <a:pt x="143" y="0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138" y="10"/>
                    </a:lnTo>
                    <a:lnTo>
                      <a:pt x="138" y="221"/>
                    </a:lnTo>
                    <a:lnTo>
                      <a:pt x="10" y="221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3" name="Freeform 1983"/>
              <p:cNvSpPr>
                <a:spLocks/>
              </p:cNvSpPr>
              <p:nvPr/>
            </p:nvSpPr>
            <p:spPr bwMode="auto">
              <a:xfrm>
                <a:off x="943" y="2253"/>
                <a:ext cx="72" cy="77"/>
              </a:xfrm>
              <a:custGeom>
                <a:avLst/>
                <a:gdLst>
                  <a:gd name="T0" fmla="*/ 2 w 218"/>
                  <a:gd name="T1" fmla="*/ 0 h 232"/>
                  <a:gd name="T2" fmla="*/ 1 w 218"/>
                  <a:gd name="T3" fmla="*/ 0 h 232"/>
                  <a:gd name="T4" fmla="*/ 1 w 218"/>
                  <a:gd name="T5" fmla="*/ 0 h 232"/>
                  <a:gd name="T6" fmla="*/ 0 w 218"/>
                  <a:gd name="T7" fmla="*/ 0 h 232"/>
                  <a:gd name="T8" fmla="*/ 0 w 218"/>
                  <a:gd name="T9" fmla="*/ 1 h 232"/>
                  <a:gd name="T10" fmla="*/ 0 w 218"/>
                  <a:gd name="T11" fmla="*/ 1 h 232"/>
                  <a:gd name="T12" fmla="*/ 0 w 218"/>
                  <a:gd name="T13" fmla="*/ 76 h 232"/>
                  <a:gd name="T14" fmla="*/ 0 w 218"/>
                  <a:gd name="T15" fmla="*/ 76 h 232"/>
                  <a:gd name="T16" fmla="*/ 0 w 218"/>
                  <a:gd name="T17" fmla="*/ 77 h 232"/>
                  <a:gd name="T18" fmla="*/ 1 w 218"/>
                  <a:gd name="T19" fmla="*/ 77 h 232"/>
                  <a:gd name="T20" fmla="*/ 1 w 218"/>
                  <a:gd name="T21" fmla="*/ 77 h 232"/>
                  <a:gd name="T22" fmla="*/ 71 w 218"/>
                  <a:gd name="T23" fmla="*/ 77 h 232"/>
                  <a:gd name="T24" fmla="*/ 71 w 218"/>
                  <a:gd name="T25" fmla="*/ 77 h 232"/>
                  <a:gd name="T26" fmla="*/ 72 w 218"/>
                  <a:gd name="T27" fmla="*/ 77 h 232"/>
                  <a:gd name="T28" fmla="*/ 72 w 218"/>
                  <a:gd name="T29" fmla="*/ 76 h 232"/>
                  <a:gd name="T30" fmla="*/ 72 w 218"/>
                  <a:gd name="T31" fmla="*/ 76 h 232"/>
                  <a:gd name="T32" fmla="*/ 72 w 218"/>
                  <a:gd name="T33" fmla="*/ 1 h 232"/>
                  <a:gd name="T34" fmla="*/ 72 w 218"/>
                  <a:gd name="T35" fmla="*/ 1 h 232"/>
                  <a:gd name="T36" fmla="*/ 72 w 218"/>
                  <a:gd name="T37" fmla="*/ 0 h 232"/>
                  <a:gd name="T38" fmla="*/ 71 w 218"/>
                  <a:gd name="T39" fmla="*/ 0 h 232"/>
                  <a:gd name="T40" fmla="*/ 71 w 218"/>
                  <a:gd name="T41" fmla="*/ 0 h 232"/>
                  <a:gd name="T42" fmla="*/ 70 w 218"/>
                  <a:gd name="T43" fmla="*/ 0 h 232"/>
                  <a:gd name="T44" fmla="*/ 2 w 218"/>
                  <a:gd name="T45" fmla="*/ 0 h 232"/>
                  <a:gd name="T46" fmla="*/ 4 w 218"/>
                  <a:gd name="T47" fmla="*/ 3 h 232"/>
                  <a:gd name="T48" fmla="*/ 69 w 218"/>
                  <a:gd name="T49" fmla="*/ 3 h 232"/>
                  <a:gd name="T50" fmla="*/ 69 w 218"/>
                  <a:gd name="T51" fmla="*/ 73 h 232"/>
                  <a:gd name="T52" fmla="*/ 4 w 218"/>
                  <a:gd name="T53" fmla="*/ 73 h 232"/>
                  <a:gd name="T54" fmla="*/ 4 w 218"/>
                  <a:gd name="T55" fmla="*/ 3 h 232"/>
                  <a:gd name="T56" fmla="*/ 2 w 218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18"/>
                  <a:gd name="T88" fmla="*/ 0 h 232"/>
                  <a:gd name="T89" fmla="*/ 218 w 218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18" h="232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1" y="229"/>
                    </a:lnTo>
                    <a:lnTo>
                      <a:pt x="1" y="231"/>
                    </a:lnTo>
                    <a:lnTo>
                      <a:pt x="3" y="231"/>
                    </a:lnTo>
                    <a:lnTo>
                      <a:pt x="4" y="232"/>
                    </a:lnTo>
                    <a:lnTo>
                      <a:pt x="214" y="232"/>
                    </a:lnTo>
                    <a:lnTo>
                      <a:pt x="216" y="231"/>
                    </a:lnTo>
                    <a:lnTo>
                      <a:pt x="217" y="231"/>
                    </a:lnTo>
                    <a:lnTo>
                      <a:pt x="217" y="229"/>
                    </a:lnTo>
                    <a:lnTo>
                      <a:pt x="218" y="228"/>
                    </a:lnTo>
                    <a:lnTo>
                      <a:pt x="218" y="4"/>
                    </a:lnTo>
                    <a:lnTo>
                      <a:pt x="217" y="2"/>
                    </a:lnTo>
                    <a:lnTo>
                      <a:pt x="217" y="1"/>
                    </a:lnTo>
                    <a:lnTo>
                      <a:pt x="216" y="1"/>
                    </a:lnTo>
                    <a:lnTo>
                      <a:pt x="214" y="0"/>
                    </a:lnTo>
                    <a:lnTo>
                      <a:pt x="213" y="0"/>
                    </a:lnTo>
                    <a:lnTo>
                      <a:pt x="5" y="0"/>
                    </a:lnTo>
                    <a:lnTo>
                      <a:pt x="11" y="10"/>
                    </a:lnTo>
                    <a:lnTo>
                      <a:pt x="208" y="10"/>
                    </a:lnTo>
                    <a:lnTo>
                      <a:pt x="208" y="221"/>
                    </a:lnTo>
                    <a:lnTo>
                      <a:pt x="11" y="221"/>
                    </a:lnTo>
                    <a:lnTo>
                      <a:pt x="11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4" name="Freeform 1984"/>
              <p:cNvSpPr>
                <a:spLocks/>
              </p:cNvSpPr>
              <p:nvPr/>
            </p:nvSpPr>
            <p:spPr bwMode="auto">
              <a:xfrm>
                <a:off x="897" y="2253"/>
                <a:ext cx="49" cy="76"/>
              </a:xfrm>
              <a:custGeom>
                <a:avLst/>
                <a:gdLst>
                  <a:gd name="T0" fmla="*/ 46 w 148"/>
                  <a:gd name="T1" fmla="*/ 76 h 227"/>
                  <a:gd name="T2" fmla="*/ 46 w 148"/>
                  <a:gd name="T3" fmla="*/ 76 h 227"/>
                  <a:gd name="T4" fmla="*/ 48 w 148"/>
                  <a:gd name="T5" fmla="*/ 76 h 227"/>
                  <a:gd name="T6" fmla="*/ 48 w 148"/>
                  <a:gd name="T7" fmla="*/ 75 h 227"/>
                  <a:gd name="T8" fmla="*/ 49 w 148"/>
                  <a:gd name="T9" fmla="*/ 75 h 227"/>
                  <a:gd name="T10" fmla="*/ 49 w 148"/>
                  <a:gd name="T11" fmla="*/ 74 h 227"/>
                  <a:gd name="T12" fmla="*/ 48 w 148"/>
                  <a:gd name="T13" fmla="*/ 73 h 227"/>
                  <a:gd name="T14" fmla="*/ 4 w 148"/>
                  <a:gd name="T15" fmla="*/ 39 h 227"/>
                  <a:gd name="T16" fmla="*/ 48 w 148"/>
                  <a:gd name="T17" fmla="*/ 3 h 227"/>
                  <a:gd name="T18" fmla="*/ 48 w 148"/>
                  <a:gd name="T19" fmla="*/ 3 h 227"/>
                  <a:gd name="T20" fmla="*/ 48 w 148"/>
                  <a:gd name="T21" fmla="*/ 2 h 227"/>
                  <a:gd name="T22" fmla="*/ 48 w 148"/>
                  <a:gd name="T23" fmla="*/ 1 h 227"/>
                  <a:gd name="T24" fmla="*/ 48 w 148"/>
                  <a:gd name="T25" fmla="*/ 1 h 227"/>
                  <a:gd name="T26" fmla="*/ 47 w 148"/>
                  <a:gd name="T27" fmla="*/ 1 h 227"/>
                  <a:gd name="T28" fmla="*/ 47 w 148"/>
                  <a:gd name="T29" fmla="*/ 0 h 227"/>
                  <a:gd name="T30" fmla="*/ 45 w 148"/>
                  <a:gd name="T31" fmla="*/ 0 h 227"/>
                  <a:gd name="T32" fmla="*/ 45 w 148"/>
                  <a:gd name="T33" fmla="*/ 1 h 227"/>
                  <a:gd name="T34" fmla="*/ 0 w 148"/>
                  <a:gd name="T35" fmla="*/ 37 h 227"/>
                  <a:gd name="T36" fmla="*/ 0 w 148"/>
                  <a:gd name="T37" fmla="*/ 38 h 227"/>
                  <a:gd name="T38" fmla="*/ 0 w 148"/>
                  <a:gd name="T39" fmla="*/ 38 h 227"/>
                  <a:gd name="T40" fmla="*/ 0 w 148"/>
                  <a:gd name="T41" fmla="*/ 39 h 227"/>
                  <a:gd name="T42" fmla="*/ 1 w 148"/>
                  <a:gd name="T43" fmla="*/ 40 h 227"/>
                  <a:gd name="T44" fmla="*/ 46 w 148"/>
                  <a:gd name="T45" fmla="*/ 76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8"/>
                  <a:gd name="T70" fmla="*/ 0 h 227"/>
                  <a:gd name="T71" fmla="*/ 148 w 148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8" h="227">
                    <a:moveTo>
                      <a:pt x="140" y="226"/>
                    </a:moveTo>
                    <a:lnTo>
                      <a:pt x="140" y="227"/>
                    </a:lnTo>
                    <a:lnTo>
                      <a:pt x="144" y="227"/>
                    </a:lnTo>
                    <a:lnTo>
                      <a:pt x="146" y="225"/>
                    </a:lnTo>
                    <a:lnTo>
                      <a:pt x="148" y="225"/>
                    </a:lnTo>
                    <a:lnTo>
                      <a:pt x="148" y="221"/>
                    </a:lnTo>
                    <a:lnTo>
                      <a:pt x="145" y="218"/>
                    </a:lnTo>
                    <a:lnTo>
                      <a:pt x="13" y="116"/>
                    </a:lnTo>
                    <a:lnTo>
                      <a:pt x="144" y="10"/>
                    </a:lnTo>
                    <a:lnTo>
                      <a:pt x="144" y="8"/>
                    </a:lnTo>
                    <a:lnTo>
                      <a:pt x="145" y="7"/>
                    </a:lnTo>
                    <a:lnTo>
                      <a:pt x="145" y="3"/>
                    </a:lnTo>
                    <a:lnTo>
                      <a:pt x="144" y="2"/>
                    </a:lnTo>
                    <a:lnTo>
                      <a:pt x="142" y="2"/>
                    </a:lnTo>
                    <a:lnTo>
                      <a:pt x="141" y="0"/>
                    </a:lnTo>
                    <a:lnTo>
                      <a:pt x="137" y="0"/>
                    </a:lnTo>
                    <a:lnTo>
                      <a:pt x="136" y="2"/>
                    </a:lnTo>
                    <a:lnTo>
                      <a:pt x="1" y="112"/>
                    </a:lnTo>
                    <a:lnTo>
                      <a:pt x="1" y="113"/>
                    </a:lnTo>
                    <a:lnTo>
                      <a:pt x="0" y="113"/>
                    </a:lnTo>
                    <a:lnTo>
                      <a:pt x="0" y="117"/>
                    </a:lnTo>
                    <a:lnTo>
                      <a:pt x="3" y="120"/>
                    </a:lnTo>
                    <a:lnTo>
                      <a:pt x="140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5" name="Freeform 1985"/>
              <p:cNvSpPr>
                <a:spLocks/>
              </p:cNvSpPr>
              <p:nvPr/>
            </p:nvSpPr>
            <p:spPr bwMode="auto">
              <a:xfrm>
                <a:off x="915" y="2254"/>
                <a:ext cx="198" cy="96"/>
              </a:xfrm>
              <a:custGeom>
                <a:avLst/>
                <a:gdLst>
                  <a:gd name="T0" fmla="*/ 3 w 592"/>
                  <a:gd name="T1" fmla="*/ 76 h 286"/>
                  <a:gd name="T2" fmla="*/ 3 w 592"/>
                  <a:gd name="T3" fmla="*/ 76 h 286"/>
                  <a:gd name="T4" fmla="*/ 3 w 592"/>
                  <a:gd name="T5" fmla="*/ 75 h 286"/>
                  <a:gd name="T6" fmla="*/ 3 w 592"/>
                  <a:gd name="T7" fmla="*/ 75 h 286"/>
                  <a:gd name="T8" fmla="*/ 3 w 592"/>
                  <a:gd name="T9" fmla="*/ 75 h 286"/>
                  <a:gd name="T10" fmla="*/ 2 w 592"/>
                  <a:gd name="T11" fmla="*/ 75 h 286"/>
                  <a:gd name="T12" fmla="*/ 1 w 592"/>
                  <a:gd name="T13" fmla="*/ 75 h 286"/>
                  <a:gd name="T14" fmla="*/ 1 w 592"/>
                  <a:gd name="T15" fmla="*/ 75 h 286"/>
                  <a:gd name="T16" fmla="*/ 0 w 592"/>
                  <a:gd name="T17" fmla="*/ 75 h 286"/>
                  <a:gd name="T18" fmla="*/ 0 w 592"/>
                  <a:gd name="T19" fmla="*/ 75 h 286"/>
                  <a:gd name="T20" fmla="*/ 0 w 592"/>
                  <a:gd name="T21" fmla="*/ 76 h 286"/>
                  <a:gd name="T22" fmla="*/ 0 w 592"/>
                  <a:gd name="T23" fmla="*/ 95 h 286"/>
                  <a:gd name="T24" fmla="*/ 0 w 592"/>
                  <a:gd name="T25" fmla="*/ 95 h 286"/>
                  <a:gd name="T26" fmla="*/ 0 w 592"/>
                  <a:gd name="T27" fmla="*/ 96 h 286"/>
                  <a:gd name="T28" fmla="*/ 1 w 592"/>
                  <a:gd name="T29" fmla="*/ 96 h 286"/>
                  <a:gd name="T30" fmla="*/ 1 w 592"/>
                  <a:gd name="T31" fmla="*/ 96 h 286"/>
                  <a:gd name="T32" fmla="*/ 197 w 592"/>
                  <a:gd name="T33" fmla="*/ 96 h 286"/>
                  <a:gd name="T34" fmla="*/ 197 w 592"/>
                  <a:gd name="T35" fmla="*/ 96 h 286"/>
                  <a:gd name="T36" fmla="*/ 197 w 592"/>
                  <a:gd name="T37" fmla="*/ 96 h 286"/>
                  <a:gd name="T38" fmla="*/ 197 w 592"/>
                  <a:gd name="T39" fmla="*/ 95 h 286"/>
                  <a:gd name="T40" fmla="*/ 198 w 592"/>
                  <a:gd name="T41" fmla="*/ 95 h 286"/>
                  <a:gd name="T42" fmla="*/ 198 w 592"/>
                  <a:gd name="T43" fmla="*/ 1 h 286"/>
                  <a:gd name="T44" fmla="*/ 197 w 592"/>
                  <a:gd name="T45" fmla="*/ 1 h 286"/>
                  <a:gd name="T46" fmla="*/ 197 w 592"/>
                  <a:gd name="T47" fmla="*/ 0 h 286"/>
                  <a:gd name="T48" fmla="*/ 197 w 592"/>
                  <a:gd name="T49" fmla="*/ 0 h 286"/>
                  <a:gd name="T50" fmla="*/ 197 w 592"/>
                  <a:gd name="T51" fmla="*/ 0 h 286"/>
                  <a:gd name="T52" fmla="*/ 196 w 592"/>
                  <a:gd name="T53" fmla="*/ 0 h 286"/>
                  <a:gd name="T54" fmla="*/ 195 w 592"/>
                  <a:gd name="T55" fmla="*/ 0 h 286"/>
                  <a:gd name="T56" fmla="*/ 195 w 592"/>
                  <a:gd name="T57" fmla="*/ 0 h 286"/>
                  <a:gd name="T58" fmla="*/ 195 w 592"/>
                  <a:gd name="T59" fmla="*/ 1 h 286"/>
                  <a:gd name="T60" fmla="*/ 194 w 592"/>
                  <a:gd name="T61" fmla="*/ 1 h 286"/>
                  <a:gd name="T62" fmla="*/ 194 w 592"/>
                  <a:gd name="T63" fmla="*/ 2 h 286"/>
                  <a:gd name="T64" fmla="*/ 194 w 592"/>
                  <a:gd name="T65" fmla="*/ 92 h 286"/>
                  <a:gd name="T66" fmla="*/ 3 w 592"/>
                  <a:gd name="T67" fmla="*/ 92 h 286"/>
                  <a:gd name="T68" fmla="*/ 3 w 592"/>
                  <a:gd name="T69" fmla="*/ 76 h 28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92"/>
                  <a:gd name="T106" fmla="*/ 0 h 286"/>
                  <a:gd name="T107" fmla="*/ 592 w 592"/>
                  <a:gd name="T108" fmla="*/ 286 h 28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92" h="286">
                    <a:moveTo>
                      <a:pt x="10" y="227"/>
                    </a:moveTo>
                    <a:lnTo>
                      <a:pt x="10" y="226"/>
                    </a:lnTo>
                    <a:lnTo>
                      <a:pt x="9" y="224"/>
                    </a:lnTo>
                    <a:lnTo>
                      <a:pt x="9" y="223"/>
                    </a:lnTo>
                    <a:lnTo>
                      <a:pt x="8" y="223"/>
                    </a:lnTo>
                    <a:lnTo>
                      <a:pt x="6" y="222"/>
                    </a:lnTo>
                    <a:lnTo>
                      <a:pt x="4" y="222"/>
                    </a:lnTo>
                    <a:lnTo>
                      <a:pt x="2" y="223"/>
                    </a:lnTo>
                    <a:lnTo>
                      <a:pt x="1" y="223"/>
                    </a:lnTo>
                    <a:lnTo>
                      <a:pt x="1" y="224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1" y="283"/>
                    </a:lnTo>
                    <a:lnTo>
                      <a:pt x="1" y="285"/>
                    </a:lnTo>
                    <a:lnTo>
                      <a:pt x="2" y="285"/>
                    </a:lnTo>
                    <a:lnTo>
                      <a:pt x="4" y="286"/>
                    </a:lnTo>
                    <a:lnTo>
                      <a:pt x="588" y="286"/>
                    </a:lnTo>
                    <a:lnTo>
                      <a:pt x="589" y="285"/>
                    </a:lnTo>
                    <a:lnTo>
                      <a:pt x="590" y="285"/>
                    </a:lnTo>
                    <a:lnTo>
                      <a:pt x="590" y="283"/>
                    </a:lnTo>
                    <a:lnTo>
                      <a:pt x="592" y="282"/>
                    </a:lnTo>
                    <a:lnTo>
                      <a:pt x="592" y="4"/>
                    </a:lnTo>
                    <a:lnTo>
                      <a:pt x="590" y="3"/>
                    </a:lnTo>
                    <a:lnTo>
                      <a:pt x="590" y="1"/>
                    </a:lnTo>
                    <a:lnTo>
                      <a:pt x="589" y="1"/>
                    </a:lnTo>
                    <a:lnTo>
                      <a:pt x="588" y="0"/>
                    </a:lnTo>
                    <a:lnTo>
                      <a:pt x="585" y="0"/>
                    </a:lnTo>
                    <a:lnTo>
                      <a:pt x="584" y="1"/>
                    </a:lnTo>
                    <a:lnTo>
                      <a:pt x="582" y="1"/>
                    </a:lnTo>
                    <a:lnTo>
                      <a:pt x="582" y="3"/>
                    </a:lnTo>
                    <a:lnTo>
                      <a:pt x="581" y="4"/>
                    </a:lnTo>
                    <a:lnTo>
                      <a:pt x="581" y="5"/>
                    </a:lnTo>
                    <a:lnTo>
                      <a:pt x="581" y="275"/>
                    </a:lnTo>
                    <a:lnTo>
                      <a:pt x="10" y="275"/>
                    </a:lnTo>
                    <a:lnTo>
                      <a:pt x="10" y="2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6" name="Freeform 1986"/>
              <p:cNvSpPr>
                <a:spLocks/>
              </p:cNvSpPr>
              <p:nvPr/>
            </p:nvSpPr>
            <p:spPr bwMode="auto">
              <a:xfrm>
                <a:off x="915" y="2346"/>
                <a:ext cx="197" cy="140"/>
              </a:xfrm>
              <a:custGeom>
                <a:avLst/>
                <a:gdLst>
                  <a:gd name="T0" fmla="*/ 4 w 592"/>
                  <a:gd name="T1" fmla="*/ 1 h 419"/>
                  <a:gd name="T2" fmla="*/ 3 w 592"/>
                  <a:gd name="T3" fmla="*/ 1 h 419"/>
                  <a:gd name="T4" fmla="*/ 3 w 592"/>
                  <a:gd name="T5" fmla="*/ 1 h 419"/>
                  <a:gd name="T6" fmla="*/ 2 w 592"/>
                  <a:gd name="T7" fmla="*/ 0 h 419"/>
                  <a:gd name="T8" fmla="*/ 1 w 592"/>
                  <a:gd name="T9" fmla="*/ 0 h 419"/>
                  <a:gd name="T10" fmla="*/ 1 w 592"/>
                  <a:gd name="T11" fmla="*/ 1 h 419"/>
                  <a:gd name="T12" fmla="*/ 1 w 592"/>
                  <a:gd name="T13" fmla="*/ 1 h 419"/>
                  <a:gd name="T14" fmla="*/ 1 w 592"/>
                  <a:gd name="T15" fmla="*/ 1 h 419"/>
                  <a:gd name="T16" fmla="*/ 0 w 592"/>
                  <a:gd name="T17" fmla="*/ 1 h 419"/>
                  <a:gd name="T18" fmla="*/ 0 w 592"/>
                  <a:gd name="T19" fmla="*/ 2 h 419"/>
                  <a:gd name="T20" fmla="*/ 1 w 592"/>
                  <a:gd name="T21" fmla="*/ 3 h 419"/>
                  <a:gd name="T22" fmla="*/ 77 w 592"/>
                  <a:gd name="T23" fmla="*/ 139 h 419"/>
                  <a:gd name="T24" fmla="*/ 77 w 592"/>
                  <a:gd name="T25" fmla="*/ 139 h 419"/>
                  <a:gd name="T26" fmla="*/ 77 w 592"/>
                  <a:gd name="T27" fmla="*/ 139 h 419"/>
                  <a:gd name="T28" fmla="*/ 78 w 592"/>
                  <a:gd name="T29" fmla="*/ 140 h 419"/>
                  <a:gd name="T30" fmla="*/ 119 w 592"/>
                  <a:gd name="T31" fmla="*/ 140 h 419"/>
                  <a:gd name="T32" fmla="*/ 120 w 592"/>
                  <a:gd name="T33" fmla="*/ 139 h 419"/>
                  <a:gd name="T34" fmla="*/ 120 w 592"/>
                  <a:gd name="T35" fmla="*/ 139 h 419"/>
                  <a:gd name="T36" fmla="*/ 120 w 592"/>
                  <a:gd name="T37" fmla="*/ 139 h 419"/>
                  <a:gd name="T38" fmla="*/ 120 w 592"/>
                  <a:gd name="T39" fmla="*/ 139 h 419"/>
                  <a:gd name="T40" fmla="*/ 197 w 592"/>
                  <a:gd name="T41" fmla="*/ 3 h 419"/>
                  <a:gd name="T42" fmla="*/ 197 w 592"/>
                  <a:gd name="T43" fmla="*/ 1 h 419"/>
                  <a:gd name="T44" fmla="*/ 197 w 592"/>
                  <a:gd name="T45" fmla="*/ 1 h 419"/>
                  <a:gd name="T46" fmla="*/ 197 w 592"/>
                  <a:gd name="T47" fmla="*/ 1 h 419"/>
                  <a:gd name="T48" fmla="*/ 196 w 592"/>
                  <a:gd name="T49" fmla="*/ 1 h 419"/>
                  <a:gd name="T50" fmla="*/ 196 w 592"/>
                  <a:gd name="T51" fmla="*/ 0 h 419"/>
                  <a:gd name="T52" fmla="*/ 195 w 592"/>
                  <a:gd name="T53" fmla="*/ 0 h 419"/>
                  <a:gd name="T54" fmla="*/ 194 w 592"/>
                  <a:gd name="T55" fmla="*/ 1 h 419"/>
                  <a:gd name="T56" fmla="*/ 194 w 592"/>
                  <a:gd name="T57" fmla="*/ 1 h 419"/>
                  <a:gd name="T58" fmla="*/ 194 w 592"/>
                  <a:gd name="T59" fmla="*/ 1 h 419"/>
                  <a:gd name="T60" fmla="*/ 118 w 592"/>
                  <a:gd name="T61" fmla="*/ 136 h 419"/>
                  <a:gd name="T62" fmla="*/ 79 w 592"/>
                  <a:gd name="T63" fmla="*/ 136 h 419"/>
                  <a:gd name="T64" fmla="*/ 4 w 592"/>
                  <a:gd name="T65" fmla="*/ 1 h 4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92"/>
                  <a:gd name="T100" fmla="*/ 0 h 419"/>
                  <a:gd name="T101" fmla="*/ 592 w 592"/>
                  <a:gd name="T102" fmla="*/ 419 h 41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92" h="419">
                    <a:moveTo>
                      <a:pt x="11" y="3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30" y="416"/>
                    </a:lnTo>
                    <a:lnTo>
                      <a:pt x="230" y="417"/>
                    </a:lnTo>
                    <a:lnTo>
                      <a:pt x="232" y="417"/>
                    </a:lnTo>
                    <a:lnTo>
                      <a:pt x="233" y="419"/>
                    </a:lnTo>
                    <a:lnTo>
                      <a:pt x="358" y="419"/>
                    </a:lnTo>
                    <a:lnTo>
                      <a:pt x="360" y="417"/>
                    </a:lnTo>
                    <a:lnTo>
                      <a:pt x="361" y="417"/>
                    </a:lnTo>
                    <a:lnTo>
                      <a:pt x="361" y="416"/>
                    </a:lnTo>
                    <a:lnTo>
                      <a:pt x="362" y="416"/>
                    </a:lnTo>
                    <a:lnTo>
                      <a:pt x="592" y="8"/>
                    </a:lnTo>
                    <a:lnTo>
                      <a:pt x="592" y="4"/>
                    </a:lnTo>
                    <a:lnTo>
                      <a:pt x="591" y="3"/>
                    </a:lnTo>
                    <a:lnTo>
                      <a:pt x="591" y="2"/>
                    </a:lnTo>
                    <a:lnTo>
                      <a:pt x="590" y="2"/>
                    </a:lnTo>
                    <a:lnTo>
                      <a:pt x="588" y="0"/>
                    </a:lnTo>
                    <a:lnTo>
                      <a:pt x="586" y="0"/>
                    </a:lnTo>
                    <a:lnTo>
                      <a:pt x="584" y="2"/>
                    </a:lnTo>
                    <a:lnTo>
                      <a:pt x="583" y="2"/>
                    </a:lnTo>
                    <a:lnTo>
                      <a:pt x="583" y="3"/>
                    </a:lnTo>
                    <a:lnTo>
                      <a:pt x="354" y="408"/>
                    </a:lnTo>
                    <a:lnTo>
                      <a:pt x="237" y="408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7" name="Freeform 1987"/>
              <p:cNvSpPr>
                <a:spLocks/>
              </p:cNvSpPr>
              <p:nvPr/>
            </p:nvSpPr>
            <p:spPr bwMode="auto">
              <a:xfrm>
                <a:off x="780" y="2253"/>
                <a:ext cx="120" cy="288"/>
              </a:xfrm>
              <a:custGeom>
                <a:avLst/>
                <a:gdLst>
                  <a:gd name="T0" fmla="*/ 118 w 359"/>
                  <a:gd name="T1" fmla="*/ 3 h 864"/>
                  <a:gd name="T2" fmla="*/ 119 w 359"/>
                  <a:gd name="T3" fmla="*/ 3 h 864"/>
                  <a:gd name="T4" fmla="*/ 119 w 359"/>
                  <a:gd name="T5" fmla="*/ 3 h 864"/>
                  <a:gd name="T6" fmla="*/ 120 w 359"/>
                  <a:gd name="T7" fmla="*/ 3 h 864"/>
                  <a:gd name="T8" fmla="*/ 120 w 359"/>
                  <a:gd name="T9" fmla="*/ 3 h 864"/>
                  <a:gd name="T10" fmla="*/ 120 w 359"/>
                  <a:gd name="T11" fmla="*/ 1 h 864"/>
                  <a:gd name="T12" fmla="*/ 120 w 359"/>
                  <a:gd name="T13" fmla="*/ 1 h 864"/>
                  <a:gd name="T14" fmla="*/ 120 w 359"/>
                  <a:gd name="T15" fmla="*/ 0 h 864"/>
                  <a:gd name="T16" fmla="*/ 119 w 359"/>
                  <a:gd name="T17" fmla="*/ 0 h 864"/>
                  <a:gd name="T18" fmla="*/ 118 w 359"/>
                  <a:gd name="T19" fmla="*/ 0 h 864"/>
                  <a:gd name="T20" fmla="*/ 106 w 359"/>
                  <a:gd name="T21" fmla="*/ 0 h 864"/>
                  <a:gd name="T22" fmla="*/ 94 w 359"/>
                  <a:gd name="T23" fmla="*/ 2 h 864"/>
                  <a:gd name="T24" fmla="*/ 83 w 359"/>
                  <a:gd name="T25" fmla="*/ 5 h 864"/>
                  <a:gd name="T26" fmla="*/ 73 w 359"/>
                  <a:gd name="T27" fmla="*/ 9 h 864"/>
                  <a:gd name="T28" fmla="*/ 62 w 359"/>
                  <a:gd name="T29" fmla="*/ 13 h 864"/>
                  <a:gd name="T30" fmla="*/ 52 w 359"/>
                  <a:gd name="T31" fmla="*/ 20 h 864"/>
                  <a:gd name="T32" fmla="*/ 43 w 359"/>
                  <a:gd name="T33" fmla="*/ 26 h 864"/>
                  <a:gd name="T34" fmla="*/ 34 w 359"/>
                  <a:gd name="T35" fmla="*/ 34 h 864"/>
                  <a:gd name="T36" fmla="*/ 27 w 359"/>
                  <a:gd name="T37" fmla="*/ 42 h 864"/>
                  <a:gd name="T38" fmla="*/ 20 w 359"/>
                  <a:gd name="T39" fmla="*/ 51 h 864"/>
                  <a:gd name="T40" fmla="*/ 14 w 359"/>
                  <a:gd name="T41" fmla="*/ 60 h 864"/>
                  <a:gd name="T42" fmla="*/ 9 w 359"/>
                  <a:gd name="T43" fmla="*/ 70 h 864"/>
                  <a:gd name="T44" fmla="*/ 5 w 359"/>
                  <a:gd name="T45" fmla="*/ 81 h 864"/>
                  <a:gd name="T46" fmla="*/ 2 w 359"/>
                  <a:gd name="T47" fmla="*/ 92 h 864"/>
                  <a:gd name="T48" fmla="*/ 0 w 359"/>
                  <a:gd name="T49" fmla="*/ 104 h 864"/>
                  <a:gd name="T50" fmla="*/ 0 w 359"/>
                  <a:gd name="T51" fmla="*/ 116 h 864"/>
                  <a:gd name="T52" fmla="*/ 0 w 359"/>
                  <a:gd name="T53" fmla="*/ 286 h 864"/>
                  <a:gd name="T54" fmla="*/ 0 w 359"/>
                  <a:gd name="T55" fmla="*/ 287 h 864"/>
                  <a:gd name="T56" fmla="*/ 1 w 359"/>
                  <a:gd name="T57" fmla="*/ 287 h 864"/>
                  <a:gd name="T58" fmla="*/ 1 w 359"/>
                  <a:gd name="T59" fmla="*/ 288 h 864"/>
                  <a:gd name="T60" fmla="*/ 1 w 359"/>
                  <a:gd name="T61" fmla="*/ 288 h 864"/>
                  <a:gd name="T62" fmla="*/ 2 w 359"/>
                  <a:gd name="T63" fmla="*/ 288 h 864"/>
                  <a:gd name="T64" fmla="*/ 3 w 359"/>
                  <a:gd name="T65" fmla="*/ 288 h 864"/>
                  <a:gd name="T66" fmla="*/ 3 w 359"/>
                  <a:gd name="T67" fmla="*/ 288 h 864"/>
                  <a:gd name="T68" fmla="*/ 3 w 359"/>
                  <a:gd name="T69" fmla="*/ 288 h 864"/>
                  <a:gd name="T70" fmla="*/ 3 w 359"/>
                  <a:gd name="T71" fmla="*/ 287 h 864"/>
                  <a:gd name="T72" fmla="*/ 4 w 359"/>
                  <a:gd name="T73" fmla="*/ 287 h 864"/>
                  <a:gd name="T74" fmla="*/ 4 w 359"/>
                  <a:gd name="T75" fmla="*/ 286 h 864"/>
                  <a:gd name="T76" fmla="*/ 3 w 359"/>
                  <a:gd name="T77" fmla="*/ 116 h 864"/>
                  <a:gd name="T78" fmla="*/ 4 w 359"/>
                  <a:gd name="T79" fmla="*/ 104 h 864"/>
                  <a:gd name="T80" fmla="*/ 6 w 359"/>
                  <a:gd name="T81" fmla="*/ 93 h 864"/>
                  <a:gd name="T82" fmla="*/ 9 w 359"/>
                  <a:gd name="T83" fmla="*/ 82 h 864"/>
                  <a:gd name="T84" fmla="*/ 13 w 359"/>
                  <a:gd name="T85" fmla="*/ 72 h 864"/>
                  <a:gd name="T86" fmla="*/ 18 w 359"/>
                  <a:gd name="T87" fmla="*/ 62 h 864"/>
                  <a:gd name="T88" fmla="*/ 23 w 359"/>
                  <a:gd name="T89" fmla="*/ 53 h 864"/>
                  <a:gd name="T90" fmla="*/ 30 w 359"/>
                  <a:gd name="T91" fmla="*/ 45 h 864"/>
                  <a:gd name="T92" fmla="*/ 37 w 359"/>
                  <a:gd name="T93" fmla="*/ 36 h 864"/>
                  <a:gd name="T94" fmla="*/ 46 w 359"/>
                  <a:gd name="T95" fmla="*/ 29 h 864"/>
                  <a:gd name="T96" fmla="*/ 54 w 359"/>
                  <a:gd name="T97" fmla="*/ 22 h 864"/>
                  <a:gd name="T98" fmla="*/ 64 w 359"/>
                  <a:gd name="T99" fmla="*/ 17 h 864"/>
                  <a:gd name="T100" fmla="*/ 74 w 359"/>
                  <a:gd name="T101" fmla="*/ 12 h 864"/>
                  <a:gd name="T102" fmla="*/ 84 w 359"/>
                  <a:gd name="T103" fmla="*/ 9 h 864"/>
                  <a:gd name="T104" fmla="*/ 95 w 359"/>
                  <a:gd name="T105" fmla="*/ 6 h 864"/>
                  <a:gd name="T106" fmla="*/ 106 w 359"/>
                  <a:gd name="T107" fmla="*/ 4 h 864"/>
                  <a:gd name="T108" fmla="*/ 118 w 359"/>
                  <a:gd name="T109" fmla="*/ 3 h 864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359"/>
                  <a:gd name="T166" fmla="*/ 0 h 864"/>
                  <a:gd name="T167" fmla="*/ 359 w 359"/>
                  <a:gd name="T168" fmla="*/ 864 h 864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359" h="864">
                    <a:moveTo>
                      <a:pt x="354" y="10"/>
                    </a:moveTo>
                    <a:lnTo>
                      <a:pt x="355" y="10"/>
                    </a:lnTo>
                    <a:lnTo>
                      <a:pt x="356" y="9"/>
                    </a:lnTo>
                    <a:lnTo>
                      <a:pt x="358" y="9"/>
                    </a:lnTo>
                    <a:lnTo>
                      <a:pt x="359" y="8"/>
                    </a:lnTo>
                    <a:lnTo>
                      <a:pt x="359" y="4"/>
                    </a:lnTo>
                    <a:lnTo>
                      <a:pt x="358" y="2"/>
                    </a:lnTo>
                    <a:lnTo>
                      <a:pt x="358" y="1"/>
                    </a:lnTo>
                    <a:lnTo>
                      <a:pt x="356" y="0"/>
                    </a:lnTo>
                    <a:lnTo>
                      <a:pt x="354" y="0"/>
                    </a:lnTo>
                    <a:lnTo>
                      <a:pt x="318" y="1"/>
                    </a:lnTo>
                    <a:lnTo>
                      <a:pt x="282" y="6"/>
                    </a:lnTo>
                    <a:lnTo>
                      <a:pt x="249" y="16"/>
                    </a:lnTo>
                    <a:lnTo>
                      <a:pt x="217" y="26"/>
                    </a:lnTo>
                    <a:lnTo>
                      <a:pt x="185" y="40"/>
                    </a:lnTo>
                    <a:lnTo>
                      <a:pt x="157" y="59"/>
                    </a:lnTo>
                    <a:lnTo>
                      <a:pt x="129" y="78"/>
                    </a:lnTo>
                    <a:lnTo>
                      <a:pt x="103" y="101"/>
                    </a:lnTo>
                    <a:lnTo>
                      <a:pt x="81" y="126"/>
                    </a:lnTo>
                    <a:lnTo>
                      <a:pt x="61" y="153"/>
                    </a:lnTo>
                    <a:lnTo>
                      <a:pt x="42" y="181"/>
                    </a:lnTo>
                    <a:lnTo>
                      <a:pt x="28" y="211"/>
                    </a:lnTo>
                    <a:lnTo>
                      <a:pt x="16" y="244"/>
                    </a:lnTo>
                    <a:lnTo>
                      <a:pt x="6" y="276"/>
                    </a:lnTo>
                    <a:lnTo>
                      <a:pt x="1" y="312"/>
                    </a:lnTo>
                    <a:lnTo>
                      <a:pt x="0" y="347"/>
                    </a:lnTo>
                    <a:lnTo>
                      <a:pt x="1" y="859"/>
                    </a:lnTo>
                    <a:lnTo>
                      <a:pt x="1" y="860"/>
                    </a:lnTo>
                    <a:lnTo>
                      <a:pt x="2" y="861"/>
                    </a:lnTo>
                    <a:lnTo>
                      <a:pt x="2" y="863"/>
                    </a:lnTo>
                    <a:lnTo>
                      <a:pt x="4" y="863"/>
                    </a:lnTo>
                    <a:lnTo>
                      <a:pt x="5" y="864"/>
                    </a:lnTo>
                    <a:lnTo>
                      <a:pt x="8" y="864"/>
                    </a:lnTo>
                    <a:lnTo>
                      <a:pt x="9" y="863"/>
                    </a:lnTo>
                    <a:lnTo>
                      <a:pt x="10" y="863"/>
                    </a:lnTo>
                    <a:lnTo>
                      <a:pt x="10" y="861"/>
                    </a:lnTo>
                    <a:lnTo>
                      <a:pt x="12" y="860"/>
                    </a:lnTo>
                    <a:lnTo>
                      <a:pt x="12" y="859"/>
                    </a:lnTo>
                    <a:lnTo>
                      <a:pt x="10" y="347"/>
                    </a:lnTo>
                    <a:lnTo>
                      <a:pt x="12" y="312"/>
                    </a:lnTo>
                    <a:lnTo>
                      <a:pt x="17" y="279"/>
                    </a:lnTo>
                    <a:lnTo>
                      <a:pt x="26" y="246"/>
                    </a:lnTo>
                    <a:lnTo>
                      <a:pt x="38" y="216"/>
                    </a:lnTo>
                    <a:lnTo>
                      <a:pt x="53" y="186"/>
                    </a:lnTo>
                    <a:lnTo>
                      <a:pt x="69" y="158"/>
                    </a:lnTo>
                    <a:lnTo>
                      <a:pt x="89" y="134"/>
                    </a:lnTo>
                    <a:lnTo>
                      <a:pt x="111" y="109"/>
                    </a:lnTo>
                    <a:lnTo>
                      <a:pt x="137" y="86"/>
                    </a:lnTo>
                    <a:lnTo>
                      <a:pt x="162" y="67"/>
                    </a:lnTo>
                    <a:lnTo>
                      <a:pt x="190" y="51"/>
                    </a:lnTo>
                    <a:lnTo>
                      <a:pt x="221" y="37"/>
                    </a:lnTo>
                    <a:lnTo>
                      <a:pt x="251" y="26"/>
                    </a:lnTo>
                    <a:lnTo>
                      <a:pt x="284" y="17"/>
                    </a:lnTo>
                    <a:lnTo>
                      <a:pt x="318" y="12"/>
                    </a:lnTo>
                    <a:lnTo>
                      <a:pt x="354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8" name="Freeform 1988"/>
              <p:cNvSpPr>
                <a:spLocks/>
              </p:cNvSpPr>
              <p:nvPr/>
            </p:nvSpPr>
            <p:spPr bwMode="auto">
              <a:xfrm>
                <a:off x="854" y="2327"/>
                <a:ext cx="45" cy="214"/>
              </a:xfrm>
              <a:custGeom>
                <a:avLst/>
                <a:gdLst>
                  <a:gd name="T0" fmla="*/ 43 w 136"/>
                  <a:gd name="T1" fmla="*/ 3 h 643"/>
                  <a:gd name="T2" fmla="*/ 44 w 136"/>
                  <a:gd name="T3" fmla="*/ 3 h 643"/>
                  <a:gd name="T4" fmla="*/ 44 w 136"/>
                  <a:gd name="T5" fmla="*/ 3 h 643"/>
                  <a:gd name="T6" fmla="*/ 44 w 136"/>
                  <a:gd name="T7" fmla="*/ 3 h 643"/>
                  <a:gd name="T8" fmla="*/ 45 w 136"/>
                  <a:gd name="T9" fmla="*/ 3 h 643"/>
                  <a:gd name="T10" fmla="*/ 45 w 136"/>
                  <a:gd name="T11" fmla="*/ 1 h 643"/>
                  <a:gd name="T12" fmla="*/ 44 w 136"/>
                  <a:gd name="T13" fmla="*/ 1 h 643"/>
                  <a:gd name="T14" fmla="*/ 44 w 136"/>
                  <a:gd name="T15" fmla="*/ 0 h 643"/>
                  <a:gd name="T16" fmla="*/ 44 w 136"/>
                  <a:gd name="T17" fmla="*/ 0 h 643"/>
                  <a:gd name="T18" fmla="*/ 43 w 136"/>
                  <a:gd name="T19" fmla="*/ 0 h 643"/>
                  <a:gd name="T20" fmla="*/ 34 w 136"/>
                  <a:gd name="T21" fmla="*/ 1 h 643"/>
                  <a:gd name="T22" fmla="*/ 26 w 136"/>
                  <a:gd name="T23" fmla="*/ 3 h 643"/>
                  <a:gd name="T24" fmla="*/ 19 w 136"/>
                  <a:gd name="T25" fmla="*/ 7 h 643"/>
                  <a:gd name="T26" fmla="*/ 13 w 136"/>
                  <a:gd name="T27" fmla="*/ 13 h 643"/>
                  <a:gd name="T28" fmla="*/ 8 w 136"/>
                  <a:gd name="T29" fmla="*/ 19 h 643"/>
                  <a:gd name="T30" fmla="*/ 3 w 136"/>
                  <a:gd name="T31" fmla="*/ 26 h 643"/>
                  <a:gd name="T32" fmla="*/ 1 w 136"/>
                  <a:gd name="T33" fmla="*/ 34 h 643"/>
                  <a:gd name="T34" fmla="*/ 0 w 136"/>
                  <a:gd name="T35" fmla="*/ 43 h 643"/>
                  <a:gd name="T36" fmla="*/ 0 w 136"/>
                  <a:gd name="T37" fmla="*/ 213 h 643"/>
                  <a:gd name="T38" fmla="*/ 0 w 136"/>
                  <a:gd name="T39" fmla="*/ 213 h 643"/>
                  <a:gd name="T40" fmla="*/ 0 w 136"/>
                  <a:gd name="T41" fmla="*/ 214 h 643"/>
                  <a:gd name="T42" fmla="*/ 1 w 136"/>
                  <a:gd name="T43" fmla="*/ 214 h 643"/>
                  <a:gd name="T44" fmla="*/ 1 w 136"/>
                  <a:gd name="T45" fmla="*/ 214 h 643"/>
                  <a:gd name="T46" fmla="*/ 2 w 136"/>
                  <a:gd name="T47" fmla="*/ 214 h 643"/>
                  <a:gd name="T48" fmla="*/ 3 w 136"/>
                  <a:gd name="T49" fmla="*/ 214 h 643"/>
                  <a:gd name="T50" fmla="*/ 3 w 136"/>
                  <a:gd name="T51" fmla="*/ 214 h 643"/>
                  <a:gd name="T52" fmla="*/ 3 w 136"/>
                  <a:gd name="T53" fmla="*/ 213 h 643"/>
                  <a:gd name="T54" fmla="*/ 4 w 136"/>
                  <a:gd name="T55" fmla="*/ 213 h 643"/>
                  <a:gd name="T56" fmla="*/ 4 w 136"/>
                  <a:gd name="T57" fmla="*/ 212 h 643"/>
                  <a:gd name="T58" fmla="*/ 4 w 136"/>
                  <a:gd name="T59" fmla="*/ 43 h 643"/>
                  <a:gd name="T60" fmla="*/ 4 w 136"/>
                  <a:gd name="T61" fmla="*/ 35 h 643"/>
                  <a:gd name="T62" fmla="*/ 7 w 136"/>
                  <a:gd name="T63" fmla="*/ 27 h 643"/>
                  <a:gd name="T64" fmla="*/ 10 w 136"/>
                  <a:gd name="T65" fmla="*/ 20 h 643"/>
                  <a:gd name="T66" fmla="*/ 21 w 136"/>
                  <a:gd name="T67" fmla="*/ 10 h 643"/>
                  <a:gd name="T68" fmla="*/ 28 w 136"/>
                  <a:gd name="T69" fmla="*/ 6 h 643"/>
                  <a:gd name="T70" fmla="*/ 35 w 136"/>
                  <a:gd name="T71" fmla="*/ 4 h 643"/>
                  <a:gd name="T72" fmla="*/ 43 w 136"/>
                  <a:gd name="T73" fmla="*/ 3 h 64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36"/>
                  <a:gd name="T112" fmla="*/ 0 h 643"/>
                  <a:gd name="T113" fmla="*/ 136 w 136"/>
                  <a:gd name="T114" fmla="*/ 643 h 64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36" h="643">
                    <a:moveTo>
                      <a:pt x="130" y="10"/>
                    </a:moveTo>
                    <a:lnTo>
                      <a:pt x="132" y="10"/>
                    </a:lnTo>
                    <a:lnTo>
                      <a:pt x="133" y="9"/>
                    </a:lnTo>
                    <a:lnTo>
                      <a:pt x="134" y="9"/>
                    </a:lnTo>
                    <a:lnTo>
                      <a:pt x="136" y="8"/>
                    </a:lnTo>
                    <a:lnTo>
                      <a:pt x="136" y="4"/>
                    </a:lnTo>
                    <a:lnTo>
                      <a:pt x="134" y="2"/>
                    </a:lnTo>
                    <a:lnTo>
                      <a:pt x="134" y="1"/>
                    </a:lnTo>
                    <a:lnTo>
                      <a:pt x="133" y="0"/>
                    </a:lnTo>
                    <a:lnTo>
                      <a:pt x="130" y="0"/>
                    </a:lnTo>
                    <a:lnTo>
                      <a:pt x="104" y="2"/>
                    </a:lnTo>
                    <a:lnTo>
                      <a:pt x="78" y="9"/>
                    </a:lnTo>
                    <a:lnTo>
                      <a:pt x="57" y="22"/>
                    </a:lnTo>
                    <a:lnTo>
                      <a:pt x="38" y="38"/>
                    </a:lnTo>
                    <a:lnTo>
                      <a:pt x="23" y="56"/>
                    </a:lnTo>
                    <a:lnTo>
                      <a:pt x="9" y="77"/>
                    </a:lnTo>
                    <a:lnTo>
                      <a:pt x="3" y="102"/>
                    </a:lnTo>
                    <a:lnTo>
                      <a:pt x="0" y="128"/>
                    </a:lnTo>
                    <a:lnTo>
                      <a:pt x="0" y="640"/>
                    </a:lnTo>
                    <a:lnTo>
                      <a:pt x="1" y="641"/>
                    </a:lnTo>
                    <a:lnTo>
                      <a:pt x="1" y="642"/>
                    </a:lnTo>
                    <a:lnTo>
                      <a:pt x="3" y="642"/>
                    </a:lnTo>
                    <a:lnTo>
                      <a:pt x="4" y="643"/>
                    </a:lnTo>
                    <a:lnTo>
                      <a:pt x="7" y="643"/>
                    </a:lnTo>
                    <a:lnTo>
                      <a:pt x="8" y="642"/>
                    </a:lnTo>
                    <a:lnTo>
                      <a:pt x="9" y="642"/>
                    </a:lnTo>
                    <a:lnTo>
                      <a:pt x="9" y="641"/>
                    </a:lnTo>
                    <a:lnTo>
                      <a:pt x="11" y="640"/>
                    </a:lnTo>
                    <a:lnTo>
                      <a:pt x="11" y="638"/>
                    </a:lnTo>
                    <a:lnTo>
                      <a:pt x="11" y="128"/>
                    </a:lnTo>
                    <a:lnTo>
                      <a:pt x="13" y="105"/>
                    </a:lnTo>
                    <a:lnTo>
                      <a:pt x="20" y="82"/>
                    </a:lnTo>
                    <a:lnTo>
                      <a:pt x="31" y="61"/>
                    </a:lnTo>
                    <a:lnTo>
                      <a:pt x="62" y="30"/>
                    </a:lnTo>
                    <a:lnTo>
                      <a:pt x="84" y="19"/>
                    </a:lnTo>
                    <a:lnTo>
                      <a:pt x="106" y="13"/>
                    </a:lnTo>
                    <a:lnTo>
                      <a:pt x="13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19" name="Freeform 1989"/>
              <p:cNvSpPr>
                <a:spLocks/>
              </p:cNvSpPr>
              <p:nvPr/>
            </p:nvSpPr>
            <p:spPr bwMode="auto">
              <a:xfrm>
                <a:off x="720" y="2537"/>
                <a:ext cx="199" cy="24"/>
              </a:xfrm>
              <a:custGeom>
                <a:avLst/>
                <a:gdLst>
                  <a:gd name="T0" fmla="*/ 197 w 595"/>
                  <a:gd name="T1" fmla="*/ 24 h 72"/>
                  <a:gd name="T2" fmla="*/ 198 w 595"/>
                  <a:gd name="T3" fmla="*/ 24 h 72"/>
                  <a:gd name="T4" fmla="*/ 198 w 595"/>
                  <a:gd name="T5" fmla="*/ 24 h 72"/>
                  <a:gd name="T6" fmla="*/ 199 w 595"/>
                  <a:gd name="T7" fmla="*/ 24 h 72"/>
                  <a:gd name="T8" fmla="*/ 199 w 595"/>
                  <a:gd name="T9" fmla="*/ 23 h 72"/>
                  <a:gd name="T10" fmla="*/ 199 w 595"/>
                  <a:gd name="T11" fmla="*/ 23 h 72"/>
                  <a:gd name="T12" fmla="*/ 199 w 595"/>
                  <a:gd name="T13" fmla="*/ 22 h 72"/>
                  <a:gd name="T14" fmla="*/ 199 w 595"/>
                  <a:gd name="T15" fmla="*/ 21 h 72"/>
                  <a:gd name="T16" fmla="*/ 199 w 595"/>
                  <a:gd name="T17" fmla="*/ 21 h 72"/>
                  <a:gd name="T18" fmla="*/ 178 w 595"/>
                  <a:gd name="T19" fmla="*/ 0 h 72"/>
                  <a:gd name="T20" fmla="*/ 177 w 595"/>
                  <a:gd name="T21" fmla="*/ 0 h 72"/>
                  <a:gd name="T22" fmla="*/ 177 w 595"/>
                  <a:gd name="T23" fmla="*/ 0 h 72"/>
                  <a:gd name="T24" fmla="*/ 22 w 595"/>
                  <a:gd name="T25" fmla="*/ 0 h 72"/>
                  <a:gd name="T26" fmla="*/ 21 w 595"/>
                  <a:gd name="T27" fmla="*/ 0 h 72"/>
                  <a:gd name="T28" fmla="*/ 21 w 595"/>
                  <a:gd name="T29" fmla="*/ 0 h 72"/>
                  <a:gd name="T30" fmla="*/ 1 w 595"/>
                  <a:gd name="T31" fmla="*/ 21 h 72"/>
                  <a:gd name="T32" fmla="*/ 1 w 595"/>
                  <a:gd name="T33" fmla="*/ 21 h 72"/>
                  <a:gd name="T34" fmla="*/ 0 w 595"/>
                  <a:gd name="T35" fmla="*/ 22 h 72"/>
                  <a:gd name="T36" fmla="*/ 0 w 595"/>
                  <a:gd name="T37" fmla="*/ 23 h 72"/>
                  <a:gd name="T38" fmla="*/ 1 w 595"/>
                  <a:gd name="T39" fmla="*/ 23 h 72"/>
                  <a:gd name="T40" fmla="*/ 1 w 595"/>
                  <a:gd name="T41" fmla="*/ 24 h 72"/>
                  <a:gd name="T42" fmla="*/ 1 w 595"/>
                  <a:gd name="T43" fmla="*/ 24 h 72"/>
                  <a:gd name="T44" fmla="*/ 1 w 595"/>
                  <a:gd name="T45" fmla="*/ 24 h 72"/>
                  <a:gd name="T46" fmla="*/ 2 w 595"/>
                  <a:gd name="T47" fmla="*/ 24 h 72"/>
                  <a:gd name="T48" fmla="*/ 197 w 595"/>
                  <a:gd name="T49" fmla="*/ 24 h 72"/>
                  <a:gd name="T50" fmla="*/ 193 w 595"/>
                  <a:gd name="T51" fmla="*/ 21 h 72"/>
                  <a:gd name="T52" fmla="*/ 6 w 595"/>
                  <a:gd name="T53" fmla="*/ 21 h 72"/>
                  <a:gd name="T54" fmla="*/ 23 w 595"/>
                  <a:gd name="T55" fmla="*/ 4 h 72"/>
                  <a:gd name="T56" fmla="*/ 176 w 595"/>
                  <a:gd name="T57" fmla="*/ 4 h 72"/>
                  <a:gd name="T58" fmla="*/ 193 w 595"/>
                  <a:gd name="T59" fmla="*/ 21 h 72"/>
                  <a:gd name="T60" fmla="*/ 197 w 595"/>
                  <a:gd name="T61" fmla="*/ 24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95"/>
                  <a:gd name="T94" fmla="*/ 0 h 72"/>
                  <a:gd name="T95" fmla="*/ 595 w 595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95" h="72">
                    <a:moveTo>
                      <a:pt x="590" y="72"/>
                    </a:moveTo>
                    <a:lnTo>
                      <a:pt x="591" y="72"/>
                    </a:lnTo>
                    <a:lnTo>
                      <a:pt x="593" y="71"/>
                    </a:lnTo>
                    <a:lnTo>
                      <a:pt x="594" y="71"/>
                    </a:lnTo>
                    <a:lnTo>
                      <a:pt x="594" y="70"/>
                    </a:lnTo>
                    <a:lnTo>
                      <a:pt x="595" y="68"/>
                    </a:lnTo>
                    <a:lnTo>
                      <a:pt x="595" y="66"/>
                    </a:lnTo>
                    <a:lnTo>
                      <a:pt x="594" y="64"/>
                    </a:lnTo>
                    <a:lnTo>
                      <a:pt x="594" y="63"/>
                    </a:lnTo>
                    <a:lnTo>
                      <a:pt x="531" y="1"/>
                    </a:lnTo>
                    <a:lnTo>
                      <a:pt x="530" y="1"/>
                    </a:lnTo>
                    <a:lnTo>
                      <a:pt x="529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3" y="1"/>
                    </a:lnTo>
                    <a:lnTo>
                      <a:pt x="2" y="63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2" y="71"/>
                    </a:lnTo>
                    <a:lnTo>
                      <a:pt x="3" y="71"/>
                    </a:lnTo>
                    <a:lnTo>
                      <a:pt x="4" y="72"/>
                    </a:lnTo>
                    <a:lnTo>
                      <a:pt x="6" y="72"/>
                    </a:lnTo>
                    <a:lnTo>
                      <a:pt x="590" y="72"/>
                    </a:lnTo>
                    <a:lnTo>
                      <a:pt x="577" y="62"/>
                    </a:lnTo>
                    <a:lnTo>
                      <a:pt x="19" y="62"/>
                    </a:lnTo>
                    <a:lnTo>
                      <a:pt x="70" y="11"/>
                    </a:lnTo>
                    <a:lnTo>
                      <a:pt x="525" y="11"/>
                    </a:lnTo>
                    <a:lnTo>
                      <a:pt x="577" y="62"/>
                    </a:lnTo>
                    <a:lnTo>
                      <a:pt x="59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0" name="Freeform 1990"/>
              <p:cNvSpPr>
                <a:spLocks/>
              </p:cNvSpPr>
              <p:nvPr/>
            </p:nvSpPr>
            <p:spPr bwMode="auto">
              <a:xfrm>
                <a:off x="887" y="2557"/>
                <a:ext cx="49" cy="78"/>
              </a:xfrm>
              <a:custGeom>
                <a:avLst/>
                <a:gdLst>
                  <a:gd name="T0" fmla="*/ 2 w 148"/>
                  <a:gd name="T1" fmla="*/ 0 h 232"/>
                  <a:gd name="T2" fmla="*/ 1 w 148"/>
                  <a:gd name="T3" fmla="*/ 0 h 232"/>
                  <a:gd name="T4" fmla="*/ 1 w 148"/>
                  <a:gd name="T5" fmla="*/ 0 h 232"/>
                  <a:gd name="T6" fmla="*/ 1 w 148"/>
                  <a:gd name="T7" fmla="*/ 0 h 232"/>
                  <a:gd name="T8" fmla="*/ 1 w 148"/>
                  <a:gd name="T9" fmla="*/ 1 h 232"/>
                  <a:gd name="T10" fmla="*/ 0 w 148"/>
                  <a:gd name="T11" fmla="*/ 1 h 232"/>
                  <a:gd name="T12" fmla="*/ 0 w 148"/>
                  <a:gd name="T13" fmla="*/ 77 h 232"/>
                  <a:gd name="T14" fmla="*/ 1 w 148"/>
                  <a:gd name="T15" fmla="*/ 77 h 232"/>
                  <a:gd name="T16" fmla="*/ 1 w 148"/>
                  <a:gd name="T17" fmla="*/ 77 h 232"/>
                  <a:gd name="T18" fmla="*/ 1 w 148"/>
                  <a:gd name="T19" fmla="*/ 77 h 232"/>
                  <a:gd name="T20" fmla="*/ 1 w 148"/>
                  <a:gd name="T21" fmla="*/ 78 h 232"/>
                  <a:gd name="T22" fmla="*/ 48 w 148"/>
                  <a:gd name="T23" fmla="*/ 78 h 232"/>
                  <a:gd name="T24" fmla="*/ 48 w 148"/>
                  <a:gd name="T25" fmla="*/ 77 h 232"/>
                  <a:gd name="T26" fmla="*/ 49 w 148"/>
                  <a:gd name="T27" fmla="*/ 77 h 232"/>
                  <a:gd name="T28" fmla="*/ 49 w 148"/>
                  <a:gd name="T29" fmla="*/ 77 h 232"/>
                  <a:gd name="T30" fmla="*/ 49 w 148"/>
                  <a:gd name="T31" fmla="*/ 77 h 232"/>
                  <a:gd name="T32" fmla="*/ 49 w 148"/>
                  <a:gd name="T33" fmla="*/ 1 h 232"/>
                  <a:gd name="T34" fmla="*/ 49 w 148"/>
                  <a:gd name="T35" fmla="*/ 1 h 232"/>
                  <a:gd name="T36" fmla="*/ 49 w 148"/>
                  <a:gd name="T37" fmla="*/ 0 h 232"/>
                  <a:gd name="T38" fmla="*/ 48 w 148"/>
                  <a:gd name="T39" fmla="*/ 0 h 232"/>
                  <a:gd name="T40" fmla="*/ 48 w 148"/>
                  <a:gd name="T41" fmla="*/ 0 h 232"/>
                  <a:gd name="T42" fmla="*/ 47 w 148"/>
                  <a:gd name="T43" fmla="*/ 0 h 232"/>
                  <a:gd name="T44" fmla="*/ 2 w 148"/>
                  <a:gd name="T45" fmla="*/ 0 h 232"/>
                  <a:gd name="T46" fmla="*/ 4 w 148"/>
                  <a:gd name="T47" fmla="*/ 3 h 232"/>
                  <a:gd name="T48" fmla="*/ 45 w 148"/>
                  <a:gd name="T49" fmla="*/ 3 h 232"/>
                  <a:gd name="T50" fmla="*/ 45 w 148"/>
                  <a:gd name="T51" fmla="*/ 74 h 232"/>
                  <a:gd name="T52" fmla="*/ 4 w 148"/>
                  <a:gd name="T53" fmla="*/ 74 h 232"/>
                  <a:gd name="T54" fmla="*/ 4 w 148"/>
                  <a:gd name="T55" fmla="*/ 3 h 232"/>
                  <a:gd name="T56" fmla="*/ 2 w 148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8"/>
                  <a:gd name="T88" fmla="*/ 0 h 232"/>
                  <a:gd name="T89" fmla="*/ 148 w 148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8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2" y="229"/>
                    </a:lnTo>
                    <a:lnTo>
                      <a:pt x="2" y="230"/>
                    </a:lnTo>
                    <a:lnTo>
                      <a:pt x="3" y="230"/>
                    </a:lnTo>
                    <a:lnTo>
                      <a:pt x="4" y="232"/>
                    </a:lnTo>
                    <a:lnTo>
                      <a:pt x="144" y="232"/>
                    </a:lnTo>
                    <a:lnTo>
                      <a:pt x="145" y="230"/>
                    </a:lnTo>
                    <a:lnTo>
                      <a:pt x="147" y="230"/>
                    </a:lnTo>
                    <a:lnTo>
                      <a:pt x="147" y="229"/>
                    </a:lnTo>
                    <a:lnTo>
                      <a:pt x="148" y="228"/>
                    </a:lnTo>
                    <a:lnTo>
                      <a:pt x="148" y="4"/>
                    </a:lnTo>
                    <a:lnTo>
                      <a:pt x="147" y="2"/>
                    </a:lnTo>
                    <a:lnTo>
                      <a:pt x="147" y="1"/>
                    </a:lnTo>
                    <a:lnTo>
                      <a:pt x="145" y="1"/>
                    </a:lnTo>
                    <a:lnTo>
                      <a:pt x="144" y="0"/>
                    </a:lnTo>
                    <a:lnTo>
                      <a:pt x="143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137" y="10"/>
                    </a:lnTo>
                    <a:lnTo>
                      <a:pt x="137" y="221"/>
                    </a:lnTo>
                    <a:lnTo>
                      <a:pt x="11" y="221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1" name="Freeform 1991"/>
              <p:cNvSpPr>
                <a:spLocks/>
              </p:cNvSpPr>
              <p:nvPr/>
            </p:nvSpPr>
            <p:spPr bwMode="auto">
              <a:xfrm>
                <a:off x="817" y="2557"/>
                <a:ext cx="73" cy="78"/>
              </a:xfrm>
              <a:custGeom>
                <a:avLst/>
                <a:gdLst>
                  <a:gd name="T0" fmla="*/ 2 w 220"/>
                  <a:gd name="T1" fmla="*/ 0 h 232"/>
                  <a:gd name="T2" fmla="*/ 1 w 220"/>
                  <a:gd name="T3" fmla="*/ 0 h 232"/>
                  <a:gd name="T4" fmla="*/ 1 w 220"/>
                  <a:gd name="T5" fmla="*/ 0 h 232"/>
                  <a:gd name="T6" fmla="*/ 1 w 220"/>
                  <a:gd name="T7" fmla="*/ 0 h 232"/>
                  <a:gd name="T8" fmla="*/ 1 w 220"/>
                  <a:gd name="T9" fmla="*/ 1 h 232"/>
                  <a:gd name="T10" fmla="*/ 0 w 220"/>
                  <a:gd name="T11" fmla="*/ 1 h 232"/>
                  <a:gd name="T12" fmla="*/ 0 w 220"/>
                  <a:gd name="T13" fmla="*/ 77 h 232"/>
                  <a:gd name="T14" fmla="*/ 1 w 220"/>
                  <a:gd name="T15" fmla="*/ 77 h 232"/>
                  <a:gd name="T16" fmla="*/ 1 w 220"/>
                  <a:gd name="T17" fmla="*/ 77 h 232"/>
                  <a:gd name="T18" fmla="*/ 1 w 220"/>
                  <a:gd name="T19" fmla="*/ 77 h 232"/>
                  <a:gd name="T20" fmla="*/ 1 w 220"/>
                  <a:gd name="T21" fmla="*/ 78 h 232"/>
                  <a:gd name="T22" fmla="*/ 72 w 220"/>
                  <a:gd name="T23" fmla="*/ 78 h 232"/>
                  <a:gd name="T24" fmla="*/ 72 w 220"/>
                  <a:gd name="T25" fmla="*/ 77 h 232"/>
                  <a:gd name="T26" fmla="*/ 73 w 220"/>
                  <a:gd name="T27" fmla="*/ 77 h 232"/>
                  <a:gd name="T28" fmla="*/ 73 w 220"/>
                  <a:gd name="T29" fmla="*/ 77 h 232"/>
                  <a:gd name="T30" fmla="*/ 73 w 220"/>
                  <a:gd name="T31" fmla="*/ 77 h 232"/>
                  <a:gd name="T32" fmla="*/ 73 w 220"/>
                  <a:gd name="T33" fmla="*/ 1 h 232"/>
                  <a:gd name="T34" fmla="*/ 73 w 220"/>
                  <a:gd name="T35" fmla="*/ 1 h 232"/>
                  <a:gd name="T36" fmla="*/ 73 w 220"/>
                  <a:gd name="T37" fmla="*/ 0 h 232"/>
                  <a:gd name="T38" fmla="*/ 72 w 220"/>
                  <a:gd name="T39" fmla="*/ 0 h 232"/>
                  <a:gd name="T40" fmla="*/ 72 w 220"/>
                  <a:gd name="T41" fmla="*/ 0 h 232"/>
                  <a:gd name="T42" fmla="*/ 71 w 220"/>
                  <a:gd name="T43" fmla="*/ 0 h 232"/>
                  <a:gd name="T44" fmla="*/ 2 w 220"/>
                  <a:gd name="T45" fmla="*/ 0 h 232"/>
                  <a:gd name="T46" fmla="*/ 4 w 220"/>
                  <a:gd name="T47" fmla="*/ 3 h 232"/>
                  <a:gd name="T48" fmla="*/ 69 w 220"/>
                  <a:gd name="T49" fmla="*/ 3 h 232"/>
                  <a:gd name="T50" fmla="*/ 69 w 220"/>
                  <a:gd name="T51" fmla="*/ 74 h 232"/>
                  <a:gd name="T52" fmla="*/ 4 w 220"/>
                  <a:gd name="T53" fmla="*/ 74 h 232"/>
                  <a:gd name="T54" fmla="*/ 4 w 220"/>
                  <a:gd name="T55" fmla="*/ 3 h 232"/>
                  <a:gd name="T56" fmla="*/ 2 w 220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20"/>
                  <a:gd name="T88" fmla="*/ 0 h 232"/>
                  <a:gd name="T89" fmla="*/ 220 w 220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20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2" y="229"/>
                    </a:lnTo>
                    <a:lnTo>
                      <a:pt x="2" y="230"/>
                    </a:lnTo>
                    <a:lnTo>
                      <a:pt x="3" y="230"/>
                    </a:lnTo>
                    <a:lnTo>
                      <a:pt x="4" y="232"/>
                    </a:lnTo>
                    <a:lnTo>
                      <a:pt x="216" y="232"/>
                    </a:lnTo>
                    <a:lnTo>
                      <a:pt x="217" y="230"/>
                    </a:lnTo>
                    <a:lnTo>
                      <a:pt x="219" y="230"/>
                    </a:lnTo>
                    <a:lnTo>
                      <a:pt x="219" y="229"/>
                    </a:lnTo>
                    <a:lnTo>
                      <a:pt x="220" y="228"/>
                    </a:lnTo>
                    <a:lnTo>
                      <a:pt x="220" y="4"/>
                    </a:lnTo>
                    <a:lnTo>
                      <a:pt x="219" y="2"/>
                    </a:lnTo>
                    <a:lnTo>
                      <a:pt x="219" y="1"/>
                    </a:lnTo>
                    <a:lnTo>
                      <a:pt x="217" y="1"/>
                    </a:lnTo>
                    <a:lnTo>
                      <a:pt x="216" y="0"/>
                    </a:lnTo>
                    <a:lnTo>
                      <a:pt x="215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209" y="10"/>
                    </a:lnTo>
                    <a:lnTo>
                      <a:pt x="209" y="221"/>
                    </a:lnTo>
                    <a:lnTo>
                      <a:pt x="11" y="221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2" name="Freeform 1992"/>
              <p:cNvSpPr>
                <a:spLocks/>
              </p:cNvSpPr>
              <p:nvPr/>
            </p:nvSpPr>
            <p:spPr bwMode="auto">
              <a:xfrm>
                <a:off x="887" y="2558"/>
                <a:ext cx="49" cy="76"/>
              </a:xfrm>
              <a:custGeom>
                <a:avLst/>
                <a:gdLst>
                  <a:gd name="T0" fmla="*/ 1 w 147"/>
                  <a:gd name="T1" fmla="*/ 73 h 227"/>
                  <a:gd name="T2" fmla="*/ 0 w 147"/>
                  <a:gd name="T3" fmla="*/ 74 h 227"/>
                  <a:gd name="T4" fmla="*/ 0 w 147"/>
                  <a:gd name="T5" fmla="*/ 75 h 227"/>
                  <a:gd name="T6" fmla="*/ 1 w 147"/>
                  <a:gd name="T7" fmla="*/ 75 h 227"/>
                  <a:gd name="T8" fmla="*/ 1 w 147"/>
                  <a:gd name="T9" fmla="*/ 76 h 227"/>
                  <a:gd name="T10" fmla="*/ 3 w 147"/>
                  <a:gd name="T11" fmla="*/ 76 h 227"/>
                  <a:gd name="T12" fmla="*/ 3 w 147"/>
                  <a:gd name="T13" fmla="*/ 76 h 227"/>
                  <a:gd name="T14" fmla="*/ 48 w 147"/>
                  <a:gd name="T15" fmla="*/ 40 h 227"/>
                  <a:gd name="T16" fmla="*/ 49 w 147"/>
                  <a:gd name="T17" fmla="*/ 39 h 227"/>
                  <a:gd name="T18" fmla="*/ 49 w 147"/>
                  <a:gd name="T19" fmla="*/ 38 h 227"/>
                  <a:gd name="T20" fmla="*/ 48 w 147"/>
                  <a:gd name="T21" fmla="*/ 38 h 227"/>
                  <a:gd name="T22" fmla="*/ 48 w 147"/>
                  <a:gd name="T23" fmla="*/ 37 h 227"/>
                  <a:gd name="T24" fmla="*/ 4 w 147"/>
                  <a:gd name="T25" fmla="*/ 1 h 227"/>
                  <a:gd name="T26" fmla="*/ 3 w 147"/>
                  <a:gd name="T27" fmla="*/ 0 h 227"/>
                  <a:gd name="T28" fmla="*/ 2 w 147"/>
                  <a:gd name="T29" fmla="*/ 0 h 227"/>
                  <a:gd name="T30" fmla="*/ 1 w 147"/>
                  <a:gd name="T31" fmla="*/ 1 h 227"/>
                  <a:gd name="T32" fmla="*/ 1 w 147"/>
                  <a:gd name="T33" fmla="*/ 1 h 227"/>
                  <a:gd name="T34" fmla="*/ 1 w 147"/>
                  <a:gd name="T35" fmla="*/ 1 h 227"/>
                  <a:gd name="T36" fmla="*/ 1 w 147"/>
                  <a:gd name="T37" fmla="*/ 2 h 227"/>
                  <a:gd name="T38" fmla="*/ 1 w 147"/>
                  <a:gd name="T39" fmla="*/ 3 h 227"/>
                  <a:gd name="T40" fmla="*/ 1 w 147"/>
                  <a:gd name="T41" fmla="*/ 3 h 227"/>
                  <a:gd name="T42" fmla="*/ 44 w 147"/>
                  <a:gd name="T43" fmla="*/ 39 h 227"/>
                  <a:gd name="T44" fmla="*/ 1 w 147"/>
                  <a:gd name="T45" fmla="*/ 73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7"/>
                  <a:gd name="T70" fmla="*/ 0 h 227"/>
                  <a:gd name="T71" fmla="*/ 147 w 147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7" h="227">
                    <a:moveTo>
                      <a:pt x="3" y="218"/>
                    </a:moveTo>
                    <a:lnTo>
                      <a:pt x="0" y="221"/>
                    </a:lnTo>
                    <a:lnTo>
                      <a:pt x="0" y="225"/>
                    </a:lnTo>
                    <a:lnTo>
                      <a:pt x="2" y="225"/>
                    </a:lnTo>
                    <a:lnTo>
                      <a:pt x="4" y="227"/>
                    </a:lnTo>
                    <a:lnTo>
                      <a:pt x="8" y="227"/>
                    </a:lnTo>
                    <a:lnTo>
                      <a:pt x="8" y="226"/>
                    </a:lnTo>
                    <a:lnTo>
                      <a:pt x="144" y="120"/>
                    </a:lnTo>
                    <a:lnTo>
                      <a:pt x="147" y="117"/>
                    </a:lnTo>
                    <a:lnTo>
                      <a:pt x="147" y="113"/>
                    </a:lnTo>
                    <a:lnTo>
                      <a:pt x="145" y="113"/>
                    </a:lnTo>
                    <a:lnTo>
                      <a:pt x="145" y="11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133" y="116"/>
                    </a:lnTo>
                    <a:lnTo>
                      <a:pt x="3" y="2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3" name="Freeform 1993"/>
              <p:cNvSpPr>
                <a:spLocks/>
              </p:cNvSpPr>
              <p:nvPr/>
            </p:nvSpPr>
            <p:spPr bwMode="auto">
              <a:xfrm>
                <a:off x="720" y="2559"/>
                <a:ext cx="198" cy="95"/>
              </a:xfrm>
              <a:custGeom>
                <a:avLst/>
                <a:gdLst>
                  <a:gd name="T0" fmla="*/ 198 w 594"/>
                  <a:gd name="T1" fmla="*/ 75 h 286"/>
                  <a:gd name="T2" fmla="*/ 198 w 594"/>
                  <a:gd name="T3" fmla="*/ 75 h 286"/>
                  <a:gd name="T4" fmla="*/ 197 w 594"/>
                  <a:gd name="T5" fmla="*/ 74 h 286"/>
                  <a:gd name="T6" fmla="*/ 197 w 594"/>
                  <a:gd name="T7" fmla="*/ 74 h 286"/>
                  <a:gd name="T8" fmla="*/ 197 w 594"/>
                  <a:gd name="T9" fmla="*/ 74 h 286"/>
                  <a:gd name="T10" fmla="*/ 197 w 594"/>
                  <a:gd name="T11" fmla="*/ 74 h 286"/>
                  <a:gd name="T12" fmla="*/ 196 w 594"/>
                  <a:gd name="T13" fmla="*/ 74 h 286"/>
                  <a:gd name="T14" fmla="*/ 195 w 594"/>
                  <a:gd name="T15" fmla="*/ 74 h 286"/>
                  <a:gd name="T16" fmla="*/ 195 w 594"/>
                  <a:gd name="T17" fmla="*/ 74 h 286"/>
                  <a:gd name="T18" fmla="*/ 195 w 594"/>
                  <a:gd name="T19" fmla="*/ 74 h 286"/>
                  <a:gd name="T20" fmla="*/ 194 w 594"/>
                  <a:gd name="T21" fmla="*/ 75 h 286"/>
                  <a:gd name="T22" fmla="*/ 194 w 594"/>
                  <a:gd name="T23" fmla="*/ 91 h 286"/>
                  <a:gd name="T24" fmla="*/ 4 w 594"/>
                  <a:gd name="T25" fmla="*/ 91 h 286"/>
                  <a:gd name="T26" fmla="*/ 4 w 594"/>
                  <a:gd name="T27" fmla="*/ 1 h 286"/>
                  <a:gd name="T28" fmla="*/ 3 w 594"/>
                  <a:gd name="T29" fmla="*/ 1 h 286"/>
                  <a:gd name="T30" fmla="*/ 3 w 594"/>
                  <a:gd name="T31" fmla="*/ 0 h 286"/>
                  <a:gd name="T32" fmla="*/ 3 w 594"/>
                  <a:gd name="T33" fmla="*/ 0 h 286"/>
                  <a:gd name="T34" fmla="*/ 2 w 594"/>
                  <a:gd name="T35" fmla="*/ 0 h 286"/>
                  <a:gd name="T36" fmla="*/ 1 w 594"/>
                  <a:gd name="T37" fmla="*/ 0 h 286"/>
                  <a:gd name="T38" fmla="*/ 1 w 594"/>
                  <a:gd name="T39" fmla="*/ 0 h 286"/>
                  <a:gd name="T40" fmla="*/ 0 w 594"/>
                  <a:gd name="T41" fmla="*/ 0 h 286"/>
                  <a:gd name="T42" fmla="*/ 0 w 594"/>
                  <a:gd name="T43" fmla="*/ 1 h 286"/>
                  <a:gd name="T44" fmla="*/ 0 w 594"/>
                  <a:gd name="T45" fmla="*/ 1 h 286"/>
                  <a:gd name="T46" fmla="*/ 0 w 594"/>
                  <a:gd name="T47" fmla="*/ 2 h 286"/>
                  <a:gd name="T48" fmla="*/ 0 w 594"/>
                  <a:gd name="T49" fmla="*/ 93 h 286"/>
                  <a:gd name="T50" fmla="*/ 0 w 594"/>
                  <a:gd name="T51" fmla="*/ 94 h 286"/>
                  <a:gd name="T52" fmla="*/ 0 w 594"/>
                  <a:gd name="T53" fmla="*/ 94 h 286"/>
                  <a:gd name="T54" fmla="*/ 0 w 594"/>
                  <a:gd name="T55" fmla="*/ 94 h 286"/>
                  <a:gd name="T56" fmla="*/ 1 w 594"/>
                  <a:gd name="T57" fmla="*/ 94 h 286"/>
                  <a:gd name="T58" fmla="*/ 1 w 594"/>
                  <a:gd name="T59" fmla="*/ 95 h 286"/>
                  <a:gd name="T60" fmla="*/ 197 w 594"/>
                  <a:gd name="T61" fmla="*/ 95 h 286"/>
                  <a:gd name="T62" fmla="*/ 197 w 594"/>
                  <a:gd name="T63" fmla="*/ 94 h 286"/>
                  <a:gd name="T64" fmla="*/ 197 w 594"/>
                  <a:gd name="T65" fmla="*/ 94 h 286"/>
                  <a:gd name="T66" fmla="*/ 197 w 594"/>
                  <a:gd name="T67" fmla="*/ 94 h 286"/>
                  <a:gd name="T68" fmla="*/ 198 w 594"/>
                  <a:gd name="T69" fmla="*/ 94 h 286"/>
                  <a:gd name="T70" fmla="*/ 198 w 594"/>
                  <a:gd name="T71" fmla="*/ 93 h 286"/>
                  <a:gd name="T72" fmla="*/ 198 w 594"/>
                  <a:gd name="T73" fmla="*/ 75 h 28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94"/>
                  <a:gd name="T112" fmla="*/ 0 h 286"/>
                  <a:gd name="T113" fmla="*/ 594 w 594"/>
                  <a:gd name="T114" fmla="*/ 286 h 28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94" h="286">
                    <a:moveTo>
                      <a:pt x="594" y="227"/>
                    </a:moveTo>
                    <a:lnTo>
                      <a:pt x="594" y="225"/>
                    </a:lnTo>
                    <a:lnTo>
                      <a:pt x="592" y="224"/>
                    </a:lnTo>
                    <a:lnTo>
                      <a:pt x="592" y="223"/>
                    </a:lnTo>
                    <a:lnTo>
                      <a:pt x="591" y="223"/>
                    </a:lnTo>
                    <a:lnTo>
                      <a:pt x="590" y="222"/>
                    </a:lnTo>
                    <a:lnTo>
                      <a:pt x="587" y="222"/>
                    </a:lnTo>
                    <a:lnTo>
                      <a:pt x="586" y="223"/>
                    </a:lnTo>
                    <a:lnTo>
                      <a:pt x="584" y="223"/>
                    </a:lnTo>
                    <a:lnTo>
                      <a:pt x="584" y="224"/>
                    </a:lnTo>
                    <a:lnTo>
                      <a:pt x="583" y="225"/>
                    </a:lnTo>
                    <a:lnTo>
                      <a:pt x="583" y="275"/>
                    </a:lnTo>
                    <a:lnTo>
                      <a:pt x="11" y="275"/>
                    </a:lnTo>
                    <a:lnTo>
                      <a:pt x="11" y="4"/>
                    </a:lnTo>
                    <a:lnTo>
                      <a:pt x="9" y="3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281"/>
                    </a:lnTo>
                    <a:lnTo>
                      <a:pt x="0" y="282"/>
                    </a:lnTo>
                    <a:lnTo>
                      <a:pt x="1" y="283"/>
                    </a:lnTo>
                    <a:lnTo>
                      <a:pt x="1" y="284"/>
                    </a:lnTo>
                    <a:lnTo>
                      <a:pt x="3" y="284"/>
                    </a:lnTo>
                    <a:lnTo>
                      <a:pt x="4" y="286"/>
                    </a:lnTo>
                    <a:lnTo>
                      <a:pt x="590" y="286"/>
                    </a:lnTo>
                    <a:lnTo>
                      <a:pt x="591" y="284"/>
                    </a:lnTo>
                    <a:lnTo>
                      <a:pt x="592" y="284"/>
                    </a:lnTo>
                    <a:lnTo>
                      <a:pt x="592" y="283"/>
                    </a:lnTo>
                    <a:lnTo>
                      <a:pt x="594" y="282"/>
                    </a:lnTo>
                    <a:lnTo>
                      <a:pt x="594" y="281"/>
                    </a:lnTo>
                    <a:lnTo>
                      <a:pt x="594" y="2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4" name="Freeform 1994"/>
              <p:cNvSpPr>
                <a:spLocks/>
              </p:cNvSpPr>
              <p:nvPr/>
            </p:nvSpPr>
            <p:spPr bwMode="auto">
              <a:xfrm>
                <a:off x="720" y="2651"/>
                <a:ext cx="198" cy="139"/>
              </a:xfrm>
              <a:custGeom>
                <a:avLst/>
                <a:gdLst>
                  <a:gd name="T0" fmla="*/ 198 w 593"/>
                  <a:gd name="T1" fmla="*/ 3 h 419"/>
                  <a:gd name="T2" fmla="*/ 198 w 593"/>
                  <a:gd name="T3" fmla="*/ 1 h 419"/>
                  <a:gd name="T4" fmla="*/ 197 w 593"/>
                  <a:gd name="T5" fmla="*/ 1 h 419"/>
                  <a:gd name="T6" fmla="*/ 197 w 593"/>
                  <a:gd name="T7" fmla="*/ 1 h 419"/>
                  <a:gd name="T8" fmla="*/ 197 w 593"/>
                  <a:gd name="T9" fmla="*/ 0 h 419"/>
                  <a:gd name="T10" fmla="*/ 196 w 593"/>
                  <a:gd name="T11" fmla="*/ 0 h 419"/>
                  <a:gd name="T12" fmla="*/ 195 w 593"/>
                  <a:gd name="T13" fmla="*/ 1 h 419"/>
                  <a:gd name="T14" fmla="*/ 195 w 593"/>
                  <a:gd name="T15" fmla="*/ 1 h 419"/>
                  <a:gd name="T16" fmla="*/ 194 w 593"/>
                  <a:gd name="T17" fmla="*/ 1 h 419"/>
                  <a:gd name="T18" fmla="*/ 119 w 593"/>
                  <a:gd name="T19" fmla="*/ 135 h 419"/>
                  <a:gd name="T20" fmla="*/ 80 w 593"/>
                  <a:gd name="T21" fmla="*/ 135 h 419"/>
                  <a:gd name="T22" fmla="*/ 3 w 593"/>
                  <a:gd name="T23" fmla="*/ 1 h 419"/>
                  <a:gd name="T24" fmla="*/ 3 w 593"/>
                  <a:gd name="T25" fmla="*/ 1 h 419"/>
                  <a:gd name="T26" fmla="*/ 3 w 593"/>
                  <a:gd name="T27" fmla="*/ 1 h 419"/>
                  <a:gd name="T28" fmla="*/ 2 w 593"/>
                  <a:gd name="T29" fmla="*/ 0 h 419"/>
                  <a:gd name="T30" fmla="*/ 1 w 593"/>
                  <a:gd name="T31" fmla="*/ 0 h 419"/>
                  <a:gd name="T32" fmla="*/ 1 w 593"/>
                  <a:gd name="T33" fmla="*/ 1 h 419"/>
                  <a:gd name="T34" fmla="*/ 1 w 593"/>
                  <a:gd name="T35" fmla="*/ 1 h 419"/>
                  <a:gd name="T36" fmla="*/ 1 w 593"/>
                  <a:gd name="T37" fmla="*/ 1 h 419"/>
                  <a:gd name="T38" fmla="*/ 0 w 593"/>
                  <a:gd name="T39" fmla="*/ 1 h 419"/>
                  <a:gd name="T40" fmla="*/ 0 w 593"/>
                  <a:gd name="T41" fmla="*/ 2 h 419"/>
                  <a:gd name="T42" fmla="*/ 1 w 593"/>
                  <a:gd name="T43" fmla="*/ 3 h 419"/>
                  <a:gd name="T44" fmla="*/ 78 w 593"/>
                  <a:gd name="T45" fmla="*/ 138 h 419"/>
                  <a:gd name="T46" fmla="*/ 78 w 593"/>
                  <a:gd name="T47" fmla="*/ 138 h 419"/>
                  <a:gd name="T48" fmla="*/ 78 w 593"/>
                  <a:gd name="T49" fmla="*/ 138 h 419"/>
                  <a:gd name="T50" fmla="*/ 79 w 593"/>
                  <a:gd name="T51" fmla="*/ 139 h 419"/>
                  <a:gd name="T52" fmla="*/ 121 w 593"/>
                  <a:gd name="T53" fmla="*/ 139 h 419"/>
                  <a:gd name="T54" fmla="*/ 121 w 593"/>
                  <a:gd name="T55" fmla="*/ 138 h 419"/>
                  <a:gd name="T56" fmla="*/ 122 w 593"/>
                  <a:gd name="T57" fmla="*/ 138 h 419"/>
                  <a:gd name="T58" fmla="*/ 122 w 593"/>
                  <a:gd name="T59" fmla="*/ 138 h 419"/>
                  <a:gd name="T60" fmla="*/ 198 w 593"/>
                  <a:gd name="T61" fmla="*/ 3 h 41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93"/>
                  <a:gd name="T94" fmla="*/ 0 h 419"/>
                  <a:gd name="T95" fmla="*/ 593 w 593"/>
                  <a:gd name="T96" fmla="*/ 419 h 419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93" h="419">
                    <a:moveTo>
                      <a:pt x="593" y="8"/>
                    </a:moveTo>
                    <a:lnTo>
                      <a:pt x="593" y="4"/>
                    </a:lnTo>
                    <a:lnTo>
                      <a:pt x="591" y="3"/>
                    </a:lnTo>
                    <a:lnTo>
                      <a:pt x="591" y="2"/>
                    </a:lnTo>
                    <a:lnTo>
                      <a:pt x="590" y="0"/>
                    </a:lnTo>
                    <a:lnTo>
                      <a:pt x="586" y="0"/>
                    </a:lnTo>
                    <a:lnTo>
                      <a:pt x="585" y="2"/>
                    </a:lnTo>
                    <a:lnTo>
                      <a:pt x="583" y="2"/>
                    </a:lnTo>
                    <a:lnTo>
                      <a:pt x="582" y="3"/>
                    </a:lnTo>
                    <a:lnTo>
                      <a:pt x="357" y="408"/>
                    </a:lnTo>
                    <a:lnTo>
                      <a:pt x="240" y="408"/>
                    </a:lnTo>
                    <a:lnTo>
                      <a:pt x="10" y="3"/>
                    </a:lnTo>
                    <a:lnTo>
                      <a:pt x="10" y="2"/>
                    </a:lnTo>
                    <a:lnTo>
                      <a:pt x="8" y="2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33" y="416"/>
                    </a:lnTo>
                    <a:lnTo>
                      <a:pt x="233" y="417"/>
                    </a:lnTo>
                    <a:lnTo>
                      <a:pt x="235" y="417"/>
                    </a:lnTo>
                    <a:lnTo>
                      <a:pt x="236" y="419"/>
                    </a:lnTo>
                    <a:lnTo>
                      <a:pt x="361" y="419"/>
                    </a:lnTo>
                    <a:lnTo>
                      <a:pt x="362" y="417"/>
                    </a:lnTo>
                    <a:lnTo>
                      <a:pt x="364" y="417"/>
                    </a:lnTo>
                    <a:lnTo>
                      <a:pt x="365" y="416"/>
                    </a:lnTo>
                    <a:lnTo>
                      <a:pt x="593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5" name="Freeform 1995"/>
              <p:cNvSpPr>
                <a:spLocks/>
              </p:cNvSpPr>
              <p:nvPr/>
            </p:nvSpPr>
            <p:spPr bwMode="auto">
              <a:xfrm>
                <a:off x="915" y="2845"/>
                <a:ext cx="198" cy="24"/>
              </a:xfrm>
              <a:custGeom>
                <a:avLst/>
                <a:gdLst>
                  <a:gd name="T0" fmla="*/ 6 w 594"/>
                  <a:gd name="T1" fmla="*/ 20 h 72"/>
                  <a:gd name="T2" fmla="*/ 24 w 594"/>
                  <a:gd name="T3" fmla="*/ 3 h 72"/>
                  <a:gd name="T4" fmla="*/ 175 w 594"/>
                  <a:gd name="T5" fmla="*/ 3 h 72"/>
                  <a:gd name="T6" fmla="*/ 192 w 594"/>
                  <a:gd name="T7" fmla="*/ 20 h 72"/>
                  <a:gd name="T8" fmla="*/ 6 w 594"/>
                  <a:gd name="T9" fmla="*/ 20 h 72"/>
                  <a:gd name="T10" fmla="*/ 2 w 594"/>
                  <a:gd name="T11" fmla="*/ 24 h 72"/>
                  <a:gd name="T12" fmla="*/ 196 w 594"/>
                  <a:gd name="T13" fmla="*/ 24 h 72"/>
                  <a:gd name="T14" fmla="*/ 197 w 594"/>
                  <a:gd name="T15" fmla="*/ 24 h 72"/>
                  <a:gd name="T16" fmla="*/ 197 w 594"/>
                  <a:gd name="T17" fmla="*/ 24 h 72"/>
                  <a:gd name="T18" fmla="*/ 197 w 594"/>
                  <a:gd name="T19" fmla="*/ 23 h 72"/>
                  <a:gd name="T20" fmla="*/ 198 w 594"/>
                  <a:gd name="T21" fmla="*/ 23 h 72"/>
                  <a:gd name="T22" fmla="*/ 198 w 594"/>
                  <a:gd name="T23" fmla="*/ 21 h 72"/>
                  <a:gd name="T24" fmla="*/ 197 w 594"/>
                  <a:gd name="T25" fmla="*/ 21 h 72"/>
                  <a:gd name="T26" fmla="*/ 178 w 594"/>
                  <a:gd name="T27" fmla="*/ 0 h 72"/>
                  <a:gd name="T28" fmla="*/ 177 w 594"/>
                  <a:gd name="T29" fmla="*/ 0 h 72"/>
                  <a:gd name="T30" fmla="*/ 177 w 594"/>
                  <a:gd name="T31" fmla="*/ 0 h 72"/>
                  <a:gd name="T32" fmla="*/ 22 w 594"/>
                  <a:gd name="T33" fmla="*/ 0 h 72"/>
                  <a:gd name="T34" fmla="*/ 22 w 594"/>
                  <a:gd name="T35" fmla="*/ 0 h 72"/>
                  <a:gd name="T36" fmla="*/ 21 w 594"/>
                  <a:gd name="T37" fmla="*/ 0 h 72"/>
                  <a:gd name="T38" fmla="*/ 1 w 594"/>
                  <a:gd name="T39" fmla="*/ 21 h 72"/>
                  <a:gd name="T40" fmla="*/ 1 w 594"/>
                  <a:gd name="T41" fmla="*/ 21 h 72"/>
                  <a:gd name="T42" fmla="*/ 0 w 594"/>
                  <a:gd name="T43" fmla="*/ 22 h 72"/>
                  <a:gd name="T44" fmla="*/ 0 w 594"/>
                  <a:gd name="T45" fmla="*/ 23 h 72"/>
                  <a:gd name="T46" fmla="*/ 1 w 594"/>
                  <a:gd name="T47" fmla="*/ 23 h 72"/>
                  <a:gd name="T48" fmla="*/ 1 w 594"/>
                  <a:gd name="T49" fmla="*/ 24 h 72"/>
                  <a:gd name="T50" fmla="*/ 1 w 594"/>
                  <a:gd name="T51" fmla="*/ 24 h 72"/>
                  <a:gd name="T52" fmla="*/ 1 w 594"/>
                  <a:gd name="T53" fmla="*/ 24 h 72"/>
                  <a:gd name="T54" fmla="*/ 2 w 594"/>
                  <a:gd name="T55" fmla="*/ 24 h 72"/>
                  <a:gd name="T56" fmla="*/ 6 w 594"/>
                  <a:gd name="T57" fmla="*/ 20 h 7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594"/>
                  <a:gd name="T88" fmla="*/ 0 h 72"/>
                  <a:gd name="T89" fmla="*/ 594 w 594"/>
                  <a:gd name="T90" fmla="*/ 72 h 7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594" h="72">
                    <a:moveTo>
                      <a:pt x="19" y="61"/>
                    </a:moveTo>
                    <a:lnTo>
                      <a:pt x="71" y="10"/>
                    </a:lnTo>
                    <a:lnTo>
                      <a:pt x="526" y="10"/>
                    </a:lnTo>
                    <a:lnTo>
                      <a:pt x="576" y="61"/>
                    </a:lnTo>
                    <a:lnTo>
                      <a:pt x="19" y="61"/>
                    </a:lnTo>
                    <a:lnTo>
                      <a:pt x="6" y="72"/>
                    </a:lnTo>
                    <a:lnTo>
                      <a:pt x="588" y="72"/>
                    </a:lnTo>
                    <a:lnTo>
                      <a:pt x="591" y="72"/>
                    </a:lnTo>
                    <a:lnTo>
                      <a:pt x="592" y="71"/>
                    </a:lnTo>
                    <a:lnTo>
                      <a:pt x="592" y="69"/>
                    </a:lnTo>
                    <a:lnTo>
                      <a:pt x="594" y="68"/>
                    </a:lnTo>
                    <a:lnTo>
                      <a:pt x="594" y="64"/>
                    </a:lnTo>
                    <a:lnTo>
                      <a:pt x="592" y="63"/>
                    </a:lnTo>
                    <a:lnTo>
                      <a:pt x="533" y="1"/>
                    </a:lnTo>
                    <a:lnTo>
                      <a:pt x="531" y="1"/>
                    </a:lnTo>
                    <a:lnTo>
                      <a:pt x="530" y="0"/>
                    </a:lnTo>
                    <a:lnTo>
                      <a:pt x="67" y="0"/>
                    </a:lnTo>
                    <a:lnTo>
                      <a:pt x="65" y="1"/>
                    </a:lnTo>
                    <a:lnTo>
                      <a:pt x="64" y="1"/>
                    </a:lnTo>
                    <a:lnTo>
                      <a:pt x="2" y="63"/>
                    </a:lnTo>
                    <a:lnTo>
                      <a:pt x="2" y="64"/>
                    </a:lnTo>
                    <a:lnTo>
                      <a:pt x="0" y="65"/>
                    </a:lnTo>
                    <a:lnTo>
                      <a:pt x="0" y="68"/>
                    </a:lnTo>
                    <a:lnTo>
                      <a:pt x="2" y="69"/>
                    </a:lnTo>
                    <a:lnTo>
                      <a:pt x="2" y="71"/>
                    </a:lnTo>
                    <a:lnTo>
                      <a:pt x="3" y="71"/>
                    </a:lnTo>
                    <a:lnTo>
                      <a:pt x="4" y="72"/>
                    </a:lnTo>
                    <a:lnTo>
                      <a:pt x="6" y="72"/>
                    </a:lnTo>
                    <a:lnTo>
                      <a:pt x="19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6" name="Freeform 1996"/>
              <p:cNvSpPr>
                <a:spLocks/>
              </p:cNvSpPr>
              <p:nvPr/>
            </p:nvSpPr>
            <p:spPr bwMode="auto">
              <a:xfrm>
                <a:off x="897" y="2866"/>
                <a:ext cx="50" cy="77"/>
              </a:xfrm>
              <a:custGeom>
                <a:avLst/>
                <a:gdLst>
                  <a:gd name="T0" fmla="*/ 2 w 148"/>
                  <a:gd name="T1" fmla="*/ 0 h 232"/>
                  <a:gd name="T2" fmla="*/ 1 w 148"/>
                  <a:gd name="T3" fmla="*/ 0 h 232"/>
                  <a:gd name="T4" fmla="*/ 1 w 148"/>
                  <a:gd name="T5" fmla="*/ 1 h 232"/>
                  <a:gd name="T6" fmla="*/ 1 w 148"/>
                  <a:gd name="T7" fmla="*/ 1 h 232"/>
                  <a:gd name="T8" fmla="*/ 1 w 148"/>
                  <a:gd name="T9" fmla="*/ 1 h 232"/>
                  <a:gd name="T10" fmla="*/ 0 w 148"/>
                  <a:gd name="T11" fmla="*/ 1 h 232"/>
                  <a:gd name="T12" fmla="*/ 0 w 148"/>
                  <a:gd name="T13" fmla="*/ 76 h 232"/>
                  <a:gd name="T14" fmla="*/ 1 w 148"/>
                  <a:gd name="T15" fmla="*/ 76 h 232"/>
                  <a:gd name="T16" fmla="*/ 1 w 148"/>
                  <a:gd name="T17" fmla="*/ 77 h 232"/>
                  <a:gd name="T18" fmla="*/ 1 w 148"/>
                  <a:gd name="T19" fmla="*/ 77 h 232"/>
                  <a:gd name="T20" fmla="*/ 1 w 148"/>
                  <a:gd name="T21" fmla="*/ 77 h 232"/>
                  <a:gd name="T22" fmla="*/ 49 w 148"/>
                  <a:gd name="T23" fmla="*/ 77 h 232"/>
                  <a:gd name="T24" fmla="*/ 49 w 148"/>
                  <a:gd name="T25" fmla="*/ 77 h 232"/>
                  <a:gd name="T26" fmla="*/ 50 w 148"/>
                  <a:gd name="T27" fmla="*/ 77 h 232"/>
                  <a:gd name="T28" fmla="*/ 50 w 148"/>
                  <a:gd name="T29" fmla="*/ 76 h 232"/>
                  <a:gd name="T30" fmla="*/ 50 w 148"/>
                  <a:gd name="T31" fmla="*/ 76 h 232"/>
                  <a:gd name="T32" fmla="*/ 50 w 148"/>
                  <a:gd name="T33" fmla="*/ 1 h 232"/>
                  <a:gd name="T34" fmla="*/ 50 w 148"/>
                  <a:gd name="T35" fmla="*/ 1 h 232"/>
                  <a:gd name="T36" fmla="*/ 50 w 148"/>
                  <a:gd name="T37" fmla="*/ 1 h 232"/>
                  <a:gd name="T38" fmla="*/ 49 w 148"/>
                  <a:gd name="T39" fmla="*/ 1 h 232"/>
                  <a:gd name="T40" fmla="*/ 49 w 148"/>
                  <a:gd name="T41" fmla="*/ 0 h 232"/>
                  <a:gd name="T42" fmla="*/ 48 w 148"/>
                  <a:gd name="T43" fmla="*/ 0 h 232"/>
                  <a:gd name="T44" fmla="*/ 2 w 148"/>
                  <a:gd name="T45" fmla="*/ 0 h 232"/>
                  <a:gd name="T46" fmla="*/ 4 w 148"/>
                  <a:gd name="T47" fmla="*/ 4 h 232"/>
                  <a:gd name="T48" fmla="*/ 46 w 148"/>
                  <a:gd name="T49" fmla="*/ 4 h 232"/>
                  <a:gd name="T50" fmla="*/ 46 w 148"/>
                  <a:gd name="T51" fmla="*/ 74 h 232"/>
                  <a:gd name="T52" fmla="*/ 4 w 148"/>
                  <a:gd name="T53" fmla="*/ 74 h 232"/>
                  <a:gd name="T54" fmla="*/ 4 w 148"/>
                  <a:gd name="T55" fmla="*/ 4 h 232"/>
                  <a:gd name="T56" fmla="*/ 2 w 148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8"/>
                  <a:gd name="T88" fmla="*/ 0 h 232"/>
                  <a:gd name="T89" fmla="*/ 148 w 148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8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29"/>
                    </a:lnTo>
                    <a:lnTo>
                      <a:pt x="2" y="230"/>
                    </a:lnTo>
                    <a:lnTo>
                      <a:pt x="2" y="231"/>
                    </a:lnTo>
                    <a:lnTo>
                      <a:pt x="3" y="231"/>
                    </a:lnTo>
                    <a:lnTo>
                      <a:pt x="4" y="232"/>
                    </a:lnTo>
                    <a:lnTo>
                      <a:pt x="144" y="232"/>
                    </a:lnTo>
                    <a:lnTo>
                      <a:pt x="145" y="231"/>
                    </a:lnTo>
                    <a:lnTo>
                      <a:pt x="147" y="231"/>
                    </a:lnTo>
                    <a:lnTo>
                      <a:pt x="147" y="230"/>
                    </a:lnTo>
                    <a:lnTo>
                      <a:pt x="148" y="229"/>
                    </a:lnTo>
                    <a:lnTo>
                      <a:pt x="148" y="4"/>
                    </a:lnTo>
                    <a:lnTo>
                      <a:pt x="147" y="3"/>
                    </a:lnTo>
                    <a:lnTo>
                      <a:pt x="147" y="2"/>
                    </a:lnTo>
                    <a:lnTo>
                      <a:pt x="145" y="2"/>
                    </a:lnTo>
                    <a:lnTo>
                      <a:pt x="144" y="0"/>
                    </a:lnTo>
                    <a:lnTo>
                      <a:pt x="143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137" y="11"/>
                    </a:lnTo>
                    <a:lnTo>
                      <a:pt x="137" y="222"/>
                    </a:lnTo>
                    <a:lnTo>
                      <a:pt x="11" y="222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7" name="Freeform 1997"/>
              <p:cNvSpPr>
                <a:spLocks/>
              </p:cNvSpPr>
              <p:nvPr/>
            </p:nvSpPr>
            <p:spPr bwMode="auto">
              <a:xfrm>
                <a:off x="943" y="2866"/>
                <a:ext cx="73" cy="77"/>
              </a:xfrm>
              <a:custGeom>
                <a:avLst/>
                <a:gdLst>
                  <a:gd name="T0" fmla="*/ 2 w 220"/>
                  <a:gd name="T1" fmla="*/ 0 h 232"/>
                  <a:gd name="T2" fmla="*/ 1 w 220"/>
                  <a:gd name="T3" fmla="*/ 0 h 232"/>
                  <a:gd name="T4" fmla="*/ 1 w 220"/>
                  <a:gd name="T5" fmla="*/ 1 h 232"/>
                  <a:gd name="T6" fmla="*/ 1 w 220"/>
                  <a:gd name="T7" fmla="*/ 1 h 232"/>
                  <a:gd name="T8" fmla="*/ 1 w 220"/>
                  <a:gd name="T9" fmla="*/ 1 h 232"/>
                  <a:gd name="T10" fmla="*/ 0 w 220"/>
                  <a:gd name="T11" fmla="*/ 1 h 232"/>
                  <a:gd name="T12" fmla="*/ 0 w 220"/>
                  <a:gd name="T13" fmla="*/ 76 h 232"/>
                  <a:gd name="T14" fmla="*/ 1 w 220"/>
                  <a:gd name="T15" fmla="*/ 76 h 232"/>
                  <a:gd name="T16" fmla="*/ 1 w 220"/>
                  <a:gd name="T17" fmla="*/ 77 h 232"/>
                  <a:gd name="T18" fmla="*/ 1 w 220"/>
                  <a:gd name="T19" fmla="*/ 77 h 232"/>
                  <a:gd name="T20" fmla="*/ 1 w 220"/>
                  <a:gd name="T21" fmla="*/ 77 h 232"/>
                  <a:gd name="T22" fmla="*/ 72 w 220"/>
                  <a:gd name="T23" fmla="*/ 77 h 232"/>
                  <a:gd name="T24" fmla="*/ 72 w 220"/>
                  <a:gd name="T25" fmla="*/ 77 h 232"/>
                  <a:gd name="T26" fmla="*/ 73 w 220"/>
                  <a:gd name="T27" fmla="*/ 77 h 232"/>
                  <a:gd name="T28" fmla="*/ 73 w 220"/>
                  <a:gd name="T29" fmla="*/ 76 h 232"/>
                  <a:gd name="T30" fmla="*/ 73 w 220"/>
                  <a:gd name="T31" fmla="*/ 76 h 232"/>
                  <a:gd name="T32" fmla="*/ 73 w 220"/>
                  <a:gd name="T33" fmla="*/ 1 h 232"/>
                  <a:gd name="T34" fmla="*/ 73 w 220"/>
                  <a:gd name="T35" fmla="*/ 1 h 232"/>
                  <a:gd name="T36" fmla="*/ 73 w 220"/>
                  <a:gd name="T37" fmla="*/ 1 h 232"/>
                  <a:gd name="T38" fmla="*/ 72 w 220"/>
                  <a:gd name="T39" fmla="*/ 1 h 232"/>
                  <a:gd name="T40" fmla="*/ 72 w 220"/>
                  <a:gd name="T41" fmla="*/ 0 h 232"/>
                  <a:gd name="T42" fmla="*/ 71 w 220"/>
                  <a:gd name="T43" fmla="*/ 0 h 232"/>
                  <a:gd name="T44" fmla="*/ 2 w 220"/>
                  <a:gd name="T45" fmla="*/ 0 h 232"/>
                  <a:gd name="T46" fmla="*/ 4 w 220"/>
                  <a:gd name="T47" fmla="*/ 4 h 232"/>
                  <a:gd name="T48" fmla="*/ 69 w 220"/>
                  <a:gd name="T49" fmla="*/ 4 h 232"/>
                  <a:gd name="T50" fmla="*/ 69 w 220"/>
                  <a:gd name="T51" fmla="*/ 74 h 232"/>
                  <a:gd name="T52" fmla="*/ 4 w 220"/>
                  <a:gd name="T53" fmla="*/ 74 h 232"/>
                  <a:gd name="T54" fmla="*/ 4 w 220"/>
                  <a:gd name="T55" fmla="*/ 4 h 232"/>
                  <a:gd name="T56" fmla="*/ 2 w 220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20"/>
                  <a:gd name="T88" fmla="*/ 0 h 232"/>
                  <a:gd name="T89" fmla="*/ 220 w 220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20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229"/>
                    </a:lnTo>
                    <a:lnTo>
                      <a:pt x="2" y="230"/>
                    </a:lnTo>
                    <a:lnTo>
                      <a:pt x="2" y="231"/>
                    </a:lnTo>
                    <a:lnTo>
                      <a:pt x="3" y="231"/>
                    </a:lnTo>
                    <a:lnTo>
                      <a:pt x="4" y="232"/>
                    </a:lnTo>
                    <a:lnTo>
                      <a:pt x="216" y="232"/>
                    </a:lnTo>
                    <a:lnTo>
                      <a:pt x="217" y="231"/>
                    </a:lnTo>
                    <a:lnTo>
                      <a:pt x="219" y="231"/>
                    </a:lnTo>
                    <a:lnTo>
                      <a:pt x="219" y="230"/>
                    </a:lnTo>
                    <a:lnTo>
                      <a:pt x="220" y="229"/>
                    </a:lnTo>
                    <a:lnTo>
                      <a:pt x="220" y="4"/>
                    </a:lnTo>
                    <a:lnTo>
                      <a:pt x="219" y="3"/>
                    </a:lnTo>
                    <a:lnTo>
                      <a:pt x="219" y="2"/>
                    </a:lnTo>
                    <a:lnTo>
                      <a:pt x="217" y="2"/>
                    </a:lnTo>
                    <a:lnTo>
                      <a:pt x="216" y="0"/>
                    </a:lnTo>
                    <a:lnTo>
                      <a:pt x="215" y="0"/>
                    </a:lnTo>
                    <a:lnTo>
                      <a:pt x="6" y="0"/>
                    </a:lnTo>
                    <a:lnTo>
                      <a:pt x="11" y="11"/>
                    </a:lnTo>
                    <a:lnTo>
                      <a:pt x="209" y="11"/>
                    </a:lnTo>
                    <a:lnTo>
                      <a:pt x="209" y="222"/>
                    </a:lnTo>
                    <a:lnTo>
                      <a:pt x="11" y="222"/>
                    </a:lnTo>
                    <a:lnTo>
                      <a:pt x="11" y="11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8" name="Freeform 1998"/>
              <p:cNvSpPr>
                <a:spLocks/>
              </p:cNvSpPr>
              <p:nvPr/>
            </p:nvSpPr>
            <p:spPr bwMode="auto">
              <a:xfrm>
                <a:off x="897" y="2867"/>
                <a:ext cx="50" cy="75"/>
              </a:xfrm>
              <a:custGeom>
                <a:avLst/>
                <a:gdLst>
                  <a:gd name="T0" fmla="*/ 47 w 148"/>
                  <a:gd name="T1" fmla="*/ 75 h 227"/>
                  <a:gd name="T2" fmla="*/ 47 w 148"/>
                  <a:gd name="T3" fmla="*/ 75 h 227"/>
                  <a:gd name="T4" fmla="*/ 49 w 148"/>
                  <a:gd name="T5" fmla="*/ 75 h 227"/>
                  <a:gd name="T6" fmla="*/ 50 w 148"/>
                  <a:gd name="T7" fmla="*/ 74 h 227"/>
                  <a:gd name="T8" fmla="*/ 50 w 148"/>
                  <a:gd name="T9" fmla="*/ 74 h 227"/>
                  <a:gd name="T10" fmla="*/ 50 w 148"/>
                  <a:gd name="T11" fmla="*/ 73 h 227"/>
                  <a:gd name="T12" fmla="*/ 49 w 148"/>
                  <a:gd name="T13" fmla="*/ 72 h 227"/>
                  <a:gd name="T14" fmla="*/ 5 w 148"/>
                  <a:gd name="T15" fmla="*/ 38 h 227"/>
                  <a:gd name="T16" fmla="*/ 49 w 148"/>
                  <a:gd name="T17" fmla="*/ 3 h 227"/>
                  <a:gd name="T18" fmla="*/ 49 w 148"/>
                  <a:gd name="T19" fmla="*/ 3 h 227"/>
                  <a:gd name="T20" fmla="*/ 50 w 148"/>
                  <a:gd name="T21" fmla="*/ 2 h 227"/>
                  <a:gd name="T22" fmla="*/ 50 w 148"/>
                  <a:gd name="T23" fmla="*/ 1 h 227"/>
                  <a:gd name="T24" fmla="*/ 49 w 148"/>
                  <a:gd name="T25" fmla="*/ 0 h 227"/>
                  <a:gd name="T26" fmla="*/ 49 w 148"/>
                  <a:gd name="T27" fmla="*/ 0 h 227"/>
                  <a:gd name="T28" fmla="*/ 48 w 148"/>
                  <a:gd name="T29" fmla="*/ 0 h 227"/>
                  <a:gd name="T30" fmla="*/ 47 w 148"/>
                  <a:gd name="T31" fmla="*/ 0 h 227"/>
                  <a:gd name="T32" fmla="*/ 46 w 148"/>
                  <a:gd name="T33" fmla="*/ 0 h 227"/>
                  <a:gd name="T34" fmla="*/ 1 w 148"/>
                  <a:gd name="T35" fmla="*/ 37 h 227"/>
                  <a:gd name="T36" fmla="*/ 1 w 148"/>
                  <a:gd name="T37" fmla="*/ 37 h 227"/>
                  <a:gd name="T38" fmla="*/ 0 w 148"/>
                  <a:gd name="T39" fmla="*/ 37 h 227"/>
                  <a:gd name="T40" fmla="*/ 0 w 148"/>
                  <a:gd name="T41" fmla="*/ 39 h 227"/>
                  <a:gd name="T42" fmla="*/ 1 w 148"/>
                  <a:gd name="T43" fmla="*/ 39 h 227"/>
                  <a:gd name="T44" fmla="*/ 47 w 148"/>
                  <a:gd name="T45" fmla="*/ 75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8"/>
                  <a:gd name="T70" fmla="*/ 0 h 227"/>
                  <a:gd name="T71" fmla="*/ 148 w 148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8" h="227">
                    <a:moveTo>
                      <a:pt x="140" y="226"/>
                    </a:moveTo>
                    <a:lnTo>
                      <a:pt x="140" y="227"/>
                    </a:lnTo>
                    <a:lnTo>
                      <a:pt x="144" y="227"/>
                    </a:lnTo>
                    <a:lnTo>
                      <a:pt x="147" y="224"/>
                    </a:lnTo>
                    <a:lnTo>
                      <a:pt x="148" y="224"/>
                    </a:lnTo>
                    <a:lnTo>
                      <a:pt x="148" y="220"/>
                    </a:lnTo>
                    <a:lnTo>
                      <a:pt x="145" y="218"/>
                    </a:lnTo>
                    <a:lnTo>
                      <a:pt x="14" y="115"/>
                    </a:lnTo>
                    <a:lnTo>
                      <a:pt x="145" y="9"/>
                    </a:lnTo>
                    <a:lnTo>
                      <a:pt x="145" y="8"/>
                    </a:lnTo>
                    <a:lnTo>
                      <a:pt x="147" y="7"/>
                    </a:lnTo>
                    <a:lnTo>
                      <a:pt x="147" y="3"/>
                    </a:lnTo>
                    <a:lnTo>
                      <a:pt x="145" y="1"/>
                    </a:lnTo>
                    <a:lnTo>
                      <a:pt x="144" y="1"/>
                    </a:lnTo>
                    <a:lnTo>
                      <a:pt x="143" y="0"/>
                    </a:lnTo>
                    <a:lnTo>
                      <a:pt x="139" y="0"/>
                    </a:lnTo>
                    <a:lnTo>
                      <a:pt x="137" y="1"/>
                    </a:lnTo>
                    <a:lnTo>
                      <a:pt x="2" y="111"/>
                    </a:lnTo>
                    <a:lnTo>
                      <a:pt x="2" y="113"/>
                    </a:lnTo>
                    <a:lnTo>
                      <a:pt x="0" y="113"/>
                    </a:lnTo>
                    <a:lnTo>
                      <a:pt x="0" y="117"/>
                    </a:lnTo>
                    <a:lnTo>
                      <a:pt x="3" y="119"/>
                    </a:lnTo>
                    <a:lnTo>
                      <a:pt x="140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29" name="Freeform 1999"/>
              <p:cNvSpPr>
                <a:spLocks/>
              </p:cNvSpPr>
              <p:nvPr/>
            </p:nvSpPr>
            <p:spPr bwMode="auto">
              <a:xfrm>
                <a:off x="916" y="2868"/>
                <a:ext cx="197" cy="95"/>
              </a:xfrm>
              <a:custGeom>
                <a:avLst/>
                <a:gdLst>
                  <a:gd name="T0" fmla="*/ 4 w 592"/>
                  <a:gd name="T1" fmla="*/ 75 h 285"/>
                  <a:gd name="T2" fmla="*/ 4 w 592"/>
                  <a:gd name="T3" fmla="*/ 75 h 285"/>
                  <a:gd name="T4" fmla="*/ 3 w 592"/>
                  <a:gd name="T5" fmla="*/ 75 h 285"/>
                  <a:gd name="T6" fmla="*/ 3 w 592"/>
                  <a:gd name="T7" fmla="*/ 74 h 285"/>
                  <a:gd name="T8" fmla="*/ 3 w 592"/>
                  <a:gd name="T9" fmla="*/ 74 h 285"/>
                  <a:gd name="T10" fmla="*/ 2 w 592"/>
                  <a:gd name="T11" fmla="*/ 74 h 285"/>
                  <a:gd name="T12" fmla="*/ 1 w 592"/>
                  <a:gd name="T13" fmla="*/ 74 h 285"/>
                  <a:gd name="T14" fmla="*/ 1 w 592"/>
                  <a:gd name="T15" fmla="*/ 74 h 285"/>
                  <a:gd name="T16" fmla="*/ 0 w 592"/>
                  <a:gd name="T17" fmla="*/ 74 h 285"/>
                  <a:gd name="T18" fmla="*/ 0 w 592"/>
                  <a:gd name="T19" fmla="*/ 75 h 285"/>
                  <a:gd name="T20" fmla="*/ 0 w 592"/>
                  <a:gd name="T21" fmla="*/ 75 h 285"/>
                  <a:gd name="T22" fmla="*/ 0 w 592"/>
                  <a:gd name="T23" fmla="*/ 94 h 285"/>
                  <a:gd name="T24" fmla="*/ 0 w 592"/>
                  <a:gd name="T25" fmla="*/ 94 h 285"/>
                  <a:gd name="T26" fmla="*/ 0 w 592"/>
                  <a:gd name="T27" fmla="*/ 95 h 285"/>
                  <a:gd name="T28" fmla="*/ 1 w 592"/>
                  <a:gd name="T29" fmla="*/ 95 h 285"/>
                  <a:gd name="T30" fmla="*/ 1 w 592"/>
                  <a:gd name="T31" fmla="*/ 95 h 285"/>
                  <a:gd name="T32" fmla="*/ 196 w 592"/>
                  <a:gd name="T33" fmla="*/ 95 h 285"/>
                  <a:gd name="T34" fmla="*/ 196 w 592"/>
                  <a:gd name="T35" fmla="*/ 95 h 285"/>
                  <a:gd name="T36" fmla="*/ 197 w 592"/>
                  <a:gd name="T37" fmla="*/ 95 h 285"/>
                  <a:gd name="T38" fmla="*/ 197 w 592"/>
                  <a:gd name="T39" fmla="*/ 94 h 285"/>
                  <a:gd name="T40" fmla="*/ 197 w 592"/>
                  <a:gd name="T41" fmla="*/ 94 h 285"/>
                  <a:gd name="T42" fmla="*/ 197 w 592"/>
                  <a:gd name="T43" fmla="*/ 1 h 285"/>
                  <a:gd name="T44" fmla="*/ 197 w 592"/>
                  <a:gd name="T45" fmla="*/ 1 h 285"/>
                  <a:gd name="T46" fmla="*/ 197 w 592"/>
                  <a:gd name="T47" fmla="*/ 0 h 285"/>
                  <a:gd name="T48" fmla="*/ 196 w 592"/>
                  <a:gd name="T49" fmla="*/ 0 h 285"/>
                  <a:gd name="T50" fmla="*/ 196 w 592"/>
                  <a:gd name="T51" fmla="*/ 0 h 285"/>
                  <a:gd name="T52" fmla="*/ 195 w 592"/>
                  <a:gd name="T53" fmla="*/ 0 h 285"/>
                  <a:gd name="T54" fmla="*/ 194 w 592"/>
                  <a:gd name="T55" fmla="*/ 0 h 285"/>
                  <a:gd name="T56" fmla="*/ 194 w 592"/>
                  <a:gd name="T57" fmla="*/ 0 h 285"/>
                  <a:gd name="T58" fmla="*/ 194 w 592"/>
                  <a:gd name="T59" fmla="*/ 1 h 285"/>
                  <a:gd name="T60" fmla="*/ 193 w 592"/>
                  <a:gd name="T61" fmla="*/ 1 h 285"/>
                  <a:gd name="T62" fmla="*/ 193 w 592"/>
                  <a:gd name="T63" fmla="*/ 2 h 285"/>
                  <a:gd name="T64" fmla="*/ 193 w 592"/>
                  <a:gd name="T65" fmla="*/ 92 h 285"/>
                  <a:gd name="T66" fmla="*/ 4 w 592"/>
                  <a:gd name="T67" fmla="*/ 92 h 285"/>
                  <a:gd name="T68" fmla="*/ 4 w 592"/>
                  <a:gd name="T69" fmla="*/ 75 h 28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92"/>
                  <a:gd name="T106" fmla="*/ 0 h 285"/>
                  <a:gd name="T107" fmla="*/ 592 w 592"/>
                  <a:gd name="T108" fmla="*/ 285 h 28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92" h="285">
                    <a:moveTo>
                      <a:pt x="11" y="226"/>
                    </a:moveTo>
                    <a:lnTo>
                      <a:pt x="11" y="225"/>
                    </a:lnTo>
                    <a:lnTo>
                      <a:pt x="9" y="224"/>
                    </a:lnTo>
                    <a:lnTo>
                      <a:pt x="9" y="223"/>
                    </a:lnTo>
                    <a:lnTo>
                      <a:pt x="8" y="223"/>
                    </a:lnTo>
                    <a:lnTo>
                      <a:pt x="7" y="221"/>
                    </a:lnTo>
                    <a:lnTo>
                      <a:pt x="4" y="221"/>
                    </a:lnTo>
                    <a:lnTo>
                      <a:pt x="3" y="223"/>
                    </a:lnTo>
                    <a:lnTo>
                      <a:pt x="1" y="223"/>
                    </a:lnTo>
                    <a:lnTo>
                      <a:pt x="1" y="224"/>
                    </a:lnTo>
                    <a:lnTo>
                      <a:pt x="0" y="225"/>
                    </a:lnTo>
                    <a:lnTo>
                      <a:pt x="0" y="282"/>
                    </a:lnTo>
                    <a:lnTo>
                      <a:pt x="1" y="283"/>
                    </a:lnTo>
                    <a:lnTo>
                      <a:pt x="1" y="284"/>
                    </a:lnTo>
                    <a:lnTo>
                      <a:pt x="3" y="284"/>
                    </a:lnTo>
                    <a:lnTo>
                      <a:pt x="4" y="285"/>
                    </a:lnTo>
                    <a:lnTo>
                      <a:pt x="588" y="285"/>
                    </a:lnTo>
                    <a:lnTo>
                      <a:pt x="589" y="284"/>
                    </a:lnTo>
                    <a:lnTo>
                      <a:pt x="591" y="284"/>
                    </a:lnTo>
                    <a:lnTo>
                      <a:pt x="591" y="283"/>
                    </a:lnTo>
                    <a:lnTo>
                      <a:pt x="592" y="282"/>
                    </a:lnTo>
                    <a:lnTo>
                      <a:pt x="592" y="4"/>
                    </a:lnTo>
                    <a:lnTo>
                      <a:pt x="591" y="2"/>
                    </a:lnTo>
                    <a:lnTo>
                      <a:pt x="591" y="1"/>
                    </a:lnTo>
                    <a:lnTo>
                      <a:pt x="589" y="1"/>
                    </a:lnTo>
                    <a:lnTo>
                      <a:pt x="588" y="0"/>
                    </a:lnTo>
                    <a:lnTo>
                      <a:pt x="585" y="0"/>
                    </a:lnTo>
                    <a:lnTo>
                      <a:pt x="584" y="1"/>
                    </a:lnTo>
                    <a:lnTo>
                      <a:pt x="583" y="1"/>
                    </a:lnTo>
                    <a:lnTo>
                      <a:pt x="583" y="2"/>
                    </a:lnTo>
                    <a:lnTo>
                      <a:pt x="581" y="4"/>
                    </a:lnTo>
                    <a:lnTo>
                      <a:pt x="581" y="5"/>
                    </a:lnTo>
                    <a:lnTo>
                      <a:pt x="581" y="275"/>
                    </a:lnTo>
                    <a:lnTo>
                      <a:pt x="11" y="275"/>
                    </a:lnTo>
                    <a:lnTo>
                      <a:pt x="11" y="2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0" name="Freeform 2000"/>
              <p:cNvSpPr>
                <a:spLocks/>
              </p:cNvSpPr>
              <p:nvPr/>
            </p:nvSpPr>
            <p:spPr bwMode="auto">
              <a:xfrm>
                <a:off x="915" y="2959"/>
                <a:ext cx="198" cy="140"/>
              </a:xfrm>
              <a:custGeom>
                <a:avLst/>
                <a:gdLst>
                  <a:gd name="T0" fmla="*/ 3 w 592"/>
                  <a:gd name="T1" fmla="*/ 1 h 418"/>
                  <a:gd name="T2" fmla="*/ 3 w 592"/>
                  <a:gd name="T3" fmla="*/ 0 h 418"/>
                  <a:gd name="T4" fmla="*/ 3 w 592"/>
                  <a:gd name="T5" fmla="*/ 0 h 418"/>
                  <a:gd name="T6" fmla="*/ 2 w 592"/>
                  <a:gd name="T7" fmla="*/ 0 h 418"/>
                  <a:gd name="T8" fmla="*/ 1 w 592"/>
                  <a:gd name="T9" fmla="*/ 0 h 418"/>
                  <a:gd name="T10" fmla="*/ 1 w 592"/>
                  <a:gd name="T11" fmla="*/ 0 h 418"/>
                  <a:gd name="T12" fmla="*/ 0 w 592"/>
                  <a:gd name="T13" fmla="*/ 0 h 418"/>
                  <a:gd name="T14" fmla="*/ 0 w 592"/>
                  <a:gd name="T15" fmla="*/ 1 h 418"/>
                  <a:gd name="T16" fmla="*/ 0 w 592"/>
                  <a:gd name="T17" fmla="*/ 1 h 418"/>
                  <a:gd name="T18" fmla="*/ 0 w 592"/>
                  <a:gd name="T19" fmla="*/ 2 h 418"/>
                  <a:gd name="T20" fmla="*/ 0 w 592"/>
                  <a:gd name="T21" fmla="*/ 3 h 418"/>
                  <a:gd name="T22" fmla="*/ 77 w 592"/>
                  <a:gd name="T23" fmla="*/ 139 h 418"/>
                  <a:gd name="T24" fmla="*/ 77 w 592"/>
                  <a:gd name="T25" fmla="*/ 140 h 418"/>
                  <a:gd name="T26" fmla="*/ 77 w 592"/>
                  <a:gd name="T27" fmla="*/ 140 h 418"/>
                  <a:gd name="T28" fmla="*/ 78 w 592"/>
                  <a:gd name="T29" fmla="*/ 140 h 418"/>
                  <a:gd name="T30" fmla="*/ 120 w 592"/>
                  <a:gd name="T31" fmla="*/ 140 h 418"/>
                  <a:gd name="T32" fmla="*/ 120 w 592"/>
                  <a:gd name="T33" fmla="*/ 140 h 418"/>
                  <a:gd name="T34" fmla="*/ 120 w 592"/>
                  <a:gd name="T35" fmla="*/ 140 h 418"/>
                  <a:gd name="T36" fmla="*/ 120 w 592"/>
                  <a:gd name="T37" fmla="*/ 139 h 418"/>
                  <a:gd name="T38" fmla="*/ 121 w 592"/>
                  <a:gd name="T39" fmla="*/ 139 h 418"/>
                  <a:gd name="T40" fmla="*/ 198 w 592"/>
                  <a:gd name="T41" fmla="*/ 3 h 418"/>
                  <a:gd name="T42" fmla="*/ 198 w 592"/>
                  <a:gd name="T43" fmla="*/ 1 h 418"/>
                  <a:gd name="T44" fmla="*/ 197 w 592"/>
                  <a:gd name="T45" fmla="*/ 1 h 418"/>
                  <a:gd name="T46" fmla="*/ 197 w 592"/>
                  <a:gd name="T47" fmla="*/ 0 h 418"/>
                  <a:gd name="T48" fmla="*/ 197 w 592"/>
                  <a:gd name="T49" fmla="*/ 0 h 418"/>
                  <a:gd name="T50" fmla="*/ 197 w 592"/>
                  <a:gd name="T51" fmla="*/ 0 h 418"/>
                  <a:gd name="T52" fmla="*/ 196 w 592"/>
                  <a:gd name="T53" fmla="*/ 0 h 418"/>
                  <a:gd name="T54" fmla="*/ 195 w 592"/>
                  <a:gd name="T55" fmla="*/ 0 h 418"/>
                  <a:gd name="T56" fmla="*/ 195 w 592"/>
                  <a:gd name="T57" fmla="*/ 0 h 418"/>
                  <a:gd name="T58" fmla="*/ 195 w 592"/>
                  <a:gd name="T59" fmla="*/ 1 h 418"/>
                  <a:gd name="T60" fmla="*/ 118 w 592"/>
                  <a:gd name="T61" fmla="*/ 137 h 418"/>
                  <a:gd name="T62" fmla="*/ 79 w 592"/>
                  <a:gd name="T63" fmla="*/ 137 h 418"/>
                  <a:gd name="T64" fmla="*/ 3 w 592"/>
                  <a:gd name="T65" fmla="*/ 1 h 41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92"/>
                  <a:gd name="T100" fmla="*/ 0 h 418"/>
                  <a:gd name="T101" fmla="*/ 592 w 592"/>
                  <a:gd name="T102" fmla="*/ 418 h 41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92" h="418">
                    <a:moveTo>
                      <a:pt x="10" y="3"/>
                    </a:moveTo>
                    <a:lnTo>
                      <a:pt x="9" y="1"/>
                    </a:lnTo>
                    <a:lnTo>
                      <a:pt x="8" y="1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230" y="416"/>
                    </a:lnTo>
                    <a:lnTo>
                      <a:pt x="230" y="417"/>
                    </a:lnTo>
                    <a:lnTo>
                      <a:pt x="231" y="417"/>
                    </a:lnTo>
                    <a:lnTo>
                      <a:pt x="232" y="418"/>
                    </a:lnTo>
                    <a:lnTo>
                      <a:pt x="358" y="418"/>
                    </a:lnTo>
                    <a:lnTo>
                      <a:pt x="359" y="417"/>
                    </a:lnTo>
                    <a:lnTo>
                      <a:pt x="360" y="417"/>
                    </a:lnTo>
                    <a:lnTo>
                      <a:pt x="360" y="416"/>
                    </a:lnTo>
                    <a:lnTo>
                      <a:pt x="362" y="416"/>
                    </a:lnTo>
                    <a:lnTo>
                      <a:pt x="592" y="8"/>
                    </a:lnTo>
                    <a:lnTo>
                      <a:pt x="592" y="4"/>
                    </a:lnTo>
                    <a:lnTo>
                      <a:pt x="590" y="3"/>
                    </a:lnTo>
                    <a:lnTo>
                      <a:pt x="590" y="1"/>
                    </a:lnTo>
                    <a:lnTo>
                      <a:pt x="589" y="1"/>
                    </a:lnTo>
                    <a:lnTo>
                      <a:pt x="588" y="0"/>
                    </a:lnTo>
                    <a:lnTo>
                      <a:pt x="585" y="0"/>
                    </a:lnTo>
                    <a:lnTo>
                      <a:pt x="584" y="1"/>
                    </a:lnTo>
                    <a:lnTo>
                      <a:pt x="582" y="1"/>
                    </a:lnTo>
                    <a:lnTo>
                      <a:pt x="582" y="3"/>
                    </a:lnTo>
                    <a:lnTo>
                      <a:pt x="354" y="408"/>
                    </a:lnTo>
                    <a:lnTo>
                      <a:pt x="236" y="408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1" name="Freeform 2001"/>
              <p:cNvSpPr>
                <a:spLocks/>
              </p:cNvSpPr>
              <p:nvPr/>
            </p:nvSpPr>
            <p:spPr bwMode="auto">
              <a:xfrm>
                <a:off x="720" y="3150"/>
                <a:ext cx="199" cy="24"/>
              </a:xfrm>
              <a:custGeom>
                <a:avLst/>
                <a:gdLst>
                  <a:gd name="T0" fmla="*/ 197 w 595"/>
                  <a:gd name="T1" fmla="*/ 24 h 72"/>
                  <a:gd name="T2" fmla="*/ 198 w 595"/>
                  <a:gd name="T3" fmla="*/ 24 h 72"/>
                  <a:gd name="T4" fmla="*/ 198 w 595"/>
                  <a:gd name="T5" fmla="*/ 24 h 72"/>
                  <a:gd name="T6" fmla="*/ 199 w 595"/>
                  <a:gd name="T7" fmla="*/ 24 h 72"/>
                  <a:gd name="T8" fmla="*/ 199 w 595"/>
                  <a:gd name="T9" fmla="*/ 23 h 72"/>
                  <a:gd name="T10" fmla="*/ 199 w 595"/>
                  <a:gd name="T11" fmla="*/ 23 h 72"/>
                  <a:gd name="T12" fmla="*/ 199 w 595"/>
                  <a:gd name="T13" fmla="*/ 22 h 72"/>
                  <a:gd name="T14" fmla="*/ 199 w 595"/>
                  <a:gd name="T15" fmla="*/ 21 h 72"/>
                  <a:gd name="T16" fmla="*/ 199 w 595"/>
                  <a:gd name="T17" fmla="*/ 21 h 72"/>
                  <a:gd name="T18" fmla="*/ 178 w 595"/>
                  <a:gd name="T19" fmla="*/ 0 h 72"/>
                  <a:gd name="T20" fmla="*/ 177 w 595"/>
                  <a:gd name="T21" fmla="*/ 0 h 72"/>
                  <a:gd name="T22" fmla="*/ 177 w 595"/>
                  <a:gd name="T23" fmla="*/ 0 h 72"/>
                  <a:gd name="T24" fmla="*/ 22 w 595"/>
                  <a:gd name="T25" fmla="*/ 0 h 72"/>
                  <a:gd name="T26" fmla="*/ 21 w 595"/>
                  <a:gd name="T27" fmla="*/ 0 h 72"/>
                  <a:gd name="T28" fmla="*/ 21 w 595"/>
                  <a:gd name="T29" fmla="*/ 0 h 72"/>
                  <a:gd name="T30" fmla="*/ 1 w 595"/>
                  <a:gd name="T31" fmla="*/ 21 h 72"/>
                  <a:gd name="T32" fmla="*/ 1 w 595"/>
                  <a:gd name="T33" fmla="*/ 21 h 72"/>
                  <a:gd name="T34" fmla="*/ 0 w 595"/>
                  <a:gd name="T35" fmla="*/ 22 h 72"/>
                  <a:gd name="T36" fmla="*/ 0 w 595"/>
                  <a:gd name="T37" fmla="*/ 23 h 72"/>
                  <a:gd name="T38" fmla="*/ 1 w 595"/>
                  <a:gd name="T39" fmla="*/ 23 h 72"/>
                  <a:gd name="T40" fmla="*/ 1 w 595"/>
                  <a:gd name="T41" fmla="*/ 24 h 72"/>
                  <a:gd name="T42" fmla="*/ 1 w 595"/>
                  <a:gd name="T43" fmla="*/ 24 h 72"/>
                  <a:gd name="T44" fmla="*/ 1 w 595"/>
                  <a:gd name="T45" fmla="*/ 24 h 72"/>
                  <a:gd name="T46" fmla="*/ 2 w 595"/>
                  <a:gd name="T47" fmla="*/ 24 h 72"/>
                  <a:gd name="T48" fmla="*/ 197 w 595"/>
                  <a:gd name="T49" fmla="*/ 24 h 72"/>
                  <a:gd name="T50" fmla="*/ 193 w 595"/>
                  <a:gd name="T51" fmla="*/ 21 h 72"/>
                  <a:gd name="T52" fmla="*/ 6 w 595"/>
                  <a:gd name="T53" fmla="*/ 21 h 72"/>
                  <a:gd name="T54" fmla="*/ 23 w 595"/>
                  <a:gd name="T55" fmla="*/ 3 h 72"/>
                  <a:gd name="T56" fmla="*/ 176 w 595"/>
                  <a:gd name="T57" fmla="*/ 3 h 72"/>
                  <a:gd name="T58" fmla="*/ 193 w 595"/>
                  <a:gd name="T59" fmla="*/ 21 h 72"/>
                  <a:gd name="T60" fmla="*/ 197 w 595"/>
                  <a:gd name="T61" fmla="*/ 24 h 72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95"/>
                  <a:gd name="T94" fmla="*/ 0 h 72"/>
                  <a:gd name="T95" fmla="*/ 595 w 595"/>
                  <a:gd name="T96" fmla="*/ 72 h 72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95" h="72">
                    <a:moveTo>
                      <a:pt x="590" y="72"/>
                    </a:moveTo>
                    <a:lnTo>
                      <a:pt x="591" y="72"/>
                    </a:lnTo>
                    <a:lnTo>
                      <a:pt x="593" y="71"/>
                    </a:lnTo>
                    <a:lnTo>
                      <a:pt x="594" y="71"/>
                    </a:lnTo>
                    <a:lnTo>
                      <a:pt x="594" y="69"/>
                    </a:lnTo>
                    <a:lnTo>
                      <a:pt x="595" y="68"/>
                    </a:lnTo>
                    <a:lnTo>
                      <a:pt x="595" y="66"/>
                    </a:lnTo>
                    <a:lnTo>
                      <a:pt x="594" y="64"/>
                    </a:lnTo>
                    <a:lnTo>
                      <a:pt x="594" y="63"/>
                    </a:lnTo>
                    <a:lnTo>
                      <a:pt x="531" y="1"/>
                    </a:lnTo>
                    <a:lnTo>
                      <a:pt x="530" y="1"/>
                    </a:lnTo>
                    <a:lnTo>
                      <a:pt x="529" y="0"/>
                    </a:lnTo>
                    <a:lnTo>
                      <a:pt x="66" y="0"/>
                    </a:lnTo>
                    <a:lnTo>
                      <a:pt x="64" y="1"/>
                    </a:lnTo>
                    <a:lnTo>
                      <a:pt x="63" y="1"/>
                    </a:lnTo>
                    <a:lnTo>
                      <a:pt x="2" y="63"/>
                    </a:lnTo>
                    <a:lnTo>
                      <a:pt x="2" y="64"/>
                    </a:lnTo>
                    <a:lnTo>
                      <a:pt x="0" y="66"/>
                    </a:lnTo>
                    <a:lnTo>
                      <a:pt x="0" y="68"/>
                    </a:lnTo>
                    <a:lnTo>
                      <a:pt x="2" y="69"/>
                    </a:lnTo>
                    <a:lnTo>
                      <a:pt x="2" y="71"/>
                    </a:lnTo>
                    <a:lnTo>
                      <a:pt x="3" y="71"/>
                    </a:lnTo>
                    <a:lnTo>
                      <a:pt x="4" y="72"/>
                    </a:lnTo>
                    <a:lnTo>
                      <a:pt x="6" y="72"/>
                    </a:lnTo>
                    <a:lnTo>
                      <a:pt x="590" y="72"/>
                    </a:lnTo>
                    <a:lnTo>
                      <a:pt x="577" y="62"/>
                    </a:lnTo>
                    <a:lnTo>
                      <a:pt x="19" y="62"/>
                    </a:lnTo>
                    <a:lnTo>
                      <a:pt x="70" y="10"/>
                    </a:lnTo>
                    <a:lnTo>
                      <a:pt x="525" y="10"/>
                    </a:lnTo>
                    <a:lnTo>
                      <a:pt x="577" y="62"/>
                    </a:lnTo>
                    <a:lnTo>
                      <a:pt x="590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2" name="Freeform 2002"/>
              <p:cNvSpPr>
                <a:spLocks/>
              </p:cNvSpPr>
              <p:nvPr/>
            </p:nvSpPr>
            <p:spPr bwMode="auto">
              <a:xfrm>
                <a:off x="887" y="3171"/>
                <a:ext cx="49" cy="77"/>
              </a:xfrm>
              <a:custGeom>
                <a:avLst/>
                <a:gdLst>
                  <a:gd name="T0" fmla="*/ 2 w 148"/>
                  <a:gd name="T1" fmla="*/ 0 h 232"/>
                  <a:gd name="T2" fmla="*/ 1 w 148"/>
                  <a:gd name="T3" fmla="*/ 0 h 232"/>
                  <a:gd name="T4" fmla="*/ 1 w 148"/>
                  <a:gd name="T5" fmla="*/ 0 h 232"/>
                  <a:gd name="T6" fmla="*/ 1 w 148"/>
                  <a:gd name="T7" fmla="*/ 0 h 232"/>
                  <a:gd name="T8" fmla="*/ 1 w 148"/>
                  <a:gd name="T9" fmla="*/ 1 h 232"/>
                  <a:gd name="T10" fmla="*/ 0 w 148"/>
                  <a:gd name="T11" fmla="*/ 1 h 232"/>
                  <a:gd name="T12" fmla="*/ 0 w 148"/>
                  <a:gd name="T13" fmla="*/ 76 h 232"/>
                  <a:gd name="T14" fmla="*/ 1 w 148"/>
                  <a:gd name="T15" fmla="*/ 76 h 232"/>
                  <a:gd name="T16" fmla="*/ 1 w 148"/>
                  <a:gd name="T17" fmla="*/ 76 h 232"/>
                  <a:gd name="T18" fmla="*/ 1 w 148"/>
                  <a:gd name="T19" fmla="*/ 76 h 232"/>
                  <a:gd name="T20" fmla="*/ 1 w 148"/>
                  <a:gd name="T21" fmla="*/ 77 h 232"/>
                  <a:gd name="T22" fmla="*/ 48 w 148"/>
                  <a:gd name="T23" fmla="*/ 77 h 232"/>
                  <a:gd name="T24" fmla="*/ 48 w 148"/>
                  <a:gd name="T25" fmla="*/ 76 h 232"/>
                  <a:gd name="T26" fmla="*/ 49 w 148"/>
                  <a:gd name="T27" fmla="*/ 76 h 232"/>
                  <a:gd name="T28" fmla="*/ 49 w 148"/>
                  <a:gd name="T29" fmla="*/ 76 h 232"/>
                  <a:gd name="T30" fmla="*/ 49 w 148"/>
                  <a:gd name="T31" fmla="*/ 76 h 232"/>
                  <a:gd name="T32" fmla="*/ 49 w 148"/>
                  <a:gd name="T33" fmla="*/ 1 h 232"/>
                  <a:gd name="T34" fmla="*/ 49 w 148"/>
                  <a:gd name="T35" fmla="*/ 1 h 232"/>
                  <a:gd name="T36" fmla="*/ 49 w 148"/>
                  <a:gd name="T37" fmla="*/ 0 h 232"/>
                  <a:gd name="T38" fmla="*/ 48 w 148"/>
                  <a:gd name="T39" fmla="*/ 0 h 232"/>
                  <a:gd name="T40" fmla="*/ 48 w 148"/>
                  <a:gd name="T41" fmla="*/ 0 h 232"/>
                  <a:gd name="T42" fmla="*/ 47 w 148"/>
                  <a:gd name="T43" fmla="*/ 0 h 232"/>
                  <a:gd name="T44" fmla="*/ 2 w 148"/>
                  <a:gd name="T45" fmla="*/ 0 h 232"/>
                  <a:gd name="T46" fmla="*/ 4 w 148"/>
                  <a:gd name="T47" fmla="*/ 3 h 232"/>
                  <a:gd name="T48" fmla="*/ 45 w 148"/>
                  <a:gd name="T49" fmla="*/ 3 h 232"/>
                  <a:gd name="T50" fmla="*/ 45 w 148"/>
                  <a:gd name="T51" fmla="*/ 73 h 232"/>
                  <a:gd name="T52" fmla="*/ 4 w 148"/>
                  <a:gd name="T53" fmla="*/ 73 h 232"/>
                  <a:gd name="T54" fmla="*/ 4 w 148"/>
                  <a:gd name="T55" fmla="*/ 3 h 232"/>
                  <a:gd name="T56" fmla="*/ 2 w 148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8"/>
                  <a:gd name="T88" fmla="*/ 0 h 232"/>
                  <a:gd name="T89" fmla="*/ 148 w 148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8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2" y="229"/>
                    </a:lnTo>
                    <a:lnTo>
                      <a:pt x="2" y="230"/>
                    </a:lnTo>
                    <a:lnTo>
                      <a:pt x="3" y="230"/>
                    </a:lnTo>
                    <a:lnTo>
                      <a:pt x="4" y="232"/>
                    </a:lnTo>
                    <a:lnTo>
                      <a:pt x="144" y="232"/>
                    </a:lnTo>
                    <a:lnTo>
                      <a:pt x="145" y="230"/>
                    </a:lnTo>
                    <a:lnTo>
                      <a:pt x="147" y="230"/>
                    </a:lnTo>
                    <a:lnTo>
                      <a:pt x="147" y="229"/>
                    </a:lnTo>
                    <a:lnTo>
                      <a:pt x="148" y="228"/>
                    </a:lnTo>
                    <a:lnTo>
                      <a:pt x="148" y="4"/>
                    </a:lnTo>
                    <a:lnTo>
                      <a:pt x="147" y="2"/>
                    </a:lnTo>
                    <a:lnTo>
                      <a:pt x="147" y="1"/>
                    </a:lnTo>
                    <a:lnTo>
                      <a:pt x="145" y="1"/>
                    </a:lnTo>
                    <a:lnTo>
                      <a:pt x="144" y="0"/>
                    </a:lnTo>
                    <a:lnTo>
                      <a:pt x="143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137" y="10"/>
                    </a:lnTo>
                    <a:lnTo>
                      <a:pt x="137" y="221"/>
                    </a:lnTo>
                    <a:lnTo>
                      <a:pt x="11" y="221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3" name="Freeform 2003"/>
              <p:cNvSpPr>
                <a:spLocks/>
              </p:cNvSpPr>
              <p:nvPr/>
            </p:nvSpPr>
            <p:spPr bwMode="auto">
              <a:xfrm>
                <a:off x="817" y="3171"/>
                <a:ext cx="73" cy="77"/>
              </a:xfrm>
              <a:custGeom>
                <a:avLst/>
                <a:gdLst>
                  <a:gd name="T0" fmla="*/ 2 w 220"/>
                  <a:gd name="T1" fmla="*/ 0 h 232"/>
                  <a:gd name="T2" fmla="*/ 1 w 220"/>
                  <a:gd name="T3" fmla="*/ 0 h 232"/>
                  <a:gd name="T4" fmla="*/ 1 w 220"/>
                  <a:gd name="T5" fmla="*/ 0 h 232"/>
                  <a:gd name="T6" fmla="*/ 1 w 220"/>
                  <a:gd name="T7" fmla="*/ 0 h 232"/>
                  <a:gd name="T8" fmla="*/ 1 w 220"/>
                  <a:gd name="T9" fmla="*/ 1 h 232"/>
                  <a:gd name="T10" fmla="*/ 0 w 220"/>
                  <a:gd name="T11" fmla="*/ 1 h 232"/>
                  <a:gd name="T12" fmla="*/ 0 w 220"/>
                  <a:gd name="T13" fmla="*/ 76 h 232"/>
                  <a:gd name="T14" fmla="*/ 1 w 220"/>
                  <a:gd name="T15" fmla="*/ 76 h 232"/>
                  <a:gd name="T16" fmla="*/ 1 w 220"/>
                  <a:gd name="T17" fmla="*/ 76 h 232"/>
                  <a:gd name="T18" fmla="*/ 1 w 220"/>
                  <a:gd name="T19" fmla="*/ 76 h 232"/>
                  <a:gd name="T20" fmla="*/ 1 w 220"/>
                  <a:gd name="T21" fmla="*/ 77 h 232"/>
                  <a:gd name="T22" fmla="*/ 72 w 220"/>
                  <a:gd name="T23" fmla="*/ 77 h 232"/>
                  <a:gd name="T24" fmla="*/ 72 w 220"/>
                  <a:gd name="T25" fmla="*/ 76 h 232"/>
                  <a:gd name="T26" fmla="*/ 73 w 220"/>
                  <a:gd name="T27" fmla="*/ 76 h 232"/>
                  <a:gd name="T28" fmla="*/ 73 w 220"/>
                  <a:gd name="T29" fmla="*/ 76 h 232"/>
                  <a:gd name="T30" fmla="*/ 73 w 220"/>
                  <a:gd name="T31" fmla="*/ 76 h 232"/>
                  <a:gd name="T32" fmla="*/ 73 w 220"/>
                  <a:gd name="T33" fmla="*/ 1 h 232"/>
                  <a:gd name="T34" fmla="*/ 73 w 220"/>
                  <a:gd name="T35" fmla="*/ 1 h 232"/>
                  <a:gd name="T36" fmla="*/ 73 w 220"/>
                  <a:gd name="T37" fmla="*/ 0 h 232"/>
                  <a:gd name="T38" fmla="*/ 72 w 220"/>
                  <a:gd name="T39" fmla="*/ 0 h 232"/>
                  <a:gd name="T40" fmla="*/ 72 w 220"/>
                  <a:gd name="T41" fmla="*/ 0 h 232"/>
                  <a:gd name="T42" fmla="*/ 71 w 220"/>
                  <a:gd name="T43" fmla="*/ 0 h 232"/>
                  <a:gd name="T44" fmla="*/ 2 w 220"/>
                  <a:gd name="T45" fmla="*/ 0 h 232"/>
                  <a:gd name="T46" fmla="*/ 4 w 220"/>
                  <a:gd name="T47" fmla="*/ 3 h 232"/>
                  <a:gd name="T48" fmla="*/ 69 w 220"/>
                  <a:gd name="T49" fmla="*/ 3 h 232"/>
                  <a:gd name="T50" fmla="*/ 69 w 220"/>
                  <a:gd name="T51" fmla="*/ 73 h 232"/>
                  <a:gd name="T52" fmla="*/ 4 w 220"/>
                  <a:gd name="T53" fmla="*/ 73 h 232"/>
                  <a:gd name="T54" fmla="*/ 4 w 220"/>
                  <a:gd name="T55" fmla="*/ 3 h 232"/>
                  <a:gd name="T56" fmla="*/ 2 w 220"/>
                  <a:gd name="T57" fmla="*/ 0 h 232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20"/>
                  <a:gd name="T88" fmla="*/ 0 h 232"/>
                  <a:gd name="T89" fmla="*/ 220 w 220"/>
                  <a:gd name="T90" fmla="*/ 232 h 232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20" h="232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228"/>
                    </a:lnTo>
                    <a:lnTo>
                      <a:pt x="2" y="229"/>
                    </a:lnTo>
                    <a:lnTo>
                      <a:pt x="2" y="230"/>
                    </a:lnTo>
                    <a:lnTo>
                      <a:pt x="3" y="230"/>
                    </a:lnTo>
                    <a:lnTo>
                      <a:pt x="4" y="232"/>
                    </a:lnTo>
                    <a:lnTo>
                      <a:pt x="216" y="232"/>
                    </a:lnTo>
                    <a:lnTo>
                      <a:pt x="217" y="230"/>
                    </a:lnTo>
                    <a:lnTo>
                      <a:pt x="219" y="230"/>
                    </a:lnTo>
                    <a:lnTo>
                      <a:pt x="219" y="229"/>
                    </a:lnTo>
                    <a:lnTo>
                      <a:pt x="220" y="228"/>
                    </a:lnTo>
                    <a:lnTo>
                      <a:pt x="220" y="4"/>
                    </a:lnTo>
                    <a:lnTo>
                      <a:pt x="219" y="2"/>
                    </a:lnTo>
                    <a:lnTo>
                      <a:pt x="219" y="1"/>
                    </a:lnTo>
                    <a:lnTo>
                      <a:pt x="217" y="1"/>
                    </a:lnTo>
                    <a:lnTo>
                      <a:pt x="216" y="0"/>
                    </a:lnTo>
                    <a:lnTo>
                      <a:pt x="215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209" y="10"/>
                    </a:lnTo>
                    <a:lnTo>
                      <a:pt x="209" y="221"/>
                    </a:lnTo>
                    <a:lnTo>
                      <a:pt x="11" y="221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4" name="Freeform 2004"/>
              <p:cNvSpPr>
                <a:spLocks/>
              </p:cNvSpPr>
              <p:nvPr/>
            </p:nvSpPr>
            <p:spPr bwMode="auto">
              <a:xfrm>
                <a:off x="887" y="3172"/>
                <a:ext cx="49" cy="75"/>
              </a:xfrm>
              <a:custGeom>
                <a:avLst/>
                <a:gdLst>
                  <a:gd name="T0" fmla="*/ 1 w 147"/>
                  <a:gd name="T1" fmla="*/ 72 h 227"/>
                  <a:gd name="T2" fmla="*/ 0 w 147"/>
                  <a:gd name="T3" fmla="*/ 73 h 227"/>
                  <a:gd name="T4" fmla="*/ 0 w 147"/>
                  <a:gd name="T5" fmla="*/ 74 h 227"/>
                  <a:gd name="T6" fmla="*/ 1 w 147"/>
                  <a:gd name="T7" fmla="*/ 74 h 227"/>
                  <a:gd name="T8" fmla="*/ 1 w 147"/>
                  <a:gd name="T9" fmla="*/ 75 h 227"/>
                  <a:gd name="T10" fmla="*/ 3 w 147"/>
                  <a:gd name="T11" fmla="*/ 75 h 227"/>
                  <a:gd name="T12" fmla="*/ 3 w 147"/>
                  <a:gd name="T13" fmla="*/ 75 h 227"/>
                  <a:gd name="T14" fmla="*/ 48 w 147"/>
                  <a:gd name="T15" fmla="*/ 40 h 227"/>
                  <a:gd name="T16" fmla="*/ 49 w 147"/>
                  <a:gd name="T17" fmla="*/ 39 h 227"/>
                  <a:gd name="T18" fmla="*/ 49 w 147"/>
                  <a:gd name="T19" fmla="*/ 37 h 227"/>
                  <a:gd name="T20" fmla="*/ 48 w 147"/>
                  <a:gd name="T21" fmla="*/ 37 h 227"/>
                  <a:gd name="T22" fmla="*/ 48 w 147"/>
                  <a:gd name="T23" fmla="*/ 37 h 227"/>
                  <a:gd name="T24" fmla="*/ 4 w 147"/>
                  <a:gd name="T25" fmla="*/ 1 h 227"/>
                  <a:gd name="T26" fmla="*/ 3 w 147"/>
                  <a:gd name="T27" fmla="*/ 0 h 227"/>
                  <a:gd name="T28" fmla="*/ 2 w 147"/>
                  <a:gd name="T29" fmla="*/ 0 h 227"/>
                  <a:gd name="T30" fmla="*/ 1 w 147"/>
                  <a:gd name="T31" fmla="*/ 1 h 227"/>
                  <a:gd name="T32" fmla="*/ 1 w 147"/>
                  <a:gd name="T33" fmla="*/ 1 h 227"/>
                  <a:gd name="T34" fmla="*/ 1 w 147"/>
                  <a:gd name="T35" fmla="*/ 1 h 227"/>
                  <a:gd name="T36" fmla="*/ 1 w 147"/>
                  <a:gd name="T37" fmla="*/ 2 h 227"/>
                  <a:gd name="T38" fmla="*/ 1 w 147"/>
                  <a:gd name="T39" fmla="*/ 3 h 227"/>
                  <a:gd name="T40" fmla="*/ 1 w 147"/>
                  <a:gd name="T41" fmla="*/ 3 h 227"/>
                  <a:gd name="T42" fmla="*/ 44 w 147"/>
                  <a:gd name="T43" fmla="*/ 38 h 227"/>
                  <a:gd name="T44" fmla="*/ 1 w 147"/>
                  <a:gd name="T45" fmla="*/ 72 h 22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7"/>
                  <a:gd name="T70" fmla="*/ 0 h 227"/>
                  <a:gd name="T71" fmla="*/ 147 w 147"/>
                  <a:gd name="T72" fmla="*/ 227 h 22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7" h="227">
                    <a:moveTo>
                      <a:pt x="3" y="218"/>
                    </a:moveTo>
                    <a:lnTo>
                      <a:pt x="0" y="220"/>
                    </a:lnTo>
                    <a:lnTo>
                      <a:pt x="0" y="224"/>
                    </a:lnTo>
                    <a:lnTo>
                      <a:pt x="2" y="224"/>
                    </a:lnTo>
                    <a:lnTo>
                      <a:pt x="4" y="227"/>
                    </a:lnTo>
                    <a:lnTo>
                      <a:pt x="8" y="227"/>
                    </a:lnTo>
                    <a:lnTo>
                      <a:pt x="8" y="226"/>
                    </a:lnTo>
                    <a:lnTo>
                      <a:pt x="144" y="120"/>
                    </a:lnTo>
                    <a:lnTo>
                      <a:pt x="147" y="117"/>
                    </a:lnTo>
                    <a:lnTo>
                      <a:pt x="147" y="113"/>
                    </a:lnTo>
                    <a:lnTo>
                      <a:pt x="145" y="113"/>
                    </a:lnTo>
                    <a:lnTo>
                      <a:pt x="145" y="112"/>
                    </a:lnTo>
                    <a:lnTo>
                      <a:pt x="11" y="2"/>
                    </a:lnTo>
                    <a:lnTo>
                      <a:pt x="10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2" y="7"/>
                    </a:lnTo>
                    <a:lnTo>
                      <a:pt x="3" y="8"/>
                    </a:lnTo>
                    <a:lnTo>
                      <a:pt x="3" y="9"/>
                    </a:lnTo>
                    <a:lnTo>
                      <a:pt x="133" y="116"/>
                    </a:lnTo>
                    <a:lnTo>
                      <a:pt x="3" y="21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5" name="Freeform 2005"/>
              <p:cNvSpPr>
                <a:spLocks/>
              </p:cNvSpPr>
              <p:nvPr/>
            </p:nvSpPr>
            <p:spPr bwMode="auto">
              <a:xfrm>
                <a:off x="720" y="3173"/>
                <a:ext cx="198" cy="95"/>
              </a:xfrm>
              <a:custGeom>
                <a:avLst/>
                <a:gdLst>
                  <a:gd name="T0" fmla="*/ 198 w 594"/>
                  <a:gd name="T1" fmla="*/ 75 h 286"/>
                  <a:gd name="T2" fmla="*/ 198 w 594"/>
                  <a:gd name="T3" fmla="*/ 75 h 286"/>
                  <a:gd name="T4" fmla="*/ 197 w 594"/>
                  <a:gd name="T5" fmla="*/ 74 h 286"/>
                  <a:gd name="T6" fmla="*/ 197 w 594"/>
                  <a:gd name="T7" fmla="*/ 74 h 286"/>
                  <a:gd name="T8" fmla="*/ 197 w 594"/>
                  <a:gd name="T9" fmla="*/ 74 h 286"/>
                  <a:gd name="T10" fmla="*/ 197 w 594"/>
                  <a:gd name="T11" fmla="*/ 73 h 286"/>
                  <a:gd name="T12" fmla="*/ 196 w 594"/>
                  <a:gd name="T13" fmla="*/ 73 h 286"/>
                  <a:gd name="T14" fmla="*/ 195 w 594"/>
                  <a:gd name="T15" fmla="*/ 74 h 286"/>
                  <a:gd name="T16" fmla="*/ 195 w 594"/>
                  <a:gd name="T17" fmla="*/ 74 h 286"/>
                  <a:gd name="T18" fmla="*/ 195 w 594"/>
                  <a:gd name="T19" fmla="*/ 74 h 286"/>
                  <a:gd name="T20" fmla="*/ 194 w 594"/>
                  <a:gd name="T21" fmla="*/ 75 h 286"/>
                  <a:gd name="T22" fmla="*/ 194 w 594"/>
                  <a:gd name="T23" fmla="*/ 91 h 286"/>
                  <a:gd name="T24" fmla="*/ 4 w 594"/>
                  <a:gd name="T25" fmla="*/ 91 h 286"/>
                  <a:gd name="T26" fmla="*/ 4 w 594"/>
                  <a:gd name="T27" fmla="*/ 1 h 286"/>
                  <a:gd name="T28" fmla="*/ 3 w 594"/>
                  <a:gd name="T29" fmla="*/ 1 h 286"/>
                  <a:gd name="T30" fmla="*/ 3 w 594"/>
                  <a:gd name="T31" fmla="*/ 0 h 286"/>
                  <a:gd name="T32" fmla="*/ 3 w 594"/>
                  <a:gd name="T33" fmla="*/ 0 h 286"/>
                  <a:gd name="T34" fmla="*/ 2 w 594"/>
                  <a:gd name="T35" fmla="*/ 0 h 286"/>
                  <a:gd name="T36" fmla="*/ 1 w 594"/>
                  <a:gd name="T37" fmla="*/ 0 h 286"/>
                  <a:gd name="T38" fmla="*/ 1 w 594"/>
                  <a:gd name="T39" fmla="*/ 0 h 286"/>
                  <a:gd name="T40" fmla="*/ 0 w 594"/>
                  <a:gd name="T41" fmla="*/ 0 h 286"/>
                  <a:gd name="T42" fmla="*/ 0 w 594"/>
                  <a:gd name="T43" fmla="*/ 1 h 286"/>
                  <a:gd name="T44" fmla="*/ 0 w 594"/>
                  <a:gd name="T45" fmla="*/ 1 h 286"/>
                  <a:gd name="T46" fmla="*/ 0 w 594"/>
                  <a:gd name="T47" fmla="*/ 2 h 286"/>
                  <a:gd name="T48" fmla="*/ 0 w 594"/>
                  <a:gd name="T49" fmla="*/ 93 h 286"/>
                  <a:gd name="T50" fmla="*/ 0 w 594"/>
                  <a:gd name="T51" fmla="*/ 94 h 286"/>
                  <a:gd name="T52" fmla="*/ 0 w 594"/>
                  <a:gd name="T53" fmla="*/ 94 h 286"/>
                  <a:gd name="T54" fmla="*/ 0 w 594"/>
                  <a:gd name="T55" fmla="*/ 94 h 286"/>
                  <a:gd name="T56" fmla="*/ 1 w 594"/>
                  <a:gd name="T57" fmla="*/ 94 h 286"/>
                  <a:gd name="T58" fmla="*/ 1 w 594"/>
                  <a:gd name="T59" fmla="*/ 95 h 286"/>
                  <a:gd name="T60" fmla="*/ 197 w 594"/>
                  <a:gd name="T61" fmla="*/ 95 h 286"/>
                  <a:gd name="T62" fmla="*/ 197 w 594"/>
                  <a:gd name="T63" fmla="*/ 94 h 286"/>
                  <a:gd name="T64" fmla="*/ 197 w 594"/>
                  <a:gd name="T65" fmla="*/ 94 h 286"/>
                  <a:gd name="T66" fmla="*/ 197 w 594"/>
                  <a:gd name="T67" fmla="*/ 94 h 286"/>
                  <a:gd name="T68" fmla="*/ 198 w 594"/>
                  <a:gd name="T69" fmla="*/ 94 h 286"/>
                  <a:gd name="T70" fmla="*/ 198 w 594"/>
                  <a:gd name="T71" fmla="*/ 93 h 286"/>
                  <a:gd name="T72" fmla="*/ 198 w 594"/>
                  <a:gd name="T73" fmla="*/ 75 h 28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94"/>
                  <a:gd name="T112" fmla="*/ 0 h 286"/>
                  <a:gd name="T113" fmla="*/ 594 w 594"/>
                  <a:gd name="T114" fmla="*/ 286 h 28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94" h="286">
                    <a:moveTo>
                      <a:pt x="594" y="227"/>
                    </a:moveTo>
                    <a:lnTo>
                      <a:pt x="594" y="225"/>
                    </a:lnTo>
                    <a:lnTo>
                      <a:pt x="592" y="224"/>
                    </a:lnTo>
                    <a:lnTo>
                      <a:pt x="592" y="223"/>
                    </a:lnTo>
                    <a:lnTo>
                      <a:pt x="591" y="223"/>
                    </a:lnTo>
                    <a:lnTo>
                      <a:pt x="590" y="221"/>
                    </a:lnTo>
                    <a:lnTo>
                      <a:pt x="587" y="221"/>
                    </a:lnTo>
                    <a:lnTo>
                      <a:pt x="586" y="223"/>
                    </a:lnTo>
                    <a:lnTo>
                      <a:pt x="584" y="223"/>
                    </a:lnTo>
                    <a:lnTo>
                      <a:pt x="584" y="224"/>
                    </a:lnTo>
                    <a:lnTo>
                      <a:pt x="583" y="225"/>
                    </a:lnTo>
                    <a:lnTo>
                      <a:pt x="583" y="275"/>
                    </a:lnTo>
                    <a:lnTo>
                      <a:pt x="11" y="275"/>
                    </a:lnTo>
                    <a:lnTo>
                      <a:pt x="11" y="4"/>
                    </a:lnTo>
                    <a:lnTo>
                      <a:pt x="9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280"/>
                    </a:lnTo>
                    <a:lnTo>
                      <a:pt x="0" y="282"/>
                    </a:lnTo>
                    <a:lnTo>
                      <a:pt x="1" y="283"/>
                    </a:lnTo>
                    <a:lnTo>
                      <a:pt x="1" y="284"/>
                    </a:lnTo>
                    <a:lnTo>
                      <a:pt x="3" y="284"/>
                    </a:lnTo>
                    <a:lnTo>
                      <a:pt x="4" y="286"/>
                    </a:lnTo>
                    <a:lnTo>
                      <a:pt x="590" y="286"/>
                    </a:lnTo>
                    <a:lnTo>
                      <a:pt x="591" y="284"/>
                    </a:lnTo>
                    <a:lnTo>
                      <a:pt x="592" y="284"/>
                    </a:lnTo>
                    <a:lnTo>
                      <a:pt x="592" y="283"/>
                    </a:lnTo>
                    <a:lnTo>
                      <a:pt x="594" y="282"/>
                    </a:lnTo>
                    <a:lnTo>
                      <a:pt x="594" y="280"/>
                    </a:lnTo>
                    <a:lnTo>
                      <a:pt x="594" y="2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6" name="Freeform 2006"/>
              <p:cNvSpPr>
                <a:spLocks/>
              </p:cNvSpPr>
              <p:nvPr/>
            </p:nvSpPr>
            <p:spPr bwMode="auto">
              <a:xfrm>
                <a:off x="720" y="3264"/>
                <a:ext cx="198" cy="140"/>
              </a:xfrm>
              <a:custGeom>
                <a:avLst/>
                <a:gdLst>
                  <a:gd name="T0" fmla="*/ 198 w 593"/>
                  <a:gd name="T1" fmla="*/ 3 h 418"/>
                  <a:gd name="T2" fmla="*/ 198 w 593"/>
                  <a:gd name="T3" fmla="*/ 1 h 418"/>
                  <a:gd name="T4" fmla="*/ 197 w 593"/>
                  <a:gd name="T5" fmla="*/ 1 h 418"/>
                  <a:gd name="T6" fmla="*/ 197 w 593"/>
                  <a:gd name="T7" fmla="*/ 0 h 418"/>
                  <a:gd name="T8" fmla="*/ 197 w 593"/>
                  <a:gd name="T9" fmla="*/ 0 h 418"/>
                  <a:gd name="T10" fmla="*/ 196 w 593"/>
                  <a:gd name="T11" fmla="*/ 0 h 418"/>
                  <a:gd name="T12" fmla="*/ 195 w 593"/>
                  <a:gd name="T13" fmla="*/ 0 h 418"/>
                  <a:gd name="T14" fmla="*/ 195 w 593"/>
                  <a:gd name="T15" fmla="*/ 0 h 418"/>
                  <a:gd name="T16" fmla="*/ 194 w 593"/>
                  <a:gd name="T17" fmla="*/ 1 h 418"/>
                  <a:gd name="T18" fmla="*/ 119 w 593"/>
                  <a:gd name="T19" fmla="*/ 137 h 418"/>
                  <a:gd name="T20" fmla="*/ 80 w 593"/>
                  <a:gd name="T21" fmla="*/ 137 h 418"/>
                  <a:gd name="T22" fmla="*/ 3 w 593"/>
                  <a:gd name="T23" fmla="*/ 1 h 418"/>
                  <a:gd name="T24" fmla="*/ 3 w 593"/>
                  <a:gd name="T25" fmla="*/ 0 h 418"/>
                  <a:gd name="T26" fmla="*/ 3 w 593"/>
                  <a:gd name="T27" fmla="*/ 0 h 418"/>
                  <a:gd name="T28" fmla="*/ 2 w 593"/>
                  <a:gd name="T29" fmla="*/ 0 h 418"/>
                  <a:gd name="T30" fmla="*/ 1 w 593"/>
                  <a:gd name="T31" fmla="*/ 0 h 418"/>
                  <a:gd name="T32" fmla="*/ 1 w 593"/>
                  <a:gd name="T33" fmla="*/ 0 h 418"/>
                  <a:gd name="T34" fmla="*/ 1 w 593"/>
                  <a:gd name="T35" fmla="*/ 0 h 418"/>
                  <a:gd name="T36" fmla="*/ 1 w 593"/>
                  <a:gd name="T37" fmla="*/ 1 h 418"/>
                  <a:gd name="T38" fmla="*/ 0 w 593"/>
                  <a:gd name="T39" fmla="*/ 1 h 418"/>
                  <a:gd name="T40" fmla="*/ 0 w 593"/>
                  <a:gd name="T41" fmla="*/ 2 h 418"/>
                  <a:gd name="T42" fmla="*/ 1 w 593"/>
                  <a:gd name="T43" fmla="*/ 3 h 418"/>
                  <a:gd name="T44" fmla="*/ 78 w 593"/>
                  <a:gd name="T45" fmla="*/ 139 h 418"/>
                  <a:gd name="T46" fmla="*/ 78 w 593"/>
                  <a:gd name="T47" fmla="*/ 140 h 418"/>
                  <a:gd name="T48" fmla="*/ 78 w 593"/>
                  <a:gd name="T49" fmla="*/ 140 h 418"/>
                  <a:gd name="T50" fmla="*/ 79 w 593"/>
                  <a:gd name="T51" fmla="*/ 140 h 418"/>
                  <a:gd name="T52" fmla="*/ 121 w 593"/>
                  <a:gd name="T53" fmla="*/ 140 h 418"/>
                  <a:gd name="T54" fmla="*/ 121 w 593"/>
                  <a:gd name="T55" fmla="*/ 140 h 418"/>
                  <a:gd name="T56" fmla="*/ 122 w 593"/>
                  <a:gd name="T57" fmla="*/ 140 h 418"/>
                  <a:gd name="T58" fmla="*/ 122 w 593"/>
                  <a:gd name="T59" fmla="*/ 139 h 418"/>
                  <a:gd name="T60" fmla="*/ 198 w 593"/>
                  <a:gd name="T61" fmla="*/ 3 h 41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593"/>
                  <a:gd name="T94" fmla="*/ 0 h 418"/>
                  <a:gd name="T95" fmla="*/ 593 w 593"/>
                  <a:gd name="T96" fmla="*/ 418 h 41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593" h="418">
                    <a:moveTo>
                      <a:pt x="593" y="8"/>
                    </a:moveTo>
                    <a:lnTo>
                      <a:pt x="593" y="4"/>
                    </a:lnTo>
                    <a:lnTo>
                      <a:pt x="591" y="3"/>
                    </a:lnTo>
                    <a:lnTo>
                      <a:pt x="591" y="1"/>
                    </a:lnTo>
                    <a:lnTo>
                      <a:pt x="590" y="0"/>
                    </a:lnTo>
                    <a:lnTo>
                      <a:pt x="586" y="0"/>
                    </a:lnTo>
                    <a:lnTo>
                      <a:pt x="585" y="1"/>
                    </a:lnTo>
                    <a:lnTo>
                      <a:pt x="583" y="1"/>
                    </a:lnTo>
                    <a:lnTo>
                      <a:pt x="582" y="3"/>
                    </a:lnTo>
                    <a:lnTo>
                      <a:pt x="357" y="408"/>
                    </a:lnTo>
                    <a:lnTo>
                      <a:pt x="240" y="408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33" y="416"/>
                    </a:lnTo>
                    <a:lnTo>
                      <a:pt x="233" y="417"/>
                    </a:lnTo>
                    <a:lnTo>
                      <a:pt x="235" y="417"/>
                    </a:lnTo>
                    <a:lnTo>
                      <a:pt x="236" y="418"/>
                    </a:lnTo>
                    <a:lnTo>
                      <a:pt x="361" y="418"/>
                    </a:lnTo>
                    <a:lnTo>
                      <a:pt x="362" y="417"/>
                    </a:lnTo>
                    <a:lnTo>
                      <a:pt x="364" y="417"/>
                    </a:lnTo>
                    <a:lnTo>
                      <a:pt x="365" y="416"/>
                    </a:lnTo>
                    <a:lnTo>
                      <a:pt x="593" y="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7" name="Freeform 2007"/>
              <p:cNvSpPr>
                <a:spLocks/>
              </p:cNvSpPr>
              <p:nvPr/>
            </p:nvSpPr>
            <p:spPr bwMode="auto">
              <a:xfrm>
                <a:off x="1002" y="2483"/>
                <a:ext cx="25" cy="270"/>
              </a:xfrm>
              <a:custGeom>
                <a:avLst/>
                <a:gdLst>
                  <a:gd name="T0" fmla="*/ 2 w 77"/>
                  <a:gd name="T1" fmla="*/ 0 h 808"/>
                  <a:gd name="T2" fmla="*/ 1 w 77"/>
                  <a:gd name="T3" fmla="*/ 0 h 808"/>
                  <a:gd name="T4" fmla="*/ 1 w 77"/>
                  <a:gd name="T5" fmla="*/ 0 h 808"/>
                  <a:gd name="T6" fmla="*/ 0 w 77"/>
                  <a:gd name="T7" fmla="*/ 0 h 808"/>
                  <a:gd name="T8" fmla="*/ 0 w 77"/>
                  <a:gd name="T9" fmla="*/ 1 h 808"/>
                  <a:gd name="T10" fmla="*/ 0 w 77"/>
                  <a:gd name="T11" fmla="*/ 1 h 808"/>
                  <a:gd name="T12" fmla="*/ 0 w 77"/>
                  <a:gd name="T13" fmla="*/ 269 h 808"/>
                  <a:gd name="T14" fmla="*/ 0 w 77"/>
                  <a:gd name="T15" fmla="*/ 269 h 808"/>
                  <a:gd name="T16" fmla="*/ 0 w 77"/>
                  <a:gd name="T17" fmla="*/ 269 h 808"/>
                  <a:gd name="T18" fmla="*/ 1 w 77"/>
                  <a:gd name="T19" fmla="*/ 269 h 808"/>
                  <a:gd name="T20" fmla="*/ 1 w 77"/>
                  <a:gd name="T21" fmla="*/ 270 h 808"/>
                  <a:gd name="T22" fmla="*/ 24 w 77"/>
                  <a:gd name="T23" fmla="*/ 270 h 808"/>
                  <a:gd name="T24" fmla="*/ 24 w 77"/>
                  <a:gd name="T25" fmla="*/ 269 h 808"/>
                  <a:gd name="T26" fmla="*/ 25 w 77"/>
                  <a:gd name="T27" fmla="*/ 269 h 808"/>
                  <a:gd name="T28" fmla="*/ 25 w 77"/>
                  <a:gd name="T29" fmla="*/ 269 h 808"/>
                  <a:gd name="T30" fmla="*/ 25 w 77"/>
                  <a:gd name="T31" fmla="*/ 269 h 808"/>
                  <a:gd name="T32" fmla="*/ 25 w 77"/>
                  <a:gd name="T33" fmla="*/ 1 h 808"/>
                  <a:gd name="T34" fmla="*/ 25 w 77"/>
                  <a:gd name="T35" fmla="*/ 1 h 808"/>
                  <a:gd name="T36" fmla="*/ 25 w 77"/>
                  <a:gd name="T37" fmla="*/ 0 h 808"/>
                  <a:gd name="T38" fmla="*/ 24 w 77"/>
                  <a:gd name="T39" fmla="*/ 0 h 808"/>
                  <a:gd name="T40" fmla="*/ 24 w 77"/>
                  <a:gd name="T41" fmla="*/ 0 h 808"/>
                  <a:gd name="T42" fmla="*/ 23 w 77"/>
                  <a:gd name="T43" fmla="*/ 0 h 808"/>
                  <a:gd name="T44" fmla="*/ 2 w 77"/>
                  <a:gd name="T45" fmla="*/ 0 h 808"/>
                  <a:gd name="T46" fmla="*/ 4 w 77"/>
                  <a:gd name="T47" fmla="*/ 4 h 808"/>
                  <a:gd name="T48" fmla="*/ 22 w 77"/>
                  <a:gd name="T49" fmla="*/ 4 h 808"/>
                  <a:gd name="T50" fmla="*/ 22 w 77"/>
                  <a:gd name="T51" fmla="*/ 266 h 808"/>
                  <a:gd name="T52" fmla="*/ 4 w 77"/>
                  <a:gd name="T53" fmla="*/ 266 h 808"/>
                  <a:gd name="T54" fmla="*/ 4 w 77"/>
                  <a:gd name="T55" fmla="*/ 4 h 808"/>
                  <a:gd name="T56" fmla="*/ 2 w 77"/>
                  <a:gd name="T57" fmla="*/ 0 h 80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7"/>
                  <a:gd name="T88" fmla="*/ 0 h 808"/>
                  <a:gd name="T89" fmla="*/ 77 w 77"/>
                  <a:gd name="T90" fmla="*/ 808 h 80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7" h="808">
                    <a:moveTo>
                      <a:pt x="5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04"/>
                    </a:lnTo>
                    <a:lnTo>
                      <a:pt x="1" y="805"/>
                    </a:lnTo>
                    <a:lnTo>
                      <a:pt x="1" y="806"/>
                    </a:lnTo>
                    <a:lnTo>
                      <a:pt x="3" y="806"/>
                    </a:lnTo>
                    <a:lnTo>
                      <a:pt x="4" y="808"/>
                    </a:lnTo>
                    <a:lnTo>
                      <a:pt x="73" y="808"/>
                    </a:lnTo>
                    <a:lnTo>
                      <a:pt x="75" y="806"/>
                    </a:lnTo>
                    <a:lnTo>
                      <a:pt x="76" y="806"/>
                    </a:lnTo>
                    <a:lnTo>
                      <a:pt x="76" y="805"/>
                    </a:lnTo>
                    <a:lnTo>
                      <a:pt x="77" y="804"/>
                    </a:lnTo>
                    <a:lnTo>
                      <a:pt x="77" y="4"/>
                    </a:lnTo>
                    <a:lnTo>
                      <a:pt x="76" y="3"/>
                    </a:lnTo>
                    <a:lnTo>
                      <a:pt x="76" y="1"/>
                    </a:lnTo>
                    <a:lnTo>
                      <a:pt x="75" y="1"/>
                    </a:lnTo>
                    <a:lnTo>
                      <a:pt x="73" y="0"/>
                    </a:lnTo>
                    <a:lnTo>
                      <a:pt x="72" y="0"/>
                    </a:lnTo>
                    <a:lnTo>
                      <a:pt x="5" y="0"/>
                    </a:lnTo>
                    <a:lnTo>
                      <a:pt x="11" y="11"/>
                    </a:lnTo>
                    <a:lnTo>
                      <a:pt x="67" y="11"/>
                    </a:lnTo>
                    <a:lnTo>
                      <a:pt x="67" y="797"/>
                    </a:lnTo>
                    <a:lnTo>
                      <a:pt x="11" y="797"/>
                    </a:lnTo>
                    <a:lnTo>
                      <a:pt x="11" y="1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8" name="Freeform 2008"/>
              <p:cNvSpPr>
                <a:spLocks/>
              </p:cNvSpPr>
              <p:nvPr/>
            </p:nvSpPr>
            <p:spPr bwMode="auto">
              <a:xfrm>
                <a:off x="807" y="2786"/>
                <a:ext cx="25" cy="270"/>
              </a:xfrm>
              <a:custGeom>
                <a:avLst/>
                <a:gdLst>
                  <a:gd name="T0" fmla="*/ 2 w 77"/>
                  <a:gd name="T1" fmla="*/ 0 h 809"/>
                  <a:gd name="T2" fmla="*/ 1 w 77"/>
                  <a:gd name="T3" fmla="*/ 0 h 809"/>
                  <a:gd name="T4" fmla="*/ 1 w 77"/>
                  <a:gd name="T5" fmla="*/ 0 h 809"/>
                  <a:gd name="T6" fmla="*/ 0 w 77"/>
                  <a:gd name="T7" fmla="*/ 0 h 809"/>
                  <a:gd name="T8" fmla="*/ 0 w 77"/>
                  <a:gd name="T9" fmla="*/ 1 h 809"/>
                  <a:gd name="T10" fmla="*/ 0 w 77"/>
                  <a:gd name="T11" fmla="*/ 1 h 809"/>
                  <a:gd name="T12" fmla="*/ 0 w 77"/>
                  <a:gd name="T13" fmla="*/ 269 h 809"/>
                  <a:gd name="T14" fmla="*/ 0 w 77"/>
                  <a:gd name="T15" fmla="*/ 269 h 809"/>
                  <a:gd name="T16" fmla="*/ 0 w 77"/>
                  <a:gd name="T17" fmla="*/ 269 h 809"/>
                  <a:gd name="T18" fmla="*/ 1 w 77"/>
                  <a:gd name="T19" fmla="*/ 269 h 809"/>
                  <a:gd name="T20" fmla="*/ 1 w 77"/>
                  <a:gd name="T21" fmla="*/ 270 h 809"/>
                  <a:gd name="T22" fmla="*/ 24 w 77"/>
                  <a:gd name="T23" fmla="*/ 270 h 809"/>
                  <a:gd name="T24" fmla="*/ 24 w 77"/>
                  <a:gd name="T25" fmla="*/ 269 h 809"/>
                  <a:gd name="T26" fmla="*/ 24 w 77"/>
                  <a:gd name="T27" fmla="*/ 269 h 809"/>
                  <a:gd name="T28" fmla="*/ 24 w 77"/>
                  <a:gd name="T29" fmla="*/ 269 h 809"/>
                  <a:gd name="T30" fmla="*/ 25 w 77"/>
                  <a:gd name="T31" fmla="*/ 269 h 809"/>
                  <a:gd name="T32" fmla="*/ 25 w 77"/>
                  <a:gd name="T33" fmla="*/ 1 h 809"/>
                  <a:gd name="T34" fmla="*/ 24 w 77"/>
                  <a:gd name="T35" fmla="*/ 1 h 809"/>
                  <a:gd name="T36" fmla="*/ 24 w 77"/>
                  <a:gd name="T37" fmla="*/ 0 h 809"/>
                  <a:gd name="T38" fmla="*/ 24 w 77"/>
                  <a:gd name="T39" fmla="*/ 0 h 809"/>
                  <a:gd name="T40" fmla="*/ 24 w 77"/>
                  <a:gd name="T41" fmla="*/ 0 h 809"/>
                  <a:gd name="T42" fmla="*/ 23 w 77"/>
                  <a:gd name="T43" fmla="*/ 0 h 809"/>
                  <a:gd name="T44" fmla="*/ 2 w 77"/>
                  <a:gd name="T45" fmla="*/ 0 h 809"/>
                  <a:gd name="T46" fmla="*/ 3 w 77"/>
                  <a:gd name="T47" fmla="*/ 3 h 809"/>
                  <a:gd name="T48" fmla="*/ 21 w 77"/>
                  <a:gd name="T49" fmla="*/ 3 h 809"/>
                  <a:gd name="T50" fmla="*/ 21 w 77"/>
                  <a:gd name="T51" fmla="*/ 266 h 809"/>
                  <a:gd name="T52" fmla="*/ 3 w 77"/>
                  <a:gd name="T53" fmla="*/ 266 h 809"/>
                  <a:gd name="T54" fmla="*/ 3 w 77"/>
                  <a:gd name="T55" fmla="*/ 3 h 809"/>
                  <a:gd name="T56" fmla="*/ 2 w 77"/>
                  <a:gd name="T57" fmla="*/ 0 h 8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7"/>
                  <a:gd name="T88" fmla="*/ 0 h 809"/>
                  <a:gd name="T89" fmla="*/ 77 w 77"/>
                  <a:gd name="T90" fmla="*/ 809 h 8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7" h="809">
                    <a:moveTo>
                      <a:pt x="5" y="0"/>
                    </a:moveTo>
                    <a:lnTo>
                      <a:pt x="3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805"/>
                    </a:lnTo>
                    <a:lnTo>
                      <a:pt x="1" y="806"/>
                    </a:lnTo>
                    <a:lnTo>
                      <a:pt x="1" y="807"/>
                    </a:lnTo>
                    <a:lnTo>
                      <a:pt x="2" y="807"/>
                    </a:lnTo>
                    <a:lnTo>
                      <a:pt x="3" y="809"/>
                    </a:lnTo>
                    <a:lnTo>
                      <a:pt x="73" y="809"/>
                    </a:lnTo>
                    <a:lnTo>
                      <a:pt x="74" y="807"/>
                    </a:lnTo>
                    <a:lnTo>
                      <a:pt x="75" y="807"/>
                    </a:lnTo>
                    <a:lnTo>
                      <a:pt x="75" y="806"/>
                    </a:lnTo>
                    <a:lnTo>
                      <a:pt x="77" y="805"/>
                    </a:lnTo>
                    <a:lnTo>
                      <a:pt x="77" y="4"/>
                    </a:lnTo>
                    <a:lnTo>
                      <a:pt x="75" y="2"/>
                    </a:lnTo>
                    <a:lnTo>
                      <a:pt x="75" y="1"/>
                    </a:lnTo>
                    <a:lnTo>
                      <a:pt x="74" y="1"/>
                    </a:lnTo>
                    <a:lnTo>
                      <a:pt x="73" y="0"/>
                    </a:lnTo>
                    <a:lnTo>
                      <a:pt x="71" y="0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66" y="10"/>
                    </a:lnTo>
                    <a:lnTo>
                      <a:pt x="66" y="798"/>
                    </a:lnTo>
                    <a:lnTo>
                      <a:pt x="10" y="798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39" name="Freeform 2009"/>
              <p:cNvSpPr>
                <a:spLocks/>
              </p:cNvSpPr>
              <p:nvPr/>
            </p:nvSpPr>
            <p:spPr bwMode="auto">
              <a:xfrm>
                <a:off x="1002" y="3095"/>
                <a:ext cx="26" cy="269"/>
              </a:xfrm>
              <a:custGeom>
                <a:avLst/>
                <a:gdLst>
                  <a:gd name="T0" fmla="*/ 2 w 78"/>
                  <a:gd name="T1" fmla="*/ 0 h 807"/>
                  <a:gd name="T2" fmla="*/ 1 w 78"/>
                  <a:gd name="T3" fmla="*/ 0 h 807"/>
                  <a:gd name="T4" fmla="*/ 1 w 78"/>
                  <a:gd name="T5" fmla="*/ 0 h 807"/>
                  <a:gd name="T6" fmla="*/ 1 w 78"/>
                  <a:gd name="T7" fmla="*/ 0 h 807"/>
                  <a:gd name="T8" fmla="*/ 1 w 78"/>
                  <a:gd name="T9" fmla="*/ 1 h 807"/>
                  <a:gd name="T10" fmla="*/ 0 w 78"/>
                  <a:gd name="T11" fmla="*/ 1 h 807"/>
                  <a:gd name="T12" fmla="*/ 0 w 78"/>
                  <a:gd name="T13" fmla="*/ 268 h 807"/>
                  <a:gd name="T14" fmla="*/ 1 w 78"/>
                  <a:gd name="T15" fmla="*/ 268 h 807"/>
                  <a:gd name="T16" fmla="*/ 1 w 78"/>
                  <a:gd name="T17" fmla="*/ 269 h 807"/>
                  <a:gd name="T18" fmla="*/ 1 w 78"/>
                  <a:gd name="T19" fmla="*/ 269 h 807"/>
                  <a:gd name="T20" fmla="*/ 1 w 78"/>
                  <a:gd name="T21" fmla="*/ 269 h 807"/>
                  <a:gd name="T22" fmla="*/ 25 w 78"/>
                  <a:gd name="T23" fmla="*/ 269 h 807"/>
                  <a:gd name="T24" fmla="*/ 25 w 78"/>
                  <a:gd name="T25" fmla="*/ 269 h 807"/>
                  <a:gd name="T26" fmla="*/ 25 w 78"/>
                  <a:gd name="T27" fmla="*/ 269 h 807"/>
                  <a:gd name="T28" fmla="*/ 25 w 78"/>
                  <a:gd name="T29" fmla="*/ 268 h 807"/>
                  <a:gd name="T30" fmla="*/ 26 w 78"/>
                  <a:gd name="T31" fmla="*/ 268 h 807"/>
                  <a:gd name="T32" fmla="*/ 26 w 78"/>
                  <a:gd name="T33" fmla="*/ 1 h 807"/>
                  <a:gd name="T34" fmla="*/ 25 w 78"/>
                  <a:gd name="T35" fmla="*/ 1 h 807"/>
                  <a:gd name="T36" fmla="*/ 25 w 78"/>
                  <a:gd name="T37" fmla="*/ 0 h 807"/>
                  <a:gd name="T38" fmla="*/ 25 w 78"/>
                  <a:gd name="T39" fmla="*/ 0 h 807"/>
                  <a:gd name="T40" fmla="*/ 25 w 78"/>
                  <a:gd name="T41" fmla="*/ 0 h 807"/>
                  <a:gd name="T42" fmla="*/ 24 w 78"/>
                  <a:gd name="T43" fmla="*/ 0 h 807"/>
                  <a:gd name="T44" fmla="*/ 2 w 78"/>
                  <a:gd name="T45" fmla="*/ 0 h 807"/>
                  <a:gd name="T46" fmla="*/ 4 w 78"/>
                  <a:gd name="T47" fmla="*/ 3 h 807"/>
                  <a:gd name="T48" fmla="*/ 22 w 78"/>
                  <a:gd name="T49" fmla="*/ 3 h 807"/>
                  <a:gd name="T50" fmla="*/ 22 w 78"/>
                  <a:gd name="T51" fmla="*/ 266 h 807"/>
                  <a:gd name="T52" fmla="*/ 4 w 78"/>
                  <a:gd name="T53" fmla="*/ 266 h 807"/>
                  <a:gd name="T54" fmla="*/ 4 w 78"/>
                  <a:gd name="T55" fmla="*/ 3 h 807"/>
                  <a:gd name="T56" fmla="*/ 2 w 78"/>
                  <a:gd name="T57" fmla="*/ 0 h 80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8"/>
                  <a:gd name="T88" fmla="*/ 0 h 807"/>
                  <a:gd name="T89" fmla="*/ 78 w 78"/>
                  <a:gd name="T90" fmla="*/ 807 h 80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8" h="807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804"/>
                    </a:lnTo>
                    <a:lnTo>
                      <a:pt x="2" y="805"/>
                    </a:lnTo>
                    <a:lnTo>
                      <a:pt x="2" y="806"/>
                    </a:lnTo>
                    <a:lnTo>
                      <a:pt x="3" y="806"/>
                    </a:lnTo>
                    <a:lnTo>
                      <a:pt x="4" y="807"/>
                    </a:lnTo>
                    <a:lnTo>
                      <a:pt x="74" y="807"/>
                    </a:lnTo>
                    <a:lnTo>
                      <a:pt x="75" y="806"/>
                    </a:lnTo>
                    <a:lnTo>
                      <a:pt x="76" y="806"/>
                    </a:lnTo>
                    <a:lnTo>
                      <a:pt x="76" y="805"/>
                    </a:lnTo>
                    <a:lnTo>
                      <a:pt x="78" y="804"/>
                    </a:lnTo>
                    <a:lnTo>
                      <a:pt x="78" y="4"/>
                    </a:lnTo>
                    <a:lnTo>
                      <a:pt x="76" y="2"/>
                    </a:lnTo>
                    <a:lnTo>
                      <a:pt x="76" y="1"/>
                    </a:lnTo>
                    <a:lnTo>
                      <a:pt x="75" y="1"/>
                    </a:lnTo>
                    <a:lnTo>
                      <a:pt x="74" y="0"/>
                    </a:lnTo>
                    <a:lnTo>
                      <a:pt x="72" y="0"/>
                    </a:lnTo>
                    <a:lnTo>
                      <a:pt x="6" y="0"/>
                    </a:lnTo>
                    <a:lnTo>
                      <a:pt x="11" y="10"/>
                    </a:lnTo>
                    <a:lnTo>
                      <a:pt x="67" y="10"/>
                    </a:lnTo>
                    <a:lnTo>
                      <a:pt x="67" y="797"/>
                    </a:lnTo>
                    <a:lnTo>
                      <a:pt x="11" y="797"/>
                    </a:lnTo>
                    <a:lnTo>
                      <a:pt x="11" y="1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0" name="Freeform 2010"/>
              <p:cNvSpPr>
                <a:spLocks/>
              </p:cNvSpPr>
              <p:nvPr/>
            </p:nvSpPr>
            <p:spPr bwMode="auto">
              <a:xfrm>
                <a:off x="990" y="3347"/>
                <a:ext cx="49" cy="49"/>
              </a:xfrm>
              <a:custGeom>
                <a:avLst/>
                <a:gdLst>
                  <a:gd name="T0" fmla="*/ 12 w 149"/>
                  <a:gd name="T1" fmla="*/ 3 h 147"/>
                  <a:gd name="T2" fmla="*/ 13 w 149"/>
                  <a:gd name="T3" fmla="*/ 3 h 147"/>
                  <a:gd name="T4" fmla="*/ 13 w 149"/>
                  <a:gd name="T5" fmla="*/ 3 h 147"/>
                  <a:gd name="T6" fmla="*/ 13 w 149"/>
                  <a:gd name="T7" fmla="*/ 3 h 147"/>
                  <a:gd name="T8" fmla="*/ 13 w 149"/>
                  <a:gd name="T9" fmla="*/ 3 h 147"/>
                  <a:gd name="T10" fmla="*/ 14 w 149"/>
                  <a:gd name="T11" fmla="*/ 2 h 147"/>
                  <a:gd name="T12" fmla="*/ 14 w 149"/>
                  <a:gd name="T13" fmla="*/ 1 h 147"/>
                  <a:gd name="T14" fmla="*/ 13 w 149"/>
                  <a:gd name="T15" fmla="*/ 1 h 147"/>
                  <a:gd name="T16" fmla="*/ 13 w 149"/>
                  <a:gd name="T17" fmla="*/ 0 h 147"/>
                  <a:gd name="T18" fmla="*/ 13 w 149"/>
                  <a:gd name="T19" fmla="*/ 0 h 147"/>
                  <a:gd name="T20" fmla="*/ 13 w 149"/>
                  <a:gd name="T21" fmla="*/ 0 h 147"/>
                  <a:gd name="T22" fmla="*/ 1 w 149"/>
                  <a:gd name="T23" fmla="*/ 0 h 147"/>
                  <a:gd name="T24" fmla="*/ 1 w 149"/>
                  <a:gd name="T25" fmla="*/ 0 h 147"/>
                  <a:gd name="T26" fmla="*/ 0 w 149"/>
                  <a:gd name="T27" fmla="*/ 0 h 147"/>
                  <a:gd name="T28" fmla="*/ 0 w 149"/>
                  <a:gd name="T29" fmla="*/ 1 h 147"/>
                  <a:gd name="T30" fmla="*/ 0 w 149"/>
                  <a:gd name="T31" fmla="*/ 1 h 147"/>
                  <a:gd name="T32" fmla="*/ 0 w 149"/>
                  <a:gd name="T33" fmla="*/ 48 h 147"/>
                  <a:gd name="T34" fmla="*/ 0 w 149"/>
                  <a:gd name="T35" fmla="*/ 48 h 147"/>
                  <a:gd name="T36" fmla="*/ 0 w 149"/>
                  <a:gd name="T37" fmla="*/ 49 h 147"/>
                  <a:gd name="T38" fmla="*/ 1 w 149"/>
                  <a:gd name="T39" fmla="*/ 49 h 147"/>
                  <a:gd name="T40" fmla="*/ 1 w 149"/>
                  <a:gd name="T41" fmla="*/ 49 h 147"/>
                  <a:gd name="T42" fmla="*/ 48 w 149"/>
                  <a:gd name="T43" fmla="*/ 49 h 147"/>
                  <a:gd name="T44" fmla="*/ 48 w 149"/>
                  <a:gd name="T45" fmla="*/ 49 h 147"/>
                  <a:gd name="T46" fmla="*/ 49 w 149"/>
                  <a:gd name="T47" fmla="*/ 49 h 147"/>
                  <a:gd name="T48" fmla="*/ 49 w 149"/>
                  <a:gd name="T49" fmla="*/ 48 h 147"/>
                  <a:gd name="T50" fmla="*/ 49 w 149"/>
                  <a:gd name="T51" fmla="*/ 48 h 147"/>
                  <a:gd name="T52" fmla="*/ 49 w 149"/>
                  <a:gd name="T53" fmla="*/ 1 h 147"/>
                  <a:gd name="T54" fmla="*/ 49 w 149"/>
                  <a:gd name="T55" fmla="*/ 1 h 147"/>
                  <a:gd name="T56" fmla="*/ 49 w 149"/>
                  <a:gd name="T57" fmla="*/ 0 h 147"/>
                  <a:gd name="T58" fmla="*/ 48 w 149"/>
                  <a:gd name="T59" fmla="*/ 0 h 147"/>
                  <a:gd name="T60" fmla="*/ 48 w 149"/>
                  <a:gd name="T61" fmla="*/ 0 h 147"/>
                  <a:gd name="T62" fmla="*/ 36 w 149"/>
                  <a:gd name="T63" fmla="*/ 0 h 147"/>
                  <a:gd name="T64" fmla="*/ 36 w 149"/>
                  <a:gd name="T65" fmla="*/ 0 h 147"/>
                  <a:gd name="T66" fmla="*/ 35 w 149"/>
                  <a:gd name="T67" fmla="*/ 0 h 147"/>
                  <a:gd name="T68" fmla="*/ 35 w 149"/>
                  <a:gd name="T69" fmla="*/ 1 h 147"/>
                  <a:gd name="T70" fmla="*/ 35 w 149"/>
                  <a:gd name="T71" fmla="*/ 1 h 147"/>
                  <a:gd name="T72" fmla="*/ 35 w 149"/>
                  <a:gd name="T73" fmla="*/ 2 h 147"/>
                  <a:gd name="T74" fmla="*/ 35 w 149"/>
                  <a:gd name="T75" fmla="*/ 3 h 147"/>
                  <a:gd name="T76" fmla="*/ 35 w 149"/>
                  <a:gd name="T77" fmla="*/ 3 h 147"/>
                  <a:gd name="T78" fmla="*/ 36 w 149"/>
                  <a:gd name="T79" fmla="*/ 3 h 147"/>
                  <a:gd name="T80" fmla="*/ 36 w 149"/>
                  <a:gd name="T81" fmla="*/ 3 h 147"/>
                  <a:gd name="T82" fmla="*/ 37 w 149"/>
                  <a:gd name="T83" fmla="*/ 3 h 147"/>
                  <a:gd name="T84" fmla="*/ 46 w 149"/>
                  <a:gd name="T85" fmla="*/ 3 h 147"/>
                  <a:gd name="T86" fmla="*/ 46 w 149"/>
                  <a:gd name="T87" fmla="*/ 45 h 147"/>
                  <a:gd name="T88" fmla="*/ 4 w 149"/>
                  <a:gd name="T89" fmla="*/ 45 h 147"/>
                  <a:gd name="T90" fmla="*/ 4 w 149"/>
                  <a:gd name="T91" fmla="*/ 3 h 147"/>
                  <a:gd name="T92" fmla="*/ 12 w 149"/>
                  <a:gd name="T93" fmla="*/ 3 h 14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49"/>
                  <a:gd name="T142" fmla="*/ 0 h 147"/>
                  <a:gd name="T143" fmla="*/ 149 w 149"/>
                  <a:gd name="T144" fmla="*/ 147 h 14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49" h="147">
                    <a:moveTo>
                      <a:pt x="37" y="10"/>
                    </a:moveTo>
                    <a:lnTo>
                      <a:pt x="39" y="10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1" y="8"/>
                    </a:lnTo>
                    <a:lnTo>
                      <a:pt x="43" y="7"/>
                    </a:lnTo>
                    <a:lnTo>
                      <a:pt x="43" y="4"/>
                    </a:lnTo>
                    <a:lnTo>
                      <a:pt x="41" y="3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9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43"/>
                    </a:lnTo>
                    <a:lnTo>
                      <a:pt x="1" y="144"/>
                    </a:lnTo>
                    <a:lnTo>
                      <a:pt x="1" y="146"/>
                    </a:lnTo>
                    <a:lnTo>
                      <a:pt x="3" y="146"/>
                    </a:lnTo>
                    <a:lnTo>
                      <a:pt x="4" y="147"/>
                    </a:lnTo>
                    <a:lnTo>
                      <a:pt x="145" y="147"/>
                    </a:lnTo>
                    <a:lnTo>
                      <a:pt x="147" y="146"/>
                    </a:lnTo>
                    <a:lnTo>
                      <a:pt x="148" y="146"/>
                    </a:lnTo>
                    <a:lnTo>
                      <a:pt x="148" y="144"/>
                    </a:lnTo>
                    <a:lnTo>
                      <a:pt x="149" y="143"/>
                    </a:lnTo>
                    <a:lnTo>
                      <a:pt x="149" y="4"/>
                    </a:lnTo>
                    <a:lnTo>
                      <a:pt x="148" y="3"/>
                    </a:lnTo>
                    <a:lnTo>
                      <a:pt x="148" y="1"/>
                    </a:lnTo>
                    <a:lnTo>
                      <a:pt x="147" y="1"/>
                    </a:lnTo>
                    <a:lnTo>
                      <a:pt x="145" y="0"/>
                    </a:lnTo>
                    <a:lnTo>
                      <a:pt x="109" y="0"/>
                    </a:lnTo>
                    <a:lnTo>
                      <a:pt x="108" y="1"/>
                    </a:lnTo>
                    <a:lnTo>
                      <a:pt x="107" y="1"/>
                    </a:lnTo>
                    <a:lnTo>
                      <a:pt x="107" y="3"/>
                    </a:lnTo>
                    <a:lnTo>
                      <a:pt x="105" y="4"/>
                    </a:lnTo>
                    <a:lnTo>
                      <a:pt x="105" y="7"/>
                    </a:lnTo>
                    <a:lnTo>
                      <a:pt x="107" y="8"/>
                    </a:lnTo>
                    <a:lnTo>
                      <a:pt x="107" y="9"/>
                    </a:lnTo>
                    <a:lnTo>
                      <a:pt x="108" y="9"/>
                    </a:lnTo>
                    <a:lnTo>
                      <a:pt x="109" y="10"/>
                    </a:lnTo>
                    <a:lnTo>
                      <a:pt x="111" y="10"/>
                    </a:lnTo>
                    <a:lnTo>
                      <a:pt x="139" y="10"/>
                    </a:lnTo>
                    <a:lnTo>
                      <a:pt x="139" y="136"/>
                    </a:lnTo>
                    <a:lnTo>
                      <a:pt x="11" y="136"/>
                    </a:lnTo>
                    <a:lnTo>
                      <a:pt x="11" y="10"/>
                    </a:lnTo>
                    <a:lnTo>
                      <a:pt x="37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1" name="Freeform 2011"/>
              <p:cNvSpPr>
                <a:spLocks/>
              </p:cNvSpPr>
              <p:nvPr/>
            </p:nvSpPr>
            <p:spPr bwMode="auto">
              <a:xfrm>
                <a:off x="990" y="3375"/>
                <a:ext cx="49" cy="3"/>
              </a:xfrm>
              <a:custGeom>
                <a:avLst/>
                <a:gdLst>
                  <a:gd name="T0" fmla="*/ 2 w 146"/>
                  <a:gd name="T1" fmla="*/ 0 h 10"/>
                  <a:gd name="T2" fmla="*/ 1 w 146"/>
                  <a:gd name="T3" fmla="*/ 0 h 10"/>
                  <a:gd name="T4" fmla="*/ 1 w 146"/>
                  <a:gd name="T5" fmla="*/ 0 h 10"/>
                  <a:gd name="T6" fmla="*/ 1 w 146"/>
                  <a:gd name="T7" fmla="*/ 0 h 10"/>
                  <a:gd name="T8" fmla="*/ 1 w 146"/>
                  <a:gd name="T9" fmla="*/ 1 h 10"/>
                  <a:gd name="T10" fmla="*/ 0 w 146"/>
                  <a:gd name="T11" fmla="*/ 1 h 10"/>
                  <a:gd name="T12" fmla="*/ 0 w 146"/>
                  <a:gd name="T13" fmla="*/ 2 h 10"/>
                  <a:gd name="T14" fmla="*/ 1 w 146"/>
                  <a:gd name="T15" fmla="*/ 2 h 10"/>
                  <a:gd name="T16" fmla="*/ 1 w 146"/>
                  <a:gd name="T17" fmla="*/ 3 h 10"/>
                  <a:gd name="T18" fmla="*/ 1 w 146"/>
                  <a:gd name="T19" fmla="*/ 3 h 10"/>
                  <a:gd name="T20" fmla="*/ 1 w 146"/>
                  <a:gd name="T21" fmla="*/ 3 h 10"/>
                  <a:gd name="T22" fmla="*/ 48 w 146"/>
                  <a:gd name="T23" fmla="*/ 3 h 10"/>
                  <a:gd name="T24" fmla="*/ 48 w 146"/>
                  <a:gd name="T25" fmla="*/ 3 h 10"/>
                  <a:gd name="T26" fmla="*/ 48 w 146"/>
                  <a:gd name="T27" fmla="*/ 3 h 10"/>
                  <a:gd name="T28" fmla="*/ 48 w 146"/>
                  <a:gd name="T29" fmla="*/ 2 h 10"/>
                  <a:gd name="T30" fmla="*/ 49 w 146"/>
                  <a:gd name="T31" fmla="*/ 2 h 10"/>
                  <a:gd name="T32" fmla="*/ 49 w 146"/>
                  <a:gd name="T33" fmla="*/ 1 h 10"/>
                  <a:gd name="T34" fmla="*/ 48 w 146"/>
                  <a:gd name="T35" fmla="*/ 1 h 10"/>
                  <a:gd name="T36" fmla="*/ 48 w 146"/>
                  <a:gd name="T37" fmla="*/ 0 h 10"/>
                  <a:gd name="T38" fmla="*/ 48 w 146"/>
                  <a:gd name="T39" fmla="*/ 0 h 10"/>
                  <a:gd name="T40" fmla="*/ 48 w 146"/>
                  <a:gd name="T41" fmla="*/ 0 h 10"/>
                  <a:gd name="T42" fmla="*/ 47 w 146"/>
                  <a:gd name="T43" fmla="*/ 0 h 10"/>
                  <a:gd name="T44" fmla="*/ 2 w 146"/>
                  <a:gd name="T45" fmla="*/ 0 h 1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6"/>
                  <a:gd name="T70" fmla="*/ 0 h 10"/>
                  <a:gd name="T71" fmla="*/ 146 w 146"/>
                  <a:gd name="T72" fmla="*/ 10 h 1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6" h="10">
                    <a:moveTo>
                      <a:pt x="6" y="0"/>
                    </a:moveTo>
                    <a:lnTo>
                      <a:pt x="4" y="0"/>
                    </a:lnTo>
                    <a:lnTo>
                      <a:pt x="3" y="1"/>
                    </a:lnTo>
                    <a:lnTo>
                      <a:pt x="2" y="1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142" y="10"/>
                    </a:lnTo>
                    <a:lnTo>
                      <a:pt x="143" y="9"/>
                    </a:lnTo>
                    <a:lnTo>
                      <a:pt x="144" y="9"/>
                    </a:lnTo>
                    <a:lnTo>
                      <a:pt x="144" y="8"/>
                    </a:lnTo>
                    <a:lnTo>
                      <a:pt x="146" y="6"/>
                    </a:lnTo>
                    <a:lnTo>
                      <a:pt x="146" y="4"/>
                    </a:lnTo>
                    <a:lnTo>
                      <a:pt x="144" y="3"/>
                    </a:lnTo>
                    <a:lnTo>
                      <a:pt x="144" y="1"/>
                    </a:lnTo>
                    <a:lnTo>
                      <a:pt x="143" y="1"/>
                    </a:lnTo>
                    <a:lnTo>
                      <a:pt x="142" y="0"/>
                    </a:lnTo>
                    <a:lnTo>
                      <a:pt x="14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2" name="Freeform 2012"/>
              <p:cNvSpPr>
                <a:spLocks/>
              </p:cNvSpPr>
              <p:nvPr/>
            </p:nvSpPr>
            <p:spPr bwMode="auto">
              <a:xfrm>
                <a:off x="795" y="3039"/>
                <a:ext cx="49" cy="49"/>
              </a:xfrm>
              <a:custGeom>
                <a:avLst/>
                <a:gdLst>
                  <a:gd name="T0" fmla="*/ 12 w 148"/>
                  <a:gd name="T1" fmla="*/ 3 h 146"/>
                  <a:gd name="T2" fmla="*/ 13 w 148"/>
                  <a:gd name="T3" fmla="*/ 3 h 146"/>
                  <a:gd name="T4" fmla="*/ 13 w 148"/>
                  <a:gd name="T5" fmla="*/ 3 h 146"/>
                  <a:gd name="T6" fmla="*/ 14 w 148"/>
                  <a:gd name="T7" fmla="*/ 3 h 146"/>
                  <a:gd name="T8" fmla="*/ 14 w 148"/>
                  <a:gd name="T9" fmla="*/ 2 h 146"/>
                  <a:gd name="T10" fmla="*/ 14 w 148"/>
                  <a:gd name="T11" fmla="*/ 2 h 146"/>
                  <a:gd name="T12" fmla="*/ 14 w 148"/>
                  <a:gd name="T13" fmla="*/ 1 h 146"/>
                  <a:gd name="T14" fmla="*/ 14 w 148"/>
                  <a:gd name="T15" fmla="*/ 1 h 146"/>
                  <a:gd name="T16" fmla="*/ 14 w 148"/>
                  <a:gd name="T17" fmla="*/ 0 h 146"/>
                  <a:gd name="T18" fmla="*/ 13 w 148"/>
                  <a:gd name="T19" fmla="*/ 0 h 146"/>
                  <a:gd name="T20" fmla="*/ 13 w 148"/>
                  <a:gd name="T21" fmla="*/ 0 h 146"/>
                  <a:gd name="T22" fmla="*/ 1 w 148"/>
                  <a:gd name="T23" fmla="*/ 0 h 146"/>
                  <a:gd name="T24" fmla="*/ 1 w 148"/>
                  <a:gd name="T25" fmla="*/ 0 h 146"/>
                  <a:gd name="T26" fmla="*/ 0 w 148"/>
                  <a:gd name="T27" fmla="*/ 0 h 146"/>
                  <a:gd name="T28" fmla="*/ 0 w 148"/>
                  <a:gd name="T29" fmla="*/ 1 h 146"/>
                  <a:gd name="T30" fmla="*/ 0 w 148"/>
                  <a:gd name="T31" fmla="*/ 1 h 146"/>
                  <a:gd name="T32" fmla="*/ 0 w 148"/>
                  <a:gd name="T33" fmla="*/ 48 h 146"/>
                  <a:gd name="T34" fmla="*/ 0 w 148"/>
                  <a:gd name="T35" fmla="*/ 48 h 146"/>
                  <a:gd name="T36" fmla="*/ 0 w 148"/>
                  <a:gd name="T37" fmla="*/ 49 h 146"/>
                  <a:gd name="T38" fmla="*/ 1 w 148"/>
                  <a:gd name="T39" fmla="*/ 49 h 146"/>
                  <a:gd name="T40" fmla="*/ 1 w 148"/>
                  <a:gd name="T41" fmla="*/ 49 h 146"/>
                  <a:gd name="T42" fmla="*/ 48 w 148"/>
                  <a:gd name="T43" fmla="*/ 49 h 146"/>
                  <a:gd name="T44" fmla="*/ 48 w 148"/>
                  <a:gd name="T45" fmla="*/ 49 h 146"/>
                  <a:gd name="T46" fmla="*/ 48 w 148"/>
                  <a:gd name="T47" fmla="*/ 49 h 146"/>
                  <a:gd name="T48" fmla="*/ 48 w 148"/>
                  <a:gd name="T49" fmla="*/ 48 h 146"/>
                  <a:gd name="T50" fmla="*/ 49 w 148"/>
                  <a:gd name="T51" fmla="*/ 48 h 146"/>
                  <a:gd name="T52" fmla="*/ 49 w 148"/>
                  <a:gd name="T53" fmla="*/ 1 h 146"/>
                  <a:gd name="T54" fmla="*/ 48 w 148"/>
                  <a:gd name="T55" fmla="*/ 1 h 146"/>
                  <a:gd name="T56" fmla="*/ 48 w 148"/>
                  <a:gd name="T57" fmla="*/ 0 h 146"/>
                  <a:gd name="T58" fmla="*/ 48 w 148"/>
                  <a:gd name="T59" fmla="*/ 0 h 146"/>
                  <a:gd name="T60" fmla="*/ 48 w 148"/>
                  <a:gd name="T61" fmla="*/ 0 h 146"/>
                  <a:gd name="T62" fmla="*/ 36 w 148"/>
                  <a:gd name="T63" fmla="*/ 0 h 146"/>
                  <a:gd name="T64" fmla="*/ 36 w 148"/>
                  <a:gd name="T65" fmla="*/ 0 h 146"/>
                  <a:gd name="T66" fmla="*/ 35 w 148"/>
                  <a:gd name="T67" fmla="*/ 0 h 146"/>
                  <a:gd name="T68" fmla="*/ 35 w 148"/>
                  <a:gd name="T69" fmla="*/ 1 h 146"/>
                  <a:gd name="T70" fmla="*/ 35 w 148"/>
                  <a:gd name="T71" fmla="*/ 1 h 146"/>
                  <a:gd name="T72" fmla="*/ 35 w 148"/>
                  <a:gd name="T73" fmla="*/ 2 h 146"/>
                  <a:gd name="T74" fmla="*/ 35 w 148"/>
                  <a:gd name="T75" fmla="*/ 2 h 146"/>
                  <a:gd name="T76" fmla="*/ 35 w 148"/>
                  <a:gd name="T77" fmla="*/ 3 h 146"/>
                  <a:gd name="T78" fmla="*/ 36 w 148"/>
                  <a:gd name="T79" fmla="*/ 3 h 146"/>
                  <a:gd name="T80" fmla="*/ 36 w 148"/>
                  <a:gd name="T81" fmla="*/ 3 h 146"/>
                  <a:gd name="T82" fmla="*/ 36 w 148"/>
                  <a:gd name="T83" fmla="*/ 3 h 146"/>
                  <a:gd name="T84" fmla="*/ 45 w 148"/>
                  <a:gd name="T85" fmla="*/ 3 h 146"/>
                  <a:gd name="T86" fmla="*/ 45 w 148"/>
                  <a:gd name="T87" fmla="*/ 46 h 146"/>
                  <a:gd name="T88" fmla="*/ 4 w 148"/>
                  <a:gd name="T89" fmla="*/ 46 h 146"/>
                  <a:gd name="T90" fmla="*/ 4 w 148"/>
                  <a:gd name="T91" fmla="*/ 3 h 146"/>
                  <a:gd name="T92" fmla="*/ 12 w 148"/>
                  <a:gd name="T93" fmla="*/ 3 h 14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48"/>
                  <a:gd name="T142" fmla="*/ 0 h 146"/>
                  <a:gd name="T143" fmla="*/ 148 w 148"/>
                  <a:gd name="T144" fmla="*/ 146 h 14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48" h="146">
                    <a:moveTo>
                      <a:pt x="37" y="10"/>
                    </a:moveTo>
                    <a:lnTo>
                      <a:pt x="38" y="10"/>
                    </a:lnTo>
                    <a:lnTo>
                      <a:pt x="40" y="9"/>
                    </a:lnTo>
                    <a:lnTo>
                      <a:pt x="41" y="9"/>
                    </a:lnTo>
                    <a:lnTo>
                      <a:pt x="41" y="7"/>
                    </a:lnTo>
                    <a:lnTo>
                      <a:pt x="42" y="6"/>
                    </a:lnTo>
                    <a:lnTo>
                      <a:pt x="42" y="4"/>
                    </a:lnTo>
                    <a:lnTo>
                      <a:pt x="41" y="2"/>
                    </a:lnTo>
                    <a:lnTo>
                      <a:pt x="41" y="1"/>
                    </a:lnTo>
                    <a:lnTo>
                      <a:pt x="40" y="1"/>
                    </a:lnTo>
                    <a:lnTo>
                      <a:pt x="38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143"/>
                    </a:lnTo>
                    <a:lnTo>
                      <a:pt x="1" y="144"/>
                    </a:lnTo>
                    <a:lnTo>
                      <a:pt x="1" y="145"/>
                    </a:lnTo>
                    <a:lnTo>
                      <a:pt x="3" y="145"/>
                    </a:lnTo>
                    <a:lnTo>
                      <a:pt x="4" y="146"/>
                    </a:lnTo>
                    <a:lnTo>
                      <a:pt x="144" y="146"/>
                    </a:lnTo>
                    <a:lnTo>
                      <a:pt x="145" y="145"/>
                    </a:lnTo>
                    <a:lnTo>
                      <a:pt x="146" y="145"/>
                    </a:lnTo>
                    <a:lnTo>
                      <a:pt x="146" y="144"/>
                    </a:lnTo>
                    <a:lnTo>
                      <a:pt x="148" y="143"/>
                    </a:lnTo>
                    <a:lnTo>
                      <a:pt x="148" y="4"/>
                    </a:lnTo>
                    <a:lnTo>
                      <a:pt x="146" y="2"/>
                    </a:lnTo>
                    <a:lnTo>
                      <a:pt x="146" y="1"/>
                    </a:lnTo>
                    <a:lnTo>
                      <a:pt x="145" y="1"/>
                    </a:lnTo>
                    <a:lnTo>
                      <a:pt x="144" y="0"/>
                    </a:lnTo>
                    <a:lnTo>
                      <a:pt x="109" y="0"/>
                    </a:lnTo>
                    <a:lnTo>
                      <a:pt x="108" y="1"/>
                    </a:lnTo>
                    <a:lnTo>
                      <a:pt x="106" y="1"/>
                    </a:lnTo>
                    <a:lnTo>
                      <a:pt x="106" y="2"/>
                    </a:lnTo>
                    <a:lnTo>
                      <a:pt x="105" y="4"/>
                    </a:lnTo>
                    <a:lnTo>
                      <a:pt x="105" y="6"/>
                    </a:lnTo>
                    <a:lnTo>
                      <a:pt x="106" y="7"/>
                    </a:lnTo>
                    <a:lnTo>
                      <a:pt x="106" y="9"/>
                    </a:lnTo>
                    <a:lnTo>
                      <a:pt x="108" y="9"/>
                    </a:lnTo>
                    <a:lnTo>
                      <a:pt x="109" y="10"/>
                    </a:lnTo>
                    <a:lnTo>
                      <a:pt x="110" y="10"/>
                    </a:lnTo>
                    <a:lnTo>
                      <a:pt x="137" y="10"/>
                    </a:lnTo>
                    <a:lnTo>
                      <a:pt x="137" y="136"/>
                    </a:lnTo>
                    <a:lnTo>
                      <a:pt x="11" y="136"/>
                    </a:lnTo>
                    <a:lnTo>
                      <a:pt x="11" y="10"/>
                    </a:lnTo>
                    <a:lnTo>
                      <a:pt x="37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3" name="Freeform 2013"/>
              <p:cNvSpPr>
                <a:spLocks/>
              </p:cNvSpPr>
              <p:nvPr/>
            </p:nvSpPr>
            <p:spPr bwMode="auto">
              <a:xfrm>
                <a:off x="795" y="3066"/>
                <a:ext cx="48" cy="4"/>
              </a:xfrm>
              <a:custGeom>
                <a:avLst/>
                <a:gdLst>
                  <a:gd name="T0" fmla="*/ 2 w 144"/>
                  <a:gd name="T1" fmla="*/ 0 h 11"/>
                  <a:gd name="T2" fmla="*/ 1 w 144"/>
                  <a:gd name="T3" fmla="*/ 0 h 11"/>
                  <a:gd name="T4" fmla="*/ 1 w 144"/>
                  <a:gd name="T5" fmla="*/ 1 h 11"/>
                  <a:gd name="T6" fmla="*/ 1 w 144"/>
                  <a:gd name="T7" fmla="*/ 1 h 11"/>
                  <a:gd name="T8" fmla="*/ 1 w 144"/>
                  <a:gd name="T9" fmla="*/ 1 h 11"/>
                  <a:gd name="T10" fmla="*/ 0 w 144"/>
                  <a:gd name="T11" fmla="*/ 1 h 11"/>
                  <a:gd name="T12" fmla="*/ 0 w 144"/>
                  <a:gd name="T13" fmla="*/ 3 h 11"/>
                  <a:gd name="T14" fmla="*/ 1 w 144"/>
                  <a:gd name="T15" fmla="*/ 3 h 11"/>
                  <a:gd name="T16" fmla="*/ 1 w 144"/>
                  <a:gd name="T17" fmla="*/ 3 h 11"/>
                  <a:gd name="T18" fmla="*/ 1 w 144"/>
                  <a:gd name="T19" fmla="*/ 3 h 11"/>
                  <a:gd name="T20" fmla="*/ 1 w 144"/>
                  <a:gd name="T21" fmla="*/ 4 h 11"/>
                  <a:gd name="T22" fmla="*/ 47 w 144"/>
                  <a:gd name="T23" fmla="*/ 4 h 11"/>
                  <a:gd name="T24" fmla="*/ 47 w 144"/>
                  <a:gd name="T25" fmla="*/ 3 h 11"/>
                  <a:gd name="T26" fmla="*/ 48 w 144"/>
                  <a:gd name="T27" fmla="*/ 3 h 11"/>
                  <a:gd name="T28" fmla="*/ 48 w 144"/>
                  <a:gd name="T29" fmla="*/ 3 h 11"/>
                  <a:gd name="T30" fmla="*/ 48 w 144"/>
                  <a:gd name="T31" fmla="*/ 3 h 11"/>
                  <a:gd name="T32" fmla="*/ 48 w 144"/>
                  <a:gd name="T33" fmla="*/ 1 h 11"/>
                  <a:gd name="T34" fmla="*/ 48 w 144"/>
                  <a:gd name="T35" fmla="*/ 1 h 11"/>
                  <a:gd name="T36" fmla="*/ 48 w 144"/>
                  <a:gd name="T37" fmla="*/ 1 h 11"/>
                  <a:gd name="T38" fmla="*/ 47 w 144"/>
                  <a:gd name="T39" fmla="*/ 1 h 11"/>
                  <a:gd name="T40" fmla="*/ 47 w 144"/>
                  <a:gd name="T41" fmla="*/ 0 h 11"/>
                  <a:gd name="T42" fmla="*/ 46 w 144"/>
                  <a:gd name="T43" fmla="*/ 0 h 11"/>
                  <a:gd name="T44" fmla="*/ 2 w 144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4"/>
                  <a:gd name="T70" fmla="*/ 0 h 11"/>
                  <a:gd name="T71" fmla="*/ 144 w 144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4" h="11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4" y="11"/>
                    </a:lnTo>
                    <a:lnTo>
                      <a:pt x="140" y="11"/>
                    </a:lnTo>
                    <a:lnTo>
                      <a:pt x="141" y="9"/>
                    </a:lnTo>
                    <a:lnTo>
                      <a:pt x="143" y="9"/>
                    </a:lnTo>
                    <a:lnTo>
                      <a:pt x="143" y="8"/>
                    </a:lnTo>
                    <a:lnTo>
                      <a:pt x="144" y="7"/>
                    </a:lnTo>
                    <a:lnTo>
                      <a:pt x="144" y="4"/>
                    </a:lnTo>
                    <a:lnTo>
                      <a:pt x="143" y="3"/>
                    </a:lnTo>
                    <a:lnTo>
                      <a:pt x="143" y="2"/>
                    </a:lnTo>
                    <a:lnTo>
                      <a:pt x="141" y="2"/>
                    </a:lnTo>
                    <a:lnTo>
                      <a:pt x="140" y="0"/>
                    </a:lnTo>
                    <a:lnTo>
                      <a:pt x="139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4" name="Freeform 2014"/>
              <p:cNvSpPr>
                <a:spLocks/>
              </p:cNvSpPr>
              <p:nvPr/>
            </p:nvSpPr>
            <p:spPr bwMode="auto">
              <a:xfrm>
                <a:off x="989" y="2735"/>
                <a:ext cx="50" cy="49"/>
              </a:xfrm>
              <a:custGeom>
                <a:avLst/>
                <a:gdLst>
                  <a:gd name="T0" fmla="*/ 13 w 149"/>
                  <a:gd name="T1" fmla="*/ 4 h 147"/>
                  <a:gd name="T2" fmla="*/ 13 w 149"/>
                  <a:gd name="T3" fmla="*/ 4 h 147"/>
                  <a:gd name="T4" fmla="*/ 14 w 149"/>
                  <a:gd name="T5" fmla="*/ 3 h 147"/>
                  <a:gd name="T6" fmla="*/ 14 w 149"/>
                  <a:gd name="T7" fmla="*/ 3 h 147"/>
                  <a:gd name="T8" fmla="*/ 14 w 149"/>
                  <a:gd name="T9" fmla="*/ 3 h 147"/>
                  <a:gd name="T10" fmla="*/ 15 w 149"/>
                  <a:gd name="T11" fmla="*/ 2 h 147"/>
                  <a:gd name="T12" fmla="*/ 15 w 149"/>
                  <a:gd name="T13" fmla="*/ 1 h 147"/>
                  <a:gd name="T14" fmla="*/ 14 w 149"/>
                  <a:gd name="T15" fmla="*/ 1 h 147"/>
                  <a:gd name="T16" fmla="*/ 14 w 149"/>
                  <a:gd name="T17" fmla="*/ 1 h 147"/>
                  <a:gd name="T18" fmla="*/ 14 w 149"/>
                  <a:gd name="T19" fmla="*/ 1 h 147"/>
                  <a:gd name="T20" fmla="*/ 13 w 149"/>
                  <a:gd name="T21" fmla="*/ 0 h 147"/>
                  <a:gd name="T22" fmla="*/ 1 w 149"/>
                  <a:gd name="T23" fmla="*/ 0 h 147"/>
                  <a:gd name="T24" fmla="*/ 1 w 149"/>
                  <a:gd name="T25" fmla="*/ 1 h 147"/>
                  <a:gd name="T26" fmla="*/ 0 w 149"/>
                  <a:gd name="T27" fmla="*/ 1 h 147"/>
                  <a:gd name="T28" fmla="*/ 0 w 149"/>
                  <a:gd name="T29" fmla="*/ 1 h 147"/>
                  <a:gd name="T30" fmla="*/ 0 w 149"/>
                  <a:gd name="T31" fmla="*/ 1 h 147"/>
                  <a:gd name="T32" fmla="*/ 0 w 149"/>
                  <a:gd name="T33" fmla="*/ 48 h 147"/>
                  <a:gd name="T34" fmla="*/ 0 w 149"/>
                  <a:gd name="T35" fmla="*/ 48 h 147"/>
                  <a:gd name="T36" fmla="*/ 0 w 149"/>
                  <a:gd name="T37" fmla="*/ 49 h 147"/>
                  <a:gd name="T38" fmla="*/ 1 w 149"/>
                  <a:gd name="T39" fmla="*/ 49 h 147"/>
                  <a:gd name="T40" fmla="*/ 1 w 149"/>
                  <a:gd name="T41" fmla="*/ 49 h 147"/>
                  <a:gd name="T42" fmla="*/ 49 w 149"/>
                  <a:gd name="T43" fmla="*/ 49 h 147"/>
                  <a:gd name="T44" fmla="*/ 49 w 149"/>
                  <a:gd name="T45" fmla="*/ 49 h 147"/>
                  <a:gd name="T46" fmla="*/ 50 w 149"/>
                  <a:gd name="T47" fmla="*/ 49 h 147"/>
                  <a:gd name="T48" fmla="*/ 50 w 149"/>
                  <a:gd name="T49" fmla="*/ 48 h 147"/>
                  <a:gd name="T50" fmla="*/ 50 w 149"/>
                  <a:gd name="T51" fmla="*/ 48 h 147"/>
                  <a:gd name="T52" fmla="*/ 50 w 149"/>
                  <a:gd name="T53" fmla="*/ 1 h 147"/>
                  <a:gd name="T54" fmla="*/ 50 w 149"/>
                  <a:gd name="T55" fmla="*/ 1 h 147"/>
                  <a:gd name="T56" fmla="*/ 50 w 149"/>
                  <a:gd name="T57" fmla="*/ 1 h 147"/>
                  <a:gd name="T58" fmla="*/ 49 w 149"/>
                  <a:gd name="T59" fmla="*/ 1 h 147"/>
                  <a:gd name="T60" fmla="*/ 49 w 149"/>
                  <a:gd name="T61" fmla="*/ 0 h 147"/>
                  <a:gd name="T62" fmla="*/ 37 w 149"/>
                  <a:gd name="T63" fmla="*/ 0 h 147"/>
                  <a:gd name="T64" fmla="*/ 37 w 149"/>
                  <a:gd name="T65" fmla="*/ 1 h 147"/>
                  <a:gd name="T66" fmla="*/ 36 w 149"/>
                  <a:gd name="T67" fmla="*/ 1 h 147"/>
                  <a:gd name="T68" fmla="*/ 36 w 149"/>
                  <a:gd name="T69" fmla="*/ 1 h 147"/>
                  <a:gd name="T70" fmla="*/ 36 w 149"/>
                  <a:gd name="T71" fmla="*/ 1 h 147"/>
                  <a:gd name="T72" fmla="*/ 36 w 149"/>
                  <a:gd name="T73" fmla="*/ 2 h 147"/>
                  <a:gd name="T74" fmla="*/ 36 w 149"/>
                  <a:gd name="T75" fmla="*/ 3 h 147"/>
                  <a:gd name="T76" fmla="*/ 36 w 149"/>
                  <a:gd name="T77" fmla="*/ 3 h 147"/>
                  <a:gd name="T78" fmla="*/ 37 w 149"/>
                  <a:gd name="T79" fmla="*/ 3 h 147"/>
                  <a:gd name="T80" fmla="*/ 37 w 149"/>
                  <a:gd name="T81" fmla="*/ 4 h 147"/>
                  <a:gd name="T82" fmla="*/ 38 w 149"/>
                  <a:gd name="T83" fmla="*/ 4 h 147"/>
                  <a:gd name="T84" fmla="*/ 46 w 149"/>
                  <a:gd name="T85" fmla="*/ 4 h 147"/>
                  <a:gd name="T86" fmla="*/ 46 w 149"/>
                  <a:gd name="T87" fmla="*/ 46 h 147"/>
                  <a:gd name="T88" fmla="*/ 3 w 149"/>
                  <a:gd name="T89" fmla="*/ 46 h 147"/>
                  <a:gd name="T90" fmla="*/ 3 w 149"/>
                  <a:gd name="T91" fmla="*/ 4 h 147"/>
                  <a:gd name="T92" fmla="*/ 13 w 149"/>
                  <a:gd name="T93" fmla="*/ 4 h 14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49"/>
                  <a:gd name="T142" fmla="*/ 0 h 147"/>
                  <a:gd name="T143" fmla="*/ 149 w 149"/>
                  <a:gd name="T144" fmla="*/ 147 h 14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49" h="147">
                    <a:moveTo>
                      <a:pt x="38" y="11"/>
                    </a:moveTo>
                    <a:lnTo>
                      <a:pt x="40" y="11"/>
                    </a:lnTo>
                    <a:lnTo>
                      <a:pt x="41" y="10"/>
                    </a:lnTo>
                    <a:lnTo>
                      <a:pt x="42" y="10"/>
                    </a:lnTo>
                    <a:lnTo>
                      <a:pt x="42" y="8"/>
                    </a:lnTo>
                    <a:lnTo>
                      <a:pt x="44" y="7"/>
                    </a:lnTo>
                    <a:lnTo>
                      <a:pt x="44" y="4"/>
                    </a:lnTo>
                    <a:lnTo>
                      <a:pt x="42" y="3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0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143"/>
                    </a:lnTo>
                    <a:lnTo>
                      <a:pt x="1" y="145"/>
                    </a:lnTo>
                    <a:lnTo>
                      <a:pt x="1" y="146"/>
                    </a:lnTo>
                    <a:lnTo>
                      <a:pt x="2" y="146"/>
                    </a:lnTo>
                    <a:lnTo>
                      <a:pt x="4" y="147"/>
                    </a:lnTo>
                    <a:lnTo>
                      <a:pt x="145" y="147"/>
                    </a:lnTo>
                    <a:lnTo>
                      <a:pt x="146" y="146"/>
                    </a:lnTo>
                    <a:lnTo>
                      <a:pt x="148" y="146"/>
                    </a:lnTo>
                    <a:lnTo>
                      <a:pt x="148" y="145"/>
                    </a:lnTo>
                    <a:lnTo>
                      <a:pt x="149" y="143"/>
                    </a:lnTo>
                    <a:lnTo>
                      <a:pt x="149" y="4"/>
                    </a:lnTo>
                    <a:lnTo>
                      <a:pt x="148" y="3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5" y="0"/>
                    </a:lnTo>
                    <a:lnTo>
                      <a:pt x="110" y="0"/>
                    </a:lnTo>
                    <a:lnTo>
                      <a:pt x="109" y="2"/>
                    </a:lnTo>
                    <a:lnTo>
                      <a:pt x="108" y="2"/>
                    </a:lnTo>
                    <a:lnTo>
                      <a:pt x="108" y="3"/>
                    </a:lnTo>
                    <a:lnTo>
                      <a:pt x="106" y="4"/>
                    </a:lnTo>
                    <a:lnTo>
                      <a:pt x="106" y="7"/>
                    </a:lnTo>
                    <a:lnTo>
                      <a:pt x="108" y="8"/>
                    </a:lnTo>
                    <a:lnTo>
                      <a:pt x="108" y="10"/>
                    </a:lnTo>
                    <a:lnTo>
                      <a:pt x="109" y="10"/>
                    </a:lnTo>
                    <a:lnTo>
                      <a:pt x="110" y="11"/>
                    </a:lnTo>
                    <a:lnTo>
                      <a:pt x="112" y="11"/>
                    </a:lnTo>
                    <a:lnTo>
                      <a:pt x="138" y="11"/>
                    </a:lnTo>
                    <a:lnTo>
                      <a:pt x="138" y="137"/>
                    </a:lnTo>
                    <a:lnTo>
                      <a:pt x="10" y="137"/>
                    </a:lnTo>
                    <a:lnTo>
                      <a:pt x="10" y="11"/>
                    </a:lnTo>
                    <a:lnTo>
                      <a:pt x="38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5" name="Freeform 2015"/>
              <p:cNvSpPr>
                <a:spLocks/>
              </p:cNvSpPr>
              <p:nvPr/>
            </p:nvSpPr>
            <p:spPr bwMode="auto">
              <a:xfrm>
                <a:off x="990" y="2763"/>
                <a:ext cx="48" cy="4"/>
              </a:xfrm>
              <a:custGeom>
                <a:avLst/>
                <a:gdLst>
                  <a:gd name="T0" fmla="*/ 2 w 144"/>
                  <a:gd name="T1" fmla="*/ 0 h 11"/>
                  <a:gd name="T2" fmla="*/ 1 w 144"/>
                  <a:gd name="T3" fmla="*/ 0 h 11"/>
                  <a:gd name="T4" fmla="*/ 1 w 144"/>
                  <a:gd name="T5" fmla="*/ 1 h 11"/>
                  <a:gd name="T6" fmla="*/ 1 w 144"/>
                  <a:gd name="T7" fmla="*/ 1 h 11"/>
                  <a:gd name="T8" fmla="*/ 1 w 144"/>
                  <a:gd name="T9" fmla="*/ 1 h 11"/>
                  <a:gd name="T10" fmla="*/ 0 w 144"/>
                  <a:gd name="T11" fmla="*/ 1 h 11"/>
                  <a:gd name="T12" fmla="*/ 0 w 144"/>
                  <a:gd name="T13" fmla="*/ 3 h 11"/>
                  <a:gd name="T14" fmla="*/ 1 w 144"/>
                  <a:gd name="T15" fmla="*/ 3 h 11"/>
                  <a:gd name="T16" fmla="*/ 1 w 144"/>
                  <a:gd name="T17" fmla="*/ 3 h 11"/>
                  <a:gd name="T18" fmla="*/ 1 w 144"/>
                  <a:gd name="T19" fmla="*/ 3 h 11"/>
                  <a:gd name="T20" fmla="*/ 1 w 144"/>
                  <a:gd name="T21" fmla="*/ 4 h 11"/>
                  <a:gd name="T22" fmla="*/ 47 w 144"/>
                  <a:gd name="T23" fmla="*/ 4 h 11"/>
                  <a:gd name="T24" fmla="*/ 47 w 144"/>
                  <a:gd name="T25" fmla="*/ 3 h 11"/>
                  <a:gd name="T26" fmla="*/ 48 w 144"/>
                  <a:gd name="T27" fmla="*/ 3 h 11"/>
                  <a:gd name="T28" fmla="*/ 48 w 144"/>
                  <a:gd name="T29" fmla="*/ 3 h 11"/>
                  <a:gd name="T30" fmla="*/ 48 w 144"/>
                  <a:gd name="T31" fmla="*/ 3 h 11"/>
                  <a:gd name="T32" fmla="*/ 48 w 144"/>
                  <a:gd name="T33" fmla="*/ 1 h 11"/>
                  <a:gd name="T34" fmla="*/ 48 w 144"/>
                  <a:gd name="T35" fmla="*/ 1 h 11"/>
                  <a:gd name="T36" fmla="*/ 48 w 144"/>
                  <a:gd name="T37" fmla="*/ 1 h 11"/>
                  <a:gd name="T38" fmla="*/ 47 w 144"/>
                  <a:gd name="T39" fmla="*/ 1 h 11"/>
                  <a:gd name="T40" fmla="*/ 47 w 144"/>
                  <a:gd name="T41" fmla="*/ 0 h 11"/>
                  <a:gd name="T42" fmla="*/ 46 w 144"/>
                  <a:gd name="T43" fmla="*/ 0 h 11"/>
                  <a:gd name="T44" fmla="*/ 2 w 144"/>
                  <a:gd name="T45" fmla="*/ 0 h 1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44"/>
                  <a:gd name="T70" fmla="*/ 0 h 11"/>
                  <a:gd name="T71" fmla="*/ 144 w 144"/>
                  <a:gd name="T72" fmla="*/ 11 h 1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44" h="11">
                    <a:moveTo>
                      <a:pt x="6" y="0"/>
                    </a:moveTo>
                    <a:lnTo>
                      <a:pt x="4" y="0"/>
                    </a:lnTo>
                    <a:lnTo>
                      <a:pt x="3" y="2"/>
                    </a:lnTo>
                    <a:lnTo>
                      <a:pt x="2" y="2"/>
                    </a:lnTo>
                    <a:lnTo>
                      <a:pt x="2" y="3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2" y="8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4" y="11"/>
                    </a:lnTo>
                    <a:lnTo>
                      <a:pt x="140" y="11"/>
                    </a:lnTo>
                    <a:lnTo>
                      <a:pt x="142" y="9"/>
                    </a:lnTo>
                    <a:lnTo>
                      <a:pt x="143" y="9"/>
                    </a:lnTo>
                    <a:lnTo>
                      <a:pt x="143" y="8"/>
                    </a:lnTo>
                    <a:lnTo>
                      <a:pt x="144" y="7"/>
                    </a:lnTo>
                    <a:lnTo>
                      <a:pt x="144" y="4"/>
                    </a:lnTo>
                    <a:lnTo>
                      <a:pt x="143" y="3"/>
                    </a:lnTo>
                    <a:lnTo>
                      <a:pt x="143" y="2"/>
                    </a:lnTo>
                    <a:lnTo>
                      <a:pt x="142" y="2"/>
                    </a:lnTo>
                    <a:lnTo>
                      <a:pt x="140" y="0"/>
                    </a:lnTo>
                    <a:lnTo>
                      <a:pt x="139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6" name="Freeform 2016"/>
              <p:cNvSpPr>
                <a:spLocks/>
              </p:cNvSpPr>
              <p:nvPr/>
            </p:nvSpPr>
            <p:spPr bwMode="auto">
              <a:xfrm>
                <a:off x="933" y="2557"/>
                <a:ext cx="72" cy="26"/>
              </a:xfrm>
              <a:custGeom>
                <a:avLst/>
                <a:gdLst>
                  <a:gd name="T0" fmla="*/ 2 w 215"/>
                  <a:gd name="T1" fmla="*/ 0 h 76"/>
                  <a:gd name="T2" fmla="*/ 1 w 215"/>
                  <a:gd name="T3" fmla="*/ 0 h 76"/>
                  <a:gd name="T4" fmla="*/ 0 w 215"/>
                  <a:gd name="T5" fmla="*/ 0 h 76"/>
                  <a:gd name="T6" fmla="*/ 0 w 215"/>
                  <a:gd name="T7" fmla="*/ 1 h 76"/>
                  <a:gd name="T8" fmla="*/ 0 w 215"/>
                  <a:gd name="T9" fmla="*/ 1 h 76"/>
                  <a:gd name="T10" fmla="*/ 0 w 215"/>
                  <a:gd name="T11" fmla="*/ 3 h 76"/>
                  <a:gd name="T12" fmla="*/ 0 w 215"/>
                  <a:gd name="T13" fmla="*/ 3 h 76"/>
                  <a:gd name="T14" fmla="*/ 1 w 215"/>
                  <a:gd name="T15" fmla="*/ 3 h 76"/>
                  <a:gd name="T16" fmla="*/ 1 w 215"/>
                  <a:gd name="T17" fmla="*/ 3 h 76"/>
                  <a:gd name="T18" fmla="*/ 2 w 215"/>
                  <a:gd name="T19" fmla="*/ 3 h 76"/>
                  <a:gd name="T20" fmla="*/ 11 w 215"/>
                  <a:gd name="T21" fmla="*/ 4 h 76"/>
                  <a:gd name="T22" fmla="*/ 20 w 215"/>
                  <a:gd name="T23" fmla="*/ 5 h 76"/>
                  <a:gd name="T24" fmla="*/ 29 w 215"/>
                  <a:gd name="T25" fmla="*/ 7 h 76"/>
                  <a:gd name="T26" fmla="*/ 38 w 215"/>
                  <a:gd name="T27" fmla="*/ 9 h 76"/>
                  <a:gd name="T28" fmla="*/ 46 w 215"/>
                  <a:gd name="T29" fmla="*/ 12 h 76"/>
                  <a:gd name="T30" fmla="*/ 54 w 215"/>
                  <a:gd name="T31" fmla="*/ 16 h 76"/>
                  <a:gd name="T32" fmla="*/ 62 w 215"/>
                  <a:gd name="T33" fmla="*/ 21 h 76"/>
                  <a:gd name="T34" fmla="*/ 69 w 215"/>
                  <a:gd name="T35" fmla="*/ 25 h 76"/>
                  <a:gd name="T36" fmla="*/ 70 w 215"/>
                  <a:gd name="T37" fmla="*/ 26 h 76"/>
                  <a:gd name="T38" fmla="*/ 71 w 215"/>
                  <a:gd name="T39" fmla="*/ 26 h 76"/>
                  <a:gd name="T40" fmla="*/ 72 w 215"/>
                  <a:gd name="T41" fmla="*/ 25 h 76"/>
                  <a:gd name="T42" fmla="*/ 72 w 215"/>
                  <a:gd name="T43" fmla="*/ 25 h 76"/>
                  <a:gd name="T44" fmla="*/ 72 w 215"/>
                  <a:gd name="T45" fmla="*/ 25 h 76"/>
                  <a:gd name="T46" fmla="*/ 72 w 215"/>
                  <a:gd name="T47" fmla="*/ 23 h 76"/>
                  <a:gd name="T48" fmla="*/ 72 w 215"/>
                  <a:gd name="T49" fmla="*/ 23 h 76"/>
                  <a:gd name="T50" fmla="*/ 71 w 215"/>
                  <a:gd name="T51" fmla="*/ 23 h 76"/>
                  <a:gd name="T52" fmla="*/ 64 w 215"/>
                  <a:gd name="T53" fmla="*/ 18 h 76"/>
                  <a:gd name="T54" fmla="*/ 56 w 215"/>
                  <a:gd name="T55" fmla="*/ 13 h 76"/>
                  <a:gd name="T56" fmla="*/ 48 w 215"/>
                  <a:gd name="T57" fmla="*/ 9 h 76"/>
                  <a:gd name="T58" fmla="*/ 39 w 215"/>
                  <a:gd name="T59" fmla="*/ 6 h 76"/>
                  <a:gd name="T60" fmla="*/ 30 w 215"/>
                  <a:gd name="T61" fmla="*/ 3 h 76"/>
                  <a:gd name="T62" fmla="*/ 21 w 215"/>
                  <a:gd name="T63" fmla="*/ 1 h 76"/>
                  <a:gd name="T64" fmla="*/ 11 w 215"/>
                  <a:gd name="T65" fmla="*/ 0 h 76"/>
                  <a:gd name="T66" fmla="*/ 2 w 215"/>
                  <a:gd name="T67" fmla="*/ 0 h 7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15"/>
                  <a:gd name="T103" fmla="*/ 0 h 76"/>
                  <a:gd name="T104" fmla="*/ 215 w 215"/>
                  <a:gd name="T105" fmla="*/ 76 h 7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15" h="76">
                    <a:moveTo>
                      <a:pt x="5" y="0"/>
                    </a:moveTo>
                    <a:lnTo>
                      <a:pt x="2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2" y="9"/>
                    </a:lnTo>
                    <a:lnTo>
                      <a:pt x="4" y="10"/>
                    </a:lnTo>
                    <a:lnTo>
                      <a:pt x="5" y="10"/>
                    </a:lnTo>
                    <a:lnTo>
                      <a:pt x="34" y="11"/>
                    </a:lnTo>
                    <a:lnTo>
                      <a:pt x="61" y="14"/>
                    </a:lnTo>
                    <a:lnTo>
                      <a:pt x="88" y="19"/>
                    </a:lnTo>
                    <a:lnTo>
                      <a:pt x="114" y="27"/>
                    </a:lnTo>
                    <a:lnTo>
                      <a:pt x="138" y="36"/>
                    </a:lnTo>
                    <a:lnTo>
                      <a:pt x="162" y="48"/>
                    </a:lnTo>
                    <a:lnTo>
                      <a:pt x="185" y="60"/>
                    </a:lnTo>
                    <a:lnTo>
                      <a:pt x="207" y="74"/>
                    </a:lnTo>
                    <a:lnTo>
                      <a:pt x="209" y="76"/>
                    </a:lnTo>
                    <a:lnTo>
                      <a:pt x="213" y="76"/>
                    </a:lnTo>
                    <a:lnTo>
                      <a:pt x="214" y="74"/>
                    </a:lnTo>
                    <a:lnTo>
                      <a:pt x="214" y="73"/>
                    </a:lnTo>
                    <a:lnTo>
                      <a:pt x="215" y="72"/>
                    </a:lnTo>
                    <a:lnTo>
                      <a:pt x="215" y="68"/>
                    </a:lnTo>
                    <a:lnTo>
                      <a:pt x="214" y="67"/>
                    </a:lnTo>
                    <a:lnTo>
                      <a:pt x="213" y="67"/>
                    </a:lnTo>
                    <a:lnTo>
                      <a:pt x="190" y="52"/>
                    </a:lnTo>
                    <a:lnTo>
                      <a:pt x="167" y="38"/>
                    </a:lnTo>
                    <a:lnTo>
                      <a:pt x="144" y="26"/>
                    </a:lnTo>
                    <a:lnTo>
                      <a:pt x="117" y="17"/>
                    </a:lnTo>
                    <a:lnTo>
                      <a:pt x="90" y="9"/>
                    </a:lnTo>
                    <a:lnTo>
                      <a:pt x="64" y="4"/>
                    </a:lnTo>
                    <a:lnTo>
                      <a:pt x="34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7" name="Freeform 2017"/>
              <p:cNvSpPr>
                <a:spLocks/>
              </p:cNvSpPr>
              <p:nvPr/>
            </p:nvSpPr>
            <p:spPr bwMode="auto">
              <a:xfrm>
                <a:off x="1023" y="2600"/>
                <a:ext cx="30" cy="246"/>
              </a:xfrm>
              <a:custGeom>
                <a:avLst/>
                <a:gdLst>
                  <a:gd name="T0" fmla="*/ 3 w 88"/>
                  <a:gd name="T1" fmla="*/ 1 h 737"/>
                  <a:gd name="T2" fmla="*/ 3 w 88"/>
                  <a:gd name="T3" fmla="*/ 0 h 737"/>
                  <a:gd name="T4" fmla="*/ 3 w 88"/>
                  <a:gd name="T5" fmla="*/ 0 h 737"/>
                  <a:gd name="T6" fmla="*/ 1 w 88"/>
                  <a:gd name="T7" fmla="*/ 0 h 737"/>
                  <a:gd name="T8" fmla="*/ 1 w 88"/>
                  <a:gd name="T9" fmla="*/ 0 h 737"/>
                  <a:gd name="T10" fmla="*/ 1 w 88"/>
                  <a:gd name="T11" fmla="*/ 1 h 737"/>
                  <a:gd name="T12" fmla="*/ 0 w 88"/>
                  <a:gd name="T13" fmla="*/ 1 h 737"/>
                  <a:gd name="T14" fmla="*/ 0 w 88"/>
                  <a:gd name="T15" fmla="*/ 3 h 737"/>
                  <a:gd name="T16" fmla="*/ 1 w 88"/>
                  <a:gd name="T17" fmla="*/ 3 h 737"/>
                  <a:gd name="T18" fmla="*/ 6 w 88"/>
                  <a:gd name="T19" fmla="*/ 10 h 737"/>
                  <a:gd name="T20" fmla="*/ 12 w 88"/>
                  <a:gd name="T21" fmla="*/ 18 h 737"/>
                  <a:gd name="T22" fmla="*/ 16 w 88"/>
                  <a:gd name="T23" fmla="*/ 27 h 737"/>
                  <a:gd name="T24" fmla="*/ 19 w 88"/>
                  <a:gd name="T25" fmla="*/ 35 h 737"/>
                  <a:gd name="T26" fmla="*/ 22 w 88"/>
                  <a:gd name="T27" fmla="*/ 44 h 737"/>
                  <a:gd name="T28" fmla="*/ 25 w 88"/>
                  <a:gd name="T29" fmla="*/ 54 h 737"/>
                  <a:gd name="T30" fmla="*/ 26 w 88"/>
                  <a:gd name="T31" fmla="*/ 63 h 737"/>
                  <a:gd name="T32" fmla="*/ 26 w 88"/>
                  <a:gd name="T33" fmla="*/ 73 h 737"/>
                  <a:gd name="T34" fmla="*/ 26 w 88"/>
                  <a:gd name="T35" fmla="*/ 245 h 737"/>
                  <a:gd name="T36" fmla="*/ 27 w 88"/>
                  <a:gd name="T37" fmla="*/ 245 h 737"/>
                  <a:gd name="T38" fmla="*/ 27 w 88"/>
                  <a:gd name="T39" fmla="*/ 246 h 737"/>
                  <a:gd name="T40" fmla="*/ 27 w 88"/>
                  <a:gd name="T41" fmla="*/ 246 h 737"/>
                  <a:gd name="T42" fmla="*/ 28 w 88"/>
                  <a:gd name="T43" fmla="*/ 246 h 737"/>
                  <a:gd name="T44" fmla="*/ 29 w 88"/>
                  <a:gd name="T45" fmla="*/ 246 h 737"/>
                  <a:gd name="T46" fmla="*/ 29 w 88"/>
                  <a:gd name="T47" fmla="*/ 246 h 737"/>
                  <a:gd name="T48" fmla="*/ 30 w 88"/>
                  <a:gd name="T49" fmla="*/ 246 h 737"/>
                  <a:gd name="T50" fmla="*/ 30 w 88"/>
                  <a:gd name="T51" fmla="*/ 245 h 737"/>
                  <a:gd name="T52" fmla="*/ 30 w 88"/>
                  <a:gd name="T53" fmla="*/ 245 h 737"/>
                  <a:gd name="T54" fmla="*/ 30 w 88"/>
                  <a:gd name="T55" fmla="*/ 244 h 737"/>
                  <a:gd name="T56" fmla="*/ 30 w 88"/>
                  <a:gd name="T57" fmla="*/ 73 h 737"/>
                  <a:gd name="T58" fmla="*/ 30 w 88"/>
                  <a:gd name="T59" fmla="*/ 63 h 737"/>
                  <a:gd name="T60" fmla="*/ 28 w 88"/>
                  <a:gd name="T61" fmla="*/ 53 h 737"/>
                  <a:gd name="T62" fmla="*/ 26 w 88"/>
                  <a:gd name="T63" fmla="*/ 43 h 737"/>
                  <a:gd name="T64" fmla="*/ 23 w 88"/>
                  <a:gd name="T65" fmla="*/ 34 h 737"/>
                  <a:gd name="T66" fmla="*/ 19 w 88"/>
                  <a:gd name="T67" fmla="*/ 25 h 737"/>
                  <a:gd name="T68" fmla="*/ 15 w 88"/>
                  <a:gd name="T69" fmla="*/ 16 h 737"/>
                  <a:gd name="T70" fmla="*/ 9 w 88"/>
                  <a:gd name="T71" fmla="*/ 8 h 737"/>
                  <a:gd name="T72" fmla="*/ 3 w 88"/>
                  <a:gd name="T73" fmla="*/ 1 h 73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88"/>
                  <a:gd name="T112" fmla="*/ 0 h 737"/>
                  <a:gd name="T113" fmla="*/ 88 w 88"/>
                  <a:gd name="T114" fmla="*/ 737 h 73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88" h="737">
                    <a:moveTo>
                      <a:pt x="10" y="3"/>
                    </a:moveTo>
                    <a:lnTo>
                      <a:pt x="8" y="1"/>
                    </a:lnTo>
                    <a:lnTo>
                      <a:pt x="8" y="0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19" y="30"/>
                    </a:lnTo>
                    <a:lnTo>
                      <a:pt x="34" y="54"/>
                    </a:lnTo>
                    <a:lnTo>
                      <a:pt x="46" y="80"/>
                    </a:lnTo>
                    <a:lnTo>
                      <a:pt x="57" y="105"/>
                    </a:lnTo>
                    <a:lnTo>
                      <a:pt x="65" y="133"/>
                    </a:lnTo>
                    <a:lnTo>
                      <a:pt x="72" y="161"/>
                    </a:lnTo>
                    <a:lnTo>
                      <a:pt x="76" y="189"/>
                    </a:lnTo>
                    <a:lnTo>
                      <a:pt x="77" y="219"/>
                    </a:lnTo>
                    <a:lnTo>
                      <a:pt x="77" y="733"/>
                    </a:lnTo>
                    <a:lnTo>
                      <a:pt x="79" y="734"/>
                    </a:lnTo>
                    <a:lnTo>
                      <a:pt x="79" y="736"/>
                    </a:lnTo>
                    <a:lnTo>
                      <a:pt x="80" y="736"/>
                    </a:lnTo>
                    <a:lnTo>
                      <a:pt x="81" y="737"/>
                    </a:lnTo>
                    <a:lnTo>
                      <a:pt x="84" y="737"/>
                    </a:lnTo>
                    <a:lnTo>
                      <a:pt x="85" y="736"/>
                    </a:lnTo>
                    <a:lnTo>
                      <a:pt x="87" y="736"/>
                    </a:lnTo>
                    <a:lnTo>
                      <a:pt x="87" y="734"/>
                    </a:lnTo>
                    <a:lnTo>
                      <a:pt x="88" y="733"/>
                    </a:lnTo>
                    <a:lnTo>
                      <a:pt x="88" y="732"/>
                    </a:lnTo>
                    <a:lnTo>
                      <a:pt x="88" y="219"/>
                    </a:lnTo>
                    <a:lnTo>
                      <a:pt x="87" y="189"/>
                    </a:lnTo>
                    <a:lnTo>
                      <a:pt x="83" y="159"/>
                    </a:lnTo>
                    <a:lnTo>
                      <a:pt x="76" y="130"/>
                    </a:lnTo>
                    <a:lnTo>
                      <a:pt x="68" y="102"/>
                    </a:lnTo>
                    <a:lnTo>
                      <a:pt x="56" y="75"/>
                    </a:lnTo>
                    <a:lnTo>
                      <a:pt x="43" y="49"/>
                    </a:lnTo>
                    <a:lnTo>
                      <a:pt x="27" y="25"/>
                    </a:lnTo>
                    <a:lnTo>
                      <a:pt x="10" y="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8" name="Freeform 2018"/>
              <p:cNvSpPr>
                <a:spLocks/>
              </p:cNvSpPr>
              <p:nvPr/>
            </p:nvSpPr>
            <p:spPr bwMode="auto">
              <a:xfrm>
                <a:off x="935" y="2631"/>
                <a:ext cx="45" cy="216"/>
              </a:xfrm>
              <a:custGeom>
                <a:avLst/>
                <a:gdLst>
                  <a:gd name="T0" fmla="*/ 2 w 136"/>
                  <a:gd name="T1" fmla="*/ 0 h 649"/>
                  <a:gd name="T2" fmla="*/ 1 w 136"/>
                  <a:gd name="T3" fmla="*/ 0 h 649"/>
                  <a:gd name="T4" fmla="*/ 0 w 136"/>
                  <a:gd name="T5" fmla="*/ 1 h 649"/>
                  <a:gd name="T6" fmla="*/ 0 w 136"/>
                  <a:gd name="T7" fmla="*/ 1 h 649"/>
                  <a:gd name="T8" fmla="*/ 0 w 136"/>
                  <a:gd name="T9" fmla="*/ 1 h 649"/>
                  <a:gd name="T10" fmla="*/ 0 w 136"/>
                  <a:gd name="T11" fmla="*/ 3 h 649"/>
                  <a:gd name="T12" fmla="*/ 0 w 136"/>
                  <a:gd name="T13" fmla="*/ 3 h 649"/>
                  <a:gd name="T14" fmla="*/ 1 w 136"/>
                  <a:gd name="T15" fmla="*/ 3 h 649"/>
                  <a:gd name="T16" fmla="*/ 1 w 136"/>
                  <a:gd name="T17" fmla="*/ 4 h 649"/>
                  <a:gd name="T18" fmla="*/ 2 w 136"/>
                  <a:gd name="T19" fmla="*/ 4 h 649"/>
                  <a:gd name="T20" fmla="*/ 10 w 136"/>
                  <a:gd name="T21" fmla="*/ 4 h 649"/>
                  <a:gd name="T22" fmla="*/ 17 w 136"/>
                  <a:gd name="T23" fmla="*/ 7 h 649"/>
                  <a:gd name="T24" fmla="*/ 24 w 136"/>
                  <a:gd name="T25" fmla="*/ 10 h 649"/>
                  <a:gd name="T26" fmla="*/ 29 w 136"/>
                  <a:gd name="T27" fmla="*/ 15 h 649"/>
                  <a:gd name="T28" fmla="*/ 35 w 136"/>
                  <a:gd name="T29" fmla="*/ 21 h 649"/>
                  <a:gd name="T30" fmla="*/ 38 w 136"/>
                  <a:gd name="T31" fmla="*/ 28 h 649"/>
                  <a:gd name="T32" fmla="*/ 41 w 136"/>
                  <a:gd name="T33" fmla="*/ 35 h 649"/>
                  <a:gd name="T34" fmla="*/ 41 w 136"/>
                  <a:gd name="T35" fmla="*/ 43 h 649"/>
                  <a:gd name="T36" fmla="*/ 41 w 136"/>
                  <a:gd name="T37" fmla="*/ 213 h 649"/>
                  <a:gd name="T38" fmla="*/ 41 w 136"/>
                  <a:gd name="T39" fmla="*/ 214 h 649"/>
                  <a:gd name="T40" fmla="*/ 41 w 136"/>
                  <a:gd name="T41" fmla="*/ 215 h 649"/>
                  <a:gd name="T42" fmla="*/ 41 w 136"/>
                  <a:gd name="T43" fmla="*/ 216 h 649"/>
                  <a:gd name="T44" fmla="*/ 42 w 136"/>
                  <a:gd name="T45" fmla="*/ 216 h 649"/>
                  <a:gd name="T46" fmla="*/ 42 w 136"/>
                  <a:gd name="T47" fmla="*/ 216 h 649"/>
                  <a:gd name="T48" fmla="*/ 44 w 136"/>
                  <a:gd name="T49" fmla="*/ 216 h 649"/>
                  <a:gd name="T50" fmla="*/ 44 w 136"/>
                  <a:gd name="T51" fmla="*/ 216 h 649"/>
                  <a:gd name="T52" fmla="*/ 44 w 136"/>
                  <a:gd name="T53" fmla="*/ 215 h 649"/>
                  <a:gd name="T54" fmla="*/ 45 w 136"/>
                  <a:gd name="T55" fmla="*/ 215 h 649"/>
                  <a:gd name="T56" fmla="*/ 45 w 136"/>
                  <a:gd name="T57" fmla="*/ 213 h 649"/>
                  <a:gd name="T58" fmla="*/ 45 w 136"/>
                  <a:gd name="T59" fmla="*/ 43 h 649"/>
                  <a:gd name="T60" fmla="*/ 44 w 136"/>
                  <a:gd name="T61" fmla="*/ 34 h 649"/>
                  <a:gd name="T62" fmla="*/ 41 w 136"/>
                  <a:gd name="T63" fmla="*/ 26 h 649"/>
                  <a:gd name="T64" fmla="*/ 38 w 136"/>
                  <a:gd name="T65" fmla="*/ 19 h 649"/>
                  <a:gd name="T66" fmla="*/ 37 w 136"/>
                  <a:gd name="T67" fmla="*/ 18 h 649"/>
                  <a:gd name="T68" fmla="*/ 32 w 136"/>
                  <a:gd name="T69" fmla="*/ 13 h 649"/>
                  <a:gd name="T70" fmla="*/ 25 w 136"/>
                  <a:gd name="T71" fmla="*/ 8 h 649"/>
                  <a:gd name="T72" fmla="*/ 19 w 136"/>
                  <a:gd name="T73" fmla="*/ 3 h 649"/>
                  <a:gd name="T74" fmla="*/ 11 w 136"/>
                  <a:gd name="T75" fmla="*/ 1 h 649"/>
                  <a:gd name="T76" fmla="*/ 2 w 136"/>
                  <a:gd name="T77" fmla="*/ 0 h 64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6"/>
                  <a:gd name="T118" fmla="*/ 0 h 649"/>
                  <a:gd name="T119" fmla="*/ 136 w 136"/>
                  <a:gd name="T120" fmla="*/ 649 h 64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6" h="649">
                    <a:moveTo>
                      <a:pt x="5" y="0"/>
                    </a:moveTo>
                    <a:lnTo>
                      <a:pt x="3" y="0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29" y="13"/>
                    </a:lnTo>
                    <a:lnTo>
                      <a:pt x="51" y="20"/>
                    </a:lnTo>
                    <a:lnTo>
                      <a:pt x="72" y="30"/>
                    </a:lnTo>
                    <a:lnTo>
                      <a:pt x="89" y="46"/>
                    </a:lnTo>
                    <a:lnTo>
                      <a:pt x="105" y="62"/>
                    </a:lnTo>
                    <a:lnTo>
                      <a:pt x="115" y="83"/>
                    </a:lnTo>
                    <a:lnTo>
                      <a:pt x="123" y="105"/>
                    </a:lnTo>
                    <a:lnTo>
                      <a:pt x="125" y="129"/>
                    </a:lnTo>
                    <a:lnTo>
                      <a:pt x="125" y="639"/>
                    </a:lnTo>
                    <a:lnTo>
                      <a:pt x="124" y="643"/>
                    </a:lnTo>
                    <a:lnTo>
                      <a:pt x="124" y="647"/>
                    </a:lnTo>
                    <a:lnTo>
                      <a:pt x="125" y="648"/>
                    </a:lnTo>
                    <a:lnTo>
                      <a:pt x="127" y="648"/>
                    </a:lnTo>
                    <a:lnTo>
                      <a:pt x="128" y="649"/>
                    </a:lnTo>
                    <a:lnTo>
                      <a:pt x="132" y="649"/>
                    </a:lnTo>
                    <a:lnTo>
                      <a:pt x="133" y="648"/>
                    </a:lnTo>
                    <a:lnTo>
                      <a:pt x="133" y="647"/>
                    </a:lnTo>
                    <a:lnTo>
                      <a:pt x="135" y="645"/>
                    </a:lnTo>
                    <a:lnTo>
                      <a:pt x="136" y="641"/>
                    </a:lnTo>
                    <a:lnTo>
                      <a:pt x="136" y="129"/>
                    </a:lnTo>
                    <a:lnTo>
                      <a:pt x="133" y="103"/>
                    </a:lnTo>
                    <a:lnTo>
                      <a:pt x="125" y="78"/>
                    </a:lnTo>
                    <a:lnTo>
                      <a:pt x="115" y="57"/>
                    </a:lnTo>
                    <a:lnTo>
                      <a:pt x="113" y="55"/>
                    </a:lnTo>
                    <a:lnTo>
                      <a:pt x="97" y="38"/>
                    </a:lnTo>
                    <a:lnTo>
                      <a:pt x="77" y="23"/>
                    </a:lnTo>
                    <a:lnTo>
                      <a:pt x="56" y="9"/>
                    </a:lnTo>
                    <a:lnTo>
                      <a:pt x="32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49" name="Freeform 2019"/>
              <p:cNvSpPr>
                <a:spLocks/>
              </p:cNvSpPr>
              <p:nvPr/>
            </p:nvSpPr>
            <p:spPr bwMode="auto">
              <a:xfrm>
                <a:off x="933" y="3171"/>
                <a:ext cx="120" cy="288"/>
              </a:xfrm>
              <a:custGeom>
                <a:avLst/>
                <a:gdLst>
                  <a:gd name="T0" fmla="*/ 2 w 358"/>
                  <a:gd name="T1" fmla="*/ 0 h 865"/>
                  <a:gd name="T2" fmla="*/ 1 w 358"/>
                  <a:gd name="T3" fmla="*/ 0 h 865"/>
                  <a:gd name="T4" fmla="*/ 0 w 358"/>
                  <a:gd name="T5" fmla="*/ 0 h 865"/>
                  <a:gd name="T6" fmla="*/ 0 w 358"/>
                  <a:gd name="T7" fmla="*/ 1 h 865"/>
                  <a:gd name="T8" fmla="*/ 0 w 358"/>
                  <a:gd name="T9" fmla="*/ 1 h 865"/>
                  <a:gd name="T10" fmla="*/ 0 w 358"/>
                  <a:gd name="T11" fmla="*/ 2 h 865"/>
                  <a:gd name="T12" fmla="*/ 0 w 358"/>
                  <a:gd name="T13" fmla="*/ 3 h 865"/>
                  <a:gd name="T14" fmla="*/ 1 w 358"/>
                  <a:gd name="T15" fmla="*/ 3 h 865"/>
                  <a:gd name="T16" fmla="*/ 1 w 358"/>
                  <a:gd name="T17" fmla="*/ 3 h 865"/>
                  <a:gd name="T18" fmla="*/ 2 w 358"/>
                  <a:gd name="T19" fmla="*/ 3 h 865"/>
                  <a:gd name="T20" fmla="*/ 14 w 358"/>
                  <a:gd name="T21" fmla="*/ 4 h 865"/>
                  <a:gd name="T22" fmla="*/ 25 w 358"/>
                  <a:gd name="T23" fmla="*/ 6 h 865"/>
                  <a:gd name="T24" fmla="*/ 36 w 358"/>
                  <a:gd name="T25" fmla="*/ 9 h 865"/>
                  <a:gd name="T26" fmla="*/ 47 w 358"/>
                  <a:gd name="T27" fmla="*/ 13 h 865"/>
                  <a:gd name="T28" fmla="*/ 56 w 358"/>
                  <a:gd name="T29" fmla="*/ 17 h 865"/>
                  <a:gd name="T30" fmla="*/ 66 w 358"/>
                  <a:gd name="T31" fmla="*/ 23 h 865"/>
                  <a:gd name="T32" fmla="*/ 74 w 358"/>
                  <a:gd name="T33" fmla="*/ 29 h 865"/>
                  <a:gd name="T34" fmla="*/ 83 w 358"/>
                  <a:gd name="T35" fmla="*/ 37 h 865"/>
                  <a:gd name="T36" fmla="*/ 90 w 358"/>
                  <a:gd name="T37" fmla="*/ 44 h 865"/>
                  <a:gd name="T38" fmla="*/ 97 w 358"/>
                  <a:gd name="T39" fmla="*/ 53 h 865"/>
                  <a:gd name="T40" fmla="*/ 102 w 358"/>
                  <a:gd name="T41" fmla="*/ 62 h 865"/>
                  <a:gd name="T42" fmla="*/ 107 w 358"/>
                  <a:gd name="T43" fmla="*/ 72 h 865"/>
                  <a:gd name="T44" fmla="*/ 111 w 358"/>
                  <a:gd name="T45" fmla="*/ 82 h 865"/>
                  <a:gd name="T46" fmla="*/ 114 w 358"/>
                  <a:gd name="T47" fmla="*/ 93 h 865"/>
                  <a:gd name="T48" fmla="*/ 116 w 358"/>
                  <a:gd name="T49" fmla="*/ 104 h 865"/>
                  <a:gd name="T50" fmla="*/ 116 w 358"/>
                  <a:gd name="T51" fmla="*/ 116 h 865"/>
                  <a:gd name="T52" fmla="*/ 116 w 358"/>
                  <a:gd name="T53" fmla="*/ 287 h 865"/>
                  <a:gd name="T54" fmla="*/ 117 w 358"/>
                  <a:gd name="T55" fmla="*/ 287 h 865"/>
                  <a:gd name="T56" fmla="*/ 117 w 358"/>
                  <a:gd name="T57" fmla="*/ 288 h 865"/>
                  <a:gd name="T58" fmla="*/ 117 w 358"/>
                  <a:gd name="T59" fmla="*/ 288 h 865"/>
                  <a:gd name="T60" fmla="*/ 118 w 358"/>
                  <a:gd name="T61" fmla="*/ 288 h 865"/>
                  <a:gd name="T62" fmla="*/ 119 w 358"/>
                  <a:gd name="T63" fmla="*/ 288 h 865"/>
                  <a:gd name="T64" fmla="*/ 119 w 358"/>
                  <a:gd name="T65" fmla="*/ 288 h 865"/>
                  <a:gd name="T66" fmla="*/ 120 w 358"/>
                  <a:gd name="T67" fmla="*/ 288 h 865"/>
                  <a:gd name="T68" fmla="*/ 120 w 358"/>
                  <a:gd name="T69" fmla="*/ 287 h 865"/>
                  <a:gd name="T70" fmla="*/ 120 w 358"/>
                  <a:gd name="T71" fmla="*/ 287 h 865"/>
                  <a:gd name="T72" fmla="*/ 120 w 358"/>
                  <a:gd name="T73" fmla="*/ 286 h 865"/>
                  <a:gd name="T74" fmla="*/ 120 w 358"/>
                  <a:gd name="T75" fmla="*/ 116 h 865"/>
                  <a:gd name="T76" fmla="*/ 120 w 358"/>
                  <a:gd name="T77" fmla="*/ 104 h 865"/>
                  <a:gd name="T78" fmla="*/ 118 w 358"/>
                  <a:gd name="T79" fmla="*/ 92 h 865"/>
                  <a:gd name="T80" fmla="*/ 115 w 358"/>
                  <a:gd name="T81" fmla="*/ 81 h 865"/>
                  <a:gd name="T82" fmla="*/ 111 w 358"/>
                  <a:gd name="T83" fmla="*/ 70 h 865"/>
                  <a:gd name="T84" fmla="*/ 106 w 358"/>
                  <a:gd name="T85" fmla="*/ 61 h 865"/>
                  <a:gd name="T86" fmla="*/ 100 w 358"/>
                  <a:gd name="T87" fmla="*/ 51 h 865"/>
                  <a:gd name="T88" fmla="*/ 93 w 358"/>
                  <a:gd name="T89" fmla="*/ 42 h 865"/>
                  <a:gd name="T90" fmla="*/ 86 w 358"/>
                  <a:gd name="T91" fmla="*/ 34 h 865"/>
                  <a:gd name="T92" fmla="*/ 77 w 358"/>
                  <a:gd name="T93" fmla="*/ 27 h 865"/>
                  <a:gd name="T94" fmla="*/ 68 w 358"/>
                  <a:gd name="T95" fmla="*/ 20 h 865"/>
                  <a:gd name="T96" fmla="*/ 58 w 358"/>
                  <a:gd name="T97" fmla="*/ 14 h 865"/>
                  <a:gd name="T98" fmla="*/ 48 w 358"/>
                  <a:gd name="T99" fmla="*/ 9 h 865"/>
                  <a:gd name="T100" fmla="*/ 37 w 358"/>
                  <a:gd name="T101" fmla="*/ 5 h 865"/>
                  <a:gd name="T102" fmla="*/ 26 w 358"/>
                  <a:gd name="T103" fmla="*/ 2 h 865"/>
                  <a:gd name="T104" fmla="*/ 14 w 358"/>
                  <a:gd name="T105" fmla="*/ 0 h 865"/>
                  <a:gd name="T106" fmla="*/ 2 w 358"/>
                  <a:gd name="T107" fmla="*/ 0 h 86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58"/>
                  <a:gd name="T163" fmla="*/ 0 h 865"/>
                  <a:gd name="T164" fmla="*/ 358 w 358"/>
                  <a:gd name="T165" fmla="*/ 865 h 86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58" h="865">
                    <a:moveTo>
                      <a:pt x="5" y="0"/>
                    </a:moveTo>
                    <a:lnTo>
                      <a:pt x="3" y="0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4"/>
                    </a:lnTo>
                    <a:lnTo>
                      <a:pt x="0" y="7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10"/>
                    </a:lnTo>
                    <a:lnTo>
                      <a:pt x="5" y="10"/>
                    </a:lnTo>
                    <a:lnTo>
                      <a:pt x="41" y="11"/>
                    </a:lnTo>
                    <a:lnTo>
                      <a:pt x="75" y="17"/>
                    </a:lnTo>
                    <a:lnTo>
                      <a:pt x="108" y="26"/>
                    </a:lnTo>
                    <a:lnTo>
                      <a:pt x="139" y="38"/>
                    </a:lnTo>
                    <a:lnTo>
                      <a:pt x="168" y="52"/>
                    </a:lnTo>
                    <a:lnTo>
                      <a:pt x="197" y="68"/>
                    </a:lnTo>
                    <a:lnTo>
                      <a:pt x="222" y="87"/>
                    </a:lnTo>
                    <a:lnTo>
                      <a:pt x="248" y="110"/>
                    </a:lnTo>
                    <a:lnTo>
                      <a:pt x="269" y="133"/>
                    </a:lnTo>
                    <a:lnTo>
                      <a:pt x="289" y="158"/>
                    </a:lnTo>
                    <a:lnTo>
                      <a:pt x="305" y="187"/>
                    </a:lnTo>
                    <a:lnTo>
                      <a:pt x="319" y="216"/>
                    </a:lnTo>
                    <a:lnTo>
                      <a:pt x="331" y="246"/>
                    </a:lnTo>
                    <a:lnTo>
                      <a:pt x="341" y="279"/>
                    </a:lnTo>
                    <a:lnTo>
                      <a:pt x="346" y="312"/>
                    </a:lnTo>
                    <a:lnTo>
                      <a:pt x="347" y="347"/>
                    </a:lnTo>
                    <a:lnTo>
                      <a:pt x="347" y="861"/>
                    </a:lnTo>
                    <a:lnTo>
                      <a:pt x="349" y="862"/>
                    </a:lnTo>
                    <a:lnTo>
                      <a:pt x="349" y="864"/>
                    </a:lnTo>
                    <a:lnTo>
                      <a:pt x="350" y="864"/>
                    </a:lnTo>
                    <a:lnTo>
                      <a:pt x="351" y="865"/>
                    </a:lnTo>
                    <a:lnTo>
                      <a:pt x="354" y="865"/>
                    </a:lnTo>
                    <a:lnTo>
                      <a:pt x="355" y="864"/>
                    </a:lnTo>
                    <a:lnTo>
                      <a:pt x="357" y="864"/>
                    </a:lnTo>
                    <a:lnTo>
                      <a:pt x="357" y="862"/>
                    </a:lnTo>
                    <a:lnTo>
                      <a:pt x="358" y="861"/>
                    </a:lnTo>
                    <a:lnTo>
                      <a:pt x="358" y="860"/>
                    </a:lnTo>
                    <a:lnTo>
                      <a:pt x="358" y="347"/>
                    </a:lnTo>
                    <a:lnTo>
                      <a:pt x="357" y="312"/>
                    </a:lnTo>
                    <a:lnTo>
                      <a:pt x="351" y="276"/>
                    </a:lnTo>
                    <a:lnTo>
                      <a:pt x="342" y="243"/>
                    </a:lnTo>
                    <a:lnTo>
                      <a:pt x="330" y="211"/>
                    </a:lnTo>
                    <a:lnTo>
                      <a:pt x="316" y="182"/>
                    </a:lnTo>
                    <a:lnTo>
                      <a:pt x="297" y="153"/>
                    </a:lnTo>
                    <a:lnTo>
                      <a:pt x="277" y="125"/>
                    </a:lnTo>
                    <a:lnTo>
                      <a:pt x="256" y="102"/>
                    </a:lnTo>
                    <a:lnTo>
                      <a:pt x="230" y="80"/>
                    </a:lnTo>
                    <a:lnTo>
                      <a:pt x="202" y="60"/>
                    </a:lnTo>
                    <a:lnTo>
                      <a:pt x="173" y="42"/>
                    </a:lnTo>
                    <a:lnTo>
                      <a:pt x="144" y="27"/>
                    </a:lnTo>
                    <a:lnTo>
                      <a:pt x="111" y="15"/>
                    </a:lnTo>
                    <a:lnTo>
                      <a:pt x="77" y="6"/>
                    </a:lnTo>
                    <a:lnTo>
                      <a:pt x="41" y="1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0" name="Freeform 2020"/>
              <p:cNvSpPr>
                <a:spLocks/>
              </p:cNvSpPr>
              <p:nvPr/>
            </p:nvSpPr>
            <p:spPr bwMode="auto">
              <a:xfrm>
                <a:off x="935" y="3245"/>
                <a:ext cx="45" cy="216"/>
              </a:xfrm>
              <a:custGeom>
                <a:avLst/>
                <a:gdLst>
                  <a:gd name="T0" fmla="*/ 2 w 136"/>
                  <a:gd name="T1" fmla="*/ 0 h 649"/>
                  <a:gd name="T2" fmla="*/ 1 w 136"/>
                  <a:gd name="T3" fmla="*/ 0 h 649"/>
                  <a:gd name="T4" fmla="*/ 0 w 136"/>
                  <a:gd name="T5" fmla="*/ 0 h 649"/>
                  <a:gd name="T6" fmla="*/ 0 w 136"/>
                  <a:gd name="T7" fmla="*/ 1 h 649"/>
                  <a:gd name="T8" fmla="*/ 0 w 136"/>
                  <a:gd name="T9" fmla="*/ 1 h 649"/>
                  <a:gd name="T10" fmla="*/ 0 w 136"/>
                  <a:gd name="T11" fmla="*/ 3 h 649"/>
                  <a:gd name="T12" fmla="*/ 0 w 136"/>
                  <a:gd name="T13" fmla="*/ 3 h 649"/>
                  <a:gd name="T14" fmla="*/ 1 w 136"/>
                  <a:gd name="T15" fmla="*/ 3 h 649"/>
                  <a:gd name="T16" fmla="*/ 1 w 136"/>
                  <a:gd name="T17" fmla="*/ 4 h 649"/>
                  <a:gd name="T18" fmla="*/ 2 w 136"/>
                  <a:gd name="T19" fmla="*/ 4 h 649"/>
                  <a:gd name="T20" fmla="*/ 10 w 136"/>
                  <a:gd name="T21" fmla="*/ 4 h 649"/>
                  <a:gd name="T22" fmla="*/ 17 w 136"/>
                  <a:gd name="T23" fmla="*/ 7 h 649"/>
                  <a:gd name="T24" fmla="*/ 24 w 136"/>
                  <a:gd name="T25" fmla="*/ 10 h 649"/>
                  <a:gd name="T26" fmla="*/ 30 w 136"/>
                  <a:gd name="T27" fmla="*/ 15 h 649"/>
                  <a:gd name="T28" fmla="*/ 35 w 136"/>
                  <a:gd name="T29" fmla="*/ 21 h 649"/>
                  <a:gd name="T30" fmla="*/ 38 w 136"/>
                  <a:gd name="T31" fmla="*/ 28 h 649"/>
                  <a:gd name="T32" fmla="*/ 41 w 136"/>
                  <a:gd name="T33" fmla="*/ 35 h 649"/>
                  <a:gd name="T34" fmla="*/ 41 w 136"/>
                  <a:gd name="T35" fmla="*/ 42 h 649"/>
                  <a:gd name="T36" fmla="*/ 41 w 136"/>
                  <a:gd name="T37" fmla="*/ 213 h 649"/>
                  <a:gd name="T38" fmla="*/ 41 w 136"/>
                  <a:gd name="T39" fmla="*/ 214 h 649"/>
                  <a:gd name="T40" fmla="*/ 41 w 136"/>
                  <a:gd name="T41" fmla="*/ 215 h 649"/>
                  <a:gd name="T42" fmla="*/ 41 w 136"/>
                  <a:gd name="T43" fmla="*/ 215 h 649"/>
                  <a:gd name="T44" fmla="*/ 41 w 136"/>
                  <a:gd name="T45" fmla="*/ 216 h 649"/>
                  <a:gd name="T46" fmla="*/ 42 w 136"/>
                  <a:gd name="T47" fmla="*/ 216 h 649"/>
                  <a:gd name="T48" fmla="*/ 43 w 136"/>
                  <a:gd name="T49" fmla="*/ 216 h 649"/>
                  <a:gd name="T50" fmla="*/ 44 w 136"/>
                  <a:gd name="T51" fmla="*/ 216 h 649"/>
                  <a:gd name="T52" fmla="*/ 44 w 136"/>
                  <a:gd name="T53" fmla="*/ 216 h 649"/>
                  <a:gd name="T54" fmla="*/ 45 w 136"/>
                  <a:gd name="T55" fmla="*/ 215 h 649"/>
                  <a:gd name="T56" fmla="*/ 45 w 136"/>
                  <a:gd name="T57" fmla="*/ 215 h 649"/>
                  <a:gd name="T58" fmla="*/ 45 w 136"/>
                  <a:gd name="T59" fmla="*/ 213 h 649"/>
                  <a:gd name="T60" fmla="*/ 45 w 136"/>
                  <a:gd name="T61" fmla="*/ 42 h 649"/>
                  <a:gd name="T62" fmla="*/ 44 w 136"/>
                  <a:gd name="T63" fmla="*/ 34 h 649"/>
                  <a:gd name="T64" fmla="*/ 42 w 136"/>
                  <a:gd name="T65" fmla="*/ 26 h 649"/>
                  <a:gd name="T66" fmla="*/ 37 w 136"/>
                  <a:gd name="T67" fmla="*/ 19 h 649"/>
                  <a:gd name="T68" fmla="*/ 33 w 136"/>
                  <a:gd name="T69" fmla="*/ 12 h 649"/>
                  <a:gd name="T70" fmla="*/ 26 w 136"/>
                  <a:gd name="T71" fmla="*/ 7 h 649"/>
                  <a:gd name="T72" fmla="*/ 19 w 136"/>
                  <a:gd name="T73" fmla="*/ 3 h 649"/>
                  <a:gd name="T74" fmla="*/ 11 w 136"/>
                  <a:gd name="T75" fmla="*/ 1 h 649"/>
                  <a:gd name="T76" fmla="*/ 2 w 136"/>
                  <a:gd name="T77" fmla="*/ 0 h 64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36"/>
                  <a:gd name="T118" fmla="*/ 0 h 649"/>
                  <a:gd name="T119" fmla="*/ 136 w 136"/>
                  <a:gd name="T120" fmla="*/ 649 h 64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36" h="649">
                    <a:moveTo>
                      <a:pt x="5" y="0"/>
                    </a:moveTo>
                    <a:lnTo>
                      <a:pt x="3" y="0"/>
                    </a:lnTo>
                    <a:lnTo>
                      <a:pt x="1" y="1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1" y="9"/>
                    </a:lnTo>
                    <a:lnTo>
                      <a:pt x="3" y="9"/>
                    </a:lnTo>
                    <a:lnTo>
                      <a:pt x="4" y="11"/>
                    </a:lnTo>
                    <a:lnTo>
                      <a:pt x="5" y="11"/>
                    </a:lnTo>
                    <a:lnTo>
                      <a:pt x="29" y="13"/>
                    </a:lnTo>
                    <a:lnTo>
                      <a:pt x="52" y="20"/>
                    </a:lnTo>
                    <a:lnTo>
                      <a:pt x="73" y="30"/>
                    </a:lnTo>
                    <a:lnTo>
                      <a:pt x="91" y="45"/>
                    </a:lnTo>
                    <a:lnTo>
                      <a:pt x="105" y="62"/>
                    </a:lnTo>
                    <a:lnTo>
                      <a:pt x="116" y="83"/>
                    </a:lnTo>
                    <a:lnTo>
                      <a:pt x="123" y="104"/>
                    </a:lnTo>
                    <a:lnTo>
                      <a:pt x="125" y="127"/>
                    </a:lnTo>
                    <a:lnTo>
                      <a:pt x="125" y="639"/>
                    </a:lnTo>
                    <a:lnTo>
                      <a:pt x="124" y="643"/>
                    </a:lnTo>
                    <a:lnTo>
                      <a:pt x="124" y="645"/>
                    </a:lnTo>
                    <a:lnTo>
                      <a:pt x="125" y="647"/>
                    </a:lnTo>
                    <a:lnTo>
                      <a:pt x="125" y="648"/>
                    </a:lnTo>
                    <a:lnTo>
                      <a:pt x="127" y="649"/>
                    </a:lnTo>
                    <a:lnTo>
                      <a:pt x="131" y="649"/>
                    </a:lnTo>
                    <a:lnTo>
                      <a:pt x="132" y="648"/>
                    </a:lnTo>
                    <a:lnTo>
                      <a:pt x="133" y="648"/>
                    </a:lnTo>
                    <a:lnTo>
                      <a:pt x="135" y="647"/>
                    </a:lnTo>
                    <a:lnTo>
                      <a:pt x="135" y="645"/>
                    </a:lnTo>
                    <a:lnTo>
                      <a:pt x="136" y="639"/>
                    </a:lnTo>
                    <a:lnTo>
                      <a:pt x="136" y="127"/>
                    </a:lnTo>
                    <a:lnTo>
                      <a:pt x="133" y="101"/>
                    </a:lnTo>
                    <a:lnTo>
                      <a:pt x="127" y="78"/>
                    </a:lnTo>
                    <a:lnTo>
                      <a:pt x="113" y="57"/>
                    </a:lnTo>
                    <a:lnTo>
                      <a:pt x="99" y="37"/>
                    </a:lnTo>
                    <a:lnTo>
                      <a:pt x="79" y="22"/>
                    </a:lnTo>
                    <a:lnTo>
                      <a:pt x="57" y="9"/>
                    </a:lnTo>
                    <a:lnTo>
                      <a:pt x="32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1" name="Freeform 2021"/>
              <p:cNvSpPr>
                <a:spLocks/>
              </p:cNvSpPr>
              <p:nvPr/>
            </p:nvSpPr>
            <p:spPr bwMode="auto">
              <a:xfrm>
                <a:off x="782" y="2865"/>
                <a:ext cx="119" cy="288"/>
              </a:xfrm>
              <a:custGeom>
                <a:avLst/>
                <a:gdLst>
                  <a:gd name="T0" fmla="*/ 117 w 359"/>
                  <a:gd name="T1" fmla="*/ 4 h 864"/>
                  <a:gd name="T2" fmla="*/ 118 w 359"/>
                  <a:gd name="T3" fmla="*/ 4 h 864"/>
                  <a:gd name="T4" fmla="*/ 118 w 359"/>
                  <a:gd name="T5" fmla="*/ 3 h 864"/>
                  <a:gd name="T6" fmla="*/ 119 w 359"/>
                  <a:gd name="T7" fmla="*/ 3 h 864"/>
                  <a:gd name="T8" fmla="*/ 119 w 359"/>
                  <a:gd name="T9" fmla="*/ 3 h 864"/>
                  <a:gd name="T10" fmla="*/ 119 w 359"/>
                  <a:gd name="T11" fmla="*/ 1 h 864"/>
                  <a:gd name="T12" fmla="*/ 119 w 359"/>
                  <a:gd name="T13" fmla="*/ 1 h 864"/>
                  <a:gd name="T14" fmla="*/ 119 w 359"/>
                  <a:gd name="T15" fmla="*/ 0 h 864"/>
                  <a:gd name="T16" fmla="*/ 118 w 359"/>
                  <a:gd name="T17" fmla="*/ 0 h 864"/>
                  <a:gd name="T18" fmla="*/ 117 w 359"/>
                  <a:gd name="T19" fmla="*/ 0 h 864"/>
                  <a:gd name="T20" fmla="*/ 105 w 359"/>
                  <a:gd name="T21" fmla="*/ 0 h 864"/>
                  <a:gd name="T22" fmla="*/ 93 w 359"/>
                  <a:gd name="T23" fmla="*/ 2 h 864"/>
                  <a:gd name="T24" fmla="*/ 83 w 359"/>
                  <a:gd name="T25" fmla="*/ 5 h 864"/>
                  <a:gd name="T26" fmla="*/ 72 w 359"/>
                  <a:gd name="T27" fmla="*/ 9 h 864"/>
                  <a:gd name="T28" fmla="*/ 61 w 359"/>
                  <a:gd name="T29" fmla="*/ 14 h 864"/>
                  <a:gd name="T30" fmla="*/ 52 w 359"/>
                  <a:gd name="T31" fmla="*/ 20 h 864"/>
                  <a:gd name="T32" fmla="*/ 42 w 359"/>
                  <a:gd name="T33" fmla="*/ 27 h 864"/>
                  <a:gd name="T34" fmla="*/ 34 w 359"/>
                  <a:gd name="T35" fmla="*/ 34 h 864"/>
                  <a:gd name="T36" fmla="*/ 27 w 359"/>
                  <a:gd name="T37" fmla="*/ 42 h 864"/>
                  <a:gd name="T38" fmla="*/ 20 w 359"/>
                  <a:gd name="T39" fmla="*/ 51 h 864"/>
                  <a:gd name="T40" fmla="*/ 14 w 359"/>
                  <a:gd name="T41" fmla="*/ 61 h 864"/>
                  <a:gd name="T42" fmla="*/ 9 w 359"/>
                  <a:gd name="T43" fmla="*/ 70 h 864"/>
                  <a:gd name="T44" fmla="*/ 5 w 359"/>
                  <a:gd name="T45" fmla="*/ 81 h 864"/>
                  <a:gd name="T46" fmla="*/ 2 w 359"/>
                  <a:gd name="T47" fmla="*/ 92 h 864"/>
                  <a:gd name="T48" fmla="*/ 0 w 359"/>
                  <a:gd name="T49" fmla="*/ 104 h 864"/>
                  <a:gd name="T50" fmla="*/ 0 w 359"/>
                  <a:gd name="T51" fmla="*/ 116 h 864"/>
                  <a:gd name="T52" fmla="*/ 0 w 359"/>
                  <a:gd name="T53" fmla="*/ 287 h 864"/>
                  <a:gd name="T54" fmla="*/ 0 w 359"/>
                  <a:gd name="T55" fmla="*/ 287 h 864"/>
                  <a:gd name="T56" fmla="*/ 0 w 359"/>
                  <a:gd name="T57" fmla="*/ 288 h 864"/>
                  <a:gd name="T58" fmla="*/ 1 w 359"/>
                  <a:gd name="T59" fmla="*/ 288 h 864"/>
                  <a:gd name="T60" fmla="*/ 1 w 359"/>
                  <a:gd name="T61" fmla="*/ 288 h 864"/>
                  <a:gd name="T62" fmla="*/ 2 w 359"/>
                  <a:gd name="T63" fmla="*/ 288 h 864"/>
                  <a:gd name="T64" fmla="*/ 3 w 359"/>
                  <a:gd name="T65" fmla="*/ 288 h 864"/>
                  <a:gd name="T66" fmla="*/ 3 w 359"/>
                  <a:gd name="T67" fmla="*/ 288 h 864"/>
                  <a:gd name="T68" fmla="*/ 3 w 359"/>
                  <a:gd name="T69" fmla="*/ 287 h 864"/>
                  <a:gd name="T70" fmla="*/ 4 w 359"/>
                  <a:gd name="T71" fmla="*/ 287 h 864"/>
                  <a:gd name="T72" fmla="*/ 4 w 359"/>
                  <a:gd name="T73" fmla="*/ 286 h 864"/>
                  <a:gd name="T74" fmla="*/ 4 w 359"/>
                  <a:gd name="T75" fmla="*/ 116 h 864"/>
                  <a:gd name="T76" fmla="*/ 4 w 359"/>
                  <a:gd name="T77" fmla="*/ 104 h 864"/>
                  <a:gd name="T78" fmla="*/ 6 w 359"/>
                  <a:gd name="T79" fmla="*/ 93 h 864"/>
                  <a:gd name="T80" fmla="*/ 9 w 359"/>
                  <a:gd name="T81" fmla="*/ 82 h 864"/>
                  <a:gd name="T82" fmla="*/ 13 w 359"/>
                  <a:gd name="T83" fmla="*/ 72 h 864"/>
                  <a:gd name="T84" fmla="*/ 18 w 359"/>
                  <a:gd name="T85" fmla="*/ 63 h 864"/>
                  <a:gd name="T86" fmla="*/ 23 w 359"/>
                  <a:gd name="T87" fmla="*/ 53 h 864"/>
                  <a:gd name="T88" fmla="*/ 30 w 359"/>
                  <a:gd name="T89" fmla="*/ 45 h 864"/>
                  <a:gd name="T90" fmla="*/ 37 w 359"/>
                  <a:gd name="T91" fmla="*/ 37 h 864"/>
                  <a:gd name="T92" fmla="*/ 45 w 359"/>
                  <a:gd name="T93" fmla="*/ 29 h 864"/>
                  <a:gd name="T94" fmla="*/ 53 w 359"/>
                  <a:gd name="T95" fmla="*/ 23 h 864"/>
                  <a:gd name="T96" fmla="*/ 63 w 359"/>
                  <a:gd name="T97" fmla="*/ 18 h 864"/>
                  <a:gd name="T98" fmla="*/ 73 w 359"/>
                  <a:gd name="T99" fmla="*/ 13 h 864"/>
                  <a:gd name="T100" fmla="*/ 83 w 359"/>
                  <a:gd name="T101" fmla="*/ 9 h 864"/>
                  <a:gd name="T102" fmla="*/ 94 w 359"/>
                  <a:gd name="T103" fmla="*/ 6 h 864"/>
                  <a:gd name="T104" fmla="*/ 105 w 359"/>
                  <a:gd name="T105" fmla="*/ 4 h 864"/>
                  <a:gd name="T106" fmla="*/ 117 w 359"/>
                  <a:gd name="T107" fmla="*/ 4 h 86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359"/>
                  <a:gd name="T163" fmla="*/ 0 h 864"/>
                  <a:gd name="T164" fmla="*/ 359 w 359"/>
                  <a:gd name="T165" fmla="*/ 864 h 86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359" h="864">
                    <a:moveTo>
                      <a:pt x="354" y="11"/>
                    </a:moveTo>
                    <a:lnTo>
                      <a:pt x="355" y="11"/>
                    </a:lnTo>
                    <a:lnTo>
                      <a:pt x="357" y="9"/>
                    </a:lnTo>
                    <a:lnTo>
                      <a:pt x="358" y="9"/>
                    </a:lnTo>
                    <a:lnTo>
                      <a:pt x="359" y="8"/>
                    </a:lnTo>
                    <a:lnTo>
                      <a:pt x="359" y="4"/>
                    </a:lnTo>
                    <a:lnTo>
                      <a:pt x="358" y="3"/>
                    </a:lnTo>
                    <a:lnTo>
                      <a:pt x="358" y="1"/>
                    </a:lnTo>
                    <a:lnTo>
                      <a:pt x="357" y="0"/>
                    </a:lnTo>
                    <a:lnTo>
                      <a:pt x="354" y="0"/>
                    </a:lnTo>
                    <a:lnTo>
                      <a:pt x="318" y="1"/>
                    </a:lnTo>
                    <a:lnTo>
                      <a:pt x="282" y="7"/>
                    </a:lnTo>
                    <a:lnTo>
                      <a:pt x="249" y="16"/>
                    </a:lnTo>
                    <a:lnTo>
                      <a:pt x="216" y="28"/>
                    </a:lnTo>
                    <a:lnTo>
                      <a:pt x="185" y="42"/>
                    </a:lnTo>
                    <a:lnTo>
                      <a:pt x="156" y="60"/>
                    </a:lnTo>
                    <a:lnTo>
                      <a:pt x="128" y="80"/>
                    </a:lnTo>
                    <a:lnTo>
                      <a:pt x="104" y="102"/>
                    </a:lnTo>
                    <a:lnTo>
                      <a:pt x="81" y="126"/>
                    </a:lnTo>
                    <a:lnTo>
                      <a:pt x="61" y="153"/>
                    </a:lnTo>
                    <a:lnTo>
                      <a:pt x="43" y="182"/>
                    </a:lnTo>
                    <a:lnTo>
                      <a:pt x="28" y="211"/>
                    </a:lnTo>
                    <a:lnTo>
                      <a:pt x="16" y="244"/>
                    </a:lnTo>
                    <a:lnTo>
                      <a:pt x="7" y="277"/>
                    </a:lnTo>
                    <a:lnTo>
                      <a:pt x="1" y="312"/>
                    </a:lnTo>
                    <a:lnTo>
                      <a:pt x="0" y="348"/>
                    </a:lnTo>
                    <a:lnTo>
                      <a:pt x="0" y="860"/>
                    </a:lnTo>
                    <a:lnTo>
                      <a:pt x="1" y="862"/>
                    </a:lnTo>
                    <a:lnTo>
                      <a:pt x="1" y="863"/>
                    </a:lnTo>
                    <a:lnTo>
                      <a:pt x="3" y="863"/>
                    </a:lnTo>
                    <a:lnTo>
                      <a:pt x="4" y="864"/>
                    </a:lnTo>
                    <a:lnTo>
                      <a:pt x="7" y="864"/>
                    </a:lnTo>
                    <a:lnTo>
                      <a:pt x="8" y="863"/>
                    </a:lnTo>
                    <a:lnTo>
                      <a:pt x="9" y="863"/>
                    </a:lnTo>
                    <a:lnTo>
                      <a:pt x="9" y="862"/>
                    </a:lnTo>
                    <a:lnTo>
                      <a:pt x="11" y="860"/>
                    </a:lnTo>
                    <a:lnTo>
                      <a:pt x="11" y="859"/>
                    </a:lnTo>
                    <a:lnTo>
                      <a:pt x="11" y="348"/>
                    </a:lnTo>
                    <a:lnTo>
                      <a:pt x="12" y="312"/>
                    </a:lnTo>
                    <a:lnTo>
                      <a:pt x="17" y="279"/>
                    </a:lnTo>
                    <a:lnTo>
                      <a:pt x="27" y="247"/>
                    </a:lnTo>
                    <a:lnTo>
                      <a:pt x="39" y="216"/>
                    </a:lnTo>
                    <a:lnTo>
                      <a:pt x="53" y="188"/>
                    </a:lnTo>
                    <a:lnTo>
                      <a:pt x="69" y="159"/>
                    </a:lnTo>
                    <a:lnTo>
                      <a:pt x="89" y="134"/>
                    </a:lnTo>
                    <a:lnTo>
                      <a:pt x="112" y="110"/>
                    </a:lnTo>
                    <a:lnTo>
                      <a:pt x="136" y="88"/>
                    </a:lnTo>
                    <a:lnTo>
                      <a:pt x="161" y="68"/>
                    </a:lnTo>
                    <a:lnTo>
                      <a:pt x="190" y="53"/>
                    </a:lnTo>
                    <a:lnTo>
                      <a:pt x="221" y="38"/>
                    </a:lnTo>
                    <a:lnTo>
                      <a:pt x="251" y="26"/>
                    </a:lnTo>
                    <a:lnTo>
                      <a:pt x="285" y="17"/>
                    </a:lnTo>
                    <a:lnTo>
                      <a:pt x="318" y="12"/>
                    </a:lnTo>
                    <a:lnTo>
                      <a:pt x="354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2" name="Freeform 2022"/>
              <p:cNvSpPr>
                <a:spLocks/>
              </p:cNvSpPr>
              <p:nvPr/>
            </p:nvSpPr>
            <p:spPr bwMode="auto">
              <a:xfrm>
                <a:off x="854" y="2939"/>
                <a:ext cx="46" cy="215"/>
              </a:xfrm>
              <a:custGeom>
                <a:avLst/>
                <a:gdLst>
                  <a:gd name="T0" fmla="*/ 44 w 136"/>
                  <a:gd name="T1" fmla="*/ 4 h 645"/>
                  <a:gd name="T2" fmla="*/ 45 w 136"/>
                  <a:gd name="T3" fmla="*/ 4 h 645"/>
                  <a:gd name="T4" fmla="*/ 45 w 136"/>
                  <a:gd name="T5" fmla="*/ 3 h 645"/>
                  <a:gd name="T6" fmla="*/ 46 w 136"/>
                  <a:gd name="T7" fmla="*/ 3 h 645"/>
                  <a:gd name="T8" fmla="*/ 46 w 136"/>
                  <a:gd name="T9" fmla="*/ 3 h 645"/>
                  <a:gd name="T10" fmla="*/ 46 w 136"/>
                  <a:gd name="T11" fmla="*/ 1 h 645"/>
                  <a:gd name="T12" fmla="*/ 46 w 136"/>
                  <a:gd name="T13" fmla="*/ 1 h 645"/>
                  <a:gd name="T14" fmla="*/ 46 w 136"/>
                  <a:gd name="T15" fmla="*/ 1 h 645"/>
                  <a:gd name="T16" fmla="*/ 45 w 136"/>
                  <a:gd name="T17" fmla="*/ 0 h 645"/>
                  <a:gd name="T18" fmla="*/ 44 w 136"/>
                  <a:gd name="T19" fmla="*/ 0 h 645"/>
                  <a:gd name="T20" fmla="*/ 35 w 136"/>
                  <a:gd name="T21" fmla="*/ 1 h 645"/>
                  <a:gd name="T22" fmla="*/ 27 w 136"/>
                  <a:gd name="T23" fmla="*/ 4 h 645"/>
                  <a:gd name="T24" fmla="*/ 20 w 136"/>
                  <a:gd name="T25" fmla="*/ 8 h 645"/>
                  <a:gd name="T26" fmla="*/ 13 w 136"/>
                  <a:gd name="T27" fmla="*/ 13 h 645"/>
                  <a:gd name="T28" fmla="*/ 8 w 136"/>
                  <a:gd name="T29" fmla="*/ 19 h 645"/>
                  <a:gd name="T30" fmla="*/ 4 w 136"/>
                  <a:gd name="T31" fmla="*/ 26 h 645"/>
                  <a:gd name="T32" fmla="*/ 1 w 136"/>
                  <a:gd name="T33" fmla="*/ 34 h 645"/>
                  <a:gd name="T34" fmla="*/ 0 w 136"/>
                  <a:gd name="T35" fmla="*/ 43 h 645"/>
                  <a:gd name="T36" fmla="*/ 0 w 136"/>
                  <a:gd name="T37" fmla="*/ 214 h 645"/>
                  <a:gd name="T38" fmla="*/ 1 w 136"/>
                  <a:gd name="T39" fmla="*/ 214 h 645"/>
                  <a:gd name="T40" fmla="*/ 1 w 136"/>
                  <a:gd name="T41" fmla="*/ 215 h 645"/>
                  <a:gd name="T42" fmla="*/ 1 w 136"/>
                  <a:gd name="T43" fmla="*/ 215 h 645"/>
                  <a:gd name="T44" fmla="*/ 1 w 136"/>
                  <a:gd name="T45" fmla="*/ 215 h 645"/>
                  <a:gd name="T46" fmla="*/ 2 w 136"/>
                  <a:gd name="T47" fmla="*/ 215 h 645"/>
                  <a:gd name="T48" fmla="*/ 3 w 136"/>
                  <a:gd name="T49" fmla="*/ 215 h 645"/>
                  <a:gd name="T50" fmla="*/ 3 w 136"/>
                  <a:gd name="T51" fmla="*/ 215 h 645"/>
                  <a:gd name="T52" fmla="*/ 3 w 136"/>
                  <a:gd name="T53" fmla="*/ 214 h 645"/>
                  <a:gd name="T54" fmla="*/ 4 w 136"/>
                  <a:gd name="T55" fmla="*/ 214 h 645"/>
                  <a:gd name="T56" fmla="*/ 4 w 136"/>
                  <a:gd name="T57" fmla="*/ 211 h 645"/>
                  <a:gd name="T58" fmla="*/ 4 w 136"/>
                  <a:gd name="T59" fmla="*/ 210 h 645"/>
                  <a:gd name="T60" fmla="*/ 4 w 136"/>
                  <a:gd name="T61" fmla="*/ 210 h 645"/>
                  <a:gd name="T62" fmla="*/ 4 w 136"/>
                  <a:gd name="T63" fmla="*/ 209 h 645"/>
                  <a:gd name="T64" fmla="*/ 3 w 136"/>
                  <a:gd name="T65" fmla="*/ 209 h 645"/>
                  <a:gd name="T66" fmla="*/ 2 w 136"/>
                  <a:gd name="T67" fmla="*/ 209 h 645"/>
                  <a:gd name="T68" fmla="*/ 1 w 136"/>
                  <a:gd name="T69" fmla="*/ 209 h 645"/>
                  <a:gd name="T70" fmla="*/ 1 w 136"/>
                  <a:gd name="T71" fmla="*/ 209 h 645"/>
                  <a:gd name="T72" fmla="*/ 1 w 136"/>
                  <a:gd name="T73" fmla="*/ 210 h 645"/>
                  <a:gd name="T74" fmla="*/ 1 w 136"/>
                  <a:gd name="T75" fmla="*/ 210 h 645"/>
                  <a:gd name="T76" fmla="*/ 4 w 136"/>
                  <a:gd name="T77" fmla="*/ 192 h 645"/>
                  <a:gd name="T78" fmla="*/ 4 w 136"/>
                  <a:gd name="T79" fmla="*/ 43 h 645"/>
                  <a:gd name="T80" fmla="*/ 5 w 136"/>
                  <a:gd name="T81" fmla="*/ 35 h 645"/>
                  <a:gd name="T82" fmla="*/ 7 w 136"/>
                  <a:gd name="T83" fmla="*/ 28 h 645"/>
                  <a:gd name="T84" fmla="*/ 10 w 136"/>
                  <a:gd name="T85" fmla="*/ 21 h 645"/>
                  <a:gd name="T86" fmla="*/ 16 w 136"/>
                  <a:gd name="T87" fmla="*/ 15 h 645"/>
                  <a:gd name="T88" fmla="*/ 22 w 136"/>
                  <a:gd name="T89" fmla="*/ 10 h 645"/>
                  <a:gd name="T90" fmla="*/ 29 w 136"/>
                  <a:gd name="T91" fmla="*/ 7 h 645"/>
                  <a:gd name="T92" fmla="*/ 36 w 136"/>
                  <a:gd name="T93" fmla="*/ 4 h 645"/>
                  <a:gd name="T94" fmla="*/ 44 w 136"/>
                  <a:gd name="T95" fmla="*/ 4 h 64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36"/>
                  <a:gd name="T145" fmla="*/ 0 h 645"/>
                  <a:gd name="T146" fmla="*/ 136 w 136"/>
                  <a:gd name="T147" fmla="*/ 645 h 64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36" h="645">
                    <a:moveTo>
                      <a:pt x="131" y="11"/>
                    </a:moveTo>
                    <a:lnTo>
                      <a:pt x="132" y="11"/>
                    </a:lnTo>
                    <a:lnTo>
                      <a:pt x="133" y="10"/>
                    </a:lnTo>
                    <a:lnTo>
                      <a:pt x="135" y="10"/>
                    </a:lnTo>
                    <a:lnTo>
                      <a:pt x="136" y="8"/>
                    </a:lnTo>
                    <a:lnTo>
                      <a:pt x="136" y="4"/>
                    </a:lnTo>
                    <a:lnTo>
                      <a:pt x="135" y="3"/>
                    </a:lnTo>
                    <a:lnTo>
                      <a:pt x="135" y="2"/>
                    </a:lnTo>
                    <a:lnTo>
                      <a:pt x="133" y="0"/>
                    </a:lnTo>
                    <a:lnTo>
                      <a:pt x="131" y="0"/>
                    </a:lnTo>
                    <a:lnTo>
                      <a:pt x="104" y="3"/>
                    </a:lnTo>
                    <a:lnTo>
                      <a:pt x="80" y="11"/>
                    </a:lnTo>
                    <a:lnTo>
                      <a:pt x="59" y="23"/>
                    </a:lnTo>
                    <a:lnTo>
                      <a:pt x="39" y="38"/>
                    </a:lnTo>
                    <a:lnTo>
                      <a:pt x="23" y="58"/>
                    </a:lnTo>
                    <a:lnTo>
                      <a:pt x="11" y="79"/>
                    </a:lnTo>
                    <a:lnTo>
                      <a:pt x="3" y="103"/>
                    </a:lnTo>
                    <a:lnTo>
                      <a:pt x="0" y="129"/>
                    </a:lnTo>
                    <a:lnTo>
                      <a:pt x="0" y="642"/>
                    </a:lnTo>
                    <a:lnTo>
                      <a:pt x="2" y="643"/>
                    </a:lnTo>
                    <a:lnTo>
                      <a:pt x="2" y="644"/>
                    </a:lnTo>
                    <a:lnTo>
                      <a:pt x="3" y="644"/>
                    </a:lnTo>
                    <a:lnTo>
                      <a:pt x="4" y="645"/>
                    </a:lnTo>
                    <a:lnTo>
                      <a:pt x="7" y="645"/>
                    </a:lnTo>
                    <a:lnTo>
                      <a:pt x="8" y="644"/>
                    </a:lnTo>
                    <a:lnTo>
                      <a:pt x="10" y="644"/>
                    </a:lnTo>
                    <a:lnTo>
                      <a:pt x="10" y="643"/>
                    </a:lnTo>
                    <a:lnTo>
                      <a:pt x="11" y="642"/>
                    </a:lnTo>
                    <a:lnTo>
                      <a:pt x="12" y="634"/>
                    </a:lnTo>
                    <a:lnTo>
                      <a:pt x="12" y="631"/>
                    </a:lnTo>
                    <a:lnTo>
                      <a:pt x="11" y="630"/>
                    </a:lnTo>
                    <a:lnTo>
                      <a:pt x="11" y="628"/>
                    </a:lnTo>
                    <a:lnTo>
                      <a:pt x="10" y="627"/>
                    </a:lnTo>
                    <a:lnTo>
                      <a:pt x="6" y="627"/>
                    </a:lnTo>
                    <a:lnTo>
                      <a:pt x="4" y="628"/>
                    </a:lnTo>
                    <a:lnTo>
                      <a:pt x="3" y="628"/>
                    </a:lnTo>
                    <a:lnTo>
                      <a:pt x="2" y="630"/>
                    </a:lnTo>
                    <a:lnTo>
                      <a:pt x="2" y="631"/>
                    </a:lnTo>
                    <a:lnTo>
                      <a:pt x="11" y="577"/>
                    </a:lnTo>
                    <a:lnTo>
                      <a:pt x="11" y="129"/>
                    </a:lnTo>
                    <a:lnTo>
                      <a:pt x="14" y="105"/>
                    </a:lnTo>
                    <a:lnTo>
                      <a:pt x="22" y="84"/>
                    </a:lnTo>
                    <a:lnTo>
                      <a:pt x="31" y="63"/>
                    </a:lnTo>
                    <a:lnTo>
                      <a:pt x="47" y="46"/>
                    </a:lnTo>
                    <a:lnTo>
                      <a:pt x="64" y="31"/>
                    </a:lnTo>
                    <a:lnTo>
                      <a:pt x="85" y="21"/>
                    </a:lnTo>
                    <a:lnTo>
                      <a:pt x="107" y="13"/>
                    </a:lnTo>
                    <a:lnTo>
                      <a:pt x="131" y="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425" name="Rectangle 2023"/>
              <p:cNvSpPr>
                <a:spLocks noChangeArrowheads="1"/>
              </p:cNvSpPr>
              <p:nvPr/>
            </p:nvSpPr>
            <p:spPr bwMode="auto">
              <a:xfrm>
                <a:off x="1549" y="3094"/>
                <a:ext cx="268" cy="15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>
                  <a:latin typeface="+mn-lt"/>
                  <a:cs typeface="+mn-cs"/>
                </a:endParaRPr>
              </a:p>
            </p:txBody>
          </p:sp>
          <p:sp>
            <p:nvSpPr>
              <p:cNvPr id="60454" name="Freeform 2024"/>
              <p:cNvSpPr>
                <a:spLocks/>
              </p:cNvSpPr>
              <p:nvPr/>
            </p:nvSpPr>
            <p:spPr bwMode="auto">
              <a:xfrm>
                <a:off x="1547" y="3094"/>
                <a:ext cx="271" cy="153"/>
              </a:xfrm>
              <a:custGeom>
                <a:avLst/>
                <a:gdLst>
                  <a:gd name="T0" fmla="*/ 2 w 814"/>
                  <a:gd name="T1" fmla="*/ 0 h 461"/>
                  <a:gd name="T2" fmla="*/ 1 w 814"/>
                  <a:gd name="T3" fmla="*/ 0 h 461"/>
                  <a:gd name="T4" fmla="*/ 1 w 814"/>
                  <a:gd name="T5" fmla="*/ 0 h 461"/>
                  <a:gd name="T6" fmla="*/ 0 w 814"/>
                  <a:gd name="T7" fmla="*/ 0 h 461"/>
                  <a:gd name="T8" fmla="*/ 0 w 814"/>
                  <a:gd name="T9" fmla="*/ 1 h 461"/>
                  <a:gd name="T10" fmla="*/ 0 w 814"/>
                  <a:gd name="T11" fmla="*/ 1 h 461"/>
                  <a:gd name="T12" fmla="*/ 0 w 814"/>
                  <a:gd name="T13" fmla="*/ 152 h 461"/>
                  <a:gd name="T14" fmla="*/ 0 w 814"/>
                  <a:gd name="T15" fmla="*/ 152 h 461"/>
                  <a:gd name="T16" fmla="*/ 0 w 814"/>
                  <a:gd name="T17" fmla="*/ 153 h 461"/>
                  <a:gd name="T18" fmla="*/ 1 w 814"/>
                  <a:gd name="T19" fmla="*/ 153 h 461"/>
                  <a:gd name="T20" fmla="*/ 1 w 814"/>
                  <a:gd name="T21" fmla="*/ 153 h 461"/>
                  <a:gd name="T22" fmla="*/ 270 w 814"/>
                  <a:gd name="T23" fmla="*/ 153 h 461"/>
                  <a:gd name="T24" fmla="*/ 270 w 814"/>
                  <a:gd name="T25" fmla="*/ 153 h 461"/>
                  <a:gd name="T26" fmla="*/ 271 w 814"/>
                  <a:gd name="T27" fmla="*/ 153 h 461"/>
                  <a:gd name="T28" fmla="*/ 271 w 814"/>
                  <a:gd name="T29" fmla="*/ 152 h 461"/>
                  <a:gd name="T30" fmla="*/ 271 w 814"/>
                  <a:gd name="T31" fmla="*/ 152 h 461"/>
                  <a:gd name="T32" fmla="*/ 271 w 814"/>
                  <a:gd name="T33" fmla="*/ 1 h 461"/>
                  <a:gd name="T34" fmla="*/ 271 w 814"/>
                  <a:gd name="T35" fmla="*/ 1 h 461"/>
                  <a:gd name="T36" fmla="*/ 271 w 814"/>
                  <a:gd name="T37" fmla="*/ 0 h 461"/>
                  <a:gd name="T38" fmla="*/ 270 w 814"/>
                  <a:gd name="T39" fmla="*/ 0 h 461"/>
                  <a:gd name="T40" fmla="*/ 270 w 814"/>
                  <a:gd name="T41" fmla="*/ 0 h 461"/>
                  <a:gd name="T42" fmla="*/ 269 w 814"/>
                  <a:gd name="T43" fmla="*/ 0 h 461"/>
                  <a:gd name="T44" fmla="*/ 2 w 814"/>
                  <a:gd name="T45" fmla="*/ 0 h 461"/>
                  <a:gd name="T46" fmla="*/ 3 w 814"/>
                  <a:gd name="T47" fmla="*/ 3 h 461"/>
                  <a:gd name="T48" fmla="*/ 267 w 814"/>
                  <a:gd name="T49" fmla="*/ 3 h 461"/>
                  <a:gd name="T50" fmla="*/ 267 w 814"/>
                  <a:gd name="T51" fmla="*/ 150 h 461"/>
                  <a:gd name="T52" fmla="*/ 3 w 814"/>
                  <a:gd name="T53" fmla="*/ 150 h 461"/>
                  <a:gd name="T54" fmla="*/ 3 w 814"/>
                  <a:gd name="T55" fmla="*/ 3 h 461"/>
                  <a:gd name="T56" fmla="*/ 2 w 814"/>
                  <a:gd name="T57" fmla="*/ 0 h 46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814"/>
                  <a:gd name="T88" fmla="*/ 0 h 461"/>
                  <a:gd name="T89" fmla="*/ 814 w 814"/>
                  <a:gd name="T90" fmla="*/ 461 h 46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814" h="461">
                    <a:moveTo>
                      <a:pt x="5" y="0"/>
                    </a:moveTo>
                    <a:lnTo>
                      <a:pt x="4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0" y="3"/>
                    </a:lnTo>
                    <a:lnTo>
                      <a:pt x="0" y="457"/>
                    </a:lnTo>
                    <a:lnTo>
                      <a:pt x="1" y="458"/>
                    </a:lnTo>
                    <a:lnTo>
                      <a:pt x="1" y="460"/>
                    </a:lnTo>
                    <a:lnTo>
                      <a:pt x="2" y="460"/>
                    </a:lnTo>
                    <a:lnTo>
                      <a:pt x="4" y="461"/>
                    </a:lnTo>
                    <a:lnTo>
                      <a:pt x="810" y="461"/>
                    </a:lnTo>
                    <a:lnTo>
                      <a:pt x="811" y="460"/>
                    </a:lnTo>
                    <a:lnTo>
                      <a:pt x="813" y="460"/>
                    </a:lnTo>
                    <a:lnTo>
                      <a:pt x="813" y="458"/>
                    </a:lnTo>
                    <a:lnTo>
                      <a:pt x="814" y="457"/>
                    </a:lnTo>
                    <a:lnTo>
                      <a:pt x="814" y="3"/>
                    </a:lnTo>
                    <a:lnTo>
                      <a:pt x="813" y="2"/>
                    </a:lnTo>
                    <a:lnTo>
                      <a:pt x="813" y="1"/>
                    </a:lnTo>
                    <a:lnTo>
                      <a:pt x="811" y="1"/>
                    </a:lnTo>
                    <a:lnTo>
                      <a:pt x="810" y="0"/>
                    </a:lnTo>
                    <a:lnTo>
                      <a:pt x="809" y="0"/>
                    </a:lnTo>
                    <a:lnTo>
                      <a:pt x="5" y="0"/>
                    </a:lnTo>
                    <a:lnTo>
                      <a:pt x="10" y="10"/>
                    </a:lnTo>
                    <a:lnTo>
                      <a:pt x="803" y="10"/>
                    </a:lnTo>
                    <a:lnTo>
                      <a:pt x="803" y="451"/>
                    </a:lnTo>
                    <a:lnTo>
                      <a:pt x="10" y="451"/>
                    </a:lnTo>
                    <a:lnTo>
                      <a:pt x="10" y="1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5" name="Freeform 2025"/>
              <p:cNvSpPr>
                <a:spLocks/>
              </p:cNvSpPr>
              <p:nvPr/>
            </p:nvSpPr>
            <p:spPr bwMode="auto">
              <a:xfrm>
                <a:off x="1063" y="3166"/>
                <a:ext cx="453" cy="296"/>
              </a:xfrm>
              <a:custGeom>
                <a:avLst/>
                <a:gdLst>
                  <a:gd name="T0" fmla="*/ 0 w 1360"/>
                  <a:gd name="T1" fmla="*/ 290 h 888"/>
                  <a:gd name="T2" fmla="*/ 0 w 1360"/>
                  <a:gd name="T3" fmla="*/ 291 h 888"/>
                  <a:gd name="T4" fmla="*/ 0 w 1360"/>
                  <a:gd name="T5" fmla="*/ 292 h 888"/>
                  <a:gd name="T6" fmla="*/ 0 w 1360"/>
                  <a:gd name="T7" fmla="*/ 293 h 888"/>
                  <a:gd name="T8" fmla="*/ 1 w 1360"/>
                  <a:gd name="T9" fmla="*/ 294 h 888"/>
                  <a:gd name="T10" fmla="*/ 1 w 1360"/>
                  <a:gd name="T11" fmla="*/ 295 h 888"/>
                  <a:gd name="T12" fmla="*/ 3 w 1360"/>
                  <a:gd name="T13" fmla="*/ 296 h 888"/>
                  <a:gd name="T14" fmla="*/ 3 w 1360"/>
                  <a:gd name="T15" fmla="*/ 296 h 888"/>
                  <a:gd name="T16" fmla="*/ 5 w 1360"/>
                  <a:gd name="T17" fmla="*/ 296 h 888"/>
                  <a:gd name="T18" fmla="*/ 6 w 1360"/>
                  <a:gd name="T19" fmla="*/ 296 h 888"/>
                  <a:gd name="T20" fmla="*/ 7 w 1360"/>
                  <a:gd name="T21" fmla="*/ 295 h 888"/>
                  <a:gd name="T22" fmla="*/ 8 w 1360"/>
                  <a:gd name="T23" fmla="*/ 295 h 888"/>
                  <a:gd name="T24" fmla="*/ 8 w 1360"/>
                  <a:gd name="T25" fmla="*/ 293 h 888"/>
                  <a:gd name="T26" fmla="*/ 151 w 1360"/>
                  <a:gd name="T27" fmla="*/ 9 h 888"/>
                  <a:gd name="T28" fmla="*/ 450 w 1360"/>
                  <a:gd name="T29" fmla="*/ 9 h 888"/>
                  <a:gd name="T30" fmla="*/ 451 w 1360"/>
                  <a:gd name="T31" fmla="*/ 8 h 888"/>
                  <a:gd name="T32" fmla="*/ 452 w 1360"/>
                  <a:gd name="T33" fmla="*/ 7 h 888"/>
                  <a:gd name="T34" fmla="*/ 453 w 1360"/>
                  <a:gd name="T35" fmla="*/ 6 h 888"/>
                  <a:gd name="T36" fmla="*/ 453 w 1360"/>
                  <a:gd name="T37" fmla="*/ 3 h 888"/>
                  <a:gd name="T38" fmla="*/ 452 w 1360"/>
                  <a:gd name="T39" fmla="*/ 2 h 888"/>
                  <a:gd name="T40" fmla="*/ 451 w 1360"/>
                  <a:gd name="T41" fmla="*/ 1 h 888"/>
                  <a:gd name="T42" fmla="*/ 450 w 1360"/>
                  <a:gd name="T43" fmla="*/ 0 h 888"/>
                  <a:gd name="T44" fmla="*/ 448 w 1360"/>
                  <a:gd name="T45" fmla="*/ 0 h 888"/>
                  <a:gd name="T46" fmla="*/ 149 w 1360"/>
                  <a:gd name="T47" fmla="*/ 0 h 888"/>
                  <a:gd name="T48" fmla="*/ 148 w 1360"/>
                  <a:gd name="T49" fmla="*/ 0 h 888"/>
                  <a:gd name="T50" fmla="*/ 147 w 1360"/>
                  <a:gd name="T51" fmla="*/ 1 h 888"/>
                  <a:gd name="T52" fmla="*/ 146 w 1360"/>
                  <a:gd name="T53" fmla="*/ 1 h 888"/>
                  <a:gd name="T54" fmla="*/ 145 w 1360"/>
                  <a:gd name="T55" fmla="*/ 1 h 888"/>
                  <a:gd name="T56" fmla="*/ 145 w 1360"/>
                  <a:gd name="T57" fmla="*/ 3 h 888"/>
                  <a:gd name="T58" fmla="*/ 0 w 1360"/>
                  <a:gd name="T59" fmla="*/ 290 h 88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360"/>
                  <a:gd name="T91" fmla="*/ 0 h 888"/>
                  <a:gd name="T92" fmla="*/ 1360 w 1360"/>
                  <a:gd name="T93" fmla="*/ 888 h 888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360" h="888">
                    <a:moveTo>
                      <a:pt x="1" y="870"/>
                    </a:moveTo>
                    <a:lnTo>
                      <a:pt x="0" y="872"/>
                    </a:lnTo>
                    <a:lnTo>
                      <a:pt x="0" y="876"/>
                    </a:lnTo>
                    <a:lnTo>
                      <a:pt x="1" y="879"/>
                    </a:lnTo>
                    <a:lnTo>
                      <a:pt x="2" y="883"/>
                    </a:lnTo>
                    <a:lnTo>
                      <a:pt x="4" y="886"/>
                    </a:lnTo>
                    <a:lnTo>
                      <a:pt x="8" y="887"/>
                    </a:lnTo>
                    <a:lnTo>
                      <a:pt x="10" y="888"/>
                    </a:lnTo>
                    <a:lnTo>
                      <a:pt x="14" y="888"/>
                    </a:lnTo>
                    <a:lnTo>
                      <a:pt x="17" y="887"/>
                    </a:lnTo>
                    <a:lnTo>
                      <a:pt x="21" y="886"/>
                    </a:lnTo>
                    <a:lnTo>
                      <a:pt x="24" y="884"/>
                    </a:lnTo>
                    <a:lnTo>
                      <a:pt x="25" y="880"/>
                    </a:lnTo>
                    <a:lnTo>
                      <a:pt x="453" y="27"/>
                    </a:lnTo>
                    <a:lnTo>
                      <a:pt x="1350" y="27"/>
                    </a:lnTo>
                    <a:lnTo>
                      <a:pt x="1353" y="25"/>
                    </a:lnTo>
                    <a:lnTo>
                      <a:pt x="1358" y="20"/>
                    </a:lnTo>
                    <a:lnTo>
                      <a:pt x="1360" y="18"/>
                    </a:lnTo>
                    <a:lnTo>
                      <a:pt x="1360" y="10"/>
                    </a:lnTo>
                    <a:lnTo>
                      <a:pt x="1358" y="7"/>
                    </a:lnTo>
                    <a:lnTo>
                      <a:pt x="1353" y="2"/>
                    </a:lnTo>
                    <a:lnTo>
                      <a:pt x="1350" y="0"/>
                    </a:lnTo>
                    <a:lnTo>
                      <a:pt x="1346" y="0"/>
                    </a:lnTo>
                    <a:lnTo>
                      <a:pt x="446" y="0"/>
                    </a:lnTo>
                    <a:lnTo>
                      <a:pt x="444" y="0"/>
                    </a:lnTo>
                    <a:lnTo>
                      <a:pt x="442" y="2"/>
                    </a:lnTo>
                    <a:lnTo>
                      <a:pt x="438" y="3"/>
                    </a:lnTo>
                    <a:lnTo>
                      <a:pt x="435" y="4"/>
                    </a:lnTo>
                    <a:lnTo>
                      <a:pt x="434" y="8"/>
                    </a:lnTo>
                    <a:lnTo>
                      <a:pt x="1" y="87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6" name="Rectangle 2026"/>
              <p:cNvSpPr>
                <a:spLocks noChangeArrowheads="1"/>
              </p:cNvSpPr>
              <p:nvPr/>
            </p:nvSpPr>
            <p:spPr bwMode="auto">
              <a:xfrm>
                <a:off x="1830" y="3170"/>
                <a:ext cx="129" cy="7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57" name="Freeform 2027"/>
              <p:cNvSpPr>
                <a:spLocks/>
              </p:cNvSpPr>
              <p:nvPr/>
            </p:nvSpPr>
            <p:spPr bwMode="auto">
              <a:xfrm>
                <a:off x="1955" y="3131"/>
                <a:ext cx="160" cy="81"/>
              </a:xfrm>
              <a:custGeom>
                <a:avLst/>
                <a:gdLst>
                  <a:gd name="T0" fmla="*/ 160 w 478"/>
                  <a:gd name="T1" fmla="*/ 0 h 245"/>
                  <a:gd name="T2" fmla="*/ 0 w 478"/>
                  <a:gd name="T3" fmla="*/ 0 h 245"/>
                  <a:gd name="T4" fmla="*/ 0 w 478"/>
                  <a:gd name="T5" fmla="*/ 81 h 245"/>
                  <a:gd name="T6" fmla="*/ 102 w 478"/>
                  <a:gd name="T7" fmla="*/ 81 h 245"/>
                  <a:gd name="T8" fmla="*/ 105 w 478"/>
                  <a:gd name="T9" fmla="*/ 56 h 245"/>
                  <a:gd name="T10" fmla="*/ 115 w 478"/>
                  <a:gd name="T11" fmla="*/ 33 h 245"/>
                  <a:gd name="T12" fmla="*/ 135 w 478"/>
                  <a:gd name="T13" fmla="*/ 15 h 245"/>
                  <a:gd name="T14" fmla="*/ 151 w 478"/>
                  <a:gd name="T15" fmla="*/ 4 h 245"/>
                  <a:gd name="T16" fmla="*/ 160 w 478"/>
                  <a:gd name="T17" fmla="*/ 0 h 2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8"/>
                  <a:gd name="T28" fmla="*/ 0 h 245"/>
                  <a:gd name="T29" fmla="*/ 478 w 478"/>
                  <a:gd name="T30" fmla="*/ 245 h 2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8" h="245">
                    <a:moveTo>
                      <a:pt x="478" y="0"/>
                    </a:moveTo>
                    <a:lnTo>
                      <a:pt x="0" y="0"/>
                    </a:lnTo>
                    <a:lnTo>
                      <a:pt x="0" y="245"/>
                    </a:lnTo>
                    <a:lnTo>
                      <a:pt x="306" y="245"/>
                    </a:lnTo>
                    <a:lnTo>
                      <a:pt x="314" y="168"/>
                    </a:lnTo>
                    <a:lnTo>
                      <a:pt x="344" y="101"/>
                    </a:lnTo>
                    <a:lnTo>
                      <a:pt x="402" y="46"/>
                    </a:lnTo>
                    <a:lnTo>
                      <a:pt x="451" y="13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7ABD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58" name="Oval 2028"/>
              <p:cNvSpPr>
                <a:spLocks noChangeArrowheads="1"/>
              </p:cNvSpPr>
              <p:nvPr/>
            </p:nvSpPr>
            <p:spPr bwMode="auto">
              <a:xfrm>
                <a:off x="2058" y="3133"/>
                <a:ext cx="156" cy="154"/>
              </a:xfrm>
              <a:prstGeom prst="ellipse">
                <a:avLst/>
              </a:prstGeom>
              <a:solidFill>
                <a:srgbClr val="7ABD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59" name="Oval 2029"/>
              <p:cNvSpPr>
                <a:spLocks noChangeArrowheads="1"/>
              </p:cNvSpPr>
              <p:nvPr/>
            </p:nvSpPr>
            <p:spPr bwMode="auto">
              <a:xfrm>
                <a:off x="2057" y="3132"/>
                <a:ext cx="158" cy="157"/>
              </a:xfrm>
              <a:prstGeom prst="ellipse">
                <a:avLst/>
              </a:prstGeom>
              <a:solidFill>
                <a:srgbClr val="7ABD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60" name="Freeform 2030"/>
              <p:cNvSpPr>
                <a:spLocks/>
              </p:cNvSpPr>
              <p:nvPr/>
            </p:nvSpPr>
            <p:spPr bwMode="auto">
              <a:xfrm>
                <a:off x="2055" y="3129"/>
                <a:ext cx="162" cy="162"/>
              </a:xfrm>
              <a:custGeom>
                <a:avLst/>
                <a:gdLst>
                  <a:gd name="T0" fmla="*/ 1 w 487"/>
                  <a:gd name="T1" fmla="*/ 96 h 486"/>
                  <a:gd name="T2" fmla="*/ 7 w 487"/>
                  <a:gd name="T3" fmla="*/ 115 h 486"/>
                  <a:gd name="T4" fmla="*/ 13 w 487"/>
                  <a:gd name="T5" fmla="*/ 125 h 486"/>
                  <a:gd name="T6" fmla="*/ 20 w 487"/>
                  <a:gd name="T7" fmla="*/ 134 h 486"/>
                  <a:gd name="T8" fmla="*/ 31 w 487"/>
                  <a:gd name="T9" fmla="*/ 145 h 486"/>
                  <a:gd name="T10" fmla="*/ 51 w 487"/>
                  <a:gd name="T11" fmla="*/ 156 h 486"/>
                  <a:gd name="T12" fmla="*/ 61 w 487"/>
                  <a:gd name="T13" fmla="*/ 160 h 486"/>
                  <a:gd name="T14" fmla="*/ 73 w 487"/>
                  <a:gd name="T15" fmla="*/ 162 h 486"/>
                  <a:gd name="T16" fmla="*/ 93 w 487"/>
                  <a:gd name="T17" fmla="*/ 161 h 486"/>
                  <a:gd name="T18" fmla="*/ 104 w 487"/>
                  <a:gd name="T19" fmla="*/ 159 h 486"/>
                  <a:gd name="T20" fmla="*/ 112 w 487"/>
                  <a:gd name="T21" fmla="*/ 156 h 486"/>
                  <a:gd name="T22" fmla="*/ 132 w 487"/>
                  <a:gd name="T23" fmla="*/ 145 h 486"/>
                  <a:gd name="T24" fmla="*/ 143 w 487"/>
                  <a:gd name="T25" fmla="*/ 134 h 486"/>
                  <a:gd name="T26" fmla="*/ 151 w 487"/>
                  <a:gd name="T27" fmla="*/ 122 h 486"/>
                  <a:gd name="T28" fmla="*/ 159 w 487"/>
                  <a:gd name="T29" fmla="*/ 104 h 486"/>
                  <a:gd name="T30" fmla="*/ 161 w 487"/>
                  <a:gd name="T31" fmla="*/ 93 h 486"/>
                  <a:gd name="T32" fmla="*/ 161 w 487"/>
                  <a:gd name="T33" fmla="*/ 69 h 486"/>
                  <a:gd name="T34" fmla="*/ 159 w 487"/>
                  <a:gd name="T35" fmla="*/ 57 h 486"/>
                  <a:gd name="T36" fmla="*/ 149 w 487"/>
                  <a:gd name="T37" fmla="*/ 37 h 486"/>
                  <a:gd name="T38" fmla="*/ 143 w 487"/>
                  <a:gd name="T39" fmla="*/ 28 h 486"/>
                  <a:gd name="T40" fmla="*/ 137 w 487"/>
                  <a:gd name="T41" fmla="*/ 22 h 486"/>
                  <a:gd name="T42" fmla="*/ 119 w 487"/>
                  <a:gd name="T43" fmla="*/ 9 h 486"/>
                  <a:gd name="T44" fmla="*/ 112 w 487"/>
                  <a:gd name="T45" fmla="*/ 6 h 486"/>
                  <a:gd name="T46" fmla="*/ 101 w 487"/>
                  <a:gd name="T47" fmla="*/ 2 h 486"/>
                  <a:gd name="T48" fmla="*/ 89 w 487"/>
                  <a:gd name="T49" fmla="*/ 0 h 486"/>
                  <a:gd name="T50" fmla="*/ 69 w 487"/>
                  <a:gd name="T51" fmla="*/ 1 h 486"/>
                  <a:gd name="T52" fmla="*/ 58 w 487"/>
                  <a:gd name="T53" fmla="*/ 3 h 486"/>
                  <a:gd name="T54" fmla="*/ 50 w 487"/>
                  <a:gd name="T55" fmla="*/ 6 h 486"/>
                  <a:gd name="T56" fmla="*/ 40 w 487"/>
                  <a:gd name="T57" fmla="*/ 11 h 486"/>
                  <a:gd name="T58" fmla="*/ 25 w 487"/>
                  <a:gd name="T59" fmla="*/ 22 h 486"/>
                  <a:gd name="T60" fmla="*/ 17 w 487"/>
                  <a:gd name="T61" fmla="*/ 30 h 486"/>
                  <a:gd name="T62" fmla="*/ 11 w 487"/>
                  <a:gd name="T63" fmla="*/ 40 h 486"/>
                  <a:gd name="T64" fmla="*/ 3 w 487"/>
                  <a:gd name="T65" fmla="*/ 58 h 486"/>
                  <a:gd name="T66" fmla="*/ 1 w 487"/>
                  <a:gd name="T67" fmla="*/ 72 h 486"/>
                  <a:gd name="T68" fmla="*/ 5 w 487"/>
                  <a:gd name="T69" fmla="*/ 85 h 486"/>
                  <a:gd name="T70" fmla="*/ 9 w 487"/>
                  <a:gd name="T71" fmla="*/ 59 h 486"/>
                  <a:gd name="T72" fmla="*/ 20 w 487"/>
                  <a:gd name="T73" fmla="*/ 37 h 486"/>
                  <a:gd name="T74" fmla="*/ 29 w 487"/>
                  <a:gd name="T75" fmla="*/ 26 h 486"/>
                  <a:gd name="T76" fmla="*/ 49 w 487"/>
                  <a:gd name="T77" fmla="*/ 13 h 486"/>
                  <a:gd name="T78" fmla="*/ 59 w 487"/>
                  <a:gd name="T79" fmla="*/ 9 h 486"/>
                  <a:gd name="T80" fmla="*/ 70 w 487"/>
                  <a:gd name="T81" fmla="*/ 6 h 486"/>
                  <a:gd name="T82" fmla="*/ 96 w 487"/>
                  <a:gd name="T83" fmla="*/ 6 h 486"/>
                  <a:gd name="T84" fmla="*/ 106 w 487"/>
                  <a:gd name="T85" fmla="*/ 10 h 486"/>
                  <a:gd name="T86" fmla="*/ 116 w 487"/>
                  <a:gd name="T87" fmla="*/ 13 h 486"/>
                  <a:gd name="T88" fmla="*/ 136 w 487"/>
                  <a:gd name="T89" fmla="*/ 28 h 486"/>
                  <a:gd name="T90" fmla="*/ 145 w 487"/>
                  <a:gd name="T91" fmla="*/ 39 h 486"/>
                  <a:gd name="T92" fmla="*/ 155 w 487"/>
                  <a:gd name="T93" fmla="*/ 66 h 486"/>
                  <a:gd name="T94" fmla="*/ 156 w 487"/>
                  <a:gd name="T95" fmla="*/ 92 h 486"/>
                  <a:gd name="T96" fmla="*/ 150 w 487"/>
                  <a:gd name="T97" fmla="*/ 113 h 486"/>
                  <a:gd name="T98" fmla="*/ 140 w 487"/>
                  <a:gd name="T99" fmla="*/ 128 h 486"/>
                  <a:gd name="T100" fmla="*/ 128 w 487"/>
                  <a:gd name="T101" fmla="*/ 140 h 486"/>
                  <a:gd name="T102" fmla="*/ 106 w 487"/>
                  <a:gd name="T103" fmla="*/ 152 h 486"/>
                  <a:gd name="T104" fmla="*/ 96 w 487"/>
                  <a:gd name="T105" fmla="*/ 155 h 486"/>
                  <a:gd name="T106" fmla="*/ 70 w 487"/>
                  <a:gd name="T107" fmla="*/ 156 h 486"/>
                  <a:gd name="T108" fmla="*/ 59 w 487"/>
                  <a:gd name="T109" fmla="*/ 153 h 486"/>
                  <a:gd name="T110" fmla="*/ 40 w 487"/>
                  <a:gd name="T111" fmla="*/ 145 h 486"/>
                  <a:gd name="T112" fmla="*/ 22 w 487"/>
                  <a:gd name="T113" fmla="*/ 128 h 486"/>
                  <a:gd name="T114" fmla="*/ 14 w 487"/>
                  <a:gd name="T115" fmla="*/ 116 h 486"/>
                  <a:gd name="T116" fmla="*/ 7 w 487"/>
                  <a:gd name="T117" fmla="*/ 96 h 48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487"/>
                  <a:gd name="T178" fmla="*/ 0 h 486"/>
                  <a:gd name="T179" fmla="*/ 487 w 487"/>
                  <a:gd name="T180" fmla="*/ 486 h 48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487" h="486">
                    <a:moveTo>
                      <a:pt x="0" y="254"/>
                    </a:moveTo>
                    <a:lnTo>
                      <a:pt x="0" y="255"/>
                    </a:lnTo>
                    <a:lnTo>
                      <a:pt x="3" y="279"/>
                    </a:lnTo>
                    <a:lnTo>
                      <a:pt x="4" y="289"/>
                    </a:lnTo>
                    <a:lnTo>
                      <a:pt x="7" y="301"/>
                    </a:lnTo>
                    <a:lnTo>
                      <a:pt x="10" y="312"/>
                    </a:lnTo>
                    <a:lnTo>
                      <a:pt x="10" y="313"/>
                    </a:lnTo>
                    <a:lnTo>
                      <a:pt x="22" y="345"/>
                    </a:lnTo>
                    <a:lnTo>
                      <a:pt x="23" y="346"/>
                    </a:lnTo>
                    <a:lnTo>
                      <a:pt x="28" y="355"/>
                    </a:lnTo>
                    <a:lnTo>
                      <a:pt x="34" y="366"/>
                    </a:lnTo>
                    <a:lnTo>
                      <a:pt x="39" y="375"/>
                    </a:lnTo>
                    <a:lnTo>
                      <a:pt x="46" y="384"/>
                    </a:lnTo>
                    <a:lnTo>
                      <a:pt x="46" y="385"/>
                    </a:lnTo>
                    <a:lnTo>
                      <a:pt x="59" y="401"/>
                    </a:lnTo>
                    <a:lnTo>
                      <a:pt x="60" y="402"/>
                    </a:lnTo>
                    <a:lnTo>
                      <a:pt x="84" y="426"/>
                    </a:lnTo>
                    <a:lnTo>
                      <a:pt x="84" y="427"/>
                    </a:lnTo>
                    <a:lnTo>
                      <a:pt x="92" y="434"/>
                    </a:lnTo>
                    <a:lnTo>
                      <a:pt x="93" y="434"/>
                    </a:lnTo>
                    <a:lnTo>
                      <a:pt x="112" y="447"/>
                    </a:lnTo>
                    <a:lnTo>
                      <a:pt x="140" y="463"/>
                    </a:lnTo>
                    <a:lnTo>
                      <a:pt x="151" y="468"/>
                    </a:lnTo>
                    <a:lnTo>
                      <a:pt x="152" y="469"/>
                    </a:lnTo>
                    <a:lnTo>
                      <a:pt x="163" y="473"/>
                    </a:lnTo>
                    <a:lnTo>
                      <a:pt x="164" y="473"/>
                    </a:lnTo>
                    <a:lnTo>
                      <a:pt x="173" y="476"/>
                    </a:lnTo>
                    <a:lnTo>
                      <a:pt x="184" y="480"/>
                    </a:lnTo>
                    <a:lnTo>
                      <a:pt x="185" y="480"/>
                    </a:lnTo>
                    <a:lnTo>
                      <a:pt x="196" y="482"/>
                    </a:lnTo>
                    <a:lnTo>
                      <a:pt x="208" y="484"/>
                    </a:lnTo>
                    <a:lnTo>
                      <a:pt x="219" y="485"/>
                    </a:lnTo>
                    <a:lnTo>
                      <a:pt x="231" y="486"/>
                    </a:lnTo>
                    <a:lnTo>
                      <a:pt x="257" y="486"/>
                    </a:lnTo>
                    <a:lnTo>
                      <a:pt x="269" y="485"/>
                    </a:lnTo>
                    <a:lnTo>
                      <a:pt x="280" y="484"/>
                    </a:lnTo>
                    <a:lnTo>
                      <a:pt x="292" y="482"/>
                    </a:lnTo>
                    <a:lnTo>
                      <a:pt x="302" y="480"/>
                    </a:lnTo>
                    <a:lnTo>
                      <a:pt x="304" y="480"/>
                    </a:lnTo>
                    <a:lnTo>
                      <a:pt x="314" y="476"/>
                    </a:lnTo>
                    <a:lnTo>
                      <a:pt x="324" y="473"/>
                    </a:lnTo>
                    <a:lnTo>
                      <a:pt x="325" y="473"/>
                    </a:lnTo>
                    <a:lnTo>
                      <a:pt x="336" y="469"/>
                    </a:lnTo>
                    <a:lnTo>
                      <a:pt x="337" y="468"/>
                    </a:lnTo>
                    <a:lnTo>
                      <a:pt x="348" y="463"/>
                    </a:lnTo>
                    <a:lnTo>
                      <a:pt x="376" y="447"/>
                    </a:lnTo>
                    <a:lnTo>
                      <a:pt x="394" y="434"/>
                    </a:lnTo>
                    <a:lnTo>
                      <a:pt x="396" y="434"/>
                    </a:lnTo>
                    <a:lnTo>
                      <a:pt x="404" y="427"/>
                    </a:lnTo>
                    <a:lnTo>
                      <a:pt x="404" y="426"/>
                    </a:lnTo>
                    <a:lnTo>
                      <a:pt x="428" y="402"/>
                    </a:lnTo>
                    <a:lnTo>
                      <a:pt x="429" y="401"/>
                    </a:lnTo>
                    <a:lnTo>
                      <a:pt x="442" y="385"/>
                    </a:lnTo>
                    <a:lnTo>
                      <a:pt x="442" y="384"/>
                    </a:lnTo>
                    <a:lnTo>
                      <a:pt x="449" y="375"/>
                    </a:lnTo>
                    <a:lnTo>
                      <a:pt x="454" y="366"/>
                    </a:lnTo>
                    <a:lnTo>
                      <a:pt x="459" y="355"/>
                    </a:lnTo>
                    <a:lnTo>
                      <a:pt x="465" y="346"/>
                    </a:lnTo>
                    <a:lnTo>
                      <a:pt x="466" y="345"/>
                    </a:lnTo>
                    <a:lnTo>
                      <a:pt x="478" y="313"/>
                    </a:lnTo>
                    <a:lnTo>
                      <a:pt x="478" y="312"/>
                    </a:lnTo>
                    <a:lnTo>
                      <a:pt x="481" y="301"/>
                    </a:lnTo>
                    <a:lnTo>
                      <a:pt x="483" y="289"/>
                    </a:lnTo>
                    <a:lnTo>
                      <a:pt x="485" y="279"/>
                    </a:lnTo>
                    <a:lnTo>
                      <a:pt x="487" y="255"/>
                    </a:lnTo>
                    <a:lnTo>
                      <a:pt x="487" y="229"/>
                    </a:lnTo>
                    <a:lnTo>
                      <a:pt x="486" y="217"/>
                    </a:lnTo>
                    <a:lnTo>
                      <a:pt x="485" y="207"/>
                    </a:lnTo>
                    <a:lnTo>
                      <a:pt x="483" y="195"/>
                    </a:lnTo>
                    <a:lnTo>
                      <a:pt x="481" y="185"/>
                    </a:lnTo>
                    <a:lnTo>
                      <a:pt x="478" y="173"/>
                    </a:lnTo>
                    <a:lnTo>
                      <a:pt x="478" y="171"/>
                    </a:lnTo>
                    <a:lnTo>
                      <a:pt x="466" y="140"/>
                    </a:lnTo>
                    <a:lnTo>
                      <a:pt x="465" y="139"/>
                    </a:lnTo>
                    <a:lnTo>
                      <a:pt x="454" y="120"/>
                    </a:lnTo>
                    <a:lnTo>
                      <a:pt x="449" y="110"/>
                    </a:lnTo>
                    <a:lnTo>
                      <a:pt x="442" y="101"/>
                    </a:lnTo>
                    <a:lnTo>
                      <a:pt x="435" y="93"/>
                    </a:lnTo>
                    <a:lnTo>
                      <a:pt x="435" y="91"/>
                    </a:lnTo>
                    <a:lnTo>
                      <a:pt x="429" y="84"/>
                    </a:lnTo>
                    <a:lnTo>
                      <a:pt x="421" y="74"/>
                    </a:lnTo>
                    <a:lnTo>
                      <a:pt x="420" y="74"/>
                    </a:lnTo>
                    <a:lnTo>
                      <a:pt x="412" y="67"/>
                    </a:lnTo>
                    <a:lnTo>
                      <a:pt x="412" y="65"/>
                    </a:lnTo>
                    <a:lnTo>
                      <a:pt x="396" y="52"/>
                    </a:lnTo>
                    <a:lnTo>
                      <a:pt x="394" y="52"/>
                    </a:lnTo>
                    <a:lnTo>
                      <a:pt x="366" y="32"/>
                    </a:lnTo>
                    <a:lnTo>
                      <a:pt x="357" y="27"/>
                    </a:lnTo>
                    <a:lnTo>
                      <a:pt x="356" y="26"/>
                    </a:lnTo>
                    <a:lnTo>
                      <a:pt x="348" y="23"/>
                    </a:lnTo>
                    <a:lnTo>
                      <a:pt x="337" y="18"/>
                    </a:lnTo>
                    <a:lnTo>
                      <a:pt x="336" y="17"/>
                    </a:lnTo>
                    <a:lnTo>
                      <a:pt x="325" y="13"/>
                    </a:lnTo>
                    <a:lnTo>
                      <a:pt x="324" y="13"/>
                    </a:lnTo>
                    <a:lnTo>
                      <a:pt x="314" y="10"/>
                    </a:lnTo>
                    <a:lnTo>
                      <a:pt x="304" y="6"/>
                    </a:lnTo>
                    <a:lnTo>
                      <a:pt x="302" y="6"/>
                    </a:lnTo>
                    <a:lnTo>
                      <a:pt x="292" y="4"/>
                    </a:lnTo>
                    <a:lnTo>
                      <a:pt x="280" y="2"/>
                    </a:lnTo>
                    <a:lnTo>
                      <a:pt x="269" y="1"/>
                    </a:lnTo>
                    <a:lnTo>
                      <a:pt x="257" y="0"/>
                    </a:lnTo>
                    <a:lnTo>
                      <a:pt x="231" y="0"/>
                    </a:lnTo>
                    <a:lnTo>
                      <a:pt x="219" y="1"/>
                    </a:lnTo>
                    <a:lnTo>
                      <a:pt x="208" y="2"/>
                    </a:lnTo>
                    <a:lnTo>
                      <a:pt x="196" y="4"/>
                    </a:lnTo>
                    <a:lnTo>
                      <a:pt x="185" y="6"/>
                    </a:lnTo>
                    <a:lnTo>
                      <a:pt x="184" y="6"/>
                    </a:lnTo>
                    <a:lnTo>
                      <a:pt x="173" y="10"/>
                    </a:lnTo>
                    <a:lnTo>
                      <a:pt x="164" y="13"/>
                    </a:lnTo>
                    <a:lnTo>
                      <a:pt x="163" y="13"/>
                    </a:lnTo>
                    <a:lnTo>
                      <a:pt x="152" y="17"/>
                    </a:lnTo>
                    <a:lnTo>
                      <a:pt x="151" y="18"/>
                    </a:lnTo>
                    <a:lnTo>
                      <a:pt x="140" y="23"/>
                    </a:lnTo>
                    <a:lnTo>
                      <a:pt x="132" y="26"/>
                    </a:lnTo>
                    <a:lnTo>
                      <a:pt x="131" y="27"/>
                    </a:lnTo>
                    <a:lnTo>
                      <a:pt x="121" y="32"/>
                    </a:lnTo>
                    <a:lnTo>
                      <a:pt x="93" y="52"/>
                    </a:lnTo>
                    <a:lnTo>
                      <a:pt x="92" y="52"/>
                    </a:lnTo>
                    <a:lnTo>
                      <a:pt x="76" y="65"/>
                    </a:lnTo>
                    <a:lnTo>
                      <a:pt x="76" y="67"/>
                    </a:lnTo>
                    <a:lnTo>
                      <a:pt x="68" y="74"/>
                    </a:lnTo>
                    <a:lnTo>
                      <a:pt x="67" y="74"/>
                    </a:lnTo>
                    <a:lnTo>
                      <a:pt x="59" y="84"/>
                    </a:lnTo>
                    <a:lnTo>
                      <a:pt x="52" y="91"/>
                    </a:lnTo>
                    <a:lnTo>
                      <a:pt x="52" y="93"/>
                    </a:lnTo>
                    <a:lnTo>
                      <a:pt x="46" y="101"/>
                    </a:lnTo>
                    <a:lnTo>
                      <a:pt x="39" y="110"/>
                    </a:lnTo>
                    <a:lnTo>
                      <a:pt x="34" y="120"/>
                    </a:lnTo>
                    <a:lnTo>
                      <a:pt x="23" y="139"/>
                    </a:lnTo>
                    <a:lnTo>
                      <a:pt x="22" y="140"/>
                    </a:lnTo>
                    <a:lnTo>
                      <a:pt x="10" y="171"/>
                    </a:lnTo>
                    <a:lnTo>
                      <a:pt x="10" y="173"/>
                    </a:lnTo>
                    <a:lnTo>
                      <a:pt x="7" y="185"/>
                    </a:lnTo>
                    <a:lnTo>
                      <a:pt x="4" y="195"/>
                    </a:lnTo>
                    <a:lnTo>
                      <a:pt x="3" y="207"/>
                    </a:lnTo>
                    <a:lnTo>
                      <a:pt x="2" y="217"/>
                    </a:lnTo>
                    <a:lnTo>
                      <a:pt x="0" y="229"/>
                    </a:lnTo>
                    <a:lnTo>
                      <a:pt x="0" y="230"/>
                    </a:lnTo>
                    <a:lnTo>
                      <a:pt x="0" y="254"/>
                    </a:lnTo>
                    <a:lnTo>
                      <a:pt x="16" y="254"/>
                    </a:lnTo>
                    <a:lnTo>
                      <a:pt x="16" y="230"/>
                    </a:lnTo>
                    <a:lnTo>
                      <a:pt x="19" y="209"/>
                    </a:lnTo>
                    <a:lnTo>
                      <a:pt x="20" y="198"/>
                    </a:lnTo>
                    <a:lnTo>
                      <a:pt x="26" y="177"/>
                    </a:lnTo>
                    <a:lnTo>
                      <a:pt x="36" y="147"/>
                    </a:lnTo>
                    <a:lnTo>
                      <a:pt x="47" y="128"/>
                    </a:lnTo>
                    <a:lnTo>
                      <a:pt x="52" y="118"/>
                    </a:lnTo>
                    <a:lnTo>
                      <a:pt x="59" y="111"/>
                    </a:lnTo>
                    <a:lnTo>
                      <a:pt x="59" y="110"/>
                    </a:lnTo>
                    <a:lnTo>
                      <a:pt x="72" y="94"/>
                    </a:lnTo>
                    <a:lnTo>
                      <a:pt x="79" y="85"/>
                    </a:lnTo>
                    <a:lnTo>
                      <a:pt x="87" y="77"/>
                    </a:lnTo>
                    <a:lnTo>
                      <a:pt x="103" y="65"/>
                    </a:lnTo>
                    <a:lnTo>
                      <a:pt x="129" y="46"/>
                    </a:lnTo>
                    <a:lnTo>
                      <a:pt x="139" y="40"/>
                    </a:lnTo>
                    <a:lnTo>
                      <a:pt x="147" y="38"/>
                    </a:lnTo>
                    <a:lnTo>
                      <a:pt x="148" y="36"/>
                    </a:lnTo>
                    <a:lnTo>
                      <a:pt x="157" y="32"/>
                    </a:lnTo>
                    <a:lnTo>
                      <a:pt x="168" y="29"/>
                    </a:lnTo>
                    <a:lnTo>
                      <a:pt x="177" y="26"/>
                    </a:lnTo>
                    <a:lnTo>
                      <a:pt x="179" y="26"/>
                    </a:lnTo>
                    <a:lnTo>
                      <a:pt x="189" y="22"/>
                    </a:lnTo>
                    <a:lnTo>
                      <a:pt x="199" y="19"/>
                    </a:lnTo>
                    <a:lnTo>
                      <a:pt x="211" y="18"/>
                    </a:lnTo>
                    <a:lnTo>
                      <a:pt x="232" y="15"/>
                    </a:lnTo>
                    <a:lnTo>
                      <a:pt x="256" y="15"/>
                    </a:lnTo>
                    <a:lnTo>
                      <a:pt x="277" y="18"/>
                    </a:lnTo>
                    <a:lnTo>
                      <a:pt x="289" y="19"/>
                    </a:lnTo>
                    <a:lnTo>
                      <a:pt x="298" y="22"/>
                    </a:lnTo>
                    <a:lnTo>
                      <a:pt x="309" y="26"/>
                    </a:lnTo>
                    <a:lnTo>
                      <a:pt x="310" y="26"/>
                    </a:lnTo>
                    <a:lnTo>
                      <a:pt x="320" y="29"/>
                    </a:lnTo>
                    <a:lnTo>
                      <a:pt x="330" y="32"/>
                    </a:lnTo>
                    <a:lnTo>
                      <a:pt x="340" y="36"/>
                    </a:lnTo>
                    <a:lnTo>
                      <a:pt x="341" y="38"/>
                    </a:lnTo>
                    <a:lnTo>
                      <a:pt x="349" y="40"/>
                    </a:lnTo>
                    <a:lnTo>
                      <a:pt x="358" y="46"/>
                    </a:lnTo>
                    <a:lnTo>
                      <a:pt x="385" y="65"/>
                    </a:lnTo>
                    <a:lnTo>
                      <a:pt x="401" y="77"/>
                    </a:lnTo>
                    <a:lnTo>
                      <a:pt x="409" y="85"/>
                    </a:lnTo>
                    <a:lnTo>
                      <a:pt x="416" y="94"/>
                    </a:lnTo>
                    <a:lnTo>
                      <a:pt x="429" y="110"/>
                    </a:lnTo>
                    <a:lnTo>
                      <a:pt x="429" y="111"/>
                    </a:lnTo>
                    <a:lnTo>
                      <a:pt x="435" y="118"/>
                    </a:lnTo>
                    <a:lnTo>
                      <a:pt x="441" y="128"/>
                    </a:lnTo>
                    <a:lnTo>
                      <a:pt x="451" y="147"/>
                    </a:lnTo>
                    <a:lnTo>
                      <a:pt x="462" y="177"/>
                    </a:lnTo>
                    <a:lnTo>
                      <a:pt x="467" y="198"/>
                    </a:lnTo>
                    <a:lnTo>
                      <a:pt x="469" y="209"/>
                    </a:lnTo>
                    <a:lnTo>
                      <a:pt x="471" y="230"/>
                    </a:lnTo>
                    <a:lnTo>
                      <a:pt x="471" y="254"/>
                    </a:lnTo>
                    <a:lnTo>
                      <a:pt x="469" y="276"/>
                    </a:lnTo>
                    <a:lnTo>
                      <a:pt x="467" y="287"/>
                    </a:lnTo>
                    <a:lnTo>
                      <a:pt x="465" y="299"/>
                    </a:lnTo>
                    <a:lnTo>
                      <a:pt x="462" y="308"/>
                    </a:lnTo>
                    <a:lnTo>
                      <a:pt x="451" y="338"/>
                    </a:lnTo>
                    <a:lnTo>
                      <a:pt x="446" y="347"/>
                    </a:lnTo>
                    <a:lnTo>
                      <a:pt x="441" y="358"/>
                    </a:lnTo>
                    <a:lnTo>
                      <a:pt x="435" y="367"/>
                    </a:lnTo>
                    <a:lnTo>
                      <a:pt x="422" y="383"/>
                    </a:lnTo>
                    <a:lnTo>
                      <a:pt x="422" y="384"/>
                    </a:lnTo>
                    <a:lnTo>
                      <a:pt x="416" y="392"/>
                    </a:lnTo>
                    <a:lnTo>
                      <a:pt x="393" y="415"/>
                    </a:lnTo>
                    <a:lnTo>
                      <a:pt x="385" y="421"/>
                    </a:lnTo>
                    <a:lnTo>
                      <a:pt x="368" y="434"/>
                    </a:lnTo>
                    <a:lnTo>
                      <a:pt x="340" y="449"/>
                    </a:lnTo>
                    <a:lnTo>
                      <a:pt x="330" y="453"/>
                    </a:lnTo>
                    <a:lnTo>
                      <a:pt x="320" y="457"/>
                    </a:lnTo>
                    <a:lnTo>
                      <a:pt x="310" y="460"/>
                    </a:lnTo>
                    <a:lnTo>
                      <a:pt x="309" y="460"/>
                    </a:lnTo>
                    <a:lnTo>
                      <a:pt x="298" y="464"/>
                    </a:lnTo>
                    <a:lnTo>
                      <a:pt x="289" y="466"/>
                    </a:lnTo>
                    <a:lnTo>
                      <a:pt x="277" y="468"/>
                    </a:lnTo>
                    <a:lnTo>
                      <a:pt x="256" y="470"/>
                    </a:lnTo>
                    <a:lnTo>
                      <a:pt x="232" y="470"/>
                    </a:lnTo>
                    <a:lnTo>
                      <a:pt x="211" y="468"/>
                    </a:lnTo>
                    <a:lnTo>
                      <a:pt x="199" y="466"/>
                    </a:lnTo>
                    <a:lnTo>
                      <a:pt x="189" y="464"/>
                    </a:lnTo>
                    <a:lnTo>
                      <a:pt x="179" y="460"/>
                    </a:lnTo>
                    <a:lnTo>
                      <a:pt x="177" y="460"/>
                    </a:lnTo>
                    <a:lnTo>
                      <a:pt x="168" y="457"/>
                    </a:lnTo>
                    <a:lnTo>
                      <a:pt x="157" y="453"/>
                    </a:lnTo>
                    <a:lnTo>
                      <a:pt x="148" y="449"/>
                    </a:lnTo>
                    <a:lnTo>
                      <a:pt x="120" y="434"/>
                    </a:lnTo>
                    <a:lnTo>
                      <a:pt x="103" y="421"/>
                    </a:lnTo>
                    <a:lnTo>
                      <a:pt x="95" y="415"/>
                    </a:lnTo>
                    <a:lnTo>
                      <a:pt x="72" y="392"/>
                    </a:lnTo>
                    <a:lnTo>
                      <a:pt x="66" y="384"/>
                    </a:lnTo>
                    <a:lnTo>
                      <a:pt x="66" y="383"/>
                    </a:lnTo>
                    <a:lnTo>
                      <a:pt x="52" y="367"/>
                    </a:lnTo>
                    <a:lnTo>
                      <a:pt x="47" y="358"/>
                    </a:lnTo>
                    <a:lnTo>
                      <a:pt x="42" y="347"/>
                    </a:lnTo>
                    <a:lnTo>
                      <a:pt x="36" y="338"/>
                    </a:lnTo>
                    <a:lnTo>
                      <a:pt x="26" y="308"/>
                    </a:lnTo>
                    <a:lnTo>
                      <a:pt x="23" y="299"/>
                    </a:lnTo>
                    <a:lnTo>
                      <a:pt x="20" y="287"/>
                    </a:lnTo>
                    <a:lnTo>
                      <a:pt x="19" y="276"/>
                    </a:lnTo>
                    <a:lnTo>
                      <a:pt x="16" y="254"/>
                    </a:lnTo>
                    <a:lnTo>
                      <a:pt x="0" y="25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1" name="Freeform 2031"/>
              <p:cNvSpPr>
                <a:spLocks/>
              </p:cNvSpPr>
              <p:nvPr/>
            </p:nvSpPr>
            <p:spPr bwMode="auto">
              <a:xfrm>
                <a:off x="1952" y="3128"/>
                <a:ext cx="185" cy="87"/>
              </a:xfrm>
              <a:custGeom>
                <a:avLst/>
                <a:gdLst>
                  <a:gd name="T0" fmla="*/ 185 w 555"/>
                  <a:gd name="T1" fmla="*/ 0 h 260"/>
                  <a:gd name="T2" fmla="*/ 0 w 555"/>
                  <a:gd name="T3" fmla="*/ 0 h 260"/>
                  <a:gd name="T4" fmla="*/ 0 w 555"/>
                  <a:gd name="T5" fmla="*/ 87 h 260"/>
                  <a:gd name="T6" fmla="*/ 105 w 555"/>
                  <a:gd name="T7" fmla="*/ 87 h 260"/>
                  <a:gd name="T8" fmla="*/ 105 w 555"/>
                  <a:gd name="T9" fmla="*/ 82 h 260"/>
                  <a:gd name="T10" fmla="*/ 5 w 555"/>
                  <a:gd name="T11" fmla="*/ 82 h 260"/>
                  <a:gd name="T12" fmla="*/ 5 w 555"/>
                  <a:gd name="T13" fmla="*/ 5 h 260"/>
                  <a:gd name="T14" fmla="*/ 185 w 555"/>
                  <a:gd name="T15" fmla="*/ 5 h 260"/>
                  <a:gd name="T16" fmla="*/ 185 w 555"/>
                  <a:gd name="T17" fmla="*/ 0 h 2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55"/>
                  <a:gd name="T28" fmla="*/ 0 h 260"/>
                  <a:gd name="T29" fmla="*/ 555 w 555"/>
                  <a:gd name="T30" fmla="*/ 260 h 26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55" h="260">
                    <a:moveTo>
                      <a:pt x="555" y="0"/>
                    </a:moveTo>
                    <a:lnTo>
                      <a:pt x="0" y="0"/>
                    </a:lnTo>
                    <a:lnTo>
                      <a:pt x="0" y="260"/>
                    </a:lnTo>
                    <a:lnTo>
                      <a:pt x="316" y="260"/>
                    </a:lnTo>
                    <a:lnTo>
                      <a:pt x="316" y="244"/>
                    </a:lnTo>
                    <a:lnTo>
                      <a:pt x="16" y="244"/>
                    </a:lnTo>
                    <a:lnTo>
                      <a:pt x="16" y="16"/>
                    </a:lnTo>
                    <a:lnTo>
                      <a:pt x="555" y="16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2" name="Oval 2032"/>
              <p:cNvSpPr>
                <a:spLocks noChangeArrowheads="1"/>
              </p:cNvSpPr>
              <p:nvPr/>
            </p:nvSpPr>
            <p:spPr bwMode="auto">
              <a:xfrm>
                <a:off x="2113" y="3187"/>
                <a:ext cx="46" cy="46"/>
              </a:xfrm>
              <a:prstGeom prst="ellipse">
                <a:avLst/>
              </a:prstGeom>
              <a:solidFill>
                <a:srgbClr val="96BD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63" name="Freeform 2033"/>
              <p:cNvSpPr>
                <a:spLocks/>
              </p:cNvSpPr>
              <p:nvPr/>
            </p:nvSpPr>
            <p:spPr bwMode="auto">
              <a:xfrm>
                <a:off x="2110" y="3184"/>
                <a:ext cx="52" cy="52"/>
              </a:xfrm>
              <a:custGeom>
                <a:avLst/>
                <a:gdLst>
                  <a:gd name="T0" fmla="*/ 0 w 154"/>
                  <a:gd name="T1" fmla="*/ 31 h 155"/>
                  <a:gd name="T2" fmla="*/ 4 w 154"/>
                  <a:gd name="T3" fmla="*/ 41 h 155"/>
                  <a:gd name="T4" fmla="*/ 7 w 154"/>
                  <a:gd name="T5" fmla="*/ 44 h 155"/>
                  <a:gd name="T6" fmla="*/ 16 w 154"/>
                  <a:gd name="T7" fmla="*/ 50 h 155"/>
                  <a:gd name="T8" fmla="*/ 26 w 154"/>
                  <a:gd name="T9" fmla="*/ 52 h 155"/>
                  <a:gd name="T10" fmla="*/ 36 w 154"/>
                  <a:gd name="T11" fmla="*/ 50 h 155"/>
                  <a:gd name="T12" fmla="*/ 44 w 154"/>
                  <a:gd name="T13" fmla="*/ 44 h 155"/>
                  <a:gd name="T14" fmla="*/ 48 w 154"/>
                  <a:gd name="T15" fmla="*/ 41 h 155"/>
                  <a:gd name="T16" fmla="*/ 52 w 154"/>
                  <a:gd name="T17" fmla="*/ 31 h 155"/>
                  <a:gd name="T18" fmla="*/ 52 w 154"/>
                  <a:gd name="T19" fmla="*/ 21 h 155"/>
                  <a:gd name="T20" fmla="*/ 48 w 154"/>
                  <a:gd name="T21" fmla="*/ 11 h 155"/>
                  <a:gd name="T22" fmla="*/ 44 w 154"/>
                  <a:gd name="T23" fmla="*/ 7 h 155"/>
                  <a:gd name="T24" fmla="*/ 36 w 154"/>
                  <a:gd name="T25" fmla="*/ 2 h 155"/>
                  <a:gd name="T26" fmla="*/ 26 w 154"/>
                  <a:gd name="T27" fmla="*/ 0 h 155"/>
                  <a:gd name="T28" fmla="*/ 16 w 154"/>
                  <a:gd name="T29" fmla="*/ 2 h 155"/>
                  <a:gd name="T30" fmla="*/ 7 w 154"/>
                  <a:gd name="T31" fmla="*/ 7 h 155"/>
                  <a:gd name="T32" fmla="*/ 4 w 154"/>
                  <a:gd name="T33" fmla="*/ 11 h 155"/>
                  <a:gd name="T34" fmla="*/ 0 w 154"/>
                  <a:gd name="T35" fmla="*/ 21 h 155"/>
                  <a:gd name="T36" fmla="*/ 5 w 154"/>
                  <a:gd name="T37" fmla="*/ 26 h 155"/>
                  <a:gd name="T38" fmla="*/ 7 w 154"/>
                  <a:gd name="T39" fmla="*/ 17 h 155"/>
                  <a:gd name="T40" fmla="*/ 11 w 154"/>
                  <a:gd name="T41" fmla="*/ 11 h 155"/>
                  <a:gd name="T42" fmla="*/ 18 w 154"/>
                  <a:gd name="T43" fmla="*/ 7 h 155"/>
                  <a:gd name="T44" fmla="*/ 26 w 154"/>
                  <a:gd name="T45" fmla="*/ 5 h 155"/>
                  <a:gd name="T46" fmla="*/ 34 w 154"/>
                  <a:gd name="T47" fmla="*/ 7 h 155"/>
                  <a:gd name="T48" fmla="*/ 41 w 154"/>
                  <a:gd name="T49" fmla="*/ 11 h 155"/>
                  <a:gd name="T50" fmla="*/ 45 w 154"/>
                  <a:gd name="T51" fmla="*/ 17 h 155"/>
                  <a:gd name="T52" fmla="*/ 47 w 154"/>
                  <a:gd name="T53" fmla="*/ 26 h 155"/>
                  <a:gd name="T54" fmla="*/ 45 w 154"/>
                  <a:gd name="T55" fmla="*/ 34 h 155"/>
                  <a:gd name="T56" fmla="*/ 41 w 154"/>
                  <a:gd name="T57" fmla="*/ 41 h 155"/>
                  <a:gd name="T58" fmla="*/ 34 w 154"/>
                  <a:gd name="T59" fmla="*/ 45 h 155"/>
                  <a:gd name="T60" fmla="*/ 26 w 154"/>
                  <a:gd name="T61" fmla="*/ 47 h 155"/>
                  <a:gd name="T62" fmla="*/ 18 w 154"/>
                  <a:gd name="T63" fmla="*/ 45 h 155"/>
                  <a:gd name="T64" fmla="*/ 11 w 154"/>
                  <a:gd name="T65" fmla="*/ 41 h 155"/>
                  <a:gd name="T66" fmla="*/ 7 w 154"/>
                  <a:gd name="T67" fmla="*/ 34 h 155"/>
                  <a:gd name="T68" fmla="*/ 5 w 154"/>
                  <a:gd name="T69" fmla="*/ 26 h 155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54"/>
                  <a:gd name="T106" fmla="*/ 0 h 155"/>
                  <a:gd name="T107" fmla="*/ 154 w 154"/>
                  <a:gd name="T108" fmla="*/ 155 h 155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54" h="155">
                    <a:moveTo>
                      <a:pt x="0" y="77"/>
                    </a:moveTo>
                    <a:lnTo>
                      <a:pt x="1" y="93"/>
                    </a:lnTo>
                    <a:lnTo>
                      <a:pt x="5" y="107"/>
                    </a:lnTo>
                    <a:lnTo>
                      <a:pt x="13" y="121"/>
                    </a:lnTo>
                    <a:lnTo>
                      <a:pt x="21" y="131"/>
                    </a:lnTo>
                    <a:lnTo>
                      <a:pt x="22" y="132"/>
                    </a:lnTo>
                    <a:lnTo>
                      <a:pt x="34" y="142"/>
                    </a:lnTo>
                    <a:lnTo>
                      <a:pt x="48" y="149"/>
                    </a:lnTo>
                    <a:lnTo>
                      <a:pt x="61" y="153"/>
                    </a:lnTo>
                    <a:lnTo>
                      <a:pt x="77" y="155"/>
                    </a:lnTo>
                    <a:lnTo>
                      <a:pt x="93" y="153"/>
                    </a:lnTo>
                    <a:lnTo>
                      <a:pt x="106" y="149"/>
                    </a:lnTo>
                    <a:lnTo>
                      <a:pt x="119" y="142"/>
                    </a:lnTo>
                    <a:lnTo>
                      <a:pt x="131" y="132"/>
                    </a:lnTo>
                    <a:lnTo>
                      <a:pt x="133" y="131"/>
                    </a:lnTo>
                    <a:lnTo>
                      <a:pt x="141" y="121"/>
                    </a:lnTo>
                    <a:lnTo>
                      <a:pt x="149" y="107"/>
                    </a:lnTo>
                    <a:lnTo>
                      <a:pt x="153" y="93"/>
                    </a:lnTo>
                    <a:lnTo>
                      <a:pt x="154" y="77"/>
                    </a:lnTo>
                    <a:lnTo>
                      <a:pt x="153" y="62"/>
                    </a:lnTo>
                    <a:lnTo>
                      <a:pt x="149" y="47"/>
                    </a:lnTo>
                    <a:lnTo>
                      <a:pt x="141" y="34"/>
                    </a:lnTo>
                    <a:lnTo>
                      <a:pt x="133" y="24"/>
                    </a:lnTo>
                    <a:lnTo>
                      <a:pt x="131" y="22"/>
                    </a:lnTo>
                    <a:lnTo>
                      <a:pt x="119" y="13"/>
                    </a:lnTo>
                    <a:lnTo>
                      <a:pt x="106" y="5"/>
                    </a:lnTo>
                    <a:lnTo>
                      <a:pt x="93" y="1"/>
                    </a:lnTo>
                    <a:lnTo>
                      <a:pt x="77" y="0"/>
                    </a:lnTo>
                    <a:lnTo>
                      <a:pt x="61" y="1"/>
                    </a:lnTo>
                    <a:lnTo>
                      <a:pt x="48" y="5"/>
                    </a:lnTo>
                    <a:lnTo>
                      <a:pt x="34" y="13"/>
                    </a:lnTo>
                    <a:lnTo>
                      <a:pt x="22" y="22"/>
                    </a:lnTo>
                    <a:lnTo>
                      <a:pt x="21" y="24"/>
                    </a:lnTo>
                    <a:lnTo>
                      <a:pt x="13" y="34"/>
                    </a:lnTo>
                    <a:lnTo>
                      <a:pt x="5" y="47"/>
                    </a:lnTo>
                    <a:lnTo>
                      <a:pt x="1" y="62"/>
                    </a:lnTo>
                    <a:lnTo>
                      <a:pt x="0" y="77"/>
                    </a:lnTo>
                    <a:lnTo>
                      <a:pt x="16" y="77"/>
                    </a:lnTo>
                    <a:lnTo>
                      <a:pt x="17" y="64"/>
                    </a:lnTo>
                    <a:lnTo>
                      <a:pt x="21" y="52"/>
                    </a:lnTo>
                    <a:lnTo>
                      <a:pt x="26" y="42"/>
                    </a:lnTo>
                    <a:lnTo>
                      <a:pt x="33" y="34"/>
                    </a:lnTo>
                    <a:lnTo>
                      <a:pt x="42" y="26"/>
                    </a:lnTo>
                    <a:lnTo>
                      <a:pt x="53" y="21"/>
                    </a:lnTo>
                    <a:lnTo>
                      <a:pt x="64" y="17"/>
                    </a:lnTo>
                    <a:lnTo>
                      <a:pt x="77" y="16"/>
                    </a:lnTo>
                    <a:lnTo>
                      <a:pt x="90" y="17"/>
                    </a:lnTo>
                    <a:lnTo>
                      <a:pt x="101" y="21"/>
                    </a:lnTo>
                    <a:lnTo>
                      <a:pt x="111" y="26"/>
                    </a:lnTo>
                    <a:lnTo>
                      <a:pt x="121" y="34"/>
                    </a:lnTo>
                    <a:lnTo>
                      <a:pt x="127" y="42"/>
                    </a:lnTo>
                    <a:lnTo>
                      <a:pt x="133" y="52"/>
                    </a:lnTo>
                    <a:lnTo>
                      <a:pt x="137" y="64"/>
                    </a:lnTo>
                    <a:lnTo>
                      <a:pt x="138" y="77"/>
                    </a:lnTo>
                    <a:lnTo>
                      <a:pt x="137" y="90"/>
                    </a:lnTo>
                    <a:lnTo>
                      <a:pt x="133" y="102"/>
                    </a:lnTo>
                    <a:lnTo>
                      <a:pt x="127" y="113"/>
                    </a:lnTo>
                    <a:lnTo>
                      <a:pt x="121" y="121"/>
                    </a:lnTo>
                    <a:lnTo>
                      <a:pt x="111" y="128"/>
                    </a:lnTo>
                    <a:lnTo>
                      <a:pt x="101" y="135"/>
                    </a:lnTo>
                    <a:lnTo>
                      <a:pt x="90" y="138"/>
                    </a:lnTo>
                    <a:lnTo>
                      <a:pt x="77" y="139"/>
                    </a:lnTo>
                    <a:lnTo>
                      <a:pt x="64" y="138"/>
                    </a:lnTo>
                    <a:lnTo>
                      <a:pt x="53" y="135"/>
                    </a:lnTo>
                    <a:lnTo>
                      <a:pt x="42" y="128"/>
                    </a:lnTo>
                    <a:lnTo>
                      <a:pt x="33" y="121"/>
                    </a:lnTo>
                    <a:lnTo>
                      <a:pt x="26" y="113"/>
                    </a:lnTo>
                    <a:lnTo>
                      <a:pt x="21" y="102"/>
                    </a:lnTo>
                    <a:lnTo>
                      <a:pt x="17" y="90"/>
                    </a:lnTo>
                    <a:lnTo>
                      <a:pt x="16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4" name="Oval 2034"/>
              <p:cNvSpPr>
                <a:spLocks noChangeArrowheads="1"/>
              </p:cNvSpPr>
              <p:nvPr/>
            </p:nvSpPr>
            <p:spPr bwMode="auto">
              <a:xfrm>
                <a:off x="2114" y="3188"/>
                <a:ext cx="45" cy="44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65" name="Freeform 2035"/>
              <p:cNvSpPr>
                <a:spLocks/>
              </p:cNvSpPr>
              <p:nvPr/>
            </p:nvSpPr>
            <p:spPr bwMode="auto">
              <a:xfrm>
                <a:off x="1515" y="3166"/>
                <a:ext cx="33" cy="9"/>
              </a:xfrm>
              <a:custGeom>
                <a:avLst/>
                <a:gdLst>
                  <a:gd name="T0" fmla="*/ 4 w 97"/>
                  <a:gd name="T1" fmla="*/ 0 h 27"/>
                  <a:gd name="T2" fmla="*/ 3 w 97"/>
                  <a:gd name="T3" fmla="*/ 0 h 27"/>
                  <a:gd name="T4" fmla="*/ 2 w 97"/>
                  <a:gd name="T5" fmla="*/ 1 h 27"/>
                  <a:gd name="T6" fmla="*/ 0 w 97"/>
                  <a:gd name="T7" fmla="*/ 2 h 27"/>
                  <a:gd name="T8" fmla="*/ 0 w 97"/>
                  <a:gd name="T9" fmla="*/ 3 h 27"/>
                  <a:gd name="T10" fmla="*/ 0 w 97"/>
                  <a:gd name="T11" fmla="*/ 6 h 27"/>
                  <a:gd name="T12" fmla="*/ 0 w 97"/>
                  <a:gd name="T13" fmla="*/ 7 h 27"/>
                  <a:gd name="T14" fmla="*/ 2 w 97"/>
                  <a:gd name="T15" fmla="*/ 8 h 27"/>
                  <a:gd name="T16" fmla="*/ 3 w 97"/>
                  <a:gd name="T17" fmla="*/ 9 h 27"/>
                  <a:gd name="T18" fmla="*/ 30 w 97"/>
                  <a:gd name="T19" fmla="*/ 9 h 27"/>
                  <a:gd name="T20" fmla="*/ 31 w 97"/>
                  <a:gd name="T21" fmla="*/ 8 h 27"/>
                  <a:gd name="T22" fmla="*/ 33 w 97"/>
                  <a:gd name="T23" fmla="*/ 7 h 27"/>
                  <a:gd name="T24" fmla="*/ 33 w 97"/>
                  <a:gd name="T25" fmla="*/ 6 h 27"/>
                  <a:gd name="T26" fmla="*/ 33 w 97"/>
                  <a:gd name="T27" fmla="*/ 3 h 27"/>
                  <a:gd name="T28" fmla="*/ 33 w 97"/>
                  <a:gd name="T29" fmla="*/ 2 h 27"/>
                  <a:gd name="T30" fmla="*/ 31 w 97"/>
                  <a:gd name="T31" fmla="*/ 1 h 27"/>
                  <a:gd name="T32" fmla="*/ 30 w 97"/>
                  <a:gd name="T33" fmla="*/ 0 h 27"/>
                  <a:gd name="T34" fmla="*/ 29 w 97"/>
                  <a:gd name="T35" fmla="*/ 0 h 27"/>
                  <a:gd name="T36" fmla="*/ 4 w 97"/>
                  <a:gd name="T37" fmla="*/ 0 h 2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7"/>
                  <a:gd name="T58" fmla="*/ 0 h 27"/>
                  <a:gd name="T59" fmla="*/ 97 w 97"/>
                  <a:gd name="T60" fmla="*/ 27 h 2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7" h="27">
                    <a:moveTo>
                      <a:pt x="13" y="0"/>
                    </a:moveTo>
                    <a:lnTo>
                      <a:pt x="9" y="0"/>
                    </a:lnTo>
                    <a:lnTo>
                      <a:pt x="7" y="2"/>
                    </a:lnTo>
                    <a:lnTo>
                      <a:pt x="1" y="7"/>
                    </a:lnTo>
                    <a:lnTo>
                      <a:pt x="0" y="10"/>
                    </a:lnTo>
                    <a:lnTo>
                      <a:pt x="0" y="18"/>
                    </a:lnTo>
                    <a:lnTo>
                      <a:pt x="1" y="20"/>
                    </a:lnTo>
                    <a:lnTo>
                      <a:pt x="7" y="25"/>
                    </a:lnTo>
                    <a:lnTo>
                      <a:pt x="9" y="27"/>
                    </a:lnTo>
                    <a:lnTo>
                      <a:pt x="88" y="27"/>
                    </a:lnTo>
                    <a:lnTo>
                      <a:pt x="91" y="25"/>
                    </a:lnTo>
                    <a:lnTo>
                      <a:pt x="96" y="20"/>
                    </a:lnTo>
                    <a:lnTo>
                      <a:pt x="97" y="18"/>
                    </a:lnTo>
                    <a:lnTo>
                      <a:pt x="97" y="10"/>
                    </a:lnTo>
                    <a:lnTo>
                      <a:pt x="96" y="7"/>
                    </a:lnTo>
                    <a:lnTo>
                      <a:pt x="91" y="2"/>
                    </a:lnTo>
                    <a:lnTo>
                      <a:pt x="88" y="0"/>
                    </a:lnTo>
                    <a:lnTo>
                      <a:pt x="84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6" name="Freeform 2036"/>
              <p:cNvSpPr>
                <a:spLocks/>
              </p:cNvSpPr>
              <p:nvPr/>
            </p:nvSpPr>
            <p:spPr bwMode="auto">
              <a:xfrm>
                <a:off x="1508" y="3153"/>
                <a:ext cx="35" cy="35"/>
              </a:xfrm>
              <a:custGeom>
                <a:avLst/>
                <a:gdLst>
                  <a:gd name="T0" fmla="*/ 0 w 105"/>
                  <a:gd name="T1" fmla="*/ 0 h 104"/>
                  <a:gd name="T2" fmla="*/ 35 w 105"/>
                  <a:gd name="T3" fmla="*/ 18 h 104"/>
                  <a:gd name="T4" fmla="*/ 0 w 105"/>
                  <a:gd name="T5" fmla="*/ 35 h 104"/>
                  <a:gd name="T6" fmla="*/ 0 w 105"/>
                  <a:gd name="T7" fmla="*/ 0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104"/>
                  <a:gd name="T14" fmla="*/ 105 w 105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104">
                    <a:moveTo>
                      <a:pt x="0" y="0"/>
                    </a:moveTo>
                    <a:lnTo>
                      <a:pt x="105" y="53"/>
                    </a:lnTo>
                    <a:lnTo>
                      <a:pt x="0" y="1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7" name="Freeform 2037"/>
              <p:cNvSpPr>
                <a:spLocks/>
              </p:cNvSpPr>
              <p:nvPr/>
            </p:nvSpPr>
            <p:spPr bwMode="auto">
              <a:xfrm>
                <a:off x="1504" y="3149"/>
                <a:ext cx="44" cy="43"/>
              </a:xfrm>
              <a:custGeom>
                <a:avLst/>
                <a:gdLst>
                  <a:gd name="T0" fmla="*/ 9 w 132"/>
                  <a:gd name="T1" fmla="*/ 11 h 130"/>
                  <a:gd name="T2" fmla="*/ 30 w 132"/>
                  <a:gd name="T3" fmla="*/ 22 h 130"/>
                  <a:gd name="T4" fmla="*/ 9 w 132"/>
                  <a:gd name="T5" fmla="*/ 32 h 130"/>
                  <a:gd name="T6" fmla="*/ 9 w 132"/>
                  <a:gd name="T7" fmla="*/ 11 h 130"/>
                  <a:gd name="T8" fmla="*/ 0 w 132"/>
                  <a:gd name="T9" fmla="*/ 4 h 130"/>
                  <a:gd name="T10" fmla="*/ 0 w 132"/>
                  <a:gd name="T11" fmla="*/ 39 h 130"/>
                  <a:gd name="T12" fmla="*/ 0 w 132"/>
                  <a:gd name="T13" fmla="*/ 39 h 130"/>
                  <a:gd name="T14" fmla="*/ 1 w 132"/>
                  <a:gd name="T15" fmla="*/ 40 h 130"/>
                  <a:gd name="T16" fmla="*/ 1 w 132"/>
                  <a:gd name="T17" fmla="*/ 42 h 130"/>
                  <a:gd name="T18" fmla="*/ 2 w 132"/>
                  <a:gd name="T19" fmla="*/ 42 h 130"/>
                  <a:gd name="T20" fmla="*/ 3 w 132"/>
                  <a:gd name="T21" fmla="*/ 43 h 130"/>
                  <a:gd name="T22" fmla="*/ 4 w 132"/>
                  <a:gd name="T23" fmla="*/ 43 h 130"/>
                  <a:gd name="T24" fmla="*/ 5 w 132"/>
                  <a:gd name="T25" fmla="*/ 43 h 130"/>
                  <a:gd name="T26" fmla="*/ 6 w 132"/>
                  <a:gd name="T27" fmla="*/ 43 h 130"/>
                  <a:gd name="T28" fmla="*/ 41 w 132"/>
                  <a:gd name="T29" fmla="*/ 25 h 130"/>
                  <a:gd name="T30" fmla="*/ 42 w 132"/>
                  <a:gd name="T31" fmla="*/ 25 h 130"/>
                  <a:gd name="T32" fmla="*/ 43 w 132"/>
                  <a:gd name="T33" fmla="*/ 25 h 130"/>
                  <a:gd name="T34" fmla="*/ 44 w 132"/>
                  <a:gd name="T35" fmla="*/ 24 h 130"/>
                  <a:gd name="T36" fmla="*/ 44 w 132"/>
                  <a:gd name="T37" fmla="*/ 22 h 130"/>
                  <a:gd name="T38" fmla="*/ 44 w 132"/>
                  <a:gd name="T39" fmla="*/ 21 h 130"/>
                  <a:gd name="T40" fmla="*/ 43 w 132"/>
                  <a:gd name="T41" fmla="*/ 20 h 130"/>
                  <a:gd name="T42" fmla="*/ 43 w 132"/>
                  <a:gd name="T43" fmla="*/ 19 h 130"/>
                  <a:gd name="T44" fmla="*/ 42 w 132"/>
                  <a:gd name="T45" fmla="*/ 18 h 130"/>
                  <a:gd name="T46" fmla="*/ 7 w 132"/>
                  <a:gd name="T47" fmla="*/ 0 h 130"/>
                  <a:gd name="T48" fmla="*/ 6 w 132"/>
                  <a:gd name="T49" fmla="*/ 0 h 130"/>
                  <a:gd name="T50" fmla="*/ 3 w 132"/>
                  <a:gd name="T51" fmla="*/ 0 h 130"/>
                  <a:gd name="T52" fmla="*/ 2 w 132"/>
                  <a:gd name="T53" fmla="*/ 0 h 130"/>
                  <a:gd name="T54" fmla="*/ 1 w 132"/>
                  <a:gd name="T55" fmla="*/ 2 h 130"/>
                  <a:gd name="T56" fmla="*/ 0 w 132"/>
                  <a:gd name="T57" fmla="*/ 3 h 130"/>
                  <a:gd name="T58" fmla="*/ 0 w 132"/>
                  <a:gd name="T59" fmla="*/ 4 h 130"/>
                  <a:gd name="T60" fmla="*/ 9 w 132"/>
                  <a:gd name="T61" fmla="*/ 11 h 13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32"/>
                  <a:gd name="T94" fmla="*/ 0 h 130"/>
                  <a:gd name="T95" fmla="*/ 132 w 132"/>
                  <a:gd name="T96" fmla="*/ 130 h 13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32" h="130">
                    <a:moveTo>
                      <a:pt x="27" y="34"/>
                    </a:moveTo>
                    <a:lnTo>
                      <a:pt x="90" y="66"/>
                    </a:lnTo>
                    <a:lnTo>
                      <a:pt x="27" y="96"/>
                    </a:lnTo>
                    <a:lnTo>
                      <a:pt x="27" y="34"/>
                    </a:lnTo>
                    <a:lnTo>
                      <a:pt x="0" y="13"/>
                    </a:lnTo>
                    <a:lnTo>
                      <a:pt x="0" y="117"/>
                    </a:lnTo>
                    <a:lnTo>
                      <a:pt x="0" y="119"/>
                    </a:lnTo>
                    <a:lnTo>
                      <a:pt x="2" y="122"/>
                    </a:lnTo>
                    <a:lnTo>
                      <a:pt x="3" y="126"/>
                    </a:lnTo>
                    <a:lnTo>
                      <a:pt x="6" y="127"/>
                    </a:lnTo>
                    <a:lnTo>
                      <a:pt x="10" y="129"/>
                    </a:lnTo>
                    <a:lnTo>
                      <a:pt x="12" y="130"/>
                    </a:lnTo>
                    <a:lnTo>
                      <a:pt x="16" y="130"/>
                    </a:lnTo>
                    <a:lnTo>
                      <a:pt x="19" y="129"/>
                    </a:lnTo>
                    <a:lnTo>
                      <a:pt x="124" y="77"/>
                    </a:lnTo>
                    <a:lnTo>
                      <a:pt x="126" y="76"/>
                    </a:lnTo>
                    <a:lnTo>
                      <a:pt x="128" y="75"/>
                    </a:lnTo>
                    <a:lnTo>
                      <a:pt x="131" y="72"/>
                    </a:lnTo>
                    <a:lnTo>
                      <a:pt x="132" y="68"/>
                    </a:lnTo>
                    <a:lnTo>
                      <a:pt x="132" y="62"/>
                    </a:lnTo>
                    <a:lnTo>
                      <a:pt x="130" y="59"/>
                    </a:lnTo>
                    <a:lnTo>
                      <a:pt x="128" y="56"/>
                    </a:lnTo>
                    <a:lnTo>
                      <a:pt x="126" y="54"/>
                    </a:lnTo>
                    <a:lnTo>
                      <a:pt x="20" y="1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27" y="3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8" name="Freeform 2038"/>
              <p:cNvSpPr>
                <a:spLocks/>
              </p:cNvSpPr>
              <p:nvPr/>
            </p:nvSpPr>
            <p:spPr bwMode="auto">
              <a:xfrm>
                <a:off x="1821" y="3169"/>
                <a:ext cx="32" cy="9"/>
              </a:xfrm>
              <a:custGeom>
                <a:avLst/>
                <a:gdLst>
                  <a:gd name="T0" fmla="*/ 28 w 96"/>
                  <a:gd name="T1" fmla="*/ 9 h 27"/>
                  <a:gd name="T2" fmla="*/ 29 w 96"/>
                  <a:gd name="T3" fmla="*/ 9 h 27"/>
                  <a:gd name="T4" fmla="*/ 30 w 96"/>
                  <a:gd name="T5" fmla="*/ 8 h 27"/>
                  <a:gd name="T6" fmla="*/ 31 w 96"/>
                  <a:gd name="T7" fmla="*/ 7 h 27"/>
                  <a:gd name="T8" fmla="*/ 32 w 96"/>
                  <a:gd name="T9" fmla="*/ 6 h 27"/>
                  <a:gd name="T10" fmla="*/ 32 w 96"/>
                  <a:gd name="T11" fmla="*/ 3 h 27"/>
                  <a:gd name="T12" fmla="*/ 31 w 96"/>
                  <a:gd name="T13" fmla="*/ 2 h 27"/>
                  <a:gd name="T14" fmla="*/ 30 w 96"/>
                  <a:gd name="T15" fmla="*/ 1 h 27"/>
                  <a:gd name="T16" fmla="*/ 29 w 96"/>
                  <a:gd name="T17" fmla="*/ 0 h 27"/>
                  <a:gd name="T18" fmla="*/ 3 w 96"/>
                  <a:gd name="T19" fmla="*/ 0 h 27"/>
                  <a:gd name="T20" fmla="*/ 2 w 96"/>
                  <a:gd name="T21" fmla="*/ 1 h 27"/>
                  <a:gd name="T22" fmla="*/ 0 w 96"/>
                  <a:gd name="T23" fmla="*/ 2 h 27"/>
                  <a:gd name="T24" fmla="*/ 0 w 96"/>
                  <a:gd name="T25" fmla="*/ 3 h 27"/>
                  <a:gd name="T26" fmla="*/ 0 w 96"/>
                  <a:gd name="T27" fmla="*/ 6 h 27"/>
                  <a:gd name="T28" fmla="*/ 0 w 96"/>
                  <a:gd name="T29" fmla="*/ 7 h 27"/>
                  <a:gd name="T30" fmla="*/ 2 w 96"/>
                  <a:gd name="T31" fmla="*/ 8 h 27"/>
                  <a:gd name="T32" fmla="*/ 3 w 96"/>
                  <a:gd name="T33" fmla="*/ 9 h 27"/>
                  <a:gd name="T34" fmla="*/ 4 w 96"/>
                  <a:gd name="T35" fmla="*/ 9 h 27"/>
                  <a:gd name="T36" fmla="*/ 28 w 96"/>
                  <a:gd name="T37" fmla="*/ 9 h 27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96"/>
                  <a:gd name="T58" fmla="*/ 0 h 27"/>
                  <a:gd name="T59" fmla="*/ 96 w 96"/>
                  <a:gd name="T60" fmla="*/ 27 h 27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96" h="27">
                    <a:moveTo>
                      <a:pt x="83" y="27"/>
                    </a:moveTo>
                    <a:lnTo>
                      <a:pt x="87" y="27"/>
                    </a:lnTo>
                    <a:lnTo>
                      <a:pt x="89" y="25"/>
                    </a:lnTo>
                    <a:lnTo>
                      <a:pt x="94" y="20"/>
                    </a:lnTo>
                    <a:lnTo>
                      <a:pt x="96" y="17"/>
                    </a:lnTo>
                    <a:lnTo>
                      <a:pt x="96" y="10"/>
                    </a:lnTo>
                    <a:lnTo>
                      <a:pt x="94" y="7"/>
                    </a:lnTo>
                    <a:lnTo>
                      <a:pt x="89" y="2"/>
                    </a:lnTo>
                    <a:lnTo>
                      <a:pt x="87" y="0"/>
                    </a:lnTo>
                    <a:lnTo>
                      <a:pt x="9" y="0"/>
                    </a:lnTo>
                    <a:lnTo>
                      <a:pt x="7" y="2"/>
                    </a:lnTo>
                    <a:lnTo>
                      <a:pt x="1" y="7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7" y="25"/>
                    </a:lnTo>
                    <a:lnTo>
                      <a:pt x="9" y="27"/>
                    </a:lnTo>
                    <a:lnTo>
                      <a:pt x="13" y="27"/>
                    </a:lnTo>
                    <a:lnTo>
                      <a:pt x="83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69" name="Freeform 2039"/>
              <p:cNvSpPr>
                <a:spLocks/>
              </p:cNvSpPr>
              <p:nvPr/>
            </p:nvSpPr>
            <p:spPr bwMode="auto">
              <a:xfrm>
                <a:off x="1825" y="3156"/>
                <a:ext cx="35" cy="35"/>
              </a:xfrm>
              <a:custGeom>
                <a:avLst/>
                <a:gdLst>
                  <a:gd name="T0" fmla="*/ 35 w 104"/>
                  <a:gd name="T1" fmla="*/ 0 h 104"/>
                  <a:gd name="T2" fmla="*/ 0 w 104"/>
                  <a:gd name="T3" fmla="*/ 18 h 104"/>
                  <a:gd name="T4" fmla="*/ 35 w 104"/>
                  <a:gd name="T5" fmla="*/ 35 h 104"/>
                  <a:gd name="T6" fmla="*/ 35 w 104"/>
                  <a:gd name="T7" fmla="*/ 0 h 10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4"/>
                  <a:gd name="T13" fmla="*/ 0 h 104"/>
                  <a:gd name="T14" fmla="*/ 104 w 104"/>
                  <a:gd name="T15" fmla="*/ 104 h 10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4" h="104">
                    <a:moveTo>
                      <a:pt x="104" y="0"/>
                    </a:moveTo>
                    <a:lnTo>
                      <a:pt x="0" y="52"/>
                    </a:lnTo>
                    <a:lnTo>
                      <a:pt x="104" y="10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0" name="Freeform 2040"/>
              <p:cNvSpPr>
                <a:spLocks/>
              </p:cNvSpPr>
              <p:nvPr/>
            </p:nvSpPr>
            <p:spPr bwMode="auto">
              <a:xfrm>
                <a:off x="1821" y="3152"/>
                <a:ext cx="43" cy="43"/>
              </a:xfrm>
              <a:custGeom>
                <a:avLst/>
                <a:gdLst>
                  <a:gd name="T0" fmla="*/ 43 w 130"/>
                  <a:gd name="T1" fmla="*/ 4 h 130"/>
                  <a:gd name="T2" fmla="*/ 43 w 130"/>
                  <a:gd name="T3" fmla="*/ 3 h 130"/>
                  <a:gd name="T4" fmla="*/ 43 w 130"/>
                  <a:gd name="T5" fmla="*/ 2 h 130"/>
                  <a:gd name="T6" fmla="*/ 41 w 130"/>
                  <a:gd name="T7" fmla="*/ 0 h 130"/>
                  <a:gd name="T8" fmla="*/ 40 w 130"/>
                  <a:gd name="T9" fmla="*/ 0 h 130"/>
                  <a:gd name="T10" fmla="*/ 37 w 130"/>
                  <a:gd name="T11" fmla="*/ 0 h 130"/>
                  <a:gd name="T12" fmla="*/ 36 w 130"/>
                  <a:gd name="T13" fmla="*/ 0 h 130"/>
                  <a:gd name="T14" fmla="*/ 2 w 130"/>
                  <a:gd name="T15" fmla="*/ 18 h 130"/>
                  <a:gd name="T16" fmla="*/ 1 w 130"/>
                  <a:gd name="T17" fmla="*/ 19 h 130"/>
                  <a:gd name="T18" fmla="*/ 1 w 130"/>
                  <a:gd name="T19" fmla="*/ 20 h 130"/>
                  <a:gd name="T20" fmla="*/ 0 w 130"/>
                  <a:gd name="T21" fmla="*/ 21 h 130"/>
                  <a:gd name="T22" fmla="*/ 0 w 130"/>
                  <a:gd name="T23" fmla="*/ 22 h 130"/>
                  <a:gd name="T24" fmla="*/ 0 w 130"/>
                  <a:gd name="T25" fmla="*/ 24 h 130"/>
                  <a:gd name="T26" fmla="*/ 1 w 130"/>
                  <a:gd name="T27" fmla="*/ 25 h 130"/>
                  <a:gd name="T28" fmla="*/ 2 w 130"/>
                  <a:gd name="T29" fmla="*/ 25 h 130"/>
                  <a:gd name="T30" fmla="*/ 3 w 130"/>
                  <a:gd name="T31" fmla="*/ 25 h 130"/>
                  <a:gd name="T32" fmla="*/ 37 w 130"/>
                  <a:gd name="T33" fmla="*/ 42 h 130"/>
                  <a:gd name="T34" fmla="*/ 38 w 130"/>
                  <a:gd name="T35" fmla="*/ 43 h 130"/>
                  <a:gd name="T36" fmla="*/ 39 w 130"/>
                  <a:gd name="T37" fmla="*/ 43 h 130"/>
                  <a:gd name="T38" fmla="*/ 40 w 130"/>
                  <a:gd name="T39" fmla="*/ 42 h 130"/>
                  <a:gd name="T40" fmla="*/ 41 w 130"/>
                  <a:gd name="T41" fmla="*/ 42 h 130"/>
                  <a:gd name="T42" fmla="*/ 42 w 130"/>
                  <a:gd name="T43" fmla="*/ 42 h 130"/>
                  <a:gd name="T44" fmla="*/ 43 w 130"/>
                  <a:gd name="T45" fmla="*/ 40 h 130"/>
                  <a:gd name="T46" fmla="*/ 43 w 130"/>
                  <a:gd name="T47" fmla="*/ 39 h 130"/>
                  <a:gd name="T48" fmla="*/ 43 w 130"/>
                  <a:gd name="T49" fmla="*/ 39 h 130"/>
                  <a:gd name="T50" fmla="*/ 43 w 130"/>
                  <a:gd name="T51" fmla="*/ 4 h 130"/>
                  <a:gd name="T52" fmla="*/ 34 w 130"/>
                  <a:gd name="T53" fmla="*/ 11 h 130"/>
                  <a:gd name="T54" fmla="*/ 34 w 130"/>
                  <a:gd name="T55" fmla="*/ 32 h 130"/>
                  <a:gd name="T56" fmla="*/ 14 w 130"/>
                  <a:gd name="T57" fmla="*/ 22 h 130"/>
                  <a:gd name="T58" fmla="*/ 34 w 130"/>
                  <a:gd name="T59" fmla="*/ 11 h 130"/>
                  <a:gd name="T60" fmla="*/ 43 w 130"/>
                  <a:gd name="T61" fmla="*/ 4 h 13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30"/>
                  <a:gd name="T94" fmla="*/ 0 h 130"/>
                  <a:gd name="T95" fmla="*/ 130 w 130"/>
                  <a:gd name="T96" fmla="*/ 130 h 13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30" h="130">
                    <a:moveTo>
                      <a:pt x="130" y="13"/>
                    </a:moveTo>
                    <a:lnTo>
                      <a:pt x="130" y="9"/>
                    </a:lnTo>
                    <a:lnTo>
                      <a:pt x="129" y="6"/>
                    </a:lnTo>
                    <a:lnTo>
                      <a:pt x="124" y="1"/>
                    </a:lnTo>
                    <a:lnTo>
                      <a:pt x="121" y="0"/>
                    </a:lnTo>
                    <a:lnTo>
                      <a:pt x="113" y="0"/>
                    </a:lnTo>
                    <a:lnTo>
                      <a:pt x="110" y="1"/>
                    </a:lnTo>
                    <a:lnTo>
                      <a:pt x="7" y="54"/>
                    </a:lnTo>
                    <a:lnTo>
                      <a:pt x="4" y="56"/>
                    </a:lnTo>
                    <a:lnTo>
                      <a:pt x="3" y="59"/>
                    </a:lnTo>
                    <a:lnTo>
                      <a:pt x="0" y="62"/>
                    </a:lnTo>
                    <a:lnTo>
                      <a:pt x="0" y="68"/>
                    </a:lnTo>
                    <a:lnTo>
                      <a:pt x="1" y="72"/>
                    </a:lnTo>
                    <a:lnTo>
                      <a:pt x="4" y="75"/>
                    </a:lnTo>
                    <a:lnTo>
                      <a:pt x="7" y="76"/>
                    </a:lnTo>
                    <a:lnTo>
                      <a:pt x="8" y="77"/>
                    </a:lnTo>
                    <a:lnTo>
                      <a:pt x="112" y="128"/>
                    </a:lnTo>
                    <a:lnTo>
                      <a:pt x="114" y="130"/>
                    </a:lnTo>
                    <a:lnTo>
                      <a:pt x="118" y="130"/>
                    </a:lnTo>
                    <a:lnTo>
                      <a:pt x="121" y="128"/>
                    </a:lnTo>
                    <a:lnTo>
                      <a:pt x="125" y="127"/>
                    </a:lnTo>
                    <a:lnTo>
                      <a:pt x="126" y="126"/>
                    </a:lnTo>
                    <a:lnTo>
                      <a:pt x="129" y="122"/>
                    </a:lnTo>
                    <a:lnTo>
                      <a:pt x="130" y="119"/>
                    </a:lnTo>
                    <a:lnTo>
                      <a:pt x="130" y="117"/>
                    </a:lnTo>
                    <a:lnTo>
                      <a:pt x="130" y="13"/>
                    </a:lnTo>
                    <a:lnTo>
                      <a:pt x="104" y="34"/>
                    </a:lnTo>
                    <a:lnTo>
                      <a:pt x="104" y="96"/>
                    </a:lnTo>
                    <a:lnTo>
                      <a:pt x="43" y="65"/>
                    </a:lnTo>
                    <a:lnTo>
                      <a:pt x="104" y="34"/>
                    </a:lnTo>
                    <a:lnTo>
                      <a:pt x="130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1" name="Freeform 2041"/>
              <p:cNvSpPr>
                <a:spLocks/>
              </p:cNvSpPr>
              <p:nvPr/>
            </p:nvSpPr>
            <p:spPr bwMode="auto">
              <a:xfrm>
                <a:off x="934" y="3476"/>
                <a:ext cx="24" cy="11"/>
              </a:xfrm>
              <a:custGeom>
                <a:avLst/>
                <a:gdLst>
                  <a:gd name="T0" fmla="*/ 0 w 72"/>
                  <a:gd name="T1" fmla="*/ 9 h 33"/>
                  <a:gd name="T2" fmla="*/ 23 w 72"/>
                  <a:gd name="T3" fmla="*/ 11 h 33"/>
                  <a:gd name="T4" fmla="*/ 24 w 72"/>
                  <a:gd name="T5" fmla="*/ 2 h 33"/>
                  <a:gd name="T6" fmla="*/ 1 w 72"/>
                  <a:gd name="T7" fmla="*/ 0 h 33"/>
                  <a:gd name="T8" fmla="*/ 0 w 72"/>
                  <a:gd name="T9" fmla="*/ 9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33"/>
                  <a:gd name="T17" fmla="*/ 72 w 72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33">
                    <a:moveTo>
                      <a:pt x="0" y="26"/>
                    </a:moveTo>
                    <a:lnTo>
                      <a:pt x="69" y="33"/>
                    </a:lnTo>
                    <a:lnTo>
                      <a:pt x="72" y="6"/>
                    </a:lnTo>
                    <a:lnTo>
                      <a:pt x="2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2" name="Freeform 2042"/>
              <p:cNvSpPr>
                <a:spLocks/>
              </p:cNvSpPr>
              <p:nvPr/>
            </p:nvSpPr>
            <p:spPr bwMode="auto">
              <a:xfrm>
                <a:off x="921" y="3462"/>
                <a:ext cx="37" cy="34"/>
              </a:xfrm>
              <a:custGeom>
                <a:avLst/>
                <a:gdLst>
                  <a:gd name="T0" fmla="*/ 3 w 109"/>
                  <a:gd name="T1" fmla="*/ 0 h 103"/>
                  <a:gd name="T2" fmla="*/ 37 w 109"/>
                  <a:gd name="T3" fmla="*/ 20 h 103"/>
                  <a:gd name="T4" fmla="*/ 0 w 109"/>
                  <a:gd name="T5" fmla="*/ 34 h 103"/>
                  <a:gd name="T6" fmla="*/ 3 w 109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9"/>
                  <a:gd name="T13" fmla="*/ 0 h 103"/>
                  <a:gd name="T14" fmla="*/ 109 w 109"/>
                  <a:gd name="T15" fmla="*/ 103 h 1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9" h="103">
                    <a:moveTo>
                      <a:pt x="9" y="0"/>
                    </a:moveTo>
                    <a:lnTo>
                      <a:pt x="109" y="61"/>
                    </a:lnTo>
                    <a:lnTo>
                      <a:pt x="0" y="10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3" name="Freeform 2043"/>
              <p:cNvSpPr>
                <a:spLocks/>
              </p:cNvSpPr>
              <p:nvPr/>
            </p:nvSpPr>
            <p:spPr bwMode="auto">
              <a:xfrm>
                <a:off x="917" y="3455"/>
                <a:ext cx="51" cy="48"/>
              </a:xfrm>
              <a:custGeom>
                <a:avLst/>
                <a:gdLst>
                  <a:gd name="T0" fmla="*/ 12 w 153"/>
                  <a:gd name="T1" fmla="*/ 15 h 145"/>
                  <a:gd name="T2" fmla="*/ 31 w 153"/>
                  <a:gd name="T3" fmla="*/ 27 h 145"/>
                  <a:gd name="T4" fmla="*/ 10 w 153"/>
                  <a:gd name="T5" fmla="*/ 35 h 145"/>
                  <a:gd name="T6" fmla="*/ 12 w 153"/>
                  <a:gd name="T7" fmla="*/ 15 h 145"/>
                  <a:gd name="T8" fmla="*/ 4 w 153"/>
                  <a:gd name="T9" fmla="*/ 0 h 145"/>
                  <a:gd name="T10" fmla="*/ 0 w 153"/>
                  <a:gd name="T11" fmla="*/ 48 h 145"/>
                  <a:gd name="T12" fmla="*/ 51 w 153"/>
                  <a:gd name="T13" fmla="*/ 28 h 145"/>
                  <a:gd name="T14" fmla="*/ 4 w 153"/>
                  <a:gd name="T15" fmla="*/ 0 h 145"/>
                  <a:gd name="T16" fmla="*/ 12 w 153"/>
                  <a:gd name="T17" fmla="*/ 15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53"/>
                  <a:gd name="T28" fmla="*/ 0 h 145"/>
                  <a:gd name="T29" fmla="*/ 153 w 153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53" h="145">
                    <a:moveTo>
                      <a:pt x="35" y="44"/>
                    </a:moveTo>
                    <a:lnTo>
                      <a:pt x="94" y="81"/>
                    </a:lnTo>
                    <a:lnTo>
                      <a:pt x="29" y="106"/>
                    </a:lnTo>
                    <a:lnTo>
                      <a:pt x="35" y="44"/>
                    </a:lnTo>
                    <a:lnTo>
                      <a:pt x="12" y="0"/>
                    </a:lnTo>
                    <a:lnTo>
                      <a:pt x="0" y="145"/>
                    </a:lnTo>
                    <a:lnTo>
                      <a:pt x="153" y="86"/>
                    </a:lnTo>
                    <a:lnTo>
                      <a:pt x="12" y="0"/>
                    </a:lnTo>
                    <a:lnTo>
                      <a:pt x="35" y="4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4" name="Rectangle 2046"/>
              <p:cNvSpPr>
                <a:spLocks noChangeArrowheads="1"/>
              </p:cNvSpPr>
              <p:nvPr/>
            </p:nvSpPr>
            <p:spPr bwMode="auto">
              <a:xfrm>
                <a:off x="1775" y="2800"/>
                <a:ext cx="401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quench</a:t>
                </a:r>
                <a:endParaRPr lang="en-US" sz="3200" b="1"/>
              </a:p>
            </p:txBody>
          </p:sp>
          <p:sp>
            <p:nvSpPr>
              <p:cNvPr id="60475" name="Rectangle 2047"/>
              <p:cNvSpPr>
                <a:spLocks noChangeArrowheads="1"/>
              </p:cNvSpPr>
              <p:nvPr/>
            </p:nvSpPr>
            <p:spPr bwMode="auto">
              <a:xfrm>
                <a:off x="1740" y="2923"/>
                <a:ext cx="467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chamber</a:t>
                </a:r>
                <a:endParaRPr lang="en-US" sz="3200" b="1"/>
              </a:p>
            </p:txBody>
          </p:sp>
          <p:sp>
            <p:nvSpPr>
              <p:cNvPr id="60476" name="Rectangle 2048"/>
              <p:cNvSpPr>
                <a:spLocks noChangeArrowheads="1"/>
              </p:cNvSpPr>
              <p:nvPr/>
            </p:nvSpPr>
            <p:spPr bwMode="auto">
              <a:xfrm>
                <a:off x="4348" y="1420"/>
                <a:ext cx="77" cy="2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77" name="Rectangle 2049"/>
              <p:cNvSpPr>
                <a:spLocks noChangeArrowheads="1"/>
              </p:cNvSpPr>
              <p:nvPr/>
            </p:nvSpPr>
            <p:spPr bwMode="auto">
              <a:xfrm>
                <a:off x="4348" y="1305"/>
                <a:ext cx="77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78" name="Freeform 2050"/>
              <p:cNvSpPr>
                <a:spLocks/>
              </p:cNvSpPr>
              <p:nvPr/>
            </p:nvSpPr>
            <p:spPr bwMode="auto">
              <a:xfrm>
                <a:off x="4411" y="1107"/>
                <a:ext cx="13" cy="29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0 w 40"/>
                  <a:gd name="T5" fmla="*/ 5 h 89"/>
                  <a:gd name="T6" fmla="*/ 1 w 40"/>
                  <a:gd name="T7" fmla="*/ 22 h 89"/>
                  <a:gd name="T8" fmla="*/ 1 w 40"/>
                  <a:gd name="T9" fmla="*/ 22 h 89"/>
                  <a:gd name="T10" fmla="*/ 1 w 40"/>
                  <a:gd name="T11" fmla="*/ 29 h 89"/>
                  <a:gd name="T12" fmla="*/ 13 w 40"/>
                  <a:gd name="T13" fmla="*/ 29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4"/>
                    </a:lnTo>
                    <a:lnTo>
                      <a:pt x="1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79" name="Freeform 2051"/>
              <p:cNvSpPr>
                <a:spLocks/>
              </p:cNvSpPr>
              <p:nvPr/>
            </p:nvSpPr>
            <p:spPr bwMode="auto">
              <a:xfrm>
                <a:off x="4397" y="1107"/>
                <a:ext cx="15" cy="29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1 w 45"/>
                  <a:gd name="T5" fmla="*/ 5 h 89"/>
                  <a:gd name="T6" fmla="*/ 1 w 45"/>
                  <a:gd name="T7" fmla="*/ 22 h 89"/>
                  <a:gd name="T8" fmla="*/ 1 w 45"/>
                  <a:gd name="T9" fmla="*/ 22 h 89"/>
                  <a:gd name="T10" fmla="*/ 1 w 45"/>
                  <a:gd name="T11" fmla="*/ 29 h 89"/>
                  <a:gd name="T12" fmla="*/ 15 w 45"/>
                  <a:gd name="T13" fmla="*/ 29 h 89"/>
                  <a:gd name="T14" fmla="*/ 15 w 45"/>
                  <a:gd name="T15" fmla="*/ 22 h 89"/>
                  <a:gd name="T16" fmla="*/ 15 w 45"/>
                  <a:gd name="T17" fmla="*/ 22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0" name="Freeform 2052"/>
              <p:cNvSpPr>
                <a:spLocks/>
              </p:cNvSpPr>
              <p:nvPr/>
            </p:nvSpPr>
            <p:spPr bwMode="auto">
              <a:xfrm>
                <a:off x="4384" y="1107"/>
                <a:ext cx="15" cy="29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4 h 89"/>
                  <a:gd name="T4" fmla="*/ 0 w 47"/>
                  <a:gd name="T5" fmla="*/ 4 h 89"/>
                  <a:gd name="T6" fmla="*/ 1 w 47"/>
                  <a:gd name="T7" fmla="*/ 18 h 89"/>
                  <a:gd name="T8" fmla="*/ 1 w 47"/>
                  <a:gd name="T9" fmla="*/ 18 h 89"/>
                  <a:gd name="T10" fmla="*/ 1 w 47"/>
                  <a:gd name="T11" fmla="*/ 24 h 89"/>
                  <a:gd name="T12" fmla="*/ 2 w 47"/>
                  <a:gd name="T13" fmla="*/ 24 h 89"/>
                  <a:gd name="T14" fmla="*/ 2 w 47"/>
                  <a:gd name="T15" fmla="*/ 29 h 89"/>
                  <a:gd name="T16" fmla="*/ 15 w 47"/>
                  <a:gd name="T17" fmla="*/ 29 h 89"/>
                  <a:gd name="T18" fmla="*/ 15 w 47"/>
                  <a:gd name="T19" fmla="*/ 22 h 89"/>
                  <a:gd name="T20" fmla="*/ 14 w 47"/>
                  <a:gd name="T21" fmla="*/ 22 h 89"/>
                  <a:gd name="T22" fmla="*/ 14 w 47"/>
                  <a:gd name="T23" fmla="*/ 5 h 89"/>
                  <a:gd name="T24" fmla="*/ 14 w 47"/>
                  <a:gd name="T25" fmla="*/ 5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3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5" y="75"/>
                    </a:lnTo>
                    <a:lnTo>
                      <a:pt x="5" y="89"/>
                    </a:lnTo>
                    <a:lnTo>
                      <a:pt x="47" y="89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1" name="Freeform 2053"/>
              <p:cNvSpPr>
                <a:spLocks/>
              </p:cNvSpPr>
              <p:nvPr/>
            </p:nvSpPr>
            <p:spPr bwMode="auto">
              <a:xfrm>
                <a:off x="4370" y="1107"/>
                <a:ext cx="16" cy="29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7 h 89"/>
                  <a:gd name="T4" fmla="*/ 0 w 47"/>
                  <a:gd name="T5" fmla="*/ 7 h 89"/>
                  <a:gd name="T6" fmla="*/ 1 w 47"/>
                  <a:gd name="T7" fmla="*/ 23 h 89"/>
                  <a:gd name="T8" fmla="*/ 1 w 47"/>
                  <a:gd name="T9" fmla="*/ 23 h 89"/>
                  <a:gd name="T10" fmla="*/ 1 w 47"/>
                  <a:gd name="T11" fmla="*/ 29 h 89"/>
                  <a:gd name="T12" fmla="*/ 16 w 47"/>
                  <a:gd name="T13" fmla="*/ 29 h 89"/>
                  <a:gd name="T14" fmla="*/ 16 w 47"/>
                  <a:gd name="T15" fmla="*/ 24 h 89"/>
                  <a:gd name="T16" fmla="*/ 15 w 47"/>
                  <a:gd name="T17" fmla="*/ 24 h 89"/>
                  <a:gd name="T18" fmla="*/ 15 w 47"/>
                  <a:gd name="T19" fmla="*/ 11 h 89"/>
                  <a:gd name="T20" fmla="*/ 15 w 47"/>
                  <a:gd name="T21" fmla="*/ 11 h 89"/>
                  <a:gd name="T22" fmla="*/ 15 w 47"/>
                  <a:gd name="T23" fmla="*/ 4 h 89"/>
                  <a:gd name="T24" fmla="*/ 14 w 47"/>
                  <a:gd name="T25" fmla="*/ 4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3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7" y="89"/>
                    </a:lnTo>
                    <a:lnTo>
                      <a:pt x="47" y="75"/>
                    </a:lnTo>
                    <a:lnTo>
                      <a:pt x="45" y="75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3" y="12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2" name="Freeform 2054"/>
              <p:cNvSpPr>
                <a:spLocks/>
              </p:cNvSpPr>
              <p:nvPr/>
            </p:nvSpPr>
            <p:spPr bwMode="auto">
              <a:xfrm>
                <a:off x="4357" y="1107"/>
                <a:ext cx="15" cy="29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1 w 44"/>
                  <a:gd name="T5" fmla="*/ 7 h 89"/>
                  <a:gd name="T6" fmla="*/ 1 w 44"/>
                  <a:gd name="T7" fmla="*/ 24 h 89"/>
                  <a:gd name="T8" fmla="*/ 1 w 44"/>
                  <a:gd name="T9" fmla="*/ 24 h 89"/>
                  <a:gd name="T10" fmla="*/ 1 w 44"/>
                  <a:gd name="T11" fmla="*/ 29 h 89"/>
                  <a:gd name="T12" fmla="*/ 15 w 44"/>
                  <a:gd name="T13" fmla="*/ 29 h 89"/>
                  <a:gd name="T14" fmla="*/ 15 w 44"/>
                  <a:gd name="T15" fmla="*/ 23 h 89"/>
                  <a:gd name="T16" fmla="*/ 15 w 44"/>
                  <a:gd name="T17" fmla="*/ 23 h 89"/>
                  <a:gd name="T18" fmla="*/ 14 w 44"/>
                  <a:gd name="T19" fmla="*/ 7 h 89"/>
                  <a:gd name="T20" fmla="*/ 14 w 44"/>
                  <a:gd name="T21" fmla="*/ 7 h 89"/>
                  <a:gd name="T22" fmla="*/ 14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3" y="72"/>
                    </a:lnTo>
                    <a:lnTo>
                      <a:pt x="42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3" name="Freeform 2055"/>
              <p:cNvSpPr>
                <a:spLocks/>
              </p:cNvSpPr>
              <p:nvPr/>
            </p:nvSpPr>
            <p:spPr bwMode="auto">
              <a:xfrm>
                <a:off x="4347" y="1107"/>
                <a:ext cx="12" cy="29"/>
              </a:xfrm>
              <a:custGeom>
                <a:avLst/>
                <a:gdLst>
                  <a:gd name="T0" fmla="*/ 0 w 38"/>
                  <a:gd name="T1" fmla="*/ 0 h 89"/>
                  <a:gd name="T2" fmla="*/ 0 w 38"/>
                  <a:gd name="T3" fmla="*/ 29 h 89"/>
                  <a:gd name="T4" fmla="*/ 12 w 38"/>
                  <a:gd name="T5" fmla="*/ 29 h 89"/>
                  <a:gd name="T6" fmla="*/ 12 w 38"/>
                  <a:gd name="T7" fmla="*/ 24 h 89"/>
                  <a:gd name="T8" fmla="*/ 11 w 38"/>
                  <a:gd name="T9" fmla="*/ 24 h 89"/>
                  <a:gd name="T10" fmla="*/ 11 w 38"/>
                  <a:gd name="T11" fmla="*/ 7 h 89"/>
                  <a:gd name="T12" fmla="*/ 11 w 38"/>
                  <a:gd name="T13" fmla="*/ 7 h 89"/>
                  <a:gd name="T14" fmla="*/ 11 w 38"/>
                  <a:gd name="T15" fmla="*/ 0 h 89"/>
                  <a:gd name="T16" fmla="*/ 0 w 38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89"/>
                  <a:gd name="T29" fmla="*/ 38 w 38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89">
                    <a:moveTo>
                      <a:pt x="0" y="0"/>
                    </a:moveTo>
                    <a:lnTo>
                      <a:pt x="0" y="89"/>
                    </a:lnTo>
                    <a:lnTo>
                      <a:pt x="38" y="89"/>
                    </a:lnTo>
                    <a:lnTo>
                      <a:pt x="38" y="73"/>
                    </a:lnTo>
                    <a:lnTo>
                      <a:pt x="36" y="73"/>
                    </a:lnTo>
                    <a:lnTo>
                      <a:pt x="35" y="21"/>
                    </a:lnTo>
                    <a:lnTo>
                      <a:pt x="34" y="21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4" name="Rectangle 2056"/>
              <p:cNvSpPr>
                <a:spLocks noChangeArrowheads="1"/>
              </p:cNvSpPr>
              <p:nvPr/>
            </p:nvSpPr>
            <p:spPr bwMode="auto">
              <a:xfrm>
                <a:off x="4348" y="1135"/>
                <a:ext cx="77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85" name="Freeform 2057"/>
              <p:cNvSpPr>
                <a:spLocks/>
              </p:cNvSpPr>
              <p:nvPr/>
            </p:nvSpPr>
            <p:spPr bwMode="auto">
              <a:xfrm>
                <a:off x="4411" y="1163"/>
                <a:ext cx="13" cy="29"/>
              </a:xfrm>
              <a:custGeom>
                <a:avLst/>
                <a:gdLst>
                  <a:gd name="T0" fmla="*/ 0 w 40"/>
                  <a:gd name="T1" fmla="*/ 0 h 88"/>
                  <a:gd name="T2" fmla="*/ 0 w 40"/>
                  <a:gd name="T3" fmla="*/ 5 h 88"/>
                  <a:gd name="T4" fmla="*/ 0 w 40"/>
                  <a:gd name="T5" fmla="*/ 5 h 88"/>
                  <a:gd name="T6" fmla="*/ 1 w 40"/>
                  <a:gd name="T7" fmla="*/ 22 h 88"/>
                  <a:gd name="T8" fmla="*/ 1 w 40"/>
                  <a:gd name="T9" fmla="*/ 22 h 88"/>
                  <a:gd name="T10" fmla="*/ 1 w 40"/>
                  <a:gd name="T11" fmla="*/ 29 h 88"/>
                  <a:gd name="T12" fmla="*/ 13 w 40"/>
                  <a:gd name="T13" fmla="*/ 29 h 88"/>
                  <a:gd name="T14" fmla="*/ 13 w 40"/>
                  <a:gd name="T15" fmla="*/ 0 h 88"/>
                  <a:gd name="T16" fmla="*/ 0 w 40"/>
                  <a:gd name="T17" fmla="*/ 0 h 8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8"/>
                  <a:gd name="T29" fmla="*/ 40 w 40"/>
                  <a:gd name="T30" fmla="*/ 88 h 8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8">
                    <a:moveTo>
                      <a:pt x="0" y="0"/>
                    </a:moveTo>
                    <a:lnTo>
                      <a:pt x="0" y="14"/>
                    </a:lnTo>
                    <a:lnTo>
                      <a:pt x="1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8"/>
                    </a:lnTo>
                    <a:lnTo>
                      <a:pt x="40" y="88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6" name="Freeform 2058"/>
              <p:cNvSpPr>
                <a:spLocks/>
              </p:cNvSpPr>
              <p:nvPr/>
            </p:nvSpPr>
            <p:spPr bwMode="auto">
              <a:xfrm>
                <a:off x="4397" y="1163"/>
                <a:ext cx="15" cy="29"/>
              </a:xfrm>
              <a:custGeom>
                <a:avLst/>
                <a:gdLst>
                  <a:gd name="T0" fmla="*/ 0 w 45"/>
                  <a:gd name="T1" fmla="*/ 0 h 88"/>
                  <a:gd name="T2" fmla="*/ 0 w 45"/>
                  <a:gd name="T3" fmla="*/ 5 h 88"/>
                  <a:gd name="T4" fmla="*/ 1 w 45"/>
                  <a:gd name="T5" fmla="*/ 5 h 88"/>
                  <a:gd name="T6" fmla="*/ 1 w 45"/>
                  <a:gd name="T7" fmla="*/ 22 h 88"/>
                  <a:gd name="T8" fmla="*/ 1 w 45"/>
                  <a:gd name="T9" fmla="*/ 22 h 88"/>
                  <a:gd name="T10" fmla="*/ 1 w 45"/>
                  <a:gd name="T11" fmla="*/ 29 h 88"/>
                  <a:gd name="T12" fmla="*/ 15 w 45"/>
                  <a:gd name="T13" fmla="*/ 29 h 88"/>
                  <a:gd name="T14" fmla="*/ 15 w 45"/>
                  <a:gd name="T15" fmla="*/ 22 h 88"/>
                  <a:gd name="T16" fmla="*/ 15 w 45"/>
                  <a:gd name="T17" fmla="*/ 22 h 88"/>
                  <a:gd name="T18" fmla="*/ 14 w 45"/>
                  <a:gd name="T19" fmla="*/ 5 h 88"/>
                  <a:gd name="T20" fmla="*/ 14 w 45"/>
                  <a:gd name="T21" fmla="*/ 5 h 88"/>
                  <a:gd name="T22" fmla="*/ 14 w 45"/>
                  <a:gd name="T23" fmla="*/ 0 h 88"/>
                  <a:gd name="T24" fmla="*/ 0 w 45"/>
                  <a:gd name="T25" fmla="*/ 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8"/>
                  <a:gd name="T41" fmla="*/ 45 w 45"/>
                  <a:gd name="T42" fmla="*/ 88 h 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8">
                    <a:moveTo>
                      <a:pt x="0" y="0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8"/>
                    </a:lnTo>
                    <a:lnTo>
                      <a:pt x="45" y="88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7" name="Freeform 2059"/>
              <p:cNvSpPr>
                <a:spLocks/>
              </p:cNvSpPr>
              <p:nvPr/>
            </p:nvSpPr>
            <p:spPr bwMode="auto">
              <a:xfrm>
                <a:off x="4384" y="1163"/>
                <a:ext cx="15" cy="29"/>
              </a:xfrm>
              <a:custGeom>
                <a:avLst/>
                <a:gdLst>
                  <a:gd name="T0" fmla="*/ 0 w 47"/>
                  <a:gd name="T1" fmla="*/ 0 h 88"/>
                  <a:gd name="T2" fmla="*/ 0 w 47"/>
                  <a:gd name="T3" fmla="*/ 4 h 88"/>
                  <a:gd name="T4" fmla="*/ 0 w 47"/>
                  <a:gd name="T5" fmla="*/ 4 h 88"/>
                  <a:gd name="T6" fmla="*/ 1 w 47"/>
                  <a:gd name="T7" fmla="*/ 18 h 88"/>
                  <a:gd name="T8" fmla="*/ 1 w 47"/>
                  <a:gd name="T9" fmla="*/ 18 h 88"/>
                  <a:gd name="T10" fmla="*/ 1 w 47"/>
                  <a:gd name="T11" fmla="*/ 25 h 88"/>
                  <a:gd name="T12" fmla="*/ 2 w 47"/>
                  <a:gd name="T13" fmla="*/ 25 h 88"/>
                  <a:gd name="T14" fmla="*/ 2 w 47"/>
                  <a:gd name="T15" fmla="*/ 29 h 88"/>
                  <a:gd name="T16" fmla="*/ 15 w 47"/>
                  <a:gd name="T17" fmla="*/ 29 h 88"/>
                  <a:gd name="T18" fmla="*/ 15 w 47"/>
                  <a:gd name="T19" fmla="*/ 22 h 88"/>
                  <a:gd name="T20" fmla="*/ 14 w 47"/>
                  <a:gd name="T21" fmla="*/ 22 h 88"/>
                  <a:gd name="T22" fmla="*/ 14 w 47"/>
                  <a:gd name="T23" fmla="*/ 5 h 88"/>
                  <a:gd name="T24" fmla="*/ 14 w 47"/>
                  <a:gd name="T25" fmla="*/ 5 h 88"/>
                  <a:gd name="T26" fmla="*/ 14 w 47"/>
                  <a:gd name="T27" fmla="*/ 0 h 88"/>
                  <a:gd name="T28" fmla="*/ 0 w 47"/>
                  <a:gd name="T29" fmla="*/ 0 h 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8"/>
                  <a:gd name="T47" fmla="*/ 47 w 47"/>
                  <a:gd name="T48" fmla="*/ 88 h 8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8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3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5" y="75"/>
                    </a:lnTo>
                    <a:lnTo>
                      <a:pt x="5" y="88"/>
                    </a:lnTo>
                    <a:lnTo>
                      <a:pt x="47" y="88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8" name="Freeform 2060"/>
              <p:cNvSpPr>
                <a:spLocks/>
              </p:cNvSpPr>
              <p:nvPr/>
            </p:nvSpPr>
            <p:spPr bwMode="auto">
              <a:xfrm>
                <a:off x="4370" y="1163"/>
                <a:ext cx="16" cy="29"/>
              </a:xfrm>
              <a:custGeom>
                <a:avLst/>
                <a:gdLst>
                  <a:gd name="T0" fmla="*/ 0 w 47"/>
                  <a:gd name="T1" fmla="*/ 0 h 88"/>
                  <a:gd name="T2" fmla="*/ 0 w 47"/>
                  <a:gd name="T3" fmla="*/ 6 h 88"/>
                  <a:gd name="T4" fmla="*/ 0 w 47"/>
                  <a:gd name="T5" fmla="*/ 6 h 88"/>
                  <a:gd name="T6" fmla="*/ 1 w 47"/>
                  <a:gd name="T7" fmla="*/ 23 h 88"/>
                  <a:gd name="T8" fmla="*/ 1 w 47"/>
                  <a:gd name="T9" fmla="*/ 23 h 88"/>
                  <a:gd name="T10" fmla="*/ 1 w 47"/>
                  <a:gd name="T11" fmla="*/ 29 h 88"/>
                  <a:gd name="T12" fmla="*/ 16 w 47"/>
                  <a:gd name="T13" fmla="*/ 29 h 88"/>
                  <a:gd name="T14" fmla="*/ 16 w 47"/>
                  <a:gd name="T15" fmla="*/ 25 h 88"/>
                  <a:gd name="T16" fmla="*/ 15 w 47"/>
                  <a:gd name="T17" fmla="*/ 25 h 88"/>
                  <a:gd name="T18" fmla="*/ 15 w 47"/>
                  <a:gd name="T19" fmla="*/ 11 h 88"/>
                  <a:gd name="T20" fmla="*/ 15 w 47"/>
                  <a:gd name="T21" fmla="*/ 11 h 88"/>
                  <a:gd name="T22" fmla="*/ 15 w 47"/>
                  <a:gd name="T23" fmla="*/ 4 h 88"/>
                  <a:gd name="T24" fmla="*/ 14 w 47"/>
                  <a:gd name="T25" fmla="*/ 4 h 88"/>
                  <a:gd name="T26" fmla="*/ 14 w 47"/>
                  <a:gd name="T27" fmla="*/ 0 h 88"/>
                  <a:gd name="T28" fmla="*/ 0 w 47"/>
                  <a:gd name="T29" fmla="*/ 0 h 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8"/>
                  <a:gd name="T47" fmla="*/ 47 w 47"/>
                  <a:gd name="T48" fmla="*/ 88 h 8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8">
                    <a:moveTo>
                      <a:pt x="0" y="0"/>
                    </a:moveTo>
                    <a:lnTo>
                      <a:pt x="0" y="18"/>
                    </a:lnTo>
                    <a:lnTo>
                      <a:pt x="1" y="18"/>
                    </a:lnTo>
                    <a:lnTo>
                      <a:pt x="3" y="71"/>
                    </a:lnTo>
                    <a:lnTo>
                      <a:pt x="4" y="71"/>
                    </a:lnTo>
                    <a:lnTo>
                      <a:pt x="4" y="88"/>
                    </a:lnTo>
                    <a:lnTo>
                      <a:pt x="47" y="88"/>
                    </a:lnTo>
                    <a:lnTo>
                      <a:pt x="47" y="75"/>
                    </a:lnTo>
                    <a:lnTo>
                      <a:pt x="45" y="75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3" y="12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89" name="Freeform 2061"/>
              <p:cNvSpPr>
                <a:spLocks/>
              </p:cNvSpPr>
              <p:nvPr/>
            </p:nvSpPr>
            <p:spPr bwMode="auto">
              <a:xfrm>
                <a:off x="4357" y="1163"/>
                <a:ext cx="15" cy="29"/>
              </a:xfrm>
              <a:custGeom>
                <a:avLst/>
                <a:gdLst>
                  <a:gd name="T0" fmla="*/ 0 w 44"/>
                  <a:gd name="T1" fmla="*/ 0 h 88"/>
                  <a:gd name="T2" fmla="*/ 0 w 44"/>
                  <a:gd name="T3" fmla="*/ 7 h 88"/>
                  <a:gd name="T4" fmla="*/ 1 w 44"/>
                  <a:gd name="T5" fmla="*/ 7 h 88"/>
                  <a:gd name="T6" fmla="*/ 1 w 44"/>
                  <a:gd name="T7" fmla="*/ 24 h 88"/>
                  <a:gd name="T8" fmla="*/ 1 w 44"/>
                  <a:gd name="T9" fmla="*/ 24 h 88"/>
                  <a:gd name="T10" fmla="*/ 1 w 44"/>
                  <a:gd name="T11" fmla="*/ 29 h 88"/>
                  <a:gd name="T12" fmla="*/ 15 w 44"/>
                  <a:gd name="T13" fmla="*/ 29 h 88"/>
                  <a:gd name="T14" fmla="*/ 15 w 44"/>
                  <a:gd name="T15" fmla="*/ 23 h 88"/>
                  <a:gd name="T16" fmla="*/ 15 w 44"/>
                  <a:gd name="T17" fmla="*/ 23 h 88"/>
                  <a:gd name="T18" fmla="*/ 14 w 44"/>
                  <a:gd name="T19" fmla="*/ 6 h 88"/>
                  <a:gd name="T20" fmla="*/ 14 w 44"/>
                  <a:gd name="T21" fmla="*/ 6 h 88"/>
                  <a:gd name="T22" fmla="*/ 14 w 44"/>
                  <a:gd name="T23" fmla="*/ 0 h 88"/>
                  <a:gd name="T24" fmla="*/ 0 w 44"/>
                  <a:gd name="T25" fmla="*/ 0 h 8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8"/>
                  <a:gd name="T41" fmla="*/ 44 w 44"/>
                  <a:gd name="T42" fmla="*/ 88 h 88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8">
                    <a:moveTo>
                      <a:pt x="0" y="0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88"/>
                    </a:lnTo>
                    <a:lnTo>
                      <a:pt x="44" y="88"/>
                    </a:lnTo>
                    <a:lnTo>
                      <a:pt x="44" y="71"/>
                    </a:lnTo>
                    <a:lnTo>
                      <a:pt x="43" y="71"/>
                    </a:lnTo>
                    <a:lnTo>
                      <a:pt x="42" y="18"/>
                    </a:lnTo>
                    <a:lnTo>
                      <a:pt x="40" y="18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0" name="Freeform 2062"/>
              <p:cNvSpPr>
                <a:spLocks/>
              </p:cNvSpPr>
              <p:nvPr/>
            </p:nvSpPr>
            <p:spPr bwMode="auto">
              <a:xfrm>
                <a:off x="4347" y="1163"/>
                <a:ext cx="12" cy="29"/>
              </a:xfrm>
              <a:custGeom>
                <a:avLst/>
                <a:gdLst>
                  <a:gd name="T0" fmla="*/ 0 w 38"/>
                  <a:gd name="T1" fmla="*/ 0 h 88"/>
                  <a:gd name="T2" fmla="*/ 0 w 38"/>
                  <a:gd name="T3" fmla="*/ 29 h 88"/>
                  <a:gd name="T4" fmla="*/ 12 w 38"/>
                  <a:gd name="T5" fmla="*/ 29 h 88"/>
                  <a:gd name="T6" fmla="*/ 12 w 38"/>
                  <a:gd name="T7" fmla="*/ 24 h 88"/>
                  <a:gd name="T8" fmla="*/ 11 w 38"/>
                  <a:gd name="T9" fmla="*/ 24 h 88"/>
                  <a:gd name="T10" fmla="*/ 11 w 38"/>
                  <a:gd name="T11" fmla="*/ 7 h 88"/>
                  <a:gd name="T12" fmla="*/ 11 w 38"/>
                  <a:gd name="T13" fmla="*/ 7 h 88"/>
                  <a:gd name="T14" fmla="*/ 11 w 38"/>
                  <a:gd name="T15" fmla="*/ 0 h 88"/>
                  <a:gd name="T16" fmla="*/ 0 w 38"/>
                  <a:gd name="T17" fmla="*/ 0 h 8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88"/>
                  <a:gd name="T29" fmla="*/ 38 w 38"/>
                  <a:gd name="T30" fmla="*/ 88 h 8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88">
                    <a:moveTo>
                      <a:pt x="0" y="0"/>
                    </a:moveTo>
                    <a:lnTo>
                      <a:pt x="0" y="88"/>
                    </a:lnTo>
                    <a:lnTo>
                      <a:pt x="38" y="88"/>
                    </a:lnTo>
                    <a:lnTo>
                      <a:pt x="38" y="73"/>
                    </a:lnTo>
                    <a:lnTo>
                      <a:pt x="36" y="73"/>
                    </a:lnTo>
                    <a:lnTo>
                      <a:pt x="35" y="21"/>
                    </a:lnTo>
                    <a:lnTo>
                      <a:pt x="34" y="21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1" name="Rectangle 2063"/>
              <p:cNvSpPr>
                <a:spLocks noChangeArrowheads="1"/>
              </p:cNvSpPr>
              <p:nvPr/>
            </p:nvSpPr>
            <p:spPr bwMode="auto">
              <a:xfrm>
                <a:off x="4348" y="1192"/>
                <a:ext cx="77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92" name="Freeform 2064"/>
              <p:cNvSpPr>
                <a:spLocks/>
              </p:cNvSpPr>
              <p:nvPr/>
            </p:nvSpPr>
            <p:spPr bwMode="auto">
              <a:xfrm>
                <a:off x="4411" y="1220"/>
                <a:ext cx="13" cy="30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0 w 40"/>
                  <a:gd name="T5" fmla="*/ 5 h 89"/>
                  <a:gd name="T6" fmla="*/ 1 w 40"/>
                  <a:gd name="T7" fmla="*/ 23 h 89"/>
                  <a:gd name="T8" fmla="*/ 1 w 40"/>
                  <a:gd name="T9" fmla="*/ 23 h 89"/>
                  <a:gd name="T10" fmla="*/ 1 w 40"/>
                  <a:gd name="T11" fmla="*/ 30 h 89"/>
                  <a:gd name="T12" fmla="*/ 13 w 40"/>
                  <a:gd name="T13" fmla="*/ 30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4"/>
                    </a:lnTo>
                    <a:lnTo>
                      <a:pt x="1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3" name="Freeform 2065"/>
              <p:cNvSpPr>
                <a:spLocks/>
              </p:cNvSpPr>
              <p:nvPr/>
            </p:nvSpPr>
            <p:spPr bwMode="auto">
              <a:xfrm>
                <a:off x="4397" y="1220"/>
                <a:ext cx="15" cy="30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1 w 45"/>
                  <a:gd name="T5" fmla="*/ 5 h 89"/>
                  <a:gd name="T6" fmla="*/ 1 w 45"/>
                  <a:gd name="T7" fmla="*/ 23 h 89"/>
                  <a:gd name="T8" fmla="*/ 1 w 45"/>
                  <a:gd name="T9" fmla="*/ 23 h 89"/>
                  <a:gd name="T10" fmla="*/ 1 w 45"/>
                  <a:gd name="T11" fmla="*/ 30 h 89"/>
                  <a:gd name="T12" fmla="*/ 15 w 45"/>
                  <a:gd name="T13" fmla="*/ 30 h 89"/>
                  <a:gd name="T14" fmla="*/ 15 w 45"/>
                  <a:gd name="T15" fmla="*/ 23 h 89"/>
                  <a:gd name="T16" fmla="*/ 15 w 45"/>
                  <a:gd name="T17" fmla="*/ 23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4" name="Freeform 2066"/>
              <p:cNvSpPr>
                <a:spLocks/>
              </p:cNvSpPr>
              <p:nvPr/>
            </p:nvSpPr>
            <p:spPr bwMode="auto">
              <a:xfrm>
                <a:off x="4384" y="1220"/>
                <a:ext cx="15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4 h 89"/>
                  <a:gd name="T4" fmla="*/ 0 w 47"/>
                  <a:gd name="T5" fmla="*/ 4 h 89"/>
                  <a:gd name="T6" fmla="*/ 1 w 47"/>
                  <a:gd name="T7" fmla="*/ 18 h 89"/>
                  <a:gd name="T8" fmla="*/ 1 w 47"/>
                  <a:gd name="T9" fmla="*/ 18 h 89"/>
                  <a:gd name="T10" fmla="*/ 1 w 47"/>
                  <a:gd name="T11" fmla="*/ 25 h 89"/>
                  <a:gd name="T12" fmla="*/ 2 w 47"/>
                  <a:gd name="T13" fmla="*/ 25 h 89"/>
                  <a:gd name="T14" fmla="*/ 2 w 47"/>
                  <a:gd name="T15" fmla="*/ 30 h 89"/>
                  <a:gd name="T16" fmla="*/ 15 w 47"/>
                  <a:gd name="T17" fmla="*/ 30 h 89"/>
                  <a:gd name="T18" fmla="*/ 15 w 47"/>
                  <a:gd name="T19" fmla="*/ 23 h 89"/>
                  <a:gd name="T20" fmla="*/ 14 w 47"/>
                  <a:gd name="T21" fmla="*/ 23 h 89"/>
                  <a:gd name="T22" fmla="*/ 14 w 47"/>
                  <a:gd name="T23" fmla="*/ 5 h 89"/>
                  <a:gd name="T24" fmla="*/ 14 w 47"/>
                  <a:gd name="T25" fmla="*/ 5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3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5" y="75"/>
                    </a:lnTo>
                    <a:lnTo>
                      <a:pt x="5" y="89"/>
                    </a:lnTo>
                    <a:lnTo>
                      <a:pt x="47" y="89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5" name="Freeform 2067"/>
              <p:cNvSpPr>
                <a:spLocks/>
              </p:cNvSpPr>
              <p:nvPr/>
            </p:nvSpPr>
            <p:spPr bwMode="auto">
              <a:xfrm>
                <a:off x="4370" y="1220"/>
                <a:ext cx="16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6 h 89"/>
                  <a:gd name="T4" fmla="*/ 0 w 47"/>
                  <a:gd name="T5" fmla="*/ 6 h 89"/>
                  <a:gd name="T6" fmla="*/ 1 w 47"/>
                  <a:gd name="T7" fmla="*/ 24 h 89"/>
                  <a:gd name="T8" fmla="*/ 1 w 47"/>
                  <a:gd name="T9" fmla="*/ 24 h 89"/>
                  <a:gd name="T10" fmla="*/ 1 w 47"/>
                  <a:gd name="T11" fmla="*/ 30 h 89"/>
                  <a:gd name="T12" fmla="*/ 16 w 47"/>
                  <a:gd name="T13" fmla="*/ 30 h 89"/>
                  <a:gd name="T14" fmla="*/ 16 w 47"/>
                  <a:gd name="T15" fmla="*/ 25 h 89"/>
                  <a:gd name="T16" fmla="*/ 15 w 47"/>
                  <a:gd name="T17" fmla="*/ 25 h 89"/>
                  <a:gd name="T18" fmla="*/ 15 w 47"/>
                  <a:gd name="T19" fmla="*/ 11 h 89"/>
                  <a:gd name="T20" fmla="*/ 15 w 47"/>
                  <a:gd name="T21" fmla="*/ 11 h 89"/>
                  <a:gd name="T22" fmla="*/ 15 w 47"/>
                  <a:gd name="T23" fmla="*/ 4 h 89"/>
                  <a:gd name="T24" fmla="*/ 14 w 47"/>
                  <a:gd name="T25" fmla="*/ 4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9"/>
                    </a:lnTo>
                    <a:lnTo>
                      <a:pt x="1" y="19"/>
                    </a:lnTo>
                    <a:lnTo>
                      <a:pt x="3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7" y="89"/>
                    </a:lnTo>
                    <a:lnTo>
                      <a:pt x="47" y="75"/>
                    </a:lnTo>
                    <a:lnTo>
                      <a:pt x="45" y="75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3" y="12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6" name="Freeform 2068"/>
              <p:cNvSpPr>
                <a:spLocks/>
              </p:cNvSpPr>
              <p:nvPr/>
            </p:nvSpPr>
            <p:spPr bwMode="auto">
              <a:xfrm>
                <a:off x="4357" y="1220"/>
                <a:ext cx="15" cy="30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1 w 44"/>
                  <a:gd name="T5" fmla="*/ 7 h 89"/>
                  <a:gd name="T6" fmla="*/ 1 w 44"/>
                  <a:gd name="T7" fmla="*/ 25 h 89"/>
                  <a:gd name="T8" fmla="*/ 1 w 44"/>
                  <a:gd name="T9" fmla="*/ 25 h 89"/>
                  <a:gd name="T10" fmla="*/ 1 w 44"/>
                  <a:gd name="T11" fmla="*/ 30 h 89"/>
                  <a:gd name="T12" fmla="*/ 15 w 44"/>
                  <a:gd name="T13" fmla="*/ 30 h 89"/>
                  <a:gd name="T14" fmla="*/ 15 w 44"/>
                  <a:gd name="T15" fmla="*/ 24 h 89"/>
                  <a:gd name="T16" fmla="*/ 15 w 44"/>
                  <a:gd name="T17" fmla="*/ 24 h 89"/>
                  <a:gd name="T18" fmla="*/ 14 w 44"/>
                  <a:gd name="T19" fmla="*/ 6 h 89"/>
                  <a:gd name="T20" fmla="*/ 14 w 44"/>
                  <a:gd name="T21" fmla="*/ 6 h 89"/>
                  <a:gd name="T22" fmla="*/ 14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3" y="72"/>
                    </a:lnTo>
                    <a:lnTo>
                      <a:pt x="42" y="19"/>
                    </a:lnTo>
                    <a:lnTo>
                      <a:pt x="40" y="1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7" name="Freeform 2069"/>
              <p:cNvSpPr>
                <a:spLocks/>
              </p:cNvSpPr>
              <p:nvPr/>
            </p:nvSpPr>
            <p:spPr bwMode="auto">
              <a:xfrm>
                <a:off x="4347" y="1220"/>
                <a:ext cx="12" cy="30"/>
              </a:xfrm>
              <a:custGeom>
                <a:avLst/>
                <a:gdLst>
                  <a:gd name="T0" fmla="*/ 0 w 38"/>
                  <a:gd name="T1" fmla="*/ 0 h 89"/>
                  <a:gd name="T2" fmla="*/ 0 w 38"/>
                  <a:gd name="T3" fmla="*/ 30 h 89"/>
                  <a:gd name="T4" fmla="*/ 12 w 38"/>
                  <a:gd name="T5" fmla="*/ 30 h 89"/>
                  <a:gd name="T6" fmla="*/ 12 w 38"/>
                  <a:gd name="T7" fmla="*/ 25 h 89"/>
                  <a:gd name="T8" fmla="*/ 11 w 38"/>
                  <a:gd name="T9" fmla="*/ 25 h 89"/>
                  <a:gd name="T10" fmla="*/ 11 w 38"/>
                  <a:gd name="T11" fmla="*/ 7 h 89"/>
                  <a:gd name="T12" fmla="*/ 11 w 38"/>
                  <a:gd name="T13" fmla="*/ 7 h 89"/>
                  <a:gd name="T14" fmla="*/ 11 w 38"/>
                  <a:gd name="T15" fmla="*/ 0 h 89"/>
                  <a:gd name="T16" fmla="*/ 0 w 38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89"/>
                  <a:gd name="T29" fmla="*/ 38 w 38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89">
                    <a:moveTo>
                      <a:pt x="0" y="0"/>
                    </a:moveTo>
                    <a:lnTo>
                      <a:pt x="0" y="89"/>
                    </a:lnTo>
                    <a:lnTo>
                      <a:pt x="38" y="89"/>
                    </a:lnTo>
                    <a:lnTo>
                      <a:pt x="38" y="73"/>
                    </a:lnTo>
                    <a:lnTo>
                      <a:pt x="36" y="73"/>
                    </a:lnTo>
                    <a:lnTo>
                      <a:pt x="35" y="21"/>
                    </a:lnTo>
                    <a:lnTo>
                      <a:pt x="34" y="21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498" name="Rectangle 2070"/>
              <p:cNvSpPr>
                <a:spLocks noChangeArrowheads="1"/>
              </p:cNvSpPr>
              <p:nvPr/>
            </p:nvSpPr>
            <p:spPr bwMode="auto">
              <a:xfrm>
                <a:off x="4348" y="1249"/>
                <a:ext cx="77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499" name="Freeform 2071"/>
              <p:cNvSpPr>
                <a:spLocks/>
              </p:cNvSpPr>
              <p:nvPr/>
            </p:nvSpPr>
            <p:spPr bwMode="auto">
              <a:xfrm>
                <a:off x="4411" y="1277"/>
                <a:ext cx="13" cy="29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1 w 40"/>
                  <a:gd name="T5" fmla="*/ 5 h 89"/>
                  <a:gd name="T6" fmla="*/ 1 w 40"/>
                  <a:gd name="T7" fmla="*/ 22 h 89"/>
                  <a:gd name="T8" fmla="*/ 1 w 40"/>
                  <a:gd name="T9" fmla="*/ 22 h 89"/>
                  <a:gd name="T10" fmla="*/ 1 w 40"/>
                  <a:gd name="T11" fmla="*/ 29 h 89"/>
                  <a:gd name="T12" fmla="*/ 13 w 40"/>
                  <a:gd name="T13" fmla="*/ 29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4"/>
                    </a:lnTo>
                    <a:lnTo>
                      <a:pt x="2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0" name="Freeform 2072"/>
              <p:cNvSpPr>
                <a:spLocks/>
              </p:cNvSpPr>
              <p:nvPr/>
            </p:nvSpPr>
            <p:spPr bwMode="auto">
              <a:xfrm>
                <a:off x="4398" y="1277"/>
                <a:ext cx="15" cy="29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0 w 45"/>
                  <a:gd name="T5" fmla="*/ 5 h 89"/>
                  <a:gd name="T6" fmla="*/ 1 w 45"/>
                  <a:gd name="T7" fmla="*/ 22 h 89"/>
                  <a:gd name="T8" fmla="*/ 1 w 45"/>
                  <a:gd name="T9" fmla="*/ 22 h 89"/>
                  <a:gd name="T10" fmla="*/ 1 w 45"/>
                  <a:gd name="T11" fmla="*/ 29 h 89"/>
                  <a:gd name="T12" fmla="*/ 15 w 45"/>
                  <a:gd name="T13" fmla="*/ 29 h 89"/>
                  <a:gd name="T14" fmla="*/ 15 w 45"/>
                  <a:gd name="T15" fmla="*/ 22 h 89"/>
                  <a:gd name="T16" fmla="*/ 14 w 45"/>
                  <a:gd name="T17" fmla="*/ 22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6"/>
                    </a:lnTo>
                    <a:lnTo>
                      <a:pt x="1" y="16"/>
                    </a:lnTo>
                    <a:lnTo>
                      <a:pt x="2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3" y="67"/>
                    </a:lnTo>
                    <a:lnTo>
                      <a:pt x="42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1" name="Freeform 2073"/>
              <p:cNvSpPr>
                <a:spLocks/>
              </p:cNvSpPr>
              <p:nvPr/>
            </p:nvSpPr>
            <p:spPr bwMode="auto">
              <a:xfrm>
                <a:off x="4384" y="1277"/>
                <a:ext cx="16" cy="29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4 h 89"/>
                  <a:gd name="T4" fmla="*/ 1 w 47"/>
                  <a:gd name="T5" fmla="*/ 4 h 89"/>
                  <a:gd name="T6" fmla="*/ 1 w 47"/>
                  <a:gd name="T7" fmla="*/ 18 h 89"/>
                  <a:gd name="T8" fmla="*/ 1 w 47"/>
                  <a:gd name="T9" fmla="*/ 18 h 89"/>
                  <a:gd name="T10" fmla="*/ 1 w 47"/>
                  <a:gd name="T11" fmla="*/ 24 h 89"/>
                  <a:gd name="T12" fmla="*/ 2 w 47"/>
                  <a:gd name="T13" fmla="*/ 24 h 89"/>
                  <a:gd name="T14" fmla="*/ 2 w 47"/>
                  <a:gd name="T15" fmla="*/ 29 h 89"/>
                  <a:gd name="T16" fmla="*/ 16 w 47"/>
                  <a:gd name="T17" fmla="*/ 29 h 89"/>
                  <a:gd name="T18" fmla="*/ 16 w 47"/>
                  <a:gd name="T19" fmla="*/ 22 h 89"/>
                  <a:gd name="T20" fmla="*/ 16 w 47"/>
                  <a:gd name="T21" fmla="*/ 22 h 89"/>
                  <a:gd name="T22" fmla="*/ 15 w 47"/>
                  <a:gd name="T23" fmla="*/ 5 h 89"/>
                  <a:gd name="T24" fmla="*/ 15 w 47"/>
                  <a:gd name="T25" fmla="*/ 5 h 89"/>
                  <a:gd name="T26" fmla="*/ 15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2"/>
                    </a:lnTo>
                    <a:lnTo>
                      <a:pt x="2" y="12"/>
                    </a:lnTo>
                    <a:lnTo>
                      <a:pt x="3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6" y="75"/>
                    </a:lnTo>
                    <a:lnTo>
                      <a:pt x="6" y="89"/>
                    </a:lnTo>
                    <a:lnTo>
                      <a:pt x="47" y="89"/>
                    </a:lnTo>
                    <a:lnTo>
                      <a:pt x="47" y="68"/>
                    </a:lnTo>
                    <a:lnTo>
                      <a:pt x="46" y="68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2" name="Freeform 2074"/>
              <p:cNvSpPr>
                <a:spLocks/>
              </p:cNvSpPr>
              <p:nvPr/>
            </p:nvSpPr>
            <p:spPr bwMode="auto">
              <a:xfrm>
                <a:off x="4371" y="1277"/>
                <a:ext cx="15" cy="29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7 h 89"/>
                  <a:gd name="T4" fmla="*/ 1 w 47"/>
                  <a:gd name="T5" fmla="*/ 7 h 89"/>
                  <a:gd name="T6" fmla="*/ 1 w 47"/>
                  <a:gd name="T7" fmla="*/ 23 h 89"/>
                  <a:gd name="T8" fmla="*/ 1 w 47"/>
                  <a:gd name="T9" fmla="*/ 23 h 89"/>
                  <a:gd name="T10" fmla="*/ 1 w 47"/>
                  <a:gd name="T11" fmla="*/ 29 h 89"/>
                  <a:gd name="T12" fmla="*/ 15 w 47"/>
                  <a:gd name="T13" fmla="*/ 29 h 89"/>
                  <a:gd name="T14" fmla="*/ 15 w 47"/>
                  <a:gd name="T15" fmla="*/ 24 h 89"/>
                  <a:gd name="T16" fmla="*/ 15 w 47"/>
                  <a:gd name="T17" fmla="*/ 24 h 89"/>
                  <a:gd name="T18" fmla="*/ 14 w 47"/>
                  <a:gd name="T19" fmla="*/ 11 h 89"/>
                  <a:gd name="T20" fmla="*/ 14 w 47"/>
                  <a:gd name="T21" fmla="*/ 11 h 89"/>
                  <a:gd name="T22" fmla="*/ 14 w 47"/>
                  <a:gd name="T23" fmla="*/ 4 h 89"/>
                  <a:gd name="T24" fmla="*/ 13 w 47"/>
                  <a:gd name="T25" fmla="*/ 4 h 89"/>
                  <a:gd name="T26" fmla="*/ 13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20"/>
                    </a:lnTo>
                    <a:lnTo>
                      <a:pt x="2" y="20"/>
                    </a:lnTo>
                    <a:lnTo>
                      <a:pt x="3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7" y="89"/>
                    </a:lnTo>
                    <a:lnTo>
                      <a:pt x="47" y="75"/>
                    </a:lnTo>
                    <a:lnTo>
                      <a:pt x="46" y="75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3" y="12"/>
                    </a:lnTo>
                    <a:lnTo>
                      <a:pt x="42" y="12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3" name="Freeform 2075"/>
              <p:cNvSpPr>
                <a:spLocks/>
              </p:cNvSpPr>
              <p:nvPr/>
            </p:nvSpPr>
            <p:spPr bwMode="auto">
              <a:xfrm>
                <a:off x="4358" y="1277"/>
                <a:ext cx="15" cy="29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0 w 44"/>
                  <a:gd name="T5" fmla="*/ 7 h 89"/>
                  <a:gd name="T6" fmla="*/ 1 w 44"/>
                  <a:gd name="T7" fmla="*/ 24 h 89"/>
                  <a:gd name="T8" fmla="*/ 1 w 44"/>
                  <a:gd name="T9" fmla="*/ 24 h 89"/>
                  <a:gd name="T10" fmla="*/ 1 w 44"/>
                  <a:gd name="T11" fmla="*/ 29 h 89"/>
                  <a:gd name="T12" fmla="*/ 15 w 44"/>
                  <a:gd name="T13" fmla="*/ 29 h 89"/>
                  <a:gd name="T14" fmla="*/ 15 w 44"/>
                  <a:gd name="T15" fmla="*/ 23 h 89"/>
                  <a:gd name="T16" fmla="*/ 14 w 44"/>
                  <a:gd name="T17" fmla="*/ 23 h 89"/>
                  <a:gd name="T18" fmla="*/ 14 w 44"/>
                  <a:gd name="T19" fmla="*/ 7 h 89"/>
                  <a:gd name="T20" fmla="*/ 14 w 44"/>
                  <a:gd name="T21" fmla="*/ 7 h 89"/>
                  <a:gd name="T22" fmla="*/ 14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1" y="21"/>
                    </a:lnTo>
                    <a:lnTo>
                      <a:pt x="2" y="73"/>
                    </a:lnTo>
                    <a:lnTo>
                      <a:pt x="4" y="73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2" y="72"/>
                    </a:lnTo>
                    <a:lnTo>
                      <a:pt x="41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4" name="Freeform 2076"/>
              <p:cNvSpPr>
                <a:spLocks/>
              </p:cNvSpPr>
              <p:nvPr/>
            </p:nvSpPr>
            <p:spPr bwMode="auto">
              <a:xfrm>
                <a:off x="4347" y="1277"/>
                <a:ext cx="13" cy="29"/>
              </a:xfrm>
              <a:custGeom>
                <a:avLst/>
                <a:gdLst>
                  <a:gd name="T0" fmla="*/ 0 w 37"/>
                  <a:gd name="T1" fmla="*/ 0 h 89"/>
                  <a:gd name="T2" fmla="*/ 0 w 37"/>
                  <a:gd name="T3" fmla="*/ 29 h 89"/>
                  <a:gd name="T4" fmla="*/ 13 w 37"/>
                  <a:gd name="T5" fmla="*/ 29 h 89"/>
                  <a:gd name="T6" fmla="*/ 13 w 37"/>
                  <a:gd name="T7" fmla="*/ 24 h 89"/>
                  <a:gd name="T8" fmla="*/ 13 w 37"/>
                  <a:gd name="T9" fmla="*/ 24 h 89"/>
                  <a:gd name="T10" fmla="*/ 12 w 37"/>
                  <a:gd name="T11" fmla="*/ 7 h 89"/>
                  <a:gd name="T12" fmla="*/ 12 w 37"/>
                  <a:gd name="T13" fmla="*/ 7 h 89"/>
                  <a:gd name="T14" fmla="*/ 12 w 37"/>
                  <a:gd name="T15" fmla="*/ 0 h 89"/>
                  <a:gd name="T16" fmla="*/ 0 w 37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7"/>
                  <a:gd name="T28" fmla="*/ 0 h 89"/>
                  <a:gd name="T29" fmla="*/ 37 w 37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7" h="89">
                    <a:moveTo>
                      <a:pt x="0" y="0"/>
                    </a:moveTo>
                    <a:lnTo>
                      <a:pt x="0" y="89"/>
                    </a:lnTo>
                    <a:lnTo>
                      <a:pt x="37" y="89"/>
                    </a:lnTo>
                    <a:lnTo>
                      <a:pt x="37" y="73"/>
                    </a:lnTo>
                    <a:lnTo>
                      <a:pt x="36" y="73"/>
                    </a:lnTo>
                    <a:lnTo>
                      <a:pt x="34" y="21"/>
                    </a:lnTo>
                    <a:lnTo>
                      <a:pt x="33" y="21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5" name="Freeform 2077"/>
              <p:cNvSpPr>
                <a:spLocks/>
              </p:cNvSpPr>
              <p:nvPr/>
            </p:nvSpPr>
            <p:spPr bwMode="auto">
              <a:xfrm>
                <a:off x="4411" y="1334"/>
                <a:ext cx="13" cy="30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0 w 40"/>
                  <a:gd name="T5" fmla="*/ 5 h 89"/>
                  <a:gd name="T6" fmla="*/ 1 w 40"/>
                  <a:gd name="T7" fmla="*/ 23 h 89"/>
                  <a:gd name="T8" fmla="*/ 1 w 40"/>
                  <a:gd name="T9" fmla="*/ 23 h 89"/>
                  <a:gd name="T10" fmla="*/ 1 w 40"/>
                  <a:gd name="T11" fmla="*/ 30 h 89"/>
                  <a:gd name="T12" fmla="*/ 13 w 40"/>
                  <a:gd name="T13" fmla="*/ 30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4"/>
                    </a:lnTo>
                    <a:lnTo>
                      <a:pt x="1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6" name="Freeform 2078"/>
              <p:cNvSpPr>
                <a:spLocks/>
              </p:cNvSpPr>
              <p:nvPr/>
            </p:nvSpPr>
            <p:spPr bwMode="auto">
              <a:xfrm>
                <a:off x="4397" y="1334"/>
                <a:ext cx="15" cy="30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1 w 45"/>
                  <a:gd name="T5" fmla="*/ 5 h 89"/>
                  <a:gd name="T6" fmla="*/ 1 w 45"/>
                  <a:gd name="T7" fmla="*/ 23 h 89"/>
                  <a:gd name="T8" fmla="*/ 1 w 45"/>
                  <a:gd name="T9" fmla="*/ 23 h 89"/>
                  <a:gd name="T10" fmla="*/ 1 w 45"/>
                  <a:gd name="T11" fmla="*/ 30 h 89"/>
                  <a:gd name="T12" fmla="*/ 15 w 45"/>
                  <a:gd name="T13" fmla="*/ 30 h 89"/>
                  <a:gd name="T14" fmla="*/ 15 w 45"/>
                  <a:gd name="T15" fmla="*/ 23 h 89"/>
                  <a:gd name="T16" fmla="*/ 15 w 45"/>
                  <a:gd name="T17" fmla="*/ 23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7" name="Freeform 2079"/>
              <p:cNvSpPr>
                <a:spLocks/>
              </p:cNvSpPr>
              <p:nvPr/>
            </p:nvSpPr>
            <p:spPr bwMode="auto">
              <a:xfrm>
                <a:off x="4384" y="1334"/>
                <a:ext cx="15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4 h 89"/>
                  <a:gd name="T4" fmla="*/ 0 w 47"/>
                  <a:gd name="T5" fmla="*/ 4 h 89"/>
                  <a:gd name="T6" fmla="*/ 1 w 47"/>
                  <a:gd name="T7" fmla="*/ 18 h 89"/>
                  <a:gd name="T8" fmla="*/ 1 w 47"/>
                  <a:gd name="T9" fmla="*/ 18 h 89"/>
                  <a:gd name="T10" fmla="*/ 1 w 47"/>
                  <a:gd name="T11" fmla="*/ 25 h 89"/>
                  <a:gd name="T12" fmla="*/ 2 w 47"/>
                  <a:gd name="T13" fmla="*/ 25 h 89"/>
                  <a:gd name="T14" fmla="*/ 2 w 47"/>
                  <a:gd name="T15" fmla="*/ 30 h 89"/>
                  <a:gd name="T16" fmla="*/ 15 w 47"/>
                  <a:gd name="T17" fmla="*/ 30 h 89"/>
                  <a:gd name="T18" fmla="*/ 15 w 47"/>
                  <a:gd name="T19" fmla="*/ 23 h 89"/>
                  <a:gd name="T20" fmla="*/ 14 w 47"/>
                  <a:gd name="T21" fmla="*/ 23 h 89"/>
                  <a:gd name="T22" fmla="*/ 14 w 47"/>
                  <a:gd name="T23" fmla="*/ 5 h 89"/>
                  <a:gd name="T24" fmla="*/ 14 w 47"/>
                  <a:gd name="T25" fmla="*/ 5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3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5" y="75"/>
                    </a:lnTo>
                    <a:lnTo>
                      <a:pt x="5" y="89"/>
                    </a:lnTo>
                    <a:lnTo>
                      <a:pt x="47" y="89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16"/>
                    </a:lnTo>
                    <a:lnTo>
                      <a:pt x="43" y="1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8" name="Freeform 2080"/>
              <p:cNvSpPr>
                <a:spLocks/>
              </p:cNvSpPr>
              <p:nvPr/>
            </p:nvSpPr>
            <p:spPr bwMode="auto">
              <a:xfrm>
                <a:off x="4370" y="1334"/>
                <a:ext cx="16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7 h 89"/>
                  <a:gd name="T4" fmla="*/ 0 w 47"/>
                  <a:gd name="T5" fmla="*/ 7 h 89"/>
                  <a:gd name="T6" fmla="*/ 1 w 47"/>
                  <a:gd name="T7" fmla="*/ 24 h 89"/>
                  <a:gd name="T8" fmla="*/ 1 w 47"/>
                  <a:gd name="T9" fmla="*/ 24 h 89"/>
                  <a:gd name="T10" fmla="*/ 1 w 47"/>
                  <a:gd name="T11" fmla="*/ 30 h 89"/>
                  <a:gd name="T12" fmla="*/ 16 w 47"/>
                  <a:gd name="T13" fmla="*/ 30 h 89"/>
                  <a:gd name="T14" fmla="*/ 16 w 47"/>
                  <a:gd name="T15" fmla="*/ 25 h 89"/>
                  <a:gd name="T16" fmla="*/ 15 w 47"/>
                  <a:gd name="T17" fmla="*/ 25 h 89"/>
                  <a:gd name="T18" fmla="*/ 15 w 47"/>
                  <a:gd name="T19" fmla="*/ 11 h 89"/>
                  <a:gd name="T20" fmla="*/ 15 w 47"/>
                  <a:gd name="T21" fmla="*/ 11 h 89"/>
                  <a:gd name="T22" fmla="*/ 15 w 47"/>
                  <a:gd name="T23" fmla="*/ 4 h 89"/>
                  <a:gd name="T24" fmla="*/ 14 w 47"/>
                  <a:gd name="T25" fmla="*/ 4 h 89"/>
                  <a:gd name="T26" fmla="*/ 14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3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7" y="89"/>
                    </a:lnTo>
                    <a:lnTo>
                      <a:pt x="47" y="75"/>
                    </a:lnTo>
                    <a:lnTo>
                      <a:pt x="45" y="75"/>
                    </a:lnTo>
                    <a:lnTo>
                      <a:pt x="44" y="33"/>
                    </a:lnTo>
                    <a:lnTo>
                      <a:pt x="43" y="33"/>
                    </a:lnTo>
                    <a:lnTo>
                      <a:pt x="43" y="12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09" name="Freeform 2081"/>
              <p:cNvSpPr>
                <a:spLocks/>
              </p:cNvSpPr>
              <p:nvPr/>
            </p:nvSpPr>
            <p:spPr bwMode="auto">
              <a:xfrm>
                <a:off x="4357" y="1334"/>
                <a:ext cx="15" cy="30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1 w 44"/>
                  <a:gd name="T5" fmla="*/ 7 h 89"/>
                  <a:gd name="T6" fmla="*/ 1 w 44"/>
                  <a:gd name="T7" fmla="*/ 25 h 89"/>
                  <a:gd name="T8" fmla="*/ 1 w 44"/>
                  <a:gd name="T9" fmla="*/ 25 h 89"/>
                  <a:gd name="T10" fmla="*/ 1 w 44"/>
                  <a:gd name="T11" fmla="*/ 30 h 89"/>
                  <a:gd name="T12" fmla="*/ 15 w 44"/>
                  <a:gd name="T13" fmla="*/ 30 h 89"/>
                  <a:gd name="T14" fmla="*/ 15 w 44"/>
                  <a:gd name="T15" fmla="*/ 24 h 89"/>
                  <a:gd name="T16" fmla="*/ 15 w 44"/>
                  <a:gd name="T17" fmla="*/ 24 h 89"/>
                  <a:gd name="T18" fmla="*/ 14 w 44"/>
                  <a:gd name="T19" fmla="*/ 7 h 89"/>
                  <a:gd name="T20" fmla="*/ 14 w 44"/>
                  <a:gd name="T21" fmla="*/ 7 h 89"/>
                  <a:gd name="T22" fmla="*/ 14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3" y="72"/>
                    </a:lnTo>
                    <a:lnTo>
                      <a:pt x="42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0" name="Freeform 2082"/>
              <p:cNvSpPr>
                <a:spLocks/>
              </p:cNvSpPr>
              <p:nvPr/>
            </p:nvSpPr>
            <p:spPr bwMode="auto">
              <a:xfrm>
                <a:off x="4347" y="1334"/>
                <a:ext cx="12" cy="30"/>
              </a:xfrm>
              <a:custGeom>
                <a:avLst/>
                <a:gdLst>
                  <a:gd name="T0" fmla="*/ 0 w 38"/>
                  <a:gd name="T1" fmla="*/ 0 h 89"/>
                  <a:gd name="T2" fmla="*/ 0 w 38"/>
                  <a:gd name="T3" fmla="*/ 30 h 89"/>
                  <a:gd name="T4" fmla="*/ 12 w 38"/>
                  <a:gd name="T5" fmla="*/ 30 h 89"/>
                  <a:gd name="T6" fmla="*/ 12 w 38"/>
                  <a:gd name="T7" fmla="*/ 25 h 89"/>
                  <a:gd name="T8" fmla="*/ 11 w 38"/>
                  <a:gd name="T9" fmla="*/ 25 h 89"/>
                  <a:gd name="T10" fmla="*/ 11 w 38"/>
                  <a:gd name="T11" fmla="*/ 7 h 89"/>
                  <a:gd name="T12" fmla="*/ 11 w 38"/>
                  <a:gd name="T13" fmla="*/ 7 h 89"/>
                  <a:gd name="T14" fmla="*/ 11 w 38"/>
                  <a:gd name="T15" fmla="*/ 0 h 89"/>
                  <a:gd name="T16" fmla="*/ 0 w 38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89"/>
                  <a:gd name="T29" fmla="*/ 38 w 38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89">
                    <a:moveTo>
                      <a:pt x="0" y="0"/>
                    </a:moveTo>
                    <a:lnTo>
                      <a:pt x="0" y="89"/>
                    </a:lnTo>
                    <a:lnTo>
                      <a:pt x="38" y="89"/>
                    </a:lnTo>
                    <a:lnTo>
                      <a:pt x="38" y="73"/>
                    </a:lnTo>
                    <a:lnTo>
                      <a:pt x="36" y="73"/>
                    </a:lnTo>
                    <a:lnTo>
                      <a:pt x="35" y="21"/>
                    </a:lnTo>
                    <a:lnTo>
                      <a:pt x="34" y="21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1" name="Rectangle 2083"/>
              <p:cNvSpPr>
                <a:spLocks noChangeArrowheads="1"/>
              </p:cNvSpPr>
              <p:nvPr/>
            </p:nvSpPr>
            <p:spPr bwMode="auto">
              <a:xfrm>
                <a:off x="4348" y="1364"/>
                <a:ext cx="77" cy="29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12" name="Freeform 2084"/>
              <p:cNvSpPr>
                <a:spLocks/>
              </p:cNvSpPr>
              <p:nvPr/>
            </p:nvSpPr>
            <p:spPr bwMode="auto">
              <a:xfrm>
                <a:off x="4412" y="1391"/>
                <a:ext cx="13" cy="29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0 w 40"/>
                  <a:gd name="T5" fmla="*/ 5 h 89"/>
                  <a:gd name="T6" fmla="*/ 1 w 40"/>
                  <a:gd name="T7" fmla="*/ 22 h 89"/>
                  <a:gd name="T8" fmla="*/ 1 w 40"/>
                  <a:gd name="T9" fmla="*/ 22 h 89"/>
                  <a:gd name="T10" fmla="*/ 1 w 40"/>
                  <a:gd name="T11" fmla="*/ 29 h 89"/>
                  <a:gd name="T12" fmla="*/ 13 w 40"/>
                  <a:gd name="T13" fmla="*/ 29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5"/>
                    </a:lnTo>
                    <a:lnTo>
                      <a:pt x="1" y="15"/>
                    </a:lnTo>
                    <a:lnTo>
                      <a:pt x="2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3" name="Freeform 2085"/>
              <p:cNvSpPr>
                <a:spLocks/>
              </p:cNvSpPr>
              <p:nvPr/>
            </p:nvSpPr>
            <p:spPr bwMode="auto">
              <a:xfrm>
                <a:off x="4398" y="1391"/>
                <a:ext cx="15" cy="29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0 w 45"/>
                  <a:gd name="T5" fmla="*/ 5 h 89"/>
                  <a:gd name="T6" fmla="*/ 1 w 45"/>
                  <a:gd name="T7" fmla="*/ 22 h 89"/>
                  <a:gd name="T8" fmla="*/ 1 w 45"/>
                  <a:gd name="T9" fmla="*/ 22 h 89"/>
                  <a:gd name="T10" fmla="*/ 1 w 45"/>
                  <a:gd name="T11" fmla="*/ 29 h 89"/>
                  <a:gd name="T12" fmla="*/ 15 w 45"/>
                  <a:gd name="T13" fmla="*/ 29 h 89"/>
                  <a:gd name="T14" fmla="*/ 15 w 45"/>
                  <a:gd name="T15" fmla="*/ 22 h 89"/>
                  <a:gd name="T16" fmla="*/ 15 w 45"/>
                  <a:gd name="T17" fmla="*/ 22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6"/>
                    </a:lnTo>
                    <a:lnTo>
                      <a:pt x="1" y="16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2" y="15"/>
                    </a:lnTo>
                    <a:lnTo>
                      <a:pt x="41" y="15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4" name="Freeform 2086"/>
              <p:cNvSpPr>
                <a:spLocks/>
              </p:cNvSpPr>
              <p:nvPr/>
            </p:nvSpPr>
            <p:spPr bwMode="auto">
              <a:xfrm>
                <a:off x="4385" y="1391"/>
                <a:ext cx="15" cy="29"/>
              </a:xfrm>
              <a:custGeom>
                <a:avLst/>
                <a:gdLst>
                  <a:gd name="T0" fmla="*/ 0 w 46"/>
                  <a:gd name="T1" fmla="*/ 0 h 89"/>
                  <a:gd name="T2" fmla="*/ 0 w 46"/>
                  <a:gd name="T3" fmla="*/ 4 h 89"/>
                  <a:gd name="T4" fmla="*/ 0 w 46"/>
                  <a:gd name="T5" fmla="*/ 4 h 89"/>
                  <a:gd name="T6" fmla="*/ 1 w 46"/>
                  <a:gd name="T7" fmla="*/ 18 h 89"/>
                  <a:gd name="T8" fmla="*/ 1 w 46"/>
                  <a:gd name="T9" fmla="*/ 18 h 89"/>
                  <a:gd name="T10" fmla="*/ 1 w 46"/>
                  <a:gd name="T11" fmla="*/ 24 h 89"/>
                  <a:gd name="T12" fmla="*/ 2 w 46"/>
                  <a:gd name="T13" fmla="*/ 24 h 89"/>
                  <a:gd name="T14" fmla="*/ 2 w 46"/>
                  <a:gd name="T15" fmla="*/ 29 h 89"/>
                  <a:gd name="T16" fmla="*/ 15 w 46"/>
                  <a:gd name="T17" fmla="*/ 29 h 89"/>
                  <a:gd name="T18" fmla="*/ 15 w 46"/>
                  <a:gd name="T19" fmla="*/ 22 h 89"/>
                  <a:gd name="T20" fmla="*/ 15 w 46"/>
                  <a:gd name="T21" fmla="*/ 22 h 89"/>
                  <a:gd name="T22" fmla="*/ 14 w 46"/>
                  <a:gd name="T23" fmla="*/ 5 h 89"/>
                  <a:gd name="T24" fmla="*/ 14 w 46"/>
                  <a:gd name="T25" fmla="*/ 5 h 89"/>
                  <a:gd name="T26" fmla="*/ 14 w 46"/>
                  <a:gd name="T27" fmla="*/ 0 h 89"/>
                  <a:gd name="T28" fmla="*/ 0 w 46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89"/>
                  <a:gd name="T47" fmla="*/ 46 w 46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89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2" y="54"/>
                    </a:lnTo>
                    <a:lnTo>
                      <a:pt x="4" y="54"/>
                    </a:lnTo>
                    <a:lnTo>
                      <a:pt x="4" y="75"/>
                    </a:lnTo>
                    <a:lnTo>
                      <a:pt x="5" y="75"/>
                    </a:lnTo>
                    <a:lnTo>
                      <a:pt x="5" y="89"/>
                    </a:lnTo>
                    <a:lnTo>
                      <a:pt x="46" y="89"/>
                    </a:lnTo>
                    <a:lnTo>
                      <a:pt x="46" y="68"/>
                    </a:lnTo>
                    <a:lnTo>
                      <a:pt x="45" y="68"/>
                    </a:lnTo>
                    <a:lnTo>
                      <a:pt x="44" y="16"/>
                    </a:lnTo>
                    <a:lnTo>
                      <a:pt x="42" y="16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5" name="Freeform 2087"/>
              <p:cNvSpPr>
                <a:spLocks/>
              </p:cNvSpPr>
              <p:nvPr/>
            </p:nvSpPr>
            <p:spPr bwMode="auto">
              <a:xfrm>
                <a:off x="4371" y="1391"/>
                <a:ext cx="16" cy="29"/>
              </a:xfrm>
              <a:custGeom>
                <a:avLst/>
                <a:gdLst>
                  <a:gd name="T0" fmla="*/ 0 w 46"/>
                  <a:gd name="T1" fmla="*/ 0 h 89"/>
                  <a:gd name="T2" fmla="*/ 0 w 46"/>
                  <a:gd name="T3" fmla="*/ 7 h 89"/>
                  <a:gd name="T4" fmla="*/ 0 w 46"/>
                  <a:gd name="T5" fmla="*/ 7 h 89"/>
                  <a:gd name="T6" fmla="*/ 1 w 46"/>
                  <a:gd name="T7" fmla="*/ 23 h 89"/>
                  <a:gd name="T8" fmla="*/ 1 w 46"/>
                  <a:gd name="T9" fmla="*/ 23 h 89"/>
                  <a:gd name="T10" fmla="*/ 1 w 46"/>
                  <a:gd name="T11" fmla="*/ 29 h 89"/>
                  <a:gd name="T12" fmla="*/ 16 w 46"/>
                  <a:gd name="T13" fmla="*/ 29 h 89"/>
                  <a:gd name="T14" fmla="*/ 16 w 46"/>
                  <a:gd name="T15" fmla="*/ 24 h 89"/>
                  <a:gd name="T16" fmla="*/ 16 w 46"/>
                  <a:gd name="T17" fmla="*/ 24 h 89"/>
                  <a:gd name="T18" fmla="*/ 15 w 46"/>
                  <a:gd name="T19" fmla="*/ 11 h 89"/>
                  <a:gd name="T20" fmla="*/ 15 w 46"/>
                  <a:gd name="T21" fmla="*/ 11 h 89"/>
                  <a:gd name="T22" fmla="*/ 15 w 46"/>
                  <a:gd name="T23" fmla="*/ 4 h 89"/>
                  <a:gd name="T24" fmla="*/ 14 w 46"/>
                  <a:gd name="T25" fmla="*/ 4 h 89"/>
                  <a:gd name="T26" fmla="*/ 14 w 46"/>
                  <a:gd name="T27" fmla="*/ 0 h 89"/>
                  <a:gd name="T28" fmla="*/ 0 w 46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89"/>
                  <a:gd name="T47" fmla="*/ 46 w 46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89">
                    <a:moveTo>
                      <a:pt x="0" y="0"/>
                    </a:moveTo>
                    <a:lnTo>
                      <a:pt x="0" y="20"/>
                    </a:lnTo>
                    <a:lnTo>
                      <a:pt x="1" y="20"/>
                    </a:lnTo>
                    <a:lnTo>
                      <a:pt x="2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6" y="89"/>
                    </a:lnTo>
                    <a:lnTo>
                      <a:pt x="46" y="75"/>
                    </a:lnTo>
                    <a:lnTo>
                      <a:pt x="45" y="75"/>
                    </a:lnTo>
                    <a:lnTo>
                      <a:pt x="44" y="33"/>
                    </a:lnTo>
                    <a:lnTo>
                      <a:pt x="42" y="33"/>
                    </a:lnTo>
                    <a:lnTo>
                      <a:pt x="42" y="12"/>
                    </a:lnTo>
                    <a:lnTo>
                      <a:pt x="41" y="12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6" name="Freeform 2088"/>
              <p:cNvSpPr>
                <a:spLocks/>
              </p:cNvSpPr>
              <p:nvPr/>
            </p:nvSpPr>
            <p:spPr bwMode="auto">
              <a:xfrm>
                <a:off x="4358" y="1391"/>
                <a:ext cx="15" cy="29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0 w 44"/>
                  <a:gd name="T5" fmla="*/ 7 h 89"/>
                  <a:gd name="T6" fmla="*/ 1 w 44"/>
                  <a:gd name="T7" fmla="*/ 24 h 89"/>
                  <a:gd name="T8" fmla="*/ 1 w 44"/>
                  <a:gd name="T9" fmla="*/ 24 h 89"/>
                  <a:gd name="T10" fmla="*/ 1 w 44"/>
                  <a:gd name="T11" fmla="*/ 29 h 89"/>
                  <a:gd name="T12" fmla="*/ 15 w 44"/>
                  <a:gd name="T13" fmla="*/ 29 h 89"/>
                  <a:gd name="T14" fmla="*/ 15 w 44"/>
                  <a:gd name="T15" fmla="*/ 23 h 89"/>
                  <a:gd name="T16" fmla="*/ 15 w 44"/>
                  <a:gd name="T17" fmla="*/ 23 h 89"/>
                  <a:gd name="T18" fmla="*/ 14 w 44"/>
                  <a:gd name="T19" fmla="*/ 7 h 89"/>
                  <a:gd name="T20" fmla="*/ 14 w 44"/>
                  <a:gd name="T21" fmla="*/ 7 h 89"/>
                  <a:gd name="T22" fmla="*/ 14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1" y="21"/>
                    </a:lnTo>
                    <a:lnTo>
                      <a:pt x="3" y="74"/>
                    </a:lnTo>
                    <a:lnTo>
                      <a:pt x="4" y="74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3" y="72"/>
                    </a:lnTo>
                    <a:lnTo>
                      <a:pt x="41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7" name="Freeform 2089"/>
              <p:cNvSpPr>
                <a:spLocks/>
              </p:cNvSpPr>
              <p:nvPr/>
            </p:nvSpPr>
            <p:spPr bwMode="auto">
              <a:xfrm>
                <a:off x="4348" y="1391"/>
                <a:ext cx="12" cy="29"/>
              </a:xfrm>
              <a:custGeom>
                <a:avLst/>
                <a:gdLst>
                  <a:gd name="T0" fmla="*/ 0 w 37"/>
                  <a:gd name="T1" fmla="*/ 0 h 89"/>
                  <a:gd name="T2" fmla="*/ 0 w 37"/>
                  <a:gd name="T3" fmla="*/ 29 h 89"/>
                  <a:gd name="T4" fmla="*/ 12 w 37"/>
                  <a:gd name="T5" fmla="*/ 29 h 89"/>
                  <a:gd name="T6" fmla="*/ 12 w 37"/>
                  <a:gd name="T7" fmla="*/ 24 h 89"/>
                  <a:gd name="T8" fmla="*/ 12 w 37"/>
                  <a:gd name="T9" fmla="*/ 24 h 89"/>
                  <a:gd name="T10" fmla="*/ 11 w 37"/>
                  <a:gd name="T11" fmla="*/ 7 h 89"/>
                  <a:gd name="T12" fmla="*/ 11 w 37"/>
                  <a:gd name="T13" fmla="*/ 7 h 89"/>
                  <a:gd name="T14" fmla="*/ 11 w 37"/>
                  <a:gd name="T15" fmla="*/ 0 h 89"/>
                  <a:gd name="T16" fmla="*/ 0 w 37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7"/>
                  <a:gd name="T28" fmla="*/ 0 h 89"/>
                  <a:gd name="T29" fmla="*/ 37 w 37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7" h="89">
                    <a:moveTo>
                      <a:pt x="0" y="0"/>
                    </a:moveTo>
                    <a:lnTo>
                      <a:pt x="0" y="89"/>
                    </a:lnTo>
                    <a:lnTo>
                      <a:pt x="37" y="89"/>
                    </a:lnTo>
                    <a:lnTo>
                      <a:pt x="37" y="74"/>
                    </a:lnTo>
                    <a:lnTo>
                      <a:pt x="36" y="74"/>
                    </a:lnTo>
                    <a:lnTo>
                      <a:pt x="35" y="21"/>
                    </a:lnTo>
                    <a:lnTo>
                      <a:pt x="33" y="21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8" name="Freeform 2090"/>
              <p:cNvSpPr>
                <a:spLocks/>
              </p:cNvSpPr>
              <p:nvPr/>
            </p:nvSpPr>
            <p:spPr bwMode="auto">
              <a:xfrm>
                <a:off x="4412" y="1446"/>
                <a:ext cx="13" cy="30"/>
              </a:xfrm>
              <a:custGeom>
                <a:avLst/>
                <a:gdLst>
                  <a:gd name="T0" fmla="*/ 0 w 40"/>
                  <a:gd name="T1" fmla="*/ 0 h 89"/>
                  <a:gd name="T2" fmla="*/ 0 w 40"/>
                  <a:gd name="T3" fmla="*/ 5 h 89"/>
                  <a:gd name="T4" fmla="*/ 0 w 40"/>
                  <a:gd name="T5" fmla="*/ 5 h 89"/>
                  <a:gd name="T6" fmla="*/ 1 w 40"/>
                  <a:gd name="T7" fmla="*/ 23 h 89"/>
                  <a:gd name="T8" fmla="*/ 1 w 40"/>
                  <a:gd name="T9" fmla="*/ 23 h 89"/>
                  <a:gd name="T10" fmla="*/ 1 w 40"/>
                  <a:gd name="T11" fmla="*/ 30 h 89"/>
                  <a:gd name="T12" fmla="*/ 13 w 40"/>
                  <a:gd name="T13" fmla="*/ 30 h 89"/>
                  <a:gd name="T14" fmla="*/ 13 w 40"/>
                  <a:gd name="T15" fmla="*/ 0 h 89"/>
                  <a:gd name="T16" fmla="*/ 0 w 40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89"/>
                  <a:gd name="T29" fmla="*/ 40 w 40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89">
                    <a:moveTo>
                      <a:pt x="0" y="0"/>
                    </a:moveTo>
                    <a:lnTo>
                      <a:pt x="0" y="14"/>
                    </a:lnTo>
                    <a:lnTo>
                      <a:pt x="1" y="14"/>
                    </a:lnTo>
                    <a:lnTo>
                      <a:pt x="3" y="67"/>
                    </a:lnTo>
                    <a:lnTo>
                      <a:pt x="4" y="67"/>
                    </a:lnTo>
                    <a:lnTo>
                      <a:pt x="4" y="89"/>
                    </a:lnTo>
                    <a:lnTo>
                      <a:pt x="40" y="8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19" name="Freeform 2091"/>
              <p:cNvSpPr>
                <a:spLocks/>
              </p:cNvSpPr>
              <p:nvPr/>
            </p:nvSpPr>
            <p:spPr bwMode="auto">
              <a:xfrm>
                <a:off x="4399" y="1446"/>
                <a:ext cx="15" cy="30"/>
              </a:xfrm>
              <a:custGeom>
                <a:avLst/>
                <a:gdLst>
                  <a:gd name="T0" fmla="*/ 0 w 45"/>
                  <a:gd name="T1" fmla="*/ 0 h 89"/>
                  <a:gd name="T2" fmla="*/ 0 w 45"/>
                  <a:gd name="T3" fmla="*/ 5 h 89"/>
                  <a:gd name="T4" fmla="*/ 1 w 45"/>
                  <a:gd name="T5" fmla="*/ 5 h 89"/>
                  <a:gd name="T6" fmla="*/ 1 w 45"/>
                  <a:gd name="T7" fmla="*/ 23 h 89"/>
                  <a:gd name="T8" fmla="*/ 1 w 45"/>
                  <a:gd name="T9" fmla="*/ 23 h 89"/>
                  <a:gd name="T10" fmla="*/ 1 w 45"/>
                  <a:gd name="T11" fmla="*/ 30 h 89"/>
                  <a:gd name="T12" fmla="*/ 15 w 45"/>
                  <a:gd name="T13" fmla="*/ 30 h 89"/>
                  <a:gd name="T14" fmla="*/ 15 w 45"/>
                  <a:gd name="T15" fmla="*/ 23 h 89"/>
                  <a:gd name="T16" fmla="*/ 15 w 45"/>
                  <a:gd name="T17" fmla="*/ 23 h 89"/>
                  <a:gd name="T18" fmla="*/ 14 w 45"/>
                  <a:gd name="T19" fmla="*/ 5 h 89"/>
                  <a:gd name="T20" fmla="*/ 14 w 45"/>
                  <a:gd name="T21" fmla="*/ 5 h 89"/>
                  <a:gd name="T22" fmla="*/ 14 w 45"/>
                  <a:gd name="T23" fmla="*/ 0 h 89"/>
                  <a:gd name="T24" fmla="*/ 0 w 45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89"/>
                  <a:gd name="T41" fmla="*/ 45 w 45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89">
                    <a:moveTo>
                      <a:pt x="0" y="0"/>
                    </a:moveTo>
                    <a:lnTo>
                      <a:pt x="0" y="15"/>
                    </a:lnTo>
                    <a:lnTo>
                      <a:pt x="2" y="15"/>
                    </a:lnTo>
                    <a:lnTo>
                      <a:pt x="3" y="68"/>
                    </a:lnTo>
                    <a:lnTo>
                      <a:pt x="4" y="68"/>
                    </a:lnTo>
                    <a:lnTo>
                      <a:pt x="4" y="89"/>
                    </a:lnTo>
                    <a:lnTo>
                      <a:pt x="45" y="89"/>
                    </a:lnTo>
                    <a:lnTo>
                      <a:pt x="45" y="67"/>
                    </a:lnTo>
                    <a:lnTo>
                      <a:pt x="44" y="67"/>
                    </a:lnTo>
                    <a:lnTo>
                      <a:pt x="43" y="14"/>
                    </a:lnTo>
                    <a:lnTo>
                      <a:pt x="41" y="14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0" name="Freeform 2092"/>
              <p:cNvSpPr>
                <a:spLocks/>
              </p:cNvSpPr>
              <p:nvPr/>
            </p:nvSpPr>
            <p:spPr bwMode="auto">
              <a:xfrm>
                <a:off x="4385" y="1446"/>
                <a:ext cx="16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4 h 89"/>
                  <a:gd name="T4" fmla="*/ 0 w 47"/>
                  <a:gd name="T5" fmla="*/ 4 h 89"/>
                  <a:gd name="T6" fmla="*/ 1 w 47"/>
                  <a:gd name="T7" fmla="*/ 18 h 89"/>
                  <a:gd name="T8" fmla="*/ 1 w 47"/>
                  <a:gd name="T9" fmla="*/ 18 h 89"/>
                  <a:gd name="T10" fmla="*/ 1 w 47"/>
                  <a:gd name="T11" fmla="*/ 25 h 89"/>
                  <a:gd name="T12" fmla="*/ 2 w 47"/>
                  <a:gd name="T13" fmla="*/ 25 h 89"/>
                  <a:gd name="T14" fmla="*/ 2 w 47"/>
                  <a:gd name="T15" fmla="*/ 30 h 89"/>
                  <a:gd name="T16" fmla="*/ 16 w 47"/>
                  <a:gd name="T17" fmla="*/ 30 h 89"/>
                  <a:gd name="T18" fmla="*/ 16 w 47"/>
                  <a:gd name="T19" fmla="*/ 23 h 89"/>
                  <a:gd name="T20" fmla="*/ 15 w 47"/>
                  <a:gd name="T21" fmla="*/ 23 h 89"/>
                  <a:gd name="T22" fmla="*/ 15 w 47"/>
                  <a:gd name="T23" fmla="*/ 5 h 89"/>
                  <a:gd name="T24" fmla="*/ 15 w 47"/>
                  <a:gd name="T25" fmla="*/ 5 h 89"/>
                  <a:gd name="T26" fmla="*/ 15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1"/>
                    </a:lnTo>
                    <a:lnTo>
                      <a:pt x="1" y="11"/>
                    </a:lnTo>
                    <a:lnTo>
                      <a:pt x="3" y="53"/>
                    </a:lnTo>
                    <a:lnTo>
                      <a:pt x="4" y="53"/>
                    </a:lnTo>
                    <a:lnTo>
                      <a:pt x="4" y="74"/>
                    </a:lnTo>
                    <a:lnTo>
                      <a:pt x="5" y="74"/>
                    </a:lnTo>
                    <a:lnTo>
                      <a:pt x="5" y="89"/>
                    </a:lnTo>
                    <a:lnTo>
                      <a:pt x="47" y="89"/>
                    </a:lnTo>
                    <a:lnTo>
                      <a:pt x="47" y="68"/>
                    </a:lnTo>
                    <a:lnTo>
                      <a:pt x="45" y="68"/>
                    </a:lnTo>
                    <a:lnTo>
                      <a:pt x="44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1" name="Freeform 2093"/>
              <p:cNvSpPr>
                <a:spLocks/>
              </p:cNvSpPr>
              <p:nvPr/>
            </p:nvSpPr>
            <p:spPr bwMode="auto">
              <a:xfrm>
                <a:off x="4372" y="1446"/>
                <a:ext cx="15" cy="30"/>
              </a:xfrm>
              <a:custGeom>
                <a:avLst/>
                <a:gdLst>
                  <a:gd name="T0" fmla="*/ 0 w 47"/>
                  <a:gd name="T1" fmla="*/ 0 h 89"/>
                  <a:gd name="T2" fmla="*/ 0 w 47"/>
                  <a:gd name="T3" fmla="*/ 6 h 89"/>
                  <a:gd name="T4" fmla="*/ 0 w 47"/>
                  <a:gd name="T5" fmla="*/ 6 h 89"/>
                  <a:gd name="T6" fmla="*/ 1 w 47"/>
                  <a:gd name="T7" fmla="*/ 24 h 89"/>
                  <a:gd name="T8" fmla="*/ 1 w 47"/>
                  <a:gd name="T9" fmla="*/ 24 h 89"/>
                  <a:gd name="T10" fmla="*/ 1 w 47"/>
                  <a:gd name="T11" fmla="*/ 30 h 89"/>
                  <a:gd name="T12" fmla="*/ 15 w 47"/>
                  <a:gd name="T13" fmla="*/ 30 h 89"/>
                  <a:gd name="T14" fmla="*/ 15 w 47"/>
                  <a:gd name="T15" fmla="*/ 25 h 89"/>
                  <a:gd name="T16" fmla="*/ 14 w 47"/>
                  <a:gd name="T17" fmla="*/ 25 h 89"/>
                  <a:gd name="T18" fmla="*/ 14 w 47"/>
                  <a:gd name="T19" fmla="*/ 11 h 89"/>
                  <a:gd name="T20" fmla="*/ 14 w 47"/>
                  <a:gd name="T21" fmla="*/ 11 h 89"/>
                  <a:gd name="T22" fmla="*/ 14 w 47"/>
                  <a:gd name="T23" fmla="*/ 4 h 89"/>
                  <a:gd name="T24" fmla="*/ 13 w 47"/>
                  <a:gd name="T25" fmla="*/ 4 h 89"/>
                  <a:gd name="T26" fmla="*/ 13 w 47"/>
                  <a:gd name="T27" fmla="*/ 0 h 89"/>
                  <a:gd name="T28" fmla="*/ 0 w 47"/>
                  <a:gd name="T29" fmla="*/ 0 h 8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7"/>
                  <a:gd name="T46" fmla="*/ 0 h 89"/>
                  <a:gd name="T47" fmla="*/ 47 w 47"/>
                  <a:gd name="T48" fmla="*/ 89 h 8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7" h="89">
                    <a:moveTo>
                      <a:pt x="0" y="0"/>
                    </a:moveTo>
                    <a:lnTo>
                      <a:pt x="0" y="19"/>
                    </a:lnTo>
                    <a:lnTo>
                      <a:pt x="1" y="19"/>
                    </a:lnTo>
                    <a:lnTo>
                      <a:pt x="3" y="72"/>
                    </a:lnTo>
                    <a:lnTo>
                      <a:pt x="4" y="72"/>
                    </a:lnTo>
                    <a:lnTo>
                      <a:pt x="4" y="89"/>
                    </a:lnTo>
                    <a:lnTo>
                      <a:pt x="47" y="89"/>
                    </a:lnTo>
                    <a:lnTo>
                      <a:pt x="47" y="74"/>
                    </a:lnTo>
                    <a:lnTo>
                      <a:pt x="45" y="74"/>
                    </a:lnTo>
                    <a:lnTo>
                      <a:pt x="44" y="32"/>
                    </a:lnTo>
                    <a:lnTo>
                      <a:pt x="43" y="32"/>
                    </a:lnTo>
                    <a:lnTo>
                      <a:pt x="43" y="11"/>
                    </a:lnTo>
                    <a:lnTo>
                      <a:pt x="41" y="11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2" name="Freeform 2094"/>
              <p:cNvSpPr>
                <a:spLocks/>
              </p:cNvSpPr>
              <p:nvPr/>
            </p:nvSpPr>
            <p:spPr bwMode="auto">
              <a:xfrm>
                <a:off x="4359" y="1446"/>
                <a:ext cx="14" cy="30"/>
              </a:xfrm>
              <a:custGeom>
                <a:avLst/>
                <a:gdLst>
                  <a:gd name="T0" fmla="*/ 0 w 44"/>
                  <a:gd name="T1" fmla="*/ 0 h 89"/>
                  <a:gd name="T2" fmla="*/ 0 w 44"/>
                  <a:gd name="T3" fmla="*/ 7 h 89"/>
                  <a:gd name="T4" fmla="*/ 1 w 44"/>
                  <a:gd name="T5" fmla="*/ 7 h 89"/>
                  <a:gd name="T6" fmla="*/ 1 w 44"/>
                  <a:gd name="T7" fmla="*/ 25 h 89"/>
                  <a:gd name="T8" fmla="*/ 1 w 44"/>
                  <a:gd name="T9" fmla="*/ 25 h 89"/>
                  <a:gd name="T10" fmla="*/ 1 w 44"/>
                  <a:gd name="T11" fmla="*/ 30 h 89"/>
                  <a:gd name="T12" fmla="*/ 14 w 44"/>
                  <a:gd name="T13" fmla="*/ 30 h 89"/>
                  <a:gd name="T14" fmla="*/ 14 w 44"/>
                  <a:gd name="T15" fmla="*/ 24 h 89"/>
                  <a:gd name="T16" fmla="*/ 14 w 44"/>
                  <a:gd name="T17" fmla="*/ 24 h 89"/>
                  <a:gd name="T18" fmla="*/ 13 w 44"/>
                  <a:gd name="T19" fmla="*/ 6 h 89"/>
                  <a:gd name="T20" fmla="*/ 13 w 44"/>
                  <a:gd name="T21" fmla="*/ 6 h 89"/>
                  <a:gd name="T22" fmla="*/ 13 w 44"/>
                  <a:gd name="T23" fmla="*/ 0 h 89"/>
                  <a:gd name="T24" fmla="*/ 0 w 44"/>
                  <a:gd name="T25" fmla="*/ 0 h 8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89"/>
                  <a:gd name="T41" fmla="*/ 44 w 44"/>
                  <a:gd name="T42" fmla="*/ 89 h 8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89">
                    <a:moveTo>
                      <a:pt x="0" y="0"/>
                    </a:moveTo>
                    <a:lnTo>
                      <a:pt x="0" y="21"/>
                    </a:lnTo>
                    <a:lnTo>
                      <a:pt x="2" y="21"/>
                    </a:lnTo>
                    <a:lnTo>
                      <a:pt x="3" y="73"/>
                    </a:lnTo>
                    <a:lnTo>
                      <a:pt x="4" y="73"/>
                    </a:lnTo>
                    <a:lnTo>
                      <a:pt x="4" y="89"/>
                    </a:lnTo>
                    <a:lnTo>
                      <a:pt x="44" y="89"/>
                    </a:lnTo>
                    <a:lnTo>
                      <a:pt x="44" y="72"/>
                    </a:lnTo>
                    <a:lnTo>
                      <a:pt x="43" y="72"/>
                    </a:lnTo>
                    <a:lnTo>
                      <a:pt x="42" y="19"/>
                    </a:lnTo>
                    <a:lnTo>
                      <a:pt x="40" y="19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3" name="Freeform 2095"/>
              <p:cNvSpPr>
                <a:spLocks/>
              </p:cNvSpPr>
              <p:nvPr/>
            </p:nvSpPr>
            <p:spPr bwMode="auto">
              <a:xfrm>
                <a:off x="4348" y="1446"/>
                <a:ext cx="13" cy="30"/>
              </a:xfrm>
              <a:custGeom>
                <a:avLst/>
                <a:gdLst>
                  <a:gd name="T0" fmla="*/ 0 w 38"/>
                  <a:gd name="T1" fmla="*/ 0 h 89"/>
                  <a:gd name="T2" fmla="*/ 0 w 38"/>
                  <a:gd name="T3" fmla="*/ 30 h 89"/>
                  <a:gd name="T4" fmla="*/ 13 w 38"/>
                  <a:gd name="T5" fmla="*/ 30 h 89"/>
                  <a:gd name="T6" fmla="*/ 13 w 38"/>
                  <a:gd name="T7" fmla="*/ 25 h 89"/>
                  <a:gd name="T8" fmla="*/ 12 w 38"/>
                  <a:gd name="T9" fmla="*/ 25 h 89"/>
                  <a:gd name="T10" fmla="*/ 12 w 38"/>
                  <a:gd name="T11" fmla="*/ 7 h 89"/>
                  <a:gd name="T12" fmla="*/ 12 w 38"/>
                  <a:gd name="T13" fmla="*/ 7 h 89"/>
                  <a:gd name="T14" fmla="*/ 12 w 38"/>
                  <a:gd name="T15" fmla="*/ 0 h 89"/>
                  <a:gd name="T16" fmla="*/ 0 w 38"/>
                  <a:gd name="T17" fmla="*/ 0 h 8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"/>
                  <a:gd name="T28" fmla="*/ 0 h 89"/>
                  <a:gd name="T29" fmla="*/ 38 w 38"/>
                  <a:gd name="T30" fmla="*/ 89 h 8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" h="89">
                    <a:moveTo>
                      <a:pt x="0" y="0"/>
                    </a:moveTo>
                    <a:lnTo>
                      <a:pt x="0" y="89"/>
                    </a:lnTo>
                    <a:lnTo>
                      <a:pt x="38" y="89"/>
                    </a:lnTo>
                    <a:lnTo>
                      <a:pt x="38" y="73"/>
                    </a:lnTo>
                    <a:lnTo>
                      <a:pt x="36" y="73"/>
                    </a:lnTo>
                    <a:lnTo>
                      <a:pt x="35" y="21"/>
                    </a:lnTo>
                    <a:lnTo>
                      <a:pt x="34" y="21"/>
                    </a:lnTo>
                    <a:lnTo>
                      <a:pt x="3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4" name="Rectangle 2096"/>
              <p:cNvSpPr>
                <a:spLocks noChangeArrowheads="1"/>
              </p:cNvSpPr>
              <p:nvPr/>
            </p:nvSpPr>
            <p:spPr bwMode="auto">
              <a:xfrm>
                <a:off x="4348" y="1475"/>
                <a:ext cx="77" cy="3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25" name="Freeform 2097"/>
              <p:cNvSpPr>
                <a:spLocks/>
              </p:cNvSpPr>
              <p:nvPr/>
            </p:nvSpPr>
            <p:spPr bwMode="auto">
              <a:xfrm>
                <a:off x="4412" y="1503"/>
                <a:ext cx="13" cy="26"/>
              </a:xfrm>
              <a:custGeom>
                <a:avLst/>
                <a:gdLst>
                  <a:gd name="T0" fmla="*/ 0 w 40"/>
                  <a:gd name="T1" fmla="*/ 0 h 76"/>
                  <a:gd name="T2" fmla="*/ 0 w 40"/>
                  <a:gd name="T3" fmla="*/ 4 h 76"/>
                  <a:gd name="T4" fmla="*/ 0 w 40"/>
                  <a:gd name="T5" fmla="*/ 4 h 76"/>
                  <a:gd name="T6" fmla="*/ 1 w 40"/>
                  <a:gd name="T7" fmla="*/ 20 h 76"/>
                  <a:gd name="T8" fmla="*/ 1 w 40"/>
                  <a:gd name="T9" fmla="*/ 20 h 76"/>
                  <a:gd name="T10" fmla="*/ 1 w 40"/>
                  <a:gd name="T11" fmla="*/ 26 h 76"/>
                  <a:gd name="T12" fmla="*/ 13 w 40"/>
                  <a:gd name="T13" fmla="*/ 26 h 76"/>
                  <a:gd name="T14" fmla="*/ 13 w 40"/>
                  <a:gd name="T15" fmla="*/ 0 h 76"/>
                  <a:gd name="T16" fmla="*/ 0 w 40"/>
                  <a:gd name="T17" fmla="*/ 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"/>
                  <a:gd name="T28" fmla="*/ 0 h 76"/>
                  <a:gd name="T29" fmla="*/ 40 w 40"/>
                  <a:gd name="T30" fmla="*/ 76 h 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" h="76">
                    <a:moveTo>
                      <a:pt x="0" y="0"/>
                    </a:moveTo>
                    <a:lnTo>
                      <a:pt x="0" y="11"/>
                    </a:lnTo>
                    <a:lnTo>
                      <a:pt x="1" y="11"/>
                    </a:lnTo>
                    <a:lnTo>
                      <a:pt x="2" y="58"/>
                    </a:lnTo>
                    <a:lnTo>
                      <a:pt x="4" y="58"/>
                    </a:lnTo>
                    <a:lnTo>
                      <a:pt x="4" y="76"/>
                    </a:lnTo>
                    <a:lnTo>
                      <a:pt x="40" y="76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6" name="Freeform 2098"/>
              <p:cNvSpPr>
                <a:spLocks/>
              </p:cNvSpPr>
              <p:nvPr/>
            </p:nvSpPr>
            <p:spPr bwMode="auto">
              <a:xfrm>
                <a:off x="4398" y="1503"/>
                <a:ext cx="15" cy="26"/>
              </a:xfrm>
              <a:custGeom>
                <a:avLst/>
                <a:gdLst>
                  <a:gd name="T0" fmla="*/ 0 w 45"/>
                  <a:gd name="T1" fmla="*/ 0 h 76"/>
                  <a:gd name="T2" fmla="*/ 0 w 45"/>
                  <a:gd name="T3" fmla="*/ 4 h 76"/>
                  <a:gd name="T4" fmla="*/ 0 w 45"/>
                  <a:gd name="T5" fmla="*/ 4 h 76"/>
                  <a:gd name="T6" fmla="*/ 1 w 45"/>
                  <a:gd name="T7" fmla="*/ 20 h 76"/>
                  <a:gd name="T8" fmla="*/ 1 w 45"/>
                  <a:gd name="T9" fmla="*/ 20 h 76"/>
                  <a:gd name="T10" fmla="*/ 1 w 45"/>
                  <a:gd name="T11" fmla="*/ 26 h 76"/>
                  <a:gd name="T12" fmla="*/ 15 w 45"/>
                  <a:gd name="T13" fmla="*/ 26 h 76"/>
                  <a:gd name="T14" fmla="*/ 15 w 45"/>
                  <a:gd name="T15" fmla="*/ 20 h 76"/>
                  <a:gd name="T16" fmla="*/ 15 w 45"/>
                  <a:gd name="T17" fmla="*/ 20 h 76"/>
                  <a:gd name="T18" fmla="*/ 14 w 45"/>
                  <a:gd name="T19" fmla="*/ 4 h 76"/>
                  <a:gd name="T20" fmla="*/ 14 w 45"/>
                  <a:gd name="T21" fmla="*/ 4 h 76"/>
                  <a:gd name="T22" fmla="*/ 14 w 45"/>
                  <a:gd name="T23" fmla="*/ 0 h 76"/>
                  <a:gd name="T24" fmla="*/ 0 w 45"/>
                  <a:gd name="T25" fmla="*/ 0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5"/>
                  <a:gd name="T40" fmla="*/ 0 h 76"/>
                  <a:gd name="T41" fmla="*/ 45 w 45"/>
                  <a:gd name="T42" fmla="*/ 76 h 7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5" h="76">
                    <a:moveTo>
                      <a:pt x="0" y="0"/>
                    </a:moveTo>
                    <a:lnTo>
                      <a:pt x="0" y="12"/>
                    </a:lnTo>
                    <a:lnTo>
                      <a:pt x="1" y="12"/>
                    </a:lnTo>
                    <a:lnTo>
                      <a:pt x="3" y="59"/>
                    </a:lnTo>
                    <a:lnTo>
                      <a:pt x="4" y="59"/>
                    </a:lnTo>
                    <a:lnTo>
                      <a:pt x="4" y="76"/>
                    </a:lnTo>
                    <a:lnTo>
                      <a:pt x="45" y="76"/>
                    </a:lnTo>
                    <a:lnTo>
                      <a:pt x="45" y="58"/>
                    </a:lnTo>
                    <a:lnTo>
                      <a:pt x="44" y="58"/>
                    </a:lnTo>
                    <a:lnTo>
                      <a:pt x="42" y="11"/>
                    </a:lnTo>
                    <a:lnTo>
                      <a:pt x="41" y="11"/>
                    </a:lnTo>
                    <a:lnTo>
                      <a:pt x="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7" name="Freeform 2099"/>
              <p:cNvSpPr>
                <a:spLocks/>
              </p:cNvSpPr>
              <p:nvPr/>
            </p:nvSpPr>
            <p:spPr bwMode="auto">
              <a:xfrm>
                <a:off x="4385" y="1503"/>
                <a:ext cx="15" cy="26"/>
              </a:xfrm>
              <a:custGeom>
                <a:avLst/>
                <a:gdLst>
                  <a:gd name="T0" fmla="*/ 0 w 46"/>
                  <a:gd name="T1" fmla="*/ 0 h 76"/>
                  <a:gd name="T2" fmla="*/ 0 w 46"/>
                  <a:gd name="T3" fmla="*/ 3 h 76"/>
                  <a:gd name="T4" fmla="*/ 0 w 46"/>
                  <a:gd name="T5" fmla="*/ 3 h 76"/>
                  <a:gd name="T6" fmla="*/ 1 w 46"/>
                  <a:gd name="T7" fmla="*/ 16 h 76"/>
                  <a:gd name="T8" fmla="*/ 1 w 46"/>
                  <a:gd name="T9" fmla="*/ 16 h 76"/>
                  <a:gd name="T10" fmla="*/ 1 w 46"/>
                  <a:gd name="T11" fmla="*/ 22 h 76"/>
                  <a:gd name="T12" fmla="*/ 2 w 46"/>
                  <a:gd name="T13" fmla="*/ 22 h 76"/>
                  <a:gd name="T14" fmla="*/ 2 w 46"/>
                  <a:gd name="T15" fmla="*/ 26 h 76"/>
                  <a:gd name="T16" fmla="*/ 15 w 46"/>
                  <a:gd name="T17" fmla="*/ 26 h 76"/>
                  <a:gd name="T18" fmla="*/ 15 w 46"/>
                  <a:gd name="T19" fmla="*/ 20 h 76"/>
                  <a:gd name="T20" fmla="*/ 15 w 46"/>
                  <a:gd name="T21" fmla="*/ 20 h 76"/>
                  <a:gd name="T22" fmla="*/ 14 w 46"/>
                  <a:gd name="T23" fmla="*/ 4 h 76"/>
                  <a:gd name="T24" fmla="*/ 14 w 46"/>
                  <a:gd name="T25" fmla="*/ 4 h 76"/>
                  <a:gd name="T26" fmla="*/ 14 w 46"/>
                  <a:gd name="T27" fmla="*/ 0 h 76"/>
                  <a:gd name="T28" fmla="*/ 0 w 46"/>
                  <a:gd name="T29" fmla="*/ 0 h 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6"/>
                  <a:gd name="T46" fmla="*/ 0 h 76"/>
                  <a:gd name="T47" fmla="*/ 46 w 46"/>
                  <a:gd name="T48" fmla="*/ 76 h 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6" h="76">
                    <a:moveTo>
                      <a:pt x="0" y="0"/>
                    </a:moveTo>
                    <a:lnTo>
                      <a:pt x="0" y="10"/>
                    </a:lnTo>
                    <a:lnTo>
                      <a:pt x="1" y="10"/>
                    </a:lnTo>
                    <a:lnTo>
                      <a:pt x="2" y="46"/>
                    </a:lnTo>
                    <a:lnTo>
                      <a:pt x="4" y="46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5" y="76"/>
                    </a:lnTo>
                    <a:lnTo>
                      <a:pt x="46" y="76"/>
                    </a:lnTo>
                    <a:lnTo>
                      <a:pt x="46" y="59"/>
                    </a:lnTo>
                    <a:lnTo>
                      <a:pt x="45" y="59"/>
                    </a:lnTo>
                    <a:lnTo>
                      <a:pt x="44" y="12"/>
                    </a:lnTo>
                    <a:lnTo>
                      <a:pt x="42" y="12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8" name="Freeform 2100"/>
              <p:cNvSpPr>
                <a:spLocks/>
              </p:cNvSpPr>
              <p:nvPr/>
            </p:nvSpPr>
            <p:spPr bwMode="auto">
              <a:xfrm>
                <a:off x="4372" y="1503"/>
                <a:ext cx="15" cy="26"/>
              </a:xfrm>
              <a:custGeom>
                <a:avLst/>
                <a:gdLst>
                  <a:gd name="T0" fmla="*/ 0 w 45"/>
                  <a:gd name="T1" fmla="*/ 0 h 76"/>
                  <a:gd name="T2" fmla="*/ 0 w 45"/>
                  <a:gd name="T3" fmla="*/ 5 h 76"/>
                  <a:gd name="T4" fmla="*/ 0 w 45"/>
                  <a:gd name="T5" fmla="*/ 5 h 76"/>
                  <a:gd name="T6" fmla="*/ 1 w 45"/>
                  <a:gd name="T7" fmla="*/ 21 h 76"/>
                  <a:gd name="T8" fmla="*/ 1 w 45"/>
                  <a:gd name="T9" fmla="*/ 21 h 76"/>
                  <a:gd name="T10" fmla="*/ 1 w 45"/>
                  <a:gd name="T11" fmla="*/ 26 h 76"/>
                  <a:gd name="T12" fmla="*/ 15 w 45"/>
                  <a:gd name="T13" fmla="*/ 26 h 76"/>
                  <a:gd name="T14" fmla="*/ 15 w 45"/>
                  <a:gd name="T15" fmla="*/ 22 h 76"/>
                  <a:gd name="T16" fmla="*/ 15 w 45"/>
                  <a:gd name="T17" fmla="*/ 22 h 76"/>
                  <a:gd name="T18" fmla="*/ 14 w 45"/>
                  <a:gd name="T19" fmla="*/ 10 h 76"/>
                  <a:gd name="T20" fmla="*/ 14 w 45"/>
                  <a:gd name="T21" fmla="*/ 10 h 76"/>
                  <a:gd name="T22" fmla="*/ 14 w 45"/>
                  <a:gd name="T23" fmla="*/ 3 h 76"/>
                  <a:gd name="T24" fmla="*/ 13 w 45"/>
                  <a:gd name="T25" fmla="*/ 3 h 76"/>
                  <a:gd name="T26" fmla="*/ 13 w 45"/>
                  <a:gd name="T27" fmla="*/ 0 h 76"/>
                  <a:gd name="T28" fmla="*/ 0 w 45"/>
                  <a:gd name="T29" fmla="*/ 0 h 7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5"/>
                  <a:gd name="T46" fmla="*/ 0 h 76"/>
                  <a:gd name="T47" fmla="*/ 45 w 45"/>
                  <a:gd name="T48" fmla="*/ 76 h 7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5" h="76">
                    <a:moveTo>
                      <a:pt x="0" y="0"/>
                    </a:moveTo>
                    <a:lnTo>
                      <a:pt x="0" y="15"/>
                    </a:lnTo>
                    <a:lnTo>
                      <a:pt x="1" y="15"/>
                    </a:lnTo>
                    <a:lnTo>
                      <a:pt x="3" y="62"/>
                    </a:lnTo>
                    <a:lnTo>
                      <a:pt x="4" y="62"/>
                    </a:lnTo>
                    <a:lnTo>
                      <a:pt x="4" y="76"/>
                    </a:lnTo>
                    <a:lnTo>
                      <a:pt x="45" y="76"/>
                    </a:lnTo>
                    <a:lnTo>
                      <a:pt x="45" y="65"/>
                    </a:lnTo>
                    <a:lnTo>
                      <a:pt x="44" y="65"/>
                    </a:lnTo>
                    <a:lnTo>
                      <a:pt x="43" y="28"/>
                    </a:lnTo>
                    <a:lnTo>
                      <a:pt x="41" y="28"/>
                    </a:lnTo>
                    <a:lnTo>
                      <a:pt x="41" y="10"/>
                    </a:lnTo>
                    <a:lnTo>
                      <a:pt x="40" y="10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29" name="Freeform 2101"/>
              <p:cNvSpPr>
                <a:spLocks/>
              </p:cNvSpPr>
              <p:nvPr/>
            </p:nvSpPr>
            <p:spPr bwMode="auto">
              <a:xfrm>
                <a:off x="4359" y="1503"/>
                <a:ext cx="14" cy="26"/>
              </a:xfrm>
              <a:custGeom>
                <a:avLst/>
                <a:gdLst>
                  <a:gd name="T0" fmla="*/ 0 w 44"/>
                  <a:gd name="T1" fmla="*/ 0 h 76"/>
                  <a:gd name="T2" fmla="*/ 0 w 44"/>
                  <a:gd name="T3" fmla="*/ 6 h 76"/>
                  <a:gd name="T4" fmla="*/ 1 w 44"/>
                  <a:gd name="T5" fmla="*/ 6 h 76"/>
                  <a:gd name="T6" fmla="*/ 1 w 44"/>
                  <a:gd name="T7" fmla="*/ 22 h 76"/>
                  <a:gd name="T8" fmla="*/ 1 w 44"/>
                  <a:gd name="T9" fmla="*/ 22 h 76"/>
                  <a:gd name="T10" fmla="*/ 1 w 44"/>
                  <a:gd name="T11" fmla="*/ 26 h 76"/>
                  <a:gd name="T12" fmla="*/ 14 w 44"/>
                  <a:gd name="T13" fmla="*/ 26 h 76"/>
                  <a:gd name="T14" fmla="*/ 14 w 44"/>
                  <a:gd name="T15" fmla="*/ 21 h 76"/>
                  <a:gd name="T16" fmla="*/ 14 w 44"/>
                  <a:gd name="T17" fmla="*/ 21 h 76"/>
                  <a:gd name="T18" fmla="*/ 13 w 44"/>
                  <a:gd name="T19" fmla="*/ 5 h 76"/>
                  <a:gd name="T20" fmla="*/ 13 w 44"/>
                  <a:gd name="T21" fmla="*/ 5 h 76"/>
                  <a:gd name="T22" fmla="*/ 13 w 44"/>
                  <a:gd name="T23" fmla="*/ 0 h 76"/>
                  <a:gd name="T24" fmla="*/ 0 w 44"/>
                  <a:gd name="T25" fmla="*/ 0 h 7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44"/>
                  <a:gd name="T40" fmla="*/ 0 h 76"/>
                  <a:gd name="T41" fmla="*/ 44 w 44"/>
                  <a:gd name="T42" fmla="*/ 76 h 7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44" h="76">
                    <a:moveTo>
                      <a:pt x="0" y="0"/>
                    </a:moveTo>
                    <a:lnTo>
                      <a:pt x="0" y="17"/>
                    </a:lnTo>
                    <a:lnTo>
                      <a:pt x="2" y="17"/>
                    </a:lnTo>
                    <a:lnTo>
                      <a:pt x="3" y="65"/>
                    </a:lnTo>
                    <a:lnTo>
                      <a:pt x="4" y="65"/>
                    </a:lnTo>
                    <a:lnTo>
                      <a:pt x="4" y="76"/>
                    </a:lnTo>
                    <a:lnTo>
                      <a:pt x="44" y="76"/>
                    </a:lnTo>
                    <a:lnTo>
                      <a:pt x="44" y="62"/>
                    </a:lnTo>
                    <a:lnTo>
                      <a:pt x="43" y="62"/>
                    </a:lnTo>
                    <a:lnTo>
                      <a:pt x="42" y="15"/>
                    </a:lnTo>
                    <a:lnTo>
                      <a:pt x="40" y="15"/>
                    </a:lnTo>
                    <a:lnTo>
                      <a:pt x="4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0" name="Freeform 2102"/>
              <p:cNvSpPr>
                <a:spLocks/>
              </p:cNvSpPr>
              <p:nvPr/>
            </p:nvSpPr>
            <p:spPr bwMode="auto">
              <a:xfrm>
                <a:off x="4348" y="1503"/>
                <a:ext cx="13" cy="26"/>
              </a:xfrm>
              <a:custGeom>
                <a:avLst/>
                <a:gdLst>
                  <a:gd name="T0" fmla="*/ 0 w 39"/>
                  <a:gd name="T1" fmla="*/ 0 h 76"/>
                  <a:gd name="T2" fmla="*/ 0 w 39"/>
                  <a:gd name="T3" fmla="*/ 26 h 76"/>
                  <a:gd name="T4" fmla="*/ 13 w 39"/>
                  <a:gd name="T5" fmla="*/ 26 h 76"/>
                  <a:gd name="T6" fmla="*/ 13 w 39"/>
                  <a:gd name="T7" fmla="*/ 22 h 76"/>
                  <a:gd name="T8" fmla="*/ 12 w 39"/>
                  <a:gd name="T9" fmla="*/ 22 h 76"/>
                  <a:gd name="T10" fmla="*/ 12 w 39"/>
                  <a:gd name="T11" fmla="*/ 6 h 76"/>
                  <a:gd name="T12" fmla="*/ 12 w 39"/>
                  <a:gd name="T13" fmla="*/ 6 h 76"/>
                  <a:gd name="T14" fmla="*/ 12 w 39"/>
                  <a:gd name="T15" fmla="*/ 0 h 76"/>
                  <a:gd name="T16" fmla="*/ 0 w 39"/>
                  <a:gd name="T17" fmla="*/ 0 h 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9"/>
                  <a:gd name="T28" fmla="*/ 0 h 76"/>
                  <a:gd name="T29" fmla="*/ 39 w 39"/>
                  <a:gd name="T30" fmla="*/ 76 h 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9" h="76">
                    <a:moveTo>
                      <a:pt x="0" y="0"/>
                    </a:moveTo>
                    <a:lnTo>
                      <a:pt x="0" y="76"/>
                    </a:lnTo>
                    <a:lnTo>
                      <a:pt x="39" y="76"/>
                    </a:lnTo>
                    <a:lnTo>
                      <a:pt x="39" y="65"/>
                    </a:lnTo>
                    <a:lnTo>
                      <a:pt x="37" y="65"/>
                    </a:lnTo>
                    <a:lnTo>
                      <a:pt x="36" y="17"/>
                    </a:lnTo>
                    <a:lnTo>
                      <a:pt x="35" y="17"/>
                    </a:lnTo>
                    <a:lnTo>
                      <a:pt x="3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1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1" name="Rectangle 2103"/>
              <p:cNvSpPr>
                <a:spLocks noChangeArrowheads="1"/>
              </p:cNvSpPr>
              <p:nvPr/>
            </p:nvSpPr>
            <p:spPr bwMode="auto">
              <a:xfrm>
                <a:off x="4344" y="1104"/>
                <a:ext cx="6" cy="42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32" name="Rectangle 2104"/>
              <p:cNvSpPr>
                <a:spLocks noChangeArrowheads="1"/>
              </p:cNvSpPr>
              <p:nvPr/>
            </p:nvSpPr>
            <p:spPr bwMode="auto">
              <a:xfrm>
                <a:off x="4422" y="1104"/>
                <a:ext cx="6" cy="42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33" name="Rectangle 2105"/>
              <p:cNvSpPr>
                <a:spLocks noChangeArrowheads="1"/>
              </p:cNvSpPr>
              <p:nvPr/>
            </p:nvSpPr>
            <p:spPr bwMode="auto">
              <a:xfrm>
                <a:off x="4314" y="1528"/>
                <a:ext cx="138" cy="6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34" name="Freeform 2106"/>
              <p:cNvSpPr>
                <a:spLocks/>
              </p:cNvSpPr>
              <p:nvPr/>
            </p:nvSpPr>
            <p:spPr bwMode="auto">
              <a:xfrm>
                <a:off x="4025" y="1472"/>
                <a:ext cx="324" cy="160"/>
              </a:xfrm>
              <a:custGeom>
                <a:avLst/>
                <a:gdLst>
                  <a:gd name="T0" fmla="*/ 0 w 972"/>
                  <a:gd name="T1" fmla="*/ 156 h 481"/>
                  <a:gd name="T2" fmla="*/ 0 w 972"/>
                  <a:gd name="T3" fmla="*/ 157 h 481"/>
                  <a:gd name="T4" fmla="*/ 0 w 972"/>
                  <a:gd name="T5" fmla="*/ 158 h 481"/>
                  <a:gd name="T6" fmla="*/ 2 w 972"/>
                  <a:gd name="T7" fmla="*/ 160 h 481"/>
                  <a:gd name="T8" fmla="*/ 3 w 972"/>
                  <a:gd name="T9" fmla="*/ 160 h 481"/>
                  <a:gd name="T10" fmla="*/ 6 w 972"/>
                  <a:gd name="T11" fmla="*/ 160 h 481"/>
                  <a:gd name="T12" fmla="*/ 7 w 972"/>
                  <a:gd name="T13" fmla="*/ 160 h 481"/>
                  <a:gd name="T14" fmla="*/ 8 w 972"/>
                  <a:gd name="T15" fmla="*/ 158 h 481"/>
                  <a:gd name="T16" fmla="*/ 9 w 972"/>
                  <a:gd name="T17" fmla="*/ 157 h 481"/>
                  <a:gd name="T18" fmla="*/ 9 w 972"/>
                  <a:gd name="T19" fmla="*/ 9 h 481"/>
                  <a:gd name="T20" fmla="*/ 321 w 972"/>
                  <a:gd name="T21" fmla="*/ 9 h 481"/>
                  <a:gd name="T22" fmla="*/ 322 w 972"/>
                  <a:gd name="T23" fmla="*/ 8 h 481"/>
                  <a:gd name="T24" fmla="*/ 324 w 972"/>
                  <a:gd name="T25" fmla="*/ 6 h 481"/>
                  <a:gd name="T26" fmla="*/ 324 w 972"/>
                  <a:gd name="T27" fmla="*/ 6 h 481"/>
                  <a:gd name="T28" fmla="*/ 324 w 972"/>
                  <a:gd name="T29" fmla="*/ 3 h 481"/>
                  <a:gd name="T30" fmla="*/ 324 w 972"/>
                  <a:gd name="T31" fmla="*/ 2 h 481"/>
                  <a:gd name="T32" fmla="*/ 322 w 972"/>
                  <a:gd name="T33" fmla="*/ 0 h 481"/>
                  <a:gd name="T34" fmla="*/ 321 w 972"/>
                  <a:gd name="T35" fmla="*/ 0 h 481"/>
                  <a:gd name="T36" fmla="*/ 320 w 972"/>
                  <a:gd name="T37" fmla="*/ 0 h 481"/>
                  <a:gd name="T38" fmla="*/ 4 w 972"/>
                  <a:gd name="T39" fmla="*/ 0 h 481"/>
                  <a:gd name="T40" fmla="*/ 3 w 972"/>
                  <a:gd name="T41" fmla="*/ 0 h 481"/>
                  <a:gd name="T42" fmla="*/ 2 w 972"/>
                  <a:gd name="T43" fmla="*/ 0 h 481"/>
                  <a:gd name="T44" fmla="*/ 0 w 972"/>
                  <a:gd name="T45" fmla="*/ 2 h 481"/>
                  <a:gd name="T46" fmla="*/ 0 w 972"/>
                  <a:gd name="T47" fmla="*/ 3 h 481"/>
                  <a:gd name="T48" fmla="*/ 0 w 972"/>
                  <a:gd name="T49" fmla="*/ 4 h 481"/>
                  <a:gd name="T50" fmla="*/ 0 w 972"/>
                  <a:gd name="T51" fmla="*/ 156 h 48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972"/>
                  <a:gd name="T79" fmla="*/ 0 h 481"/>
                  <a:gd name="T80" fmla="*/ 972 w 972"/>
                  <a:gd name="T81" fmla="*/ 481 h 481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972" h="481">
                    <a:moveTo>
                      <a:pt x="0" y="468"/>
                    </a:moveTo>
                    <a:lnTo>
                      <a:pt x="0" y="472"/>
                    </a:lnTo>
                    <a:lnTo>
                      <a:pt x="1" y="474"/>
                    </a:lnTo>
                    <a:lnTo>
                      <a:pt x="6" y="480"/>
                    </a:lnTo>
                    <a:lnTo>
                      <a:pt x="9" y="481"/>
                    </a:lnTo>
                    <a:lnTo>
                      <a:pt x="17" y="481"/>
                    </a:lnTo>
                    <a:lnTo>
                      <a:pt x="20" y="480"/>
                    </a:lnTo>
                    <a:lnTo>
                      <a:pt x="25" y="474"/>
                    </a:lnTo>
                    <a:lnTo>
                      <a:pt x="26" y="472"/>
                    </a:lnTo>
                    <a:lnTo>
                      <a:pt x="26" y="26"/>
                    </a:lnTo>
                    <a:lnTo>
                      <a:pt x="963" y="26"/>
                    </a:lnTo>
                    <a:lnTo>
                      <a:pt x="966" y="25"/>
                    </a:lnTo>
                    <a:lnTo>
                      <a:pt x="971" y="19"/>
                    </a:lnTo>
                    <a:lnTo>
                      <a:pt x="972" y="17"/>
                    </a:lnTo>
                    <a:lnTo>
                      <a:pt x="972" y="9"/>
                    </a:lnTo>
                    <a:lnTo>
                      <a:pt x="971" y="6"/>
                    </a:lnTo>
                    <a:lnTo>
                      <a:pt x="966" y="1"/>
                    </a:lnTo>
                    <a:lnTo>
                      <a:pt x="963" y="0"/>
                    </a:lnTo>
                    <a:lnTo>
                      <a:pt x="959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1" y="6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46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5" name="Rectangle 2107"/>
              <p:cNvSpPr>
                <a:spLocks noChangeArrowheads="1"/>
              </p:cNvSpPr>
              <p:nvPr/>
            </p:nvSpPr>
            <p:spPr bwMode="auto">
              <a:xfrm>
                <a:off x="4310" y="1472"/>
                <a:ext cx="24" cy="8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36" name="Freeform 2108"/>
              <p:cNvSpPr>
                <a:spLocks/>
              </p:cNvSpPr>
              <p:nvPr/>
            </p:nvSpPr>
            <p:spPr bwMode="auto">
              <a:xfrm>
                <a:off x="4298" y="1459"/>
                <a:ext cx="36" cy="34"/>
              </a:xfrm>
              <a:custGeom>
                <a:avLst/>
                <a:gdLst>
                  <a:gd name="T0" fmla="*/ 0 w 106"/>
                  <a:gd name="T1" fmla="*/ 0 h 103"/>
                  <a:gd name="T2" fmla="*/ 36 w 106"/>
                  <a:gd name="T3" fmla="*/ 17 h 103"/>
                  <a:gd name="T4" fmla="*/ 0 w 106"/>
                  <a:gd name="T5" fmla="*/ 34 h 103"/>
                  <a:gd name="T6" fmla="*/ 0 w 106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6"/>
                  <a:gd name="T13" fmla="*/ 0 h 103"/>
                  <a:gd name="T14" fmla="*/ 106 w 106"/>
                  <a:gd name="T15" fmla="*/ 103 h 1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6" h="103">
                    <a:moveTo>
                      <a:pt x="0" y="0"/>
                    </a:moveTo>
                    <a:lnTo>
                      <a:pt x="106" y="51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7" name="Freeform 2109"/>
              <p:cNvSpPr>
                <a:spLocks/>
              </p:cNvSpPr>
              <p:nvPr/>
            </p:nvSpPr>
            <p:spPr bwMode="auto">
              <a:xfrm>
                <a:off x="4294" y="1452"/>
                <a:ext cx="49" cy="48"/>
              </a:xfrm>
              <a:custGeom>
                <a:avLst/>
                <a:gdLst>
                  <a:gd name="T0" fmla="*/ 9 w 148"/>
                  <a:gd name="T1" fmla="*/ 14 h 145"/>
                  <a:gd name="T2" fmla="*/ 29 w 148"/>
                  <a:gd name="T3" fmla="*/ 24 h 145"/>
                  <a:gd name="T4" fmla="*/ 9 w 148"/>
                  <a:gd name="T5" fmla="*/ 34 h 145"/>
                  <a:gd name="T6" fmla="*/ 9 w 148"/>
                  <a:gd name="T7" fmla="*/ 14 h 145"/>
                  <a:gd name="T8" fmla="*/ 0 w 148"/>
                  <a:gd name="T9" fmla="*/ 0 h 145"/>
                  <a:gd name="T10" fmla="*/ 0 w 148"/>
                  <a:gd name="T11" fmla="*/ 48 h 145"/>
                  <a:gd name="T12" fmla="*/ 49 w 148"/>
                  <a:gd name="T13" fmla="*/ 24 h 145"/>
                  <a:gd name="T14" fmla="*/ 0 w 148"/>
                  <a:gd name="T15" fmla="*/ 0 h 145"/>
                  <a:gd name="T16" fmla="*/ 9 w 148"/>
                  <a:gd name="T17" fmla="*/ 14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8"/>
                  <a:gd name="T28" fmla="*/ 0 h 145"/>
                  <a:gd name="T29" fmla="*/ 148 w 148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8" h="145">
                    <a:moveTo>
                      <a:pt x="27" y="42"/>
                    </a:moveTo>
                    <a:lnTo>
                      <a:pt x="89" y="72"/>
                    </a:lnTo>
                    <a:lnTo>
                      <a:pt x="27" y="103"/>
                    </a:lnTo>
                    <a:lnTo>
                      <a:pt x="27" y="42"/>
                    </a:lnTo>
                    <a:lnTo>
                      <a:pt x="0" y="0"/>
                    </a:lnTo>
                    <a:lnTo>
                      <a:pt x="0" y="145"/>
                    </a:lnTo>
                    <a:lnTo>
                      <a:pt x="148" y="72"/>
                    </a:lnTo>
                    <a:lnTo>
                      <a:pt x="0" y="0"/>
                    </a:lnTo>
                    <a:lnTo>
                      <a:pt x="27" y="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8" name="Freeform 2110"/>
              <p:cNvSpPr>
                <a:spLocks/>
              </p:cNvSpPr>
              <p:nvPr/>
            </p:nvSpPr>
            <p:spPr bwMode="auto">
              <a:xfrm>
                <a:off x="3518" y="3700"/>
                <a:ext cx="477" cy="162"/>
              </a:xfrm>
              <a:custGeom>
                <a:avLst/>
                <a:gdLst>
                  <a:gd name="T0" fmla="*/ 9 w 1431"/>
                  <a:gd name="T1" fmla="*/ 4 h 487"/>
                  <a:gd name="T2" fmla="*/ 9 w 1431"/>
                  <a:gd name="T3" fmla="*/ 3 h 487"/>
                  <a:gd name="T4" fmla="*/ 9 w 1431"/>
                  <a:gd name="T5" fmla="*/ 2 h 487"/>
                  <a:gd name="T6" fmla="*/ 7 w 1431"/>
                  <a:gd name="T7" fmla="*/ 0 h 487"/>
                  <a:gd name="T8" fmla="*/ 6 w 1431"/>
                  <a:gd name="T9" fmla="*/ 0 h 487"/>
                  <a:gd name="T10" fmla="*/ 3 w 1431"/>
                  <a:gd name="T11" fmla="*/ 0 h 487"/>
                  <a:gd name="T12" fmla="*/ 2 w 1431"/>
                  <a:gd name="T13" fmla="*/ 0 h 487"/>
                  <a:gd name="T14" fmla="*/ 1 w 1431"/>
                  <a:gd name="T15" fmla="*/ 2 h 487"/>
                  <a:gd name="T16" fmla="*/ 0 w 1431"/>
                  <a:gd name="T17" fmla="*/ 3 h 487"/>
                  <a:gd name="T18" fmla="*/ 0 w 1431"/>
                  <a:gd name="T19" fmla="*/ 159 h 487"/>
                  <a:gd name="T20" fmla="*/ 1 w 1431"/>
                  <a:gd name="T21" fmla="*/ 160 h 487"/>
                  <a:gd name="T22" fmla="*/ 2 w 1431"/>
                  <a:gd name="T23" fmla="*/ 161 h 487"/>
                  <a:gd name="T24" fmla="*/ 3 w 1431"/>
                  <a:gd name="T25" fmla="*/ 162 h 487"/>
                  <a:gd name="T26" fmla="*/ 474 w 1431"/>
                  <a:gd name="T27" fmla="*/ 162 h 487"/>
                  <a:gd name="T28" fmla="*/ 475 w 1431"/>
                  <a:gd name="T29" fmla="*/ 161 h 487"/>
                  <a:gd name="T30" fmla="*/ 477 w 1431"/>
                  <a:gd name="T31" fmla="*/ 160 h 487"/>
                  <a:gd name="T32" fmla="*/ 477 w 1431"/>
                  <a:gd name="T33" fmla="*/ 159 h 487"/>
                  <a:gd name="T34" fmla="*/ 477 w 1431"/>
                  <a:gd name="T35" fmla="*/ 156 h 487"/>
                  <a:gd name="T36" fmla="*/ 477 w 1431"/>
                  <a:gd name="T37" fmla="*/ 155 h 487"/>
                  <a:gd name="T38" fmla="*/ 475 w 1431"/>
                  <a:gd name="T39" fmla="*/ 154 h 487"/>
                  <a:gd name="T40" fmla="*/ 474 w 1431"/>
                  <a:gd name="T41" fmla="*/ 153 h 487"/>
                  <a:gd name="T42" fmla="*/ 473 w 1431"/>
                  <a:gd name="T43" fmla="*/ 153 h 487"/>
                  <a:gd name="T44" fmla="*/ 9 w 1431"/>
                  <a:gd name="T45" fmla="*/ 153 h 487"/>
                  <a:gd name="T46" fmla="*/ 9 w 1431"/>
                  <a:gd name="T47" fmla="*/ 4 h 48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431"/>
                  <a:gd name="T73" fmla="*/ 0 h 487"/>
                  <a:gd name="T74" fmla="*/ 1431 w 1431"/>
                  <a:gd name="T75" fmla="*/ 487 h 48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431" h="487">
                    <a:moveTo>
                      <a:pt x="27" y="13"/>
                    </a:moveTo>
                    <a:lnTo>
                      <a:pt x="27" y="9"/>
                    </a:lnTo>
                    <a:lnTo>
                      <a:pt x="26" y="7"/>
                    </a:lnTo>
                    <a:lnTo>
                      <a:pt x="20" y="1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7" y="1"/>
                    </a:lnTo>
                    <a:lnTo>
                      <a:pt x="2" y="7"/>
                    </a:lnTo>
                    <a:lnTo>
                      <a:pt x="0" y="9"/>
                    </a:lnTo>
                    <a:lnTo>
                      <a:pt x="0" y="477"/>
                    </a:lnTo>
                    <a:lnTo>
                      <a:pt x="2" y="480"/>
                    </a:lnTo>
                    <a:lnTo>
                      <a:pt x="7" y="485"/>
                    </a:lnTo>
                    <a:lnTo>
                      <a:pt x="10" y="487"/>
                    </a:lnTo>
                    <a:lnTo>
                      <a:pt x="1422" y="487"/>
                    </a:lnTo>
                    <a:lnTo>
                      <a:pt x="1424" y="485"/>
                    </a:lnTo>
                    <a:lnTo>
                      <a:pt x="1430" y="480"/>
                    </a:lnTo>
                    <a:lnTo>
                      <a:pt x="1431" y="477"/>
                    </a:lnTo>
                    <a:lnTo>
                      <a:pt x="1431" y="470"/>
                    </a:lnTo>
                    <a:lnTo>
                      <a:pt x="1430" y="467"/>
                    </a:lnTo>
                    <a:lnTo>
                      <a:pt x="1424" y="462"/>
                    </a:lnTo>
                    <a:lnTo>
                      <a:pt x="1422" y="460"/>
                    </a:lnTo>
                    <a:lnTo>
                      <a:pt x="1418" y="460"/>
                    </a:lnTo>
                    <a:lnTo>
                      <a:pt x="27" y="460"/>
                    </a:lnTo>
                    <a:lnTo>
                      <a:pt x="27" y="1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39" name="Rectangle 2111"/>
              <p:cNvSpPr>
                <a:spLocks noChangeArrowheads="1"/>
              </p:cNvSpPr>
              <p:nvPr/>
            </p:nvSpPr>
            <p:spPr bwMode="auto">
              <a:xfrm>
                <a:off x="3981" y="3854"/>
                <a:ext cx="23" cy="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40" name="Freeform 2112"/>
              <p:cNvSpPr>
                <a:spLocks/>
              </p:cNvSpPr>
              <p:nvPr/>
            </p:nvSpPr>
            <p:spPr bwMode="auto">
              <a:xfrm>
                <a:off x="3969" y="3841"/>
                <a:ext cx="35" cy="34"/>
              </a:xfrm>
              <a:custGeom>
                <a:avLst/>
                <a:gdLst>
                  <a:gd name="T0" fmla="*/ 0 w 105"/>
                  <a:gd name="T1" fmla="*/ 0 h 102"/>
                  <a:gd name="T2" fmla="*/ 35 w 105"/>
                  <a:gd name="T3" fmla="*/ 17 h 102"/>
                  <a:gd name="T4" fmla="*/ 0 w 105"/>
                  <a:gd name="T5" fmla="*/ 34 h 102"/>
                  <a:gd name="T6" fmla="*/ 0 w 105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102"/>
                  <a:gd name="T14" fmla="*/ 105 w 105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102">
                    <a:moveTo>
                      <a:pt x="0" y="0"/>
                    </a:moveTo>
                    <a:lnTo>
                      <a:pt x="105" y="51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1" name="Freeform 2113"/>
              <p:cNvSpPr>
                <a:spLocks/>
              </p:cNvSpPr>
              <p:nvPr/>
            </p:nvSpPr>
            <p:spPr bwMode="auto">
              <a:xfrm>
                <a:off x="3964" y="3834"/>
                <a:ext cx="50" cy="48"/>
              </a:xfrm>
              <a:custGeom>
                <a:avLst/>
                <a:gdLst>
                  <a:gd name="T0" fmla="*/ 9 w 149"/>
                  <a:gd name="T1" fmla="*/ 14 h 144"/>
                  <a:gd name="T2" fmla="*/ 30 w 149"/>
                  <a:gd name="T3" fmla="*/ 24 h 144"/>
                  <a:gd name="T4" fmla="*/ 9 w 149"/>
                  <a:gd name="T5" fmla="*/ 34 h 144"/>
                  <a:gd name="T6" fmla="*/ 9 w 149"/>
                  <a:gd name="T7" fmla="*/ 14 h 144"/>
                  <a:gd name="T8" fmla="*/ 0 w 149"/>
                  <a:gd name="T9" fmla="*/ 0 h 144"/>
                  <a:gd name="T10" fmla="*/ 0 w 149"/>
                  <a:gd name="T11" fmla="*/ 48 h 144"/>
                  <a:gd name="T12" fmla="*/ 50 w 149"/>
                  <a:gd name="T13" fmla="*/ 24 h 144"/>
                  <a:gd name="T14" fmla="*/ 0 w 149"/>
                  <a:gd name="T15" fmla="*/ 0 h 144"/>
                  <a:gd name="T16" fmla="*/ 9 w 149"/>
                  <a:gd name="T17" fmla="*/ 14 h 1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9"/>
                  <a:gd name="T28" fmla="*/ 0 h 144"/>
                  <a:gd name="T29" fmla="*/ 149 w 149"/>
                  <a:gd name="T30" fmla="*/ 144 h 14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9" h="144">
                    <a:moveTo>
                      <a:pt x="27" y="42"/>
                    </a:moveTo>
                    <a:lnTo>
                      <a:pt x="88" y="72"/>
                    </a:lnTo>
                    <a:lnTo>
                      <a:pt x="27" y="102"/>
                    </a:lnTo>
                    <a:lnTo>
                      <a:pt x="27" y="42"/>
                    </a:lnTo>
                    <a:lnTo>
                      <a:pt x="0" y="0"/>
                    </a:lnTo>
                    <a:lnTo>
                      <a:pt x="0" y="144"/>
                    </a:lnTo>
                    <a:lnTo>
                      <a:pt x="149" y="72"/>
                    </a:lnTo>
                    <a:lnTo>
                      <a:pt x="0" y="0"/>
                    </a:lnTo>
                    <a:lnTo>
                      <a:pt x="27" y="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2" name="Rectangle 2114"/>
              <p:cNvSpPr>
                <a:spLocks noChangeArrowheads="1"/>
              </p:cNvSpPr>
              <p:nvPr/>
            </p:nvSpPr>
            <p:spPr bwMode="auto">
              <a:xfrm>
                <a:off x="4050" y="3823"/>
                <a:ext cx="362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clinker</a:t>
                </a:r>
                <a:endParaRPr lang="en-US" sz="3200" b="1"/>
              </a:p>
            </p:txBody>
          </p:sp>
          <p:sp>
            <p:nvSpPr>
              <p:cNvPr id="60543" name="Freeform 2115"/>
              <p:cNvSpPr>
                <a:spLocks/>
              </p:cNvSpPr>
              <p:nvPr/>
            </p:nvSpPr>
            <p:spPr bwMode="auto">
              <a:xfrm>
                <a:off x="3989" y="1628"/>
                <a:ext cx="83" cy="158"/>
              </a:xfrm>
              <a:custGeom>
                <a:avLst/>
                <a:gdLst>
                  <a:gd name="T0" fmla="*/ 0 w 248"/>
                  <a:gd name="T1" fmla="*/ 158 h 472"/>
                  <a:gd name="T2" fmla="*/ 0 w 248"/>
                  <a:gd name="T3" fmla="*/ 0 h 472"/>
                  <a:gd name="T4" fmla="*/ 83 w 248"/>
                  <a:gd name="T5" fmla="*/ 0 h 472"/>
                  <a:gd name="T6" fmla="*/ 83 w 248"/>
                  <a:gd name="T7" fmla="*/ 101 h 472"/>
                  <a:gd name="T8" fmla="*/ 57 w 248"/>
                  <a:gd name="T9" fmla="*/ 104 h 472"/>
                  <a:gd name="T10" fmla="*/ 34 w 248"/>
                  <a:gd name="T11" fmla="*/ 113 h 472"/>
                  <a:gd name="T12" fmla="*/ 15 w 248"/>
                  <a:gd name="T13" fmla="*/ 133 h 472"/>
                  <a:gd name="T14" fmla="*/ 4 w 248"/>
                  <a:gd name="T15" fmla="*/ 149 h 472"/>
                  <a:gd name="T16" fmla="*/ 0 w 248"/>
                  <a:gd name="T17" fmla="*/ 158 h 4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48"/>
                  <a:gd name="T28" fmla="*/ 0 h 472"/>
                  <a:gd name="T29" fmla="*/ 248 w 248"/>
                  <a:gd name="T30" fmla="*/ 472 h 47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48" h="472">
                    <a:moveTo>
                      <a:pt x="0" y="472"/>
                    </a:moveTo>
                    <a:lnTo>
                      <a:pt x="0" y="0"/>
                    </a:lnTo>
                    <a:lnTo>
                      <a:pt x="248" y="0"/>
                    </a:lnTo>
                    <a:lnTo>
                      <a:pt x="248" y="303"/>
                    </a:lnTo>
                    <a:lnTo>
                      <a:pt x="170" y="311"/>
                    </a:lnTo>
                    <a:lnTo>
                      <a:pt x="102" y="339"/>
                    </a:lnTo>
                    <a:lnTo>
                      <a:pt x="46" y="398"/>
                    </a:lnTo>
                    <a:lnTo>
                      <a:pt x="13" y="446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rgbClr val="7ABD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4" name="Freeform 2116"/>
              <p:cNvSpPr>
                <a:spLocks/>
              </p:cNvSpPr>
              <p:nvPr/>
            </p:nvSpPr>
            <p:spPr bwMode="auto">
              <a:xfrm>
                <a:off x="3992" y="1730"/>
                <a:ext cx="155" cy="153"/>
              </a:xfrm>
              <a:custGeom>
                <a:avLst/>
                <a:gdLst>
                  <a:gd name="T0" fmla="*/ 85 w 467"/>
                  <a:gd name="T1" fmla="*/ 153 h 460"/>
                  <a:gd name="T2" fmla="*/ 100 w 467"/>
                  <a:gd name="T3" fmla="*/ 149 h 460"/>
                  <a:gd name="T4" fmla="*/ 114 w 467"/>
                  <a:gd name="T5" fmla="*/ 144 h 460"/>
                  <a:gd name="T6" fmla="*/ 126 w 467"/>
                  <a:gd name="T7" fmla="*/ 135 h 460"/>
                  <a:gd name="T8" fmla="*/ 137 w 467"/>
                  <a:gd name="T9" fmla="*/ 125 h 460"/>
                  <a:gd name="T10" fmla="*/ 146 w 467"/>
                  <a:gd name="T11" fmla="*/ 113 h 460"/>
                  <a:gd name="T12" fmla="*/ 151 w 467"/>
                  <a:gd name="T13" fmla="*/ 99 h 460"/>
                  <a:gd name="T14" fmla="*/ 154 w 467"/>
                  <a:gd name="T15" fmla="*/ 84 h 460"/>
                  <a:gd name="T16" fmla="*/ 154 w 467"/>
                  <a:gd name="T17" fmla="*/ 69 h 460"/>
                  <a:gd name="T18" fmla="*/ 151 w 467"/>
                  <a:gd name="T19" fmla="*/ 54 h 460"/>
                  <a:gd name="T20" fmla="*/ 146 w 467"/>
                  <a:gd name="T21" fmla="*/ 40 h 460"/>
                  <a:gd name="T22" fmla="*/ 137 w 467"/>
                  <a:gd name="T23" fmla="*/ 28 h 460"/>
                  <a:gd name="T24" fmla="*/ 120 w 467"/>
                  <a:gd name="T25" fmla="*/ 13 h 460"/>
                  <a:gd name="T26" fmla="*/ 107 w 467"/>
                  <a:gd name="T27" fmla="*/ 6 h 460"/>
                  <a:gd name="T28" fmla="*/ 93 w 467"/>
                  <a:gd name="T29" fmla="*/ 2 h 460"/>
                  <a:gd name="T30" fmla="*/ 77 w 467"/>
                  <a:gd name="T31" fmla="*/ 0 h 460"/>
                  <a:gd name="T32" fmla="*/ 62 w 467"/>
                  <a:gd name="T33" fmla="*/ 2 h 460"/>
                  <a:gd name="T34" fmla="*/ 47 w 467"/>
                  <a:gd name="T35" fmla="*/ 6 h 460"/>
                  <a:gd name="T36" fmla="*/ 34 w 467"/>
                  <a:gd name="T37" fmla="*/ 13 h 460"/>
                  <a:gd name="T38" fmla="*/ 22 w 467"/>
                  <a:gd name="T39" fmla="*/ 23 h 460"/>
                  <a:gd name="T40" fmla="*/ 13 w 467"/>
                  <a:gd name="T41" fmla="*/ 34 h 460"/>
                  <a:gd name="T42" fmla="*/ 6 w 467"/>
                  <a:gd name="T43" fmla="*/ 47 h 460"/>
                  <a:gd name="T44" fmla="*/ 2 w 467"/>
                  <a:gd name="T45" fmla="*/ 61 h 460"/>
                  <a:gd name="T46" fmla="*/ 0 w 467"/>
                  <a:gd name="T47" fmla="*/ 77 h 460"/>
                  <a:gd name="T48" fmla="*/ 2 w 467"/>
                  <a:gd name="T49" fmla="*/ 92 h 460"/>
                  <a:gd name="T50" fmla="*/ 6 w 467"/>
                  <a:gd name="T51" fmla="*/ 106 h 460"/>
                  <a:gd name="T52" fmla="*/ 13 w 467"/>
                  <a:gd name="T53" fmla="*/ 119 h 460"/>
                  <a:gd name="T54" fmla="*/ 22 w 467"/>
                  <a:gd name="T55" fmla="*/ 131 h 460"/>
                  <a:gd name="T56" fmla="*/ 34 w 467"/>
                  <a:gd name="T57" fmla="*/ 140 h 460"/>
                  <a:gd name="T58" fmla="*/ 47 w 467"/>
                  <a:gd name="T59" fmla="*/ 147 h 460"/>
                  <a:gd name="T60" fmla="*/ 62 w 467"/>
                  <a:gd name="T61" fmla="*/ 151 h 460"/>
                  <a:gd name="T62" fmla="*/ 77 w 467"/>
                  <a:gd name="T63" fmla="*/ 153 h 460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67"/>
                  <a:gd name="T97" fmla="*/ 0 h 460"/>
                  <a:gd name="T98" fmla="*/ 467 w 467"/>
                  <a:gd name="T99" fmla="*/ 460 h 460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67" h="460">
                    <a:moveTo>
                      <a:pt x="232" y="460"/>
                    </a:moveTo>
                    <a:lnTo>
                      <a:pt x="256" y="459"/>
                    </a:lnTo>
                    <a:lnTo>
                      <a:pt x="279" y="455"/>
                    </a:lnTo>
                    <a:lnTo>
                      <a:pt x="302" y="449"/>
                    </a:lnTo>
                    <a:lnTo>
                      <a:pt x="323" y="441"/>
                    </a:lnTo>
                    <a:lnTo>
                      <a:pt x="344" y="432"/>
                    </a:lnTo>
                    <a:lnTo>
                      <a:pt x="363" y="421"/>
                    </a:lnTo>
                    <a:lnTo>
                      <a:pt x="381" y="407"/>
                    </a:lnTo>
                    <a:lnTo>
                      <a:pt x="397" y="393"/>
                    </a:lnTo>
                    <a:lnTo>
                      <a:pt x="413" y="376"/>
                    </a:lnTo>
                    <a:lnTo>
                      <a:pt x="427" y="359"/>
                    </a:lnTo>
                    <a:lnTo>
                      <a:pt x="439" y="341"/>
                    </a:lnTo>
                    <a:lnTo>
                      <a:pt x="448" y="320"/>
                    </a:lnTo>
                    <a:lnTo>
                      <a:pt x="456" y="299"/>
                    </a:lnTo>
                    <a:lnTo>
                      <a:pt x="461" y="276"/>
                    </a:lnTo>
                    <a:lnTo>
                      <a:pt x="465" y="254"/>
                    </a:lnTo>
                    <a:lnTo>
                      <a:pt x="467" y="230"/>
                    </a:lnTo>
                    <a:lnTo>
                      <a:pt x="465" y="207"/>
                    </a:lnTo>
                    <a:lnTo>
                      <a:pt x="461" y="184"/>
                    </a:lnTo>
                    <a:lnTo>
                      <a:pt x="456" y="162"/>
                    </a:lnTo>
                    <a:lnTo>
                      <a:pt x="448" y="141"/>
                    </a:lnTo>
                    <a:lnTo>
                      <a:pt x="439" y="120"/>
                    </a:lnTo>
                    <a:lnTo>
                      <a:pt x="427" y="102"/>
                    </a:lnTo>
                    <a:lnTo>
                      <a:pt x="413" y="84"/>
                    </a:lnTo>
                    <a:lnTo>
                      <a:pt x="381" y="52"/>
                    </a:lnTo>
                    <a:lnTo>
                      <a:pt x="363" y="39"/>
                    </a:lnTo>
                    <a:lnTo>
                      <a:pt x="344" y="27"/>
                    </a:lnTo>
                    <a:lnTo>
                      <a:pt x="323" y="18"/>
                    </a:lnTo>
                    <a:lnTo>
                      <a:pt x="302" y="10"/>
                    </a:lnTo>
                    <a:lnTo>
                      <a:pt x="279" y="5"/>
                    </a:lnTo>
                    <a:lnTo>
                      <a:pt x="256" y="1"/>
                    </a:lnTo>
                    <a:lnTo>
                      <a:pt x="232" y="0"/>
                    </a:lnTo>
                    <a:lnTo>
                      <a:pt x="208" y="1"/>
                    </a:lnTo>
                    <a:lnTo>
                      <a:pt x="186" y="5"/>
                    </a:lnTo>
                    <a:lnTo>
                      <a:pt x="163" y="10"/>
                    </a:lnTo>
                    <a:lnTo>
                      <a:pt x="142" y="18"/>
                    </a:lnTo>
                    <a:lnTo>
                      <a:pt x="121" y="27"/>
                    </a:lnTo>
                    <a:lnTo>
                      <a:pt x="102" y="39"/>
                    </a:lnTo>
                    <a:lnTo>
                      <a:pt x="85" y="52"/>
                    </a:lnTo>
                    <a:lnTo>
                      <a:pt x="67" y="68"/>
                    </a:lnTo>
                    <a:lnTo>
                      <a:pt x="53" y="84"/>
                    </a:lnTo>
                    <a:lnTo>
                      <a:pt x="39" y="102"/>
                    </a:lnTo>
                    <a:lnTo>
                      <a:pt x="27" y="120"/>
                    </a:lnTo>
                    <a:lnTo>
                      <a:pt x="18" y="141"/>
                    </a:lnTo>
                    <a:lnTo>
                      <a:pt x="10" y="162"/>
                    </a:lnTo>
                    <a:lnTo>
                      <a:pt x="5" y="184"/>
                    </a:lnTo>
                    <a:lnTo>
                      <a:pt x="1" y="207"/>
                    </a:lnTo>
                    <a:lnTo>
                      <a:pt x="0" y="230"/>
                    </a:lnTo>
                    <a:lnTo>
                      <a:pt x="1" y="254"/>
                    </a:lnTo>
                    <a:lnTo>
                      <a:pt x="5" y="276"/>
                    </a:lnTo>
                    <a:lnTo>
                      <a:pt x="10" y="299"/>
                    </a:lnTo>
                    <a:lnTo>
                      <a:pt x="18" y="320"/>
                    </a:lnTo>
                    <a:lnTo>
                      <a:pt x="27" y="341"/>
                    </a:lnTo>
                    <a:lnTo>
                      <a:pt x="39" y="359"/>
                    </a:lnTo>
                    <a:lnTo>
                      <a:pt x="53" y="376"/>
                    </a:lnTo>
                    <a:lnTo>
                      <a:pt x="67" y="393"/>
                    </a:lnTo>
                    <a:lnTo>
                      <a:pt x="85" y="407"/>
                    </a:lnTo>
                    <a:lnTo>
                      <a:pt x="102" y="421"/>
                    </a:lnTo>
                    <a:lnTo>
                      <a:pt x="121" y="432"/>
                    </a:lnTo>
                    <a:lnTo>
                      <a:pt x="142" y="441"/>
                    </a:lnTo>
                    <a:lnTo>
                      <a:pt x="163" y="449"/>
                    </a:lnTo>
                    <a:lnTo>
                      <a:pt x="186" y="455"/>
                    </a:lnTo>
                    <a:lnTo>
                      <a:pt x="208" y="459"/>
                    </a:lnTo>
                    <a:lnTo>
                      <a:pt x="232" y="460"/>
                    </a:lnTo>
                    <a:close/>
                  </a:path>
                </a:pathLst>
              </a:custGeom>
              <a:solidFill>
                <a:srgbClr val="7ABD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5" name="Freeform 2117"/>
              <p:cNvSpPr>
                <a:spLocks/>
              </p:cNvSpPr>
              <p:nvPr/>
            </p:nvSpPr>
            <p:spPr bwMode="auto">
              <a:xfrm>
                <a:off x="3990" y="1729"/>
                <a:ext cx="159" cy="155"/>
              </a:xfrm>
              <a:custGeom>
                <a:avLst/>
                <a:gdLst>
                  <a:gd name="T0" fmla="*/ 88 w 478"/>
                  <a:gd name="T1" fmla="*/ 155 h 464"/>
                  <a:gd name="T2" fmla="*/ 103 w 478"/>
                  <a:gd name="T3" fmla="*/ 152 h 464"/>
                  <a:gd name="T4" fmla="*/ 117 w 478"/>
                  <a:gd name="T5" fmla="*/ 146 h 464"/>
                  <a:gd name="T6" fmla="*/ 130 w 478"/>
                  <a:gd name="T7" fmla="*/ 138 h 464"/>
                  <a:gd name="T8" fmla="*/ 141 w 478"/>
                  <a:gd name="T9" fmla="*/ 127 h 464"/>
                  <a:gd name="T10" fmla="*/ 149 w 478"/>
                  <a:gd name="T11" fmla="*/ 115 h 464"/>
                  <a:gd name="T12" fmla="*/ 155 w 478"/>
                  <a:gd name="T13" fmla="*/ 101 h 464"/>
                  <a:gd name="T14" fmla="*/ 159 w 478"/>
                  <a:gd name="T15" fmla="*/ 86 h 464"/>
                  <a:gd name="T16" fmla="*/ 159 w 478"/>
                  <a:gd name="T17" fmla="*/ 70 h 464"/>
                  <a:gd name="T18" fmla="*/ 155 w 478"/>
                  <a:gd name="T19" fmla="*/ 54 h 464"/>
                  <a:gd name="T20" fmla="*/ 149 w 478"/>
                  <a:gd name="T21" fmla="*/ 41 h 464"/>
                  <a:gd name="T22" fmla="*/ 141 w 478"/>
                  <a:gd name="T23" fmla="*/ 28 h 464"/>
                  <a:gd name="T24" fmla="*/ 130 w 478"/>
                  <a:gd name="T25" fmla="*/ 18 h 464"/>
                  <a:gd name="T26" fmla="*/ 117 w 478"/>
                  <a:gd name="T27" fmla="*/ 9 h 464"/>
                  <a:gd name="T28" fmla="*/ 103 w 478"/>
                  <a:gd name="T29" fmla="*/ 4 h 464"/>
                  <a:gd name="T30" fmla="*/ 88 w 478"/>
                  <a:gd name="T31" fmla="*/ 1 h 464"/>
                  <a:gd name="T32" fmla="*/ 71 w 478"/>
                  <a:gd name="T33" fmla="*/ 1 h 464"/>
                  <a:gd name="T34" fmla="*/ 56 w 478"/>
                  <a:gd name="T35" fmla="*/ 4 h 464"/>
                  <a:gd name="T36" fmla="*/ 42 w 478"/>
                  <a:gd name="T37" fmla="*/ 9 h 464"/>
                  <a:gd name="T38" fmla="*/ 29 w 478"/>
                  <a:gd name="T39" fmla="*/ 18 h 464"/>
                  <a:gd name="T40" fmla="*/ 18 w 478"/>
                  <a:gd name="T41" fmla="*/ 28 h 464"/>
                  <a:gd name="T42" fmla="*/ 10 w 478"/>
                  <a:gd name="T43" fmla="*/ 41 h 464"/>
                  <a:gd name="T44" fmla="*/ 4 w 478"/>
                  <a:gd name="T45" fmla="*/ 54 h 464"/>
                  <a:gd name="T46" fmla="*/ 1 w 478"/>
                  <a:gd name="T47" fmla="*/ 70 h 464"/>
                  <a:gd name="T48" fmla="*/ 1 w 478"/>
                  <a:gd name="T49" fmla="*/ 86 h 464"/>
                  <a:gd name="T50" fmla="*/ 4 w 478"/>
                  <a:gd name="T51" fmla="*/ 101 h 464"/>
                  <a:gd name="T52" fmla="*/ 10 w 478"/>
                  <a:gd name="T53" fmla="*/ 115 h 464"/>
                  <a:gd name="T54" fmla="*/ 18 w 478"/>
                  <a:gd name="T55" fmla="*/ 127 h 464"/>
                  <a:gd name="T56" fmla="*/ 29 w 478"/>
                  <a:gd name="T57" fmla="*/ 138 h 464"/>
                  <a:gd name="T58" fmla="*/ 42 w 478"/>
                  <a:gd name="T59" fmla="*/ 146 h 464"/>
                  <a:gd name="T60" fmla="*/ 56 w 478"/>
                  <a:gd name="T61" fmla="*/ 152 h 464"/>
                  <a:gd name="T62" fmla="*/ 71 w 478"/>
                  <a:gd name="T63" fmla="*/ 155 h 46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478"/>
                  <a:gd name="T97" fmla="*/ 0 h 464"/>
                  <a:gd name="T98" fmla="*/ 478 w 478"/>
                  <a:gd name="T99" fmla="*/ 464 h 46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478" h="464">
                    <a:moveTo>
                      <a:pt x="238" y="464"/>
                    </a:moveTo>
                    <a:lnTo>
                      <a:pt x="264" y="463"/>
                    </a:lnTo>
                    <a:lnTo>
                      <a:pt x="286" y="459"/>
                    </a:lnTo>
                    <a:lnTo>
                      <a:pt x="310" y="454"/>
                    </a:lnTo>
                    <a:lnTo>
                      <a:pt x="332" y="446"/>
                    </a:lnTo>
                    <a:lnTo>
                      <a:pt x="353" y="437"/>
                    </a:lnTo>
                    <a:lnTo>
                      <a:pt x="373" y="425"/>
                    </a:lnTo>
                    <a:lnTo>
                      <a:pt x="391" y="412"/>
                    </a:lnTo>
                    <a:lnTo>
                      <a:pt x="409" y="396"/>
                    </a:lnTo>
                    <a:lnTo>
                      <a:pt x="423" y="381"/>
                    </a:lnTo>
                    <a:lnTo>
                      <a:pt x="437" y="362"/>
                    </a:lnTo>
                    <a:lnTo>
                      <a:pt x="449" y="343"/>
                    </a:lnTo>
                    <a:lnTo>
                      <a:pt x="459" y="323"/>
                    </a:lnTo>
                    <a:lnTo>
                      <a:pt x="467" y="302"/>
                    </a:lnTo>
                    <a:lnTo>
                      <a:pt x="473" y="280"/>
                    </a:lnTo>
                    <a:lnTo>
                      <a:pt x="477" y="256"/>
                    </a:lnTo>
                    <a:lnTo>
                      <a:pt x="478" y="232"/>
                    </a:lnTo>
                    <a:lnTo>
                      <a:pt x="477" y="209"/>
                    </a:lnTo>
                    <a:lnTo>
                      <a:pt x="473" y="185"/>
                    </a:lnTo>
                    <a:lnTo>
                      <a:pt x="467" y="163"/>
                    </a:lnTo>
                    <a:lnTo>
                      <a:pt x="459" y="142"/>
                    </a:lnTo>
                    <a:lnTo>
                      <a:pt x="449" y="122"/>
                    </a:lnTo>
                    <a:lnTo>
                      <a:pt x="437" y="103"/>
                    </a:lnTo>
                    <a:lnTo>
                      <a:pt x="423" y="84"/>
                    </a:lnTo>
                    <a:lnTo>
                      <a:pt x="409" y="68"/>
                    </a:lnTo>
                    <a:lnTo>
                      <a:pt x="391" y="53"/>
                    </a:lnTo>
                    <a:lnTo>
                      <a:pt x="373" y="40"/>
                    </a:lnTo>
                    <a:lnTo>
                      <a:pt x="353" y="28"/>
                    </a:lnTo>
                    <a:lnTo>
                      <a:pt x="332" y="19"/>
                    </a:lnTo>
                    <a:lnTo>
                      <a:pt x="310" y="11"/>
                    </a:lnTo>
                    <a:lnTo>
                      <a:pt x="286" y="6"/>
                    </a:lnTo>
                    <a:lnTo>
                      <a:pt x="264" y="2"/>
                    </a:lnTo>
                    <a:lnTo>
                      <a:pt x="238" y="0"/>
                    </a:lnTo>
                    <a:lnTo>
                      <a:pt x="214" y="2"/>
                    </a:lnTo>
                    <a:lnTo>
                      <a:pt x="191" y="6"/>
                    </a:lnTo>
                    <a:lnTo>
                      <a:pt x="168" y="11"/>
                    </a:lnTo>
                    <a:lnTo>
                      <a:pt x="145" y="19"/>
                    </a:lnTo>
                    <a:lnTo>
                      <a:pt x="125" y="28"/>
                    </a:lnTo>
                    <a:lnTo>
                      <a:pt x="105" y="40"/>
                    </a:lnTo>
                    <a:lnTo>
                      <a:pt x="87" y="53"/>
                    </a:lnTo>
                    <a:lnTo>
                      <a:pt x="69" y="68"/>
                    </a:lnTo>
                    <a:lnTo>
                      <a:pt x="55" y="84"/>
                    </a:lnTo>
                    <a:lnTo>
                      <a:pt x="41" y="103"/>
                    </a:lnTo>
                    <a:lnTo>
                      <a:pt x="29" y="122"/>
                    </a:lnTo>
                    <a:lnTo>
                      <a:pt x="19" y="142"/>
                    </a:lnTo>
                    <a:lnTo>
                      <a:pt x="11" y="163"/>
                    </a:lnTo>
                    <a:lnTo>
                      <a:pt x="6" y="185"/>
                    </a:lnTo>
                    <a:lnTo>
                      <a:pt x="2" y="209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80"/>
                    </a:lnTo>
                    <a:lnTo>
                      <a:pt x="11" y="302"/>
                    </a:lnTo>
                    <a:lnTo>
                      <a:pt x="19" y="323"/>
                    </a:lnTo>
                    <a:lnTo>
                      <a:pt x="29" y="343"/>
                    </a:lnTo>
                    <a:lnTo>
                      <a:pt x="41" y="362"/>
                    </a:lnTo>
                    <a:lnTo>
                      <a:pt x="55" y="381"/>
                    </a:lnTo>
                    <a:lnTo>
                      <a:pt x="69" y="396"/>
                    </a:lnTo>
                    <a:lnTo>
                      <a:pt x="87" y="412"/>
                    </a:lnTo>
                    <a:lnTo>
                      <a:pt x="105" y="425"/>
                    </a:lnTo>
                    <a:lnTo>
                      <a:pt x="125" y="437"/>
                    </a:lnTo>
                    <a:lnTo>
                      <a:pt x="145" y="446"/>
                    </a:lnTo>
                    <a:lnTo>
                      <a:pt x="168" y="454"/>
                    </a:lnTo>
                    <a:lnTo>
                      <a:pt x="191" y="459"/>
                    </a:lnTo>
                    <a:lnTo>
                      <a:pt x="214" y="463"/>
                    </a:lnTo>
                    <a:lnTo>
                      <a:pt x="238" y="464"/>
                    </a:lnTo>
                    <a:close/>
                  </a:path>
                </a:pathLst>
              </a:custGeom>
              <a:solidFill>
                <a:srgbClr val="7ABD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6" name="Freeform 2118"/>
              <p:cNvSpPr>
                <a:spLocks/>
              </p:cNvSpPr>
              <p:nvPr/>
            </p:nvSpPr>
            <p:spPr bwMode="auto">
              <a:xfrm>
                <a:off x="3987" y="1727"/>
                <a:ext cx="165" cy="160"/>
              </a:xfrm>
              <a:custGeom>
                <a:avLst/>
                <a:gdLst>
                  <a:gd name="T0" fmla="*/ 91 w 494"/>
                  <a:gd name="T1" fmla="*/ 160 h 480"/>
                  <a:gd name="T2" fmla="*/ 107 w 494"/>
                  <a:gd name="T3" fmla="*/ 157 h 480"/>
                  <a:gd name="T4" fmla="*/ 122 w 494"/>
                  <a:gd name="T5" fmla="*/ 150 h 480"/>
                  <a:gd name="T6" fmla="*/ 135 w 494"/>
                  <a:gd name="T7" fmla="*/ 142 h 480"/>
                  <a:gd name="T8" fmla="*/ 146 w 494"/>
                  <a:gd name="T9" fmla="*/ 131 h 480"/>
                  <a:gd name="T10" fmla="*/ 158 w 494"/>
                  <a:gd name="T11" fmla="*/ 112 h 480"/>
                  <a:gd name="T12" fmla="*/ 161 w 494"/>
                  <a:gd name="T13" fmla="*/ 104 h 480"/>
                  <a:gd name="T14" fmla="*/ 165 w 494"/>
                  <a:gd name="T15" fmla="*/ 88 h 480"/>
                  <a:gd name="T16" fmla="*/ 165 w 494"/>
                  <a:gd name="T17" fmla="*/ 72 h 480"/>
                  <a:gd name="T18" fmla="*/ 161 w 494"/>
                  <a:gd name="T19" fmla="*/ 56 h 480"/>
                  <a:gd name="T20" fmla="*/ 155 w 494"/>
                  <a:gd name="T21" fmla="*/ 42 h 480"/>
                  <a:gd name="T22" fmla="*/ 146 w 494"/>
                  <a:gd name="T23" fmla="*/ 29 h 480"/>
                  <a:gd name="T24" fmla="*/ 135 w 494"/>
                  <a:gd name="T25" fmla="*/ 18 h 480"/>
                  <a:gd name="T26" fmla="*/ 122 w 494"/>
                  <a:gd name="T27" fmla="*/ 10 h 480"/>
                  <a:gd name="T28" fmla="*/ 107 w 494"/>
                  <a:gd name="T29" fmla="*/ 4 h 480"/>
                  <a:gd name="T30" fmla="*/ 91 w 494"/>
                  <a:gd name="T31" fmla="*/ 1 h 480"/>
                  <a:gd name="T32" fmla="*/ 74 w 494"/>
                  <a:gd name="T33" fmla="*/ 1 h 480"/>
                  <a:gd name="T34" fmla="*/ 58 w 494"/>
                  <a:gd name="T35" fmla="*/ 4 h 480"/>
                  <a:gd name="T36" fmla="*/ 50 w 494"/>
                  <a:gd name="T37" fmla="*/ 7 h 480"/>
                  <a:gd name="T38" fmla="*/ 30 w 494"/>
                  <a:gd name="T39" fmla="*/ 18 h 480"/>
                  <a:gd name="T40" fmla="*/ 19 w 494"/>
                  <a:gd name="T41" fmla="*/ 29 h 480"/>
                  <a:gd name="T42" fmla="*/ 10 w 494"/>
                  <a:gd name="T43" fmla="*/ 42 h 480"/>
                  <a:gd name="T44" fmla="*/ 4 w 494"/>
                  <a:gd name="T45" fmla="*/ 56 h 480"/>
                  <a:gd name="T46" fmla="*/ 1 w 494"/>
                  <a:gd name="T47" fmla="*/ 72 h 480"/>
                  <a:gd name="T48" fmla="*/ 1 w 494"/>
                  <a:gd name="T49" fmla="*/ 88 h 480"/>
                  <a:gd name="T50" fmla="*/ 4 w 494"/>
                  <a:gd name="T51" fmla="*/ 104 h 480"/>
                  <a:gd name="T52" fmla="*/ 7 w 494"/>
                  <a:gd name="T53" fmla="*/ 112 h 480"/>
                  <a:gd name="T54" fmla="*/ 19 w 494"/>
                  <a:gd name="T55" fmla="*/ 131 h 480"/>
                  <a:gd name="T56" fmla="*/ 30 w 494"/>
                  <a:gd name="T57" fmla="*/ 142 h 480"/>
                  <a:gd name="T58" fmla="*/ 43 w 494"/>
                  <a:gd name="T59" fmla="*/ 150 h 480"/>
                  <a:gd name="T60" fmla="*/ 58 w 494"/>
                  <a:gd name="T61" fmla="*/ 157 h 480"/>
                  <a:gd name="T62" fmla="*/ 74 w 494"/>
                  <a:gd name="T63" fmla="*/ 160 h 480"/>
                  <a:gd name="T64" fmla="*/ 82 w 494"/>
                  <a:gd name="T65" fmla="*/ 155 h 480"/>
                  <a:gd name="T66" fmla="*/ 60 w 494"/>
                  <a:gd name="T67" fmla="*/ 151 h 480"/>
                  <a:gd name="T68" fmla="*/ 39 w 494"/>
                  <a:gd name="T69" fmla="*/ 142 h 480"/>
                  <a:gd name="T70" fmla="*/ 23 w 494"/>
                  <a:gd name="T71" fmla="*/ 128 h 480"/>
                  <a:gd name="T72" fmla="*/ 11 w 494"/>
                  <a:gd name="T73" fmla="*/ 109 h 480"/>
                  <a:gd name="T74" fmla="*/ 6 w 494"/>
                  <a:gd name="T75" fmla="*/ 88 h 480"/>
                  <a:gd name="T76" fmla="*/ 7 w 494"/>
                  <a:gd name="T77" fmla="*/ 65 h 480"/>
                  <a:gd name="T78" fmla="*/ 15 w 494"/>
                  <a:gd name="T79" fmla="*/ 45 h 480"/>
                  <a:gd name="T80" fmla="*/ 28 w 494"/>
                  <a:gd name="T81" fmla="*/ 27 h 480"/>
                  <a:gd name="T82" fmla="*/ 46 w 494"/>
                  <a:gd name="T83" fmla="*/ 14 h 480"/>
                  <a:gd name="T84" fmla="*/ 67 w 494"/>
                  <a:gd name="T85" fmla="*/ 7 h 480"/>
                  <a:gd name="T86" fmla="*/ 90 w 494"/>
                  <a:gd name="T87" fmla="*/ 6 h 480"/>
                  <a:gd name="T88" fmla="*/ 113 w 494"/>
                  <a:gd name="T89" fmla="*/ 12 h 480"/>
                  <a:gd name="T90" fmla="*/ 132 w 494"/>
                  <a:gd name="T91" fmla="*/ 22 h 480"/>
                  <a:gd name="T92" fmla="*/ 146 w 494"/>
                  <a:gd name="T93" fmla="*/ 38 h 480"/>
                  <a:gd name="T94" fmla="*/ 156 w 494"/>
                  <a:gd name="T95" fmla="*/ 58 h 480"/>
                  <a:gd name="T96" fmla="*/ 160 w 494"/>
                  <a:gd name="T97" fmla="*/ 80 h 480"/>
                  <a:gd name="T98" fmla="*/ 156 w 494"/>
                  <a:gd name="T99" fmla="*/ 102 h 480"/>
                  <a:gd name="T100" fmla="*/ 146 w 494"/>
                  <a:gd name="T101" fmla="*/ 122 h 480"/>
                  <a:gd name="T102" fmla="*/ 132 w 494"/>
                  <a:gd name="T103" fmla="*/ 138 h 480"/>
                  <a:gd name="T104" fmla="*/ 113 w 494"/>
                  <a:gd name="T105" fmla="*/ 149 h 480"/>
                  <a:gd name="T106" fmla="*/ 90 w 494"/>
                  <a:gd name="T107" fmla="*/ 154 h 48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94"/>
                  <a:gd name="T163" fmla="*/ 0 h 480"/>
                  <a:gd name="T164" fmla="*/ 494 w 494"/>
                  <a:gd name="T165" fmla="*/ 480 h 480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94" h="480">
                    <a:moveTo>
                      <a:pt x="246" y="480"/>
                    </a:moveTo>
                    <a:lnTo>
                      <a:pt x="272" y="479"/>
                    </a:lnTo>
                    <a:lnTo>
                      <a:pt x="273" y="479"/>
                    </a:lnTo>
                    <a:lnTo>
                      <a:pt x="296" y="475"/>
                    </a:lnTo>
                    <a:lnTo>
                      <a:pt x="320" y="470"/>
                    </a:lnTo>
                    <a:lnTo>
                      <a:pt x="321" y="470"/>
                    </a:lnTo>
                    <a:lnTo>
                      <a:pt x="342" y="462"/>
                    </a:lnTo>
                    <a:lnTo>
                      <a:pt x="364" y="453"/>
                    </a:lnTo>
                    <a:lnTo>
                      <a:pt x="365" y="451"/>
                    </a:lnTo>
                    <a:lnTo>
                      <a:pt x="385" y="440"/>
                    </a:lnTo>
                    <a:lnTo>
                      <a:pt x="403" y="427"/>
                    </a:lnTo>
                    <a:lnTo>
                      <a:pt x="405" y="425"/>
                    </a:lnTo>
                    <a:lnTo>
                      <a:pt x="422" y="410"/>
                    </a:lnTo>
                    <a:lnTo>
                      <a:pt x="437" y="394"/>
                    </a:lnTo>
                    <a:lnTo>
                      <a:pt x="438" y="392"/>
                    </a:lnTo>
                    <a:lnTo>
                      <a:pt x="451" y="374"/>
                    </a:lnTo>
                    <a:lnTo>
                      <a:pt x="463" y="354"/>
                    </a:lnTo>
                    <a:lnTo>
                      <a:pt x="474" y="335"/>
                    </a:lnTo>
                    <a:lnTo>
                      <a:pt x="475" y="333"/>
                    </a:lnTo>
                    <a:lnTo>
                      <a:pt x="483" y="312"/>
                    </a:lnTo>
                    <a:lnTo>
                      <a:pt x="483" y="311"/>
                    </a:lnTo>
                    <a:lnTo>
                      <a:pt x="489" y="289"/>
                    </a:lnTo>
                    <a:lnTo>
                      <a:pt x="493" y="265"/>
                    </a:lnTo>
                    <a:lnTo>
                      <a:pt x="493" y="264"/>
                    </a:lnTo>
                    <a:lnTo>
                      <a:pt x="494" y="240"/>
                    </a:lnTo>
                    <a:lnTo>
                      <a:pt x="493" y="217"/>
                    </a:lnTo>
                    <a:lnTo>
                      <a:pt x="493" y="215"/>
                    </a:lnTo>
                    <a:lnTo>
                      <a:pt x="489" y="192"/>
                    </a:lnTo>
                    <a:lnTo>
                      <a:pt x="483" y="170"/>
                    </a:lnTo>
                    <a:lnTo>
                      <a:pt x="483" y="168"/>
                    </a:lnTo>
                    <a:lnTo>
                      <a:pt x="475" y="147"/>
                    </a:lnTo>
                    <a:lnTo>
                      <a:pt x="474" y="146"/>
                    </a:lnTo>
                    <a:lnTo>
                      <a:pt x="463" y="126"/>
                    </a:lnTo>
                    <a:lnTo>
                      <a:pt x="451" y="107"/>
                    </a:lnTo>
                    <a:lnTo>
                      <a:pt x="438" y="88"/>
                    </a:lnTo>
                    <a:lnTo>
                      <a:pt x="437" y="87"/>
                    </a:lnTo>
                    <a:lnTo>
                      <a:pt x="422" y="71"/>
                    </a:lnTo>
                    <a:lnTo>
                      <a:pt x="405" y="56"/>
                    </a:lnTo>
                    <a:lnTo>
                      <a:pt x="403" y="54"/>
                    </a:lnTo>
                    <a:lnTo>
                      <a:pt x="385" y="41"/>
                    </a:lnTo>
                    <a:lnTo>
                      <a:pt x="365" y="29"/>
                    </a:lnTo>
                    <a:lnTo>
                      <a:pt x="364" y="29"/>
                    </a:lnTo>
                    <a:lnTo>
                      <a:pt x="342" y="20"/>
                    </a:lnTo>
                    <a:lnTo>
                      <a:pt x="342" y="19"/>
                    </a:lnTo>
                    <a:lnTo>
                      <a:pt x="321" y="11"/>
                    </a:lnTo>
                    <a:lnTo>
                      <a:pt x="320" y="11"/>
                    </a:lnTo>
                    <a:lnTo>
                      <a:pt x="296" y="6"/>
                    </a:lnTo>
                    <a:lnTo>
                      <a:pt x="273" y="2"/>
                    </a:lnTo>
                    <a:lnTo>
                      <a:pt x="272" y="2"/>
                    </a:lnTo>
                    <a:lnTo>
                      <a:pt x="246" y="0"/>
                    </a:lnTo>
                    <a:lnTo>
                      <a:pt x="222" y="2"/>
                    </a:lnTo>
                    <a:lnTo>
                      <a:pt x="221" y="2"/>
                    </a:lnTo>
                    <a:lnTo>
                      <a:pt x="197" y="6"/>
                    </a:lnTo>
                    <a:lnTo>
                      <a:pt x="175" y="11"/>
                    </a:lnTo>
                    <a:lnTo>
                      <a:pt x="173" y="11"/>
                    </a:lnTo>
                    <a:lnTo>
                      <a:pt x="151" y="19"/>
                    </a:lnTo>
                    <a:lnTo>
                      <a:pt x="149" y="20"/>
                    </a:lnTo>
                    <a:lnTo>
                      <a:pt x="129" y="29"/>
                    </a:lnTo>
                    <a:lnTo>
                      <a:pt x="109" y="41"/>
                    </a:lnTo>
                    <a:lnTo>
                      <a:pt x="91" y="54"/>
                    </a:lnTo>
                    <a:lnTo>
                      <a:pt x="89" y="56"/>
                    </a:lnTo>
                    <a:lnTo>
                      <a:pt x="72" y="71"/>
                    </a:lnTo>
                    <a:lnTo>
                      <a:pt x="57" y="87"/>
                    </a:lnTo>
                    <a:lnTo>
                      <a:pt x="56" y="88"/>
                    </a:lnTo>
                    <a:lnTo>
                      <a:pt x="43" y="107"/>
                    </a:lnTo>
                    <a:lnTo>
                      <a:pt x="31" y="126"/>
                    </a:lnTo>
                    <a:lnTo>
                      <a:pt x="20" y="146"/>
                    </a:lnTo>
                    <a:lnTo>
                      <a:pt x="19" y="147"/>
                    </a:lnTo>
                    <a:lnTo>
                      <a:pt x="11" y="168"/>
                    </a:lnTo>
                    <a:lnTo>
                      <a:pt x="11" y="170"/>
                    </a:lnTo>
                    <a:lnTo>
                      <a:pt x="6" y="192"/>
                    </a:lnTo>
                    <a:lnTo>
                      <a:pt x="2" y="215"/>
                    </a:lnTo>
                    <a:lnTo>
                      <a:pt x="2" y="217"/>
                    </a:lnTo>
                    <a:lnTo>
                      <a:pt x="0" y="240"/>
                    </a:lnTo>
                    <a:lnTo>
                      <a:pt x="2" y="264"/>
                    </a:lnTo>
                    <a:lnTo>
                      <a:pt x="2" y="265"/>
                    </a:lnTo>
                    <a:lnTo>
                      <a:pt x="6" y="289"/>
                    </a:lnTo>
                    <a:lnTo>
                      <a:pt x="11" y="311"/>
                    </a:lnTo>
                    <a:lnTo>
                      <a:pt x="11" y="312"/>
                    </a:lnTo>
                    <a:lnTo>
                      <a:pt x="19" y="333"/>
                    </a:lnTo>
                    <a:lnTo>
                      <a:pt x="20" y="335"/>
                    </a:lnTo>
                    <a:lnTo>
                      <a:pt x="31" y="354"/>
                    </a:lnTo>
                    <a:lnTo>
                      <a:pt x="43" y="374"/>
                    </a:lnTo>
                    <a:lnTo>
                      <a:pt x="56" y="392"/>
                    </a:lnTo>
                    <a:lnTo>
                      <a:pt x="57" y="394"/>
                    </a:lnTo>
                    <a:lnTo>
                      <a:pt x="72" y="410"/>
                    </a:lnTo>
                    <a:lnTo>
                      <a:pt x="89" y="425"/>
                    </a:lnTo>
                    <a:lnTo>
                      <a:pt x="91" y="427"/>
                    </a:lnTo>
                    <a:lnTo>
                      <a:pt x="109" y="440"/>
                    </a:lnTo>
                    <a:lnTo>
                      <a:pt x="129" y="451"/>
                    </a:lnTo>
                    <a:lnTo>
                      <a:pt x="149" y="461"/>
                    </a:lnTo>
                    <a:lnTo>
                      <a:pt x="151" y="462"/>
                    </a:lnTo>
                    <a:lnTo>
                      <a:pt x="173" y="470"/>
                    </a:lnTo>
                    <a:lnTo>
                      <a:pt x="175" y="470"/>
                    </a:lnTo>
                    <a:lnTo>
                      <a:pt x="197" y="475"/>
                    </a:lnTo>
                    <a:lnTo>
                      <a:pt x="221" y="479"/>
                    </a:lnTo>
                    <a:lnTo>
                      <a:pt x="222" y="479"/>
                    </a:lnTo>
                    <a:lnTo>
                      <a:pt x="246" y="480"/>
                    </a:lnTo>
                    <a:lnTo>
                      <a:pt x="246" y="465"/>
                    </a:lnTo>
                    <a:lnTo>
                      <a:pt x="224" y="463"/>
                    </a:lnTo>
                    <a:lnTo>
                      <a:pt x="200" y="459"/>
                    </a:lnTo>
                    <a:lnTo>
                      <a:pt x="179" y="454"/>
                    </a:lnTo>
                    <a:lnTo>
                      <a:pt x="156" y="446"/>
                    </a:lnTo>
                    <a:lnTo>
                      <a:pt x="137" y="438"/>
                    </a:lnTo>
                    <a:lnTo>
                      <a:pt x="117" y="427"/>
                    </a:lnTo>
                    <a:lnTo>
                      <a:pt x="100" y="413"/>
                    </a:lnTo>
                    <a:lnTo>
                      <a:pt x="83" y="399"/>
                    </a:lnTo>
                    <a:lnTo>
                      <a:pt x="69" y="383"/>
                    </a:lnTo>
                    <a:lnTo>
                      <a:pt x="56" y="366"/>
                    </a:lnTo>
                    <a:lnTo>
                      <a:pt x="44" y="347"/>
                    </a:lnTo>
                    <a:lnTo>
                      <a:pt x="34" y="328"/>
                    </a:lnTo>
                    <a:lnTo>
                      <a:pt x="27" y="307"/>
                    </a:lnTo>
                    <a:lnTo>
                      <a:pt x="22" y="286"/>
                    </a:lnTo>
                    <a:lnTo>
                      <a:pt x="18" y="263"/>
                    </a:lnTo>
                    <a:lnTo>
                      <a:pt x="16" y="240"/>
                    </a:lnTo>
                    <a:lnTo>
                      <a:pt x="18" y="218"/>
                    </a:lnTo>
                    <a:lnTo>
                      <a:pt x="22" y="194"/>
                    </a:lnTo>
                    <a:lnTo>
                      <a:pt x="27" y="174"/>
                    </a:lnTo>
                    <a:lnTo>
                      <a:pt x="34" y="153"/>
                    </a:lnTo>
                    <a:lnTo>
                      <a:pt x="44" y="134"/>
                    </a:lnTo>
                    <a:lnTo>
                      <a:pt x="56" y="115"/>
                    </a:lnTo>
                    <a:lnTo>
                      <a:pt x="69" y="97"/>
                    </a:lnTo>
                    <a:lnTo>
                      <a:pt x="83" y="82"/>
                    </a:lnTo>
                    <a:lnTo>
                      <a:pt x="100" y="67"/>
                    </a:lnTo>
                    <a:lnTo>
                      <a:pt x="117" y="54"/>
                    </a:lnTo>
                    <a:lnTo>
                      <a:pt x="137" y="42"/>
                    </a:lnTo>
                    <a:lnTo>
                      <a:pt x="156" y="35"/>
                    </a:lnTo>
                    <a:lnTo>
                      <a:pt x="179" y="27"/>
                    </a:lnTo>
                    <a:lnTo>
                      <a:pt x="200" y="21"/>
                    </a:lnTo>
                    <a:lnTo>
                      <a:pt x="224" y="17"/>
                    </a:lnTo>
                    <a:lnTo>
                      <a:pt x="246" y="16"/>
                    </a:lnTo>
                    <a:lnTo>
                      <a:pt x="270" y="17"/>
                    </a:lnTo>
                    <a:lnTo>
                      <a:pt x="293" y="21"/>
                    </a:lnTo>
                    <a:lnTo>
                      <a:pt x="316" y="27"/>
                    </a:lnTo>
                    <a:lnTo>
                      <a:pt x="337" y="35"/>
                    </a:lnTo>
                    <a:lnTo>
                      <a:pt x="357" y="42"/>
                    </a:lnTo>
                    <a:lnTo>
                      <a:pt x="377" y="54"/>
                    </a:lnTo>
                    <a:lnTo>
                      <a:pt x="394" y="67"/>
                    </a:lnTo>
                    <a:lnTo>
                      <a:pt x="411" y="82"/>
                    </a:lnTo>
                    <a:lnTo>
                      <a:pt x="425" y="97"/>
                    </a:lnTo>
                    <a:lnTo>
                      <a:pt x="438" y="115"/>
                    </a:lnTo>
                    <a:lnTo>
                      <a:pt x="450" y="134"/>
                    </a:lnTo>
                    <a:lnTo>
                      <a:pt x="461" y="153"/>
                    </a:lnTo>
                    <a:lnTo>
                      <a:pt x="467" y="174"/>
                    </a:lnTo>
                    <a:lnTo>
                      <a:pt x="473" y="194"/>
                    </a:lnTo>
                    <a:lnTo>
                      <a:pt x="477" y="218"/>
                    </a:lnTo>
                    <a:lnTo>
                      <a:pt x="478" y="240"/>
                    </a:lnTo>
                    <a:lnTo>
                      <a:pt x="477" y="263"/>
                    </a:lnTo>
                    <a:lnTo>
                      <a:pt x="473" y="286"/>
                    </a:lnTo>
                    <a:lnTo>
                      <a:pt x="467" y="307"/>
                    </a:lnTo>
                    <a:lnTo>
                      <a:pt x="461" y="328"/>
                    </a:lnTo>
                    <a:lnTo>
                      <a:pt x="450" y="347"/>
                    </a:lnTo>
                    <a:lnTo>
                      <a:pt x="438" y="366"/>
                    </a:lnTo>
                    <a:lnTo>
                      <a:pt x="425" y="383"/>
                    </a:lnTo>
                    <a:lnTo>
                      <a:pt x="411" y="399"/>
                    </a:lnTo>
                    <a:lnTo>
                      <a:pt x="394" y="413"/>
                    </a:lnTo>
                    <a:lnTo>
                      <a:pt x="377" y="427"/>
                    </a:lnTo>
                    <a:lnTo>
                      <a:pt x="357" y="438"/>
                    </a:lnTo>
                    <a:lnTo>
                      <a:pt x="337" y="446"/>
                    </a:lnTo>
                    <a:lnTo>
                      <a:pt x="316" y="454"/>
                    </a:lnTo>
                    <a:lnTo>
                      <a:pt x="293" y="459"/>
                    </a:lnTo>
                    <a:lnTo>
                      <a:pt x="270" y="463"/>
                    </a:lnTo>
                    <a:lnTo>
                      <a:pt x="246" y="465"/>
                    </a:lnTo>
                    <a:lnTo>
                      <a:pt x="246" y="48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7" name="Freeform 2119"/>
              <p:cNvSpPr>
                <a:spLocks/>
              </p:cNvSpPr>
              <p:nvPr/>
            </p:nvSpPr>
            <p:spPr bwMode="auto">
              <a:xfrm>
                <a:off x="3987" y="1625"/>
                <a:ext cx="87" cy="183"/>
              </a:xfrm>
              <a:custGeom>
                <a:avLst/>
                <a:gdLst>
                  <a:gd name="T0" fmla="*/ 5 w 263"/>
                  <a:gd name="T1" fmla="*/ 183 h 547"/>
                  <a:gd name="T2" fmla="*/ 5 w 263"/>
                  <a:gd name="T3" fmla="*/ 5 h 547"/>
                  <a:gd name="T4" fmla="*/ 82 w 263"/>
                  <a:gd name="T5" fmla="*/ 5 h 547"/>
                  <a:gd name="T6" fmla="*/ 82 w 263"/>
                  <a:gd name="T7" fmla="*/ 104 h 547"/>
                  <a:gd name="T8" fmla="*/ 87 w 263"/>
                  <a:gd name="T9" fmla="*/ 104 h 547"/>
                  <a:gd name="T10" fmla="*/ 87 w 263"/>
                  <a:gd name="T11" fmla="*/ 0 h 547"/>
                  <a:gd name="T12" fmla="*/ 0 w 263"/>
                  <a:gd name="T13" fmla="*/ 0 h 547"/>
                  <a:gd name="T14" fmla="*/ 0 w 263"/>
                  <a:gd name="T15" fmla="*/ 183 h 547"/>
                  <a:gd name="T16" fmla="*/ 5 w 263"/>
                  <a:gd name="T17" fmla="*/ 183 h 5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3"/>
                  <a:gd name="T28" fmla="*/ 0 h 547"/>
                  <a:gd name="T29" fmla="*/ 263 w 263"/>
                  <a:gd name="T30" fmla="*/ 547 h 5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3" h="547">
                    <a:moveTo>
                      <a:pt x="16" y="547"/>
                    </a:moveTo>
                    <a:lnTo>
                      <a:pt x="16" y="16"/>
                    </a:lnTo>
                    <a:lnTo>
                      <a:pt x="247" y="16"/>
                    </a:lnTo>
                    <a:lnTo>
                      <a:pt x="247" y="312"/>
                    </a:lnTo>
                    <a:lnTo>
                      <a:pt x="263" y="312"/>
                    </a:lnTo>
                    <a:lnTo>
                      <a:pt x="263" y="0"/>
                    </a:lnTo>
                    <a:lnTo>
                      <a:pt x="0" y="0"/>
                    </a:lnTo>
                    <a:lnTo>
                      <a:pt x="0" y="547"/>
                    </a:lnTo>
                    <a:lnTo>
                      <a:pt x="16" y="54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8" name="Freeform 2120"/>
              <p:cNvSpPr>
                <a:spLocks/>
              </p:cNvSpPr>
              <p:nvPr/>
            </p:nvSpPr>
            <p:spPr bwMode="auto">
              <a:xfrm>
                <a:off x="4046" y="1784"/>
                <a:ext cx="47" cy="46"/>
              </a:xfrm>
              <a:custGeom>
                <a:avLst/>
                <a:gdLst>
                  <a:gd name="T0" fmla="*/ 23 w 141"/>
                  <a:gd name="T1" fmla="*/ 46 h 137"/>
                  <a:gd name="T2" fmla="*/ 28 w 141"/>
                  <a:gd name="T3" fmla="*/ 45 h 137"/>
                  <a:gd name="T4" fmla="*/ 33 w 141"/>
                  <a:gd name="T5" fmla="*/ 44 h 137"/>
                  <a:gd name="T6" fmla="*/ 37 w 141"/>
                  <a:gd name="T7" fmla="*/ 42 h 137"/>
                  <a:gd name="T8" fmla="*/ 40 w 141"/>
                  <a:gd name="T9" fmla="*/ 39 h 137"/>
                  <a:gd name="T10" fmla="*/ 43 w 141"/>
                  <a:gd name="T11" fmla="*/ 36 h 137"/>
                  <a:gd name="T12" fmla="*/ 45 w 141"/>
                  <a:gd name="T13" fmla="*/ 32 h 137"/>
                  <a:gd name="T14" fmla="*/ 47 w 141"/>
                  <a:gd name="T15" fmla="*/ 28 h 137"/>
                  <a:gd name="T16" fmla="*/ 47 w 141"/>
                  <a:gd name="T17" fmla="*/ 23 h 137"/>
                  <a:gd name="T18" fmla="*/ 47 w 141"/>
                  <a:gd name="T19" fmla="*/ 18 h 137"/>
                  <a:gd name="T20" fmla="*/ 45 w 141"/>
                  <a:gd name="T21" fmla="*/ 14 h 137"/>
                  <a:gd name="T22" fmla="*/ 43 w 141"/>
                  <a:gd name="T23" fmla="*/ 10 h 137"/>
                  <a:gd name="T24" fmla="*/ 40 w 141"/>
                  <a:gd name="T25" fmla="*/ 7 h 137"/>
                  <a:gd name="T26" fmla="*/ 37 w 141"/>
                  <a:gd name="T27" fmla="*/ 4 h 137"/>
                  <a:gd name="T28" fmla="*/ 33 w 141"/>
                  <a:gd name="T29" fmla="*/ 2 h 137"/>
                  <a:gd name="T30" fmla="*/ 28 w 141"/>
                  <a:gd name="T31" fmla="*/ 1 h 137"/>
                  <a:gd name="T32" fmla="*/ 23 w 141"/>
                  <a:gd name="T33" fmla="*/ 0 h 137"/>
                  <a:gd name="T34" fmla="*/ 19 w 141"/>
                  <a:gd name="T35" fmla="*/ 1 h 137"/>
                  <a:gd name="T36" fmla="*/ 14 w 141"/>
                  <a:gd name="T37" fmla="*/ 2 h 137"/>
                  <a:gd name="T38" fmla="*/ 10 w 141"/>
                  <a:gd name="T39" fmla="*/ 4 h 137"/>
                  <a:gd name="T40" fmla="*/ 7 w 141"/>
                  <a:gd name="T41" fmla="*/ 7 h 137"/>
                  <a:gd name="T42" fmla="*/ 4 w 141"/>
                  <a:gd name="T43" fmla="*/ 10 h 137"/>
                  <a:gd name="T44" fmla="*/ 2 w 141"/>
                  <a:gd name="T45" fmla="*/ 14 h 137"/>
                  <a:gd name="T46" fmla="*/ 0 w 141"/>
                  <a:gd name="T47" fmla="*/ 18 h 137"/>
                  <a:gd name="T48" fmla="*/ 0 w 141"/>
                  <a:gd name="T49" fmla="*/ 23 h 137"/>
                  <a:gd name="T50" fmla="*/ 0 w 141"/>
                  <a:gd name="T51" fmla="*/ 28 h 137"/>
                  <a:gd name="T52" fmla="*/ 2 w 141"/>
                  <a:gd name="T53" fmla="*/ 32 h 137"/>
                  <a:gd name="T54" fmla="*/ 4 w 141"/>
                  <a:gd name="T55" fmla="*/ 36 h 137"/>
                  <a:gd name="T56" fmla="*/ 7 w 141"/>
                  <a:gd name="T57" fmla="*/ 39 h 137"/>
                  <a:gd name="T58" fmla="*/ 10 w 141"/>
                  <a:gd name="T59" fmla="*/ 42 h 137"/>
                  <a:gd name="T60" fmla="*/ 14 w 141"/>
                  <a:gd name="T61" fmla="*/ 44 h 137"/>
                  <a:gd name="T62" fmla="*/ 19 w 141"/>
                  <a:gd name="T63" fmla="*/ 45 h 137"/>
                  <a:gd name="T64" fmla="*/ 23 w 141"/>
                  <a:gd name="T65" fmla="*/ 46 h 13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41"/>
                  <a:gd name="T100" fmla="*/ 0 h 137"/>
                  <a:gd name="T101" fmla="*/ 141 w 141"/>
                  <a:gd name="T102" fmla="*/ 137 h 13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41" h="137">
                    <a:moveTo>
                      <a:pt x="70" y="137"/>
                    </a:moveTo>
                    <a:lnTo>
                      <a:pt x="85" y="135"/>
                    </a:lnTo>
                    <a:lnTo>
                      <a:pt x="98" y="131"/>
                    </a:lnTo>
                    <a:lnTo>
                      <a:pt x="110" y="125"/>
                    </a:lnTo>
                    <a:lnTo>
                      <a:pt x="121" y="117"/>
                    </a:lnTo>
                    <a:lnTo>
                      <a:pt x="129" y="106"/>
                    </a:lnTo>
                    <a:lnTo>
                      <a:pt x="136" y="95"/>
                    </a:lnTo>
                    <a:lnTo>
                      <a:pt x="140" y="83"/>
                    </a:lnTo>
                    <a:lnTo>
                      <a:pt x="141" y="68"/>
                    </a:lnTo>
                    <a:lnTo>
                      <a:pt x="140" y="54"/>
                    </a:lnTo>
                    <a:lnTo>
                      <a:pt x="136" y="42"/>
                    </a:lnTo>
                    <a:lnTo>
                      <a:pt x="129" y="30"/>
                    </a:lnTo>
                    <a:lnTo>
                      <a:pt x="121" y="20"/>
                    </a:lnTo>
                    <a:lnTo>
                      <a:pt x="110" y="12"/>
                    </a:lnTo>
                    <a:lnTo>
                      <a:pt x="98" y="5"/>
                    </a:lnTo>
                    <a:lnTo>
                      <a:pt x="85" y="2"/>
                    </a:lnTo>
                    <a:lnTo>
                      <a:pt x="70" y="0"/>
                    </a:lnTo>
                    <a:lnTo>
                      <a:pt x="56" y="2"/>
                    </a:lnTo>
                    <a:lnTo>
                      <a:pt x="42" y="5"/>
                    </a:lnTo>
                    <a:lnTo>
                      <a:pt x="31" y="12"/>
                    </a:lnTo>
                    <a:lnTo>
                      <a:pt x="21" y="20"/>
                    </a:lnTo>
                    <a:lnTo>
                      <a:pt x="12" y="30"/>
                    </a:lnTo>
                    <a:lnTo>
                      <a:pt x="5" y="42"/>
                    </a:lnTo>
                    <a:lnTo>
                      <a:pt x="1" y="54"/>
                    </a:lnTo>
                    <a:lnTo>
                      <a:pt x="0" y="68"/>
                    </a:lnTo>
                    <a:lnTo>
                      <a:pt x="1" y="83"/>
                    </a:lnTo>
                    <a:lnTo>
                      <a:pt x="5" y="95"/>
                    </a:lnTo>
                    <a:lnTo>
                      <a:pt x="12" y="106"/>
                    </a:lnTo>
                    <a:lnTo>
                      <a:pt x="21" y="117"/>
                    </a:lnTo>
                    <a:lnTo>
                      <a:pt x="31" y="125"/>
                    </a:lnTo>
                    <a:lnTo>
                      <a:pt x="42" y="131"/>
                    </a:lnTo>
                    <a:lnTo>
                      <a:pt x="56" y="135"/>
                    </a:lnTo>
                    <a:lnTo>
                      <a:pt x="70" y="137"/>
                    </a:lnTo>
                    <a:close/>
                  </a:path>
                </a:pathLst>
              </a:custGeom>
              <a:solidFill>
                <a:srgbClr val="96BD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49" name="Freeform 2121"/>
              <p:cNvSpPr>
                <a:spLocks/>
              </p:cNvSpPr>
              <p:nvPr/>
            </p:nvSpPr>
            <p:spPr bwMode="auto">
              <a:xfrm>
                <a:off x="4043" y="1781"/>
                <a:ext cx="52" cy="51"/>
              </a:xfrm>
              <a:custGeom>
                <a:avLst/>
                <a:gdLst>
                  <a:gd name="T0" fmla="*/ 31 w 157"/>
                  <a:gd name="T1" fmla="*/ 51 h 152"/>
                  <a:gd name="T2" fmla="*/ 40 w 157"/>
                  <a:gd name="T3" fmla="*/ 47 h 152"/>
                  <a:gd name="T4" fmla="*/ 44 w 157"/>
                  <a:gd name="T5" fmla="*/ 44 h 152"/>
                  <a:gd name="T6" fmla="*/ 48 w 157"/>
                  <a:gd name="T7" fmla="*/ 40 h 152"/>
                  <a:gd name="T8" fmla="*/ 52 w 157"/>
                  <a:gd name="T9" fmla="*/ 31 h 152"/>
                  <a:gd name="T10" fmla="*/ 52 w 157"/>
                  <a:gd name="T11" fmla="*/ 20 h 152"/>
                  <a:gd name="T12" fmla="*/ 48 w 157"/>
                  <a:gd name="T13" fmla="*/ 11 h 152"/>
                  <a:gd name="T14" fmla="*/ 44 w 157"/>
                  <a:gd name="T15" fmla="*/ 8 h 152"/>
                  <a:gd name="T16" fmla="*/ 40 w 157"/>
                  <a:gd name="T17" fmla="*/ 4 h 152"/>
                  <a:gd name="T18" fmla="*/ 31 w 157"/>
                  <a:gd name="T19" fmla="*/ 1 h 152"/>
                  <a:gd name="T20" fmla="*/ 21 w 157"/>
                  <a:gd name="T21" fmla="*/ 1 h 152"/>
                  <a:gd name="T22" fmla="*/ 12 w 157"/>
                  <a:gd name="T23" fmla="*/ 4 h 152"/>
                  <a:gd name="T24" fmla="*/ 8 w 157"/>
                  <a:gd name="T25" fmla="*/ 8 h 152"/>
                  <a:gd name="T26" fmla="*/ 2 w 157"/>
                  <a:gd name="T27" fmla="*/ 16 h 152"/>
                  <a:gd name="T28" fmla="*/ 0 w 157"/>
                  <a:gd name="T29" fmla="*/ 26 h 152"/>
                  <a:gd name="T30" fmla="*/ 2 w 157"/>
                  <a:gd name="T31" fmla="*/ 35 h 152"/>
                  <a:gd name="T32" fmla="*/ 8 w 157"/>
                  <a:gd name="T33" fmla="*/ 44 h 152"/>
                  <a:gd name="T34" fmla="*/ 12 w 157"/>
                  <a:gd name="T35" fmla="*/ 47 h 152"/>
                  <a:gd name="T36" fmla="*/ 21 w 157"/>
                  <a:gd name="T37" fmla="*/ 51 h 152"/>
                  <a:gd name="T38" fmla="*/ 26 w 157"/>
                  <a:gd name="T39" fmla="*/ 46 h 152"/>
                  <a:gd name="T40" fmla="*/ 18 w 157"/>
                  <a:gd name="T41" fmla="*/ 44 h 152"/>
                  <a:gd name="T42" fmla="*/ 12 w 157"/>
                  <a:gd name="T43" fmla="*/ 40 h 152"/>
                  <a:gd name="T44" fmla="*/ 7 w 157"/>
                  <a:gd name="T45" fmla="*/ 34 h 152"/>
                  <a:gd name="T46" fmla="*/ 5 w 157"/>
                  <a:gd name="T47" fmla="*/ 26 h 152"/>
                  <a:gd name="T48" fmla="*/ 7 w 157"/>
                  <a:gd name="T49" fmla="*/ 18 h 152"/>
                  <a:gd name="T50" fmla="*/ 12 w 157"/>
                  <a:gd name="T51" fmla="*/ 11 h 152"/>
                  <a:gd name="T52" fmla="*/ 18 w 157"/>
                  <a:gd name="T53" fmla="*/ 7 h 152"/>
                  <a:gd name="T54" fmla="*/ 26 w 157"/>
                  <a:gd name="T55" fmla="*/ 5 h 152"/>
                  <a:gd name="T56" fmla="*/ 34 w 157"/>
                  <a:gd name="T57" fmla="*/ 7 h 152"/>
                  <a:gd name="T58" fmla="*/ 41 w 157"/>
                  <a:gd name="T59" fmla="*/ 11 h 152"/>
                  <a:gd name="T60" fmla="*/ 45 w 157"/>
                  <a:gd name="T61" fmla="*/ 18 h 152"/>
                  <a:gd name="T62" fmla="*/ 47 w 157"/>
                  <a:gd name="T63" fmla="*/ 26 h 152"/>
                  <a:gd name="T64" fmla="*/ 45 w 157"/>
                  <a:gd name="T65" fmla="*/ 34 h 152"/>
                  <a:gd name="T66" fmla="*/ 41 w 157"/>
                  <a:gd name="T67" fmla="*/ 40 h 152"/>
                  <a:gd name="T68" fmla="*/ 34 w 157"/>
                  <a:gd name="T69" fmla="*/ 44 h 152"/>
                  <a:gd name="T70" fmla="*/ 26 w 157"/>
                  <a:gd name="T71" fmla="*/ 46 h 15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57"/>
                  <a:gd name="T109" fmla="*/ 0 h 152"/>
                  <a:gd name="T110" fmla="*/ 157 w 157"/>
                  <a:gd name="T111" fmla="*/ 152 h 15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57" h="152">
                    <a:moveTo>
                      <a:pt x="78" y="152"/>
                    </a:moveTo>
                    <a:lnTo>
                      <a:pt x="94" y="151"/>
                    </a:lnTo>
                    <a:lnTo>
                      <a:pt x="109" y="147"/>
                    </a:lnTo>
                    <a:lnTo>
                      <a:pt x="122" y="139"/>
                    </a:lnTo>
                    <a:lnTo>
                      <a:pt x="124" y="139"/>
                    </a:lnTo>
                    <a:lnTo>
                      <a:pt x="134" y="130"/>
                    </a:lnTo>
                    <a:lnTo>
                      <a:pt x="144" y="120"/>
                    </a:lnTo>
                    <a:lnTo>
                      <a:pt x="144" y="118"/>
                    </a:lnTo>
                    <a:lnTo>
                      <a:pt x="152" y="105"/>
                    </a:lnTo>
                    <a:lnTo>
                      <a:pt x="156" y="92"/>
                    </a:lnTo>
                    <a:lnTo>
                      <a:pt x="157" y="76"/>
                    </a:lnTo>
                    <a:lnTo>
                      <a:pt x="156" y="61"/>
                    </a:lnTo>
                    <a:lnTo>
                      <a:pt x="152" y="48"/>
                    </a:lnTo>
                    <a:lnTo>
                      <a:pt x="144" y="34"/>
                    </a:lnTo>
                    <a:lnTo>
                      <a:pt x="144" y="33"/>
                    </a:lnTo>
                    <a:lnTo>
                      <a:pt x="134" y="23"/>
                    </a:lnTo>
                    <a:lnTo>
                      <a:pt x="124" y="13"/>
                    </a:lnTo>
                    <a:lnTo>
                      <a:pt x="122" y="13"/>
                    </a:lnTo>
                    <a:lnTo>
                      <a:pt x="109" y="6"/>
                    </a:lnTo>
                    <a:lnTo>
                      <a:pt x="94" y="2"/>
                    </a:lnTo>
                    <a:lnTo>
                      <a:pt x="78" y="0"/>
                    </a:lnTo>
                    <a:lnTo>
                      <a:pt x="62" y="2"/>
                    </a:lnTo>
                    <a:lnTo>
                      <a:pt x="48" y="6"/>
                    </a:lnTo>
                    <a:lnTo>
                      <a:pt x="35" y="13"/>
                    </a:lnTo>
                    <a:lnTo>
                      <a:pt x="24" y="21"/>
                    </a:lnTo>
                    <a:lnTo>
                      <a:pt x="23" y="23"/>
                    </a:lnTo>
                    <a:lnTo>
                      <a:pt x="13" y="34"/>
                    </a:lnTo>
                    <a:lnTo>
                      <a:pt x="5" y="48"/>
                    </a:lnTo>
                    <a:lnTo>
                      <a:pt x="1" y="61"/>
                    </a:lnTo>
                    <a:lnTo>
                      <a:pt x="0" y="76"/>
                    </a:lnTo>
                    <a:lnTo>
                      <a:pt x="1" y="92"/>
                    </a:lnTo>
                    <a:lnTo>
                      <a:pt x="5" y="105"/>
                    </a:lnTo>
                    <a:lnTo>
                      <a:pt x="13" y="118"/>
                    </a:lnTo>
                    <a:lnTo>
                      <a:pt x="23" y="130"/>
                    </a:lnTo>
                    <a:lnTo>
                      <a:pt x="24" y="131"/>
                    </a:lnTo>
                    <a:lnTo>
                      <a:pt x="35" y="139"/>
                    </a:lnTo>
                    <a:lnTo>
                      <a:pt x="48" y="147"/>
                    </a:lnTo>
                    <a:lnTo>
                      <a:pt x="62" y="151"/>
                    </a:lnTo>
                    <a:lnTo>
                      <a:pt x="78" y="152"/>
                    </a:lnTo>
                    <a:lnTo>
                      <a:pt x="78" y="137"/>
                    </a:lnTo>
                    <a:lnTo>
                      <a:pt x="65" y="135"/>
                    </a:lnTo>
                    <a:lnTo>
                      <a:pt x="53" y="131"/>
                    </a:lnTo>
                    <a:lnTo>
                      <a:pt x="42" y="126"/>
                    </a:lnTo>
                    <a:lnTo>
                      <a:pt x="35" y="120"/>
                    </a:lnTo>
                    <a:lnTo>
                      <a:pt x="27" y="110"/>
                    </a:lnTo>
                    <a:lnTo>
                      <a:pt x="21" y="100"/>
                    </a:lnTo>
                    <a:lnTo>
                      <a:pt x="17" y="89"/>
                    </a:lnTo>
                    <a:lnTo>
                      <a:pt x="16" y="76"/>
                    </a:lnTo>
                    <a:lnTo>
                      <a:pt x="17" y="63"/>
                    </a:lnTo>
                    <a:lnTo>
                      <a:pt x="21" y="53"/>
                    </a:lnTo>
                    <a:lnTo>
                      <a:pt x="27" y="42"/>
                    </a:lnTo>
                    <a:lnTo>
                      <a:pt x="35" y="33"/>
                    </a:lnTo>
                    <a:lnTo>
                      <a:pt x="42" y="27"/>
                    </a:lnTo>
                    <a:lnTo>
                      <a:pt x="53" y="21"/>
                    </a:lnTo>
                    <a:lnTo>
                      <a:pt x="65" y="17"/>
                    </a:lnTo>
                    <a:lnTo>
                      <a:pt x="78" y="16"/>
                    </a:lnTo>
                    <a:lnTo>
                      <a:pt x="92" y="17"/>
                    </a:lnTo>
                    <a:lnTo>
                      <a:pt x="104" y="21"/>
                    </a:lnTo>
                    <a:lnTo>
                      <a:pt x="114" y="27"/>
                    </a:lnTo>
                    <a:lnTo>
                      <a:pt x="124" y="33"/>
                    </a:lnTo>
                    <a:lnTo>
                      <a:pt x="130" y="42"/>
                    </a:lnTo>
                    <a:lnTo>
                      <a:pt x="137" y="53"/>
                    </a:lnTo>
                    <a:lnTo>
                      <a:pt x="140" y="63"/>
                    </a:lnTo>
                    <a:lnTo>
                      <a:pt x="141" y="76"/>
                    </a:lnTo>
                    <a:lnTo>
                      <a:pt x="140" y="89"/>
                    </a:lnTo>
                    <a:lnTo>
                      <a:pt x="137" y="100"/>
                    </a:lnTo>
                    <a:lnTo>
                      <a:pt x="130" y="110"/>
                    </a:lnTo>
                    <a:lnTo>
                      <a:pt x="124" y="120"/>
                    </a:lnTo>
                    <a:lnTo>
                      <a:pt x="114" y="126"/>
                    </a:lnTo>
                    <a:lnTo>
                      <a:pt x="104" y="131"/>
                    </a:lnTo>
                    <a:lnTo>
                      <a:pt x="92" y="135"/>
                    </a:lnTo>
                    <a:lnTo>
                      <a:pt x="78" y="137"/>
                    </a:lnTo>
                    <a:lnTo>
                      <a:pt x="78" y="1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0" name="Freeform 2122"/>
              <p:cNvSpPr>
                <a:spLocks/>
              </p:cNvSpPr>
              <p:nvPr/>
            </p:nvSpPr>
            <p:spPr bwMode="auto">
              <a:xfrm>
                <a:off x="4047" y="1785"/>
                <a:ext cx="45" cy="44"/>
              </a:xfrm>
              <a:custGeom>
                <a:avLst/>
                <a:gdLst>
                  <a:gd name="T0" fmla="*/ 22 w 134"/>
                  <a:gd name="T1" fmla="*/ 44 h 131"/>
                  <a:gd name="T2" fmla="*/ 27 w 134"/>
                  <a:gd name="T3" fmla="*/ 44 h 131"/>
                  <a:gd name="T4" fmla="*/ 31 w 134"/>
                  <a:gd name="T5" fmla="*/ 42 h 131"/>
                  <a:gd name="T6" fmla="*/ 35 w 134"/>
                  <a:gd name="T7" fmla="*/ 40 h 131"/>
                  <a:gd name="T8" fmla="*/ 38 w 134"/>
                  <a:gd name="T9" fmla="*/ 38 h 131"/>
                  <a:gd name="T10" fmla="*/ 41 w 134"/>
                  <a:gd name="T11" fmla="*/ 34 h 131"/>
                  <a:gd name="T12" fmla="*/ 43 w 134"/>
                  <a:gd name="T13" fmla="*/ 31 h 131"/>
                  <a:gd name="T14" fmla="*/ 45 w 134"/>
                  <a:gd name="T15" fmla="*/ 26 h 131"/>
                  <a:gd name="T16" fmla="*/ 45 w 134"/>
                  <a:gd name="T17" fmla="*/ 22 h 131"/>
                  <a:gd name="T18" fmla="*/ 45 w 134"/>
                  <a:gd name="T19" fmla="*/ 17 h 131"/>
                  <a:gd name="T20" fmla="*/ 43 w 134"/>
                  <a:gd name="T21" fmla="*/ 13 h 131"/>
                  <a:gd name="T22" fmla="*/ 41 w 134"/>
                  <a:gd name="T23" fmla="*/ 10 h 131"/>
                  <a:gd name="T24" fmla="*/ 38 w 134"/>
                  <a:gd name="T25" fmla="*/ 6 h 131"/>
                  <a:gd name="T26" fmla="*/ 35 w 134"/>
                  <a:gd name="T27" fmla="*/ 3 h 131"/>
                  <a:gd name="T28" fmla="*/ 31 w 134"/>
                  <a:gd name="T29" fmla="*/ 2 h 131"/>
                  <a:gd name="T30" fmla="*/ 27 w 134"/>
                  <a:gd name="T31" fmla="*/ 0 h 131"/>
                  <a:gd name="T32" fmla="*/ 22 w 134"/>
                  <a:gd name="T33" fmla="*/ 0 h 131"/>
                  <a:gd name="T34" fmla="*/ 18 w 134"/>
                  <a:gd name="T35" fmla="*/ 0 h 131"/>
                  <a:gd name="T36" fmla="*/ 14 w 134"/>
                  <a:gd name="T37" fmla="*/ 2 h 131"/>
                  <a:gd name="T38" fmla="*/ 10 w 134"/>
                  <a:gd name="T39" fmla="*/ 3 h 131"/>
                  <a:gd name="T40" fmla="*/ 7 w 134"/>
                  <a:gd name="T41" fmla="*/ 6 h 131"/>
                  <a:gd name="T42" fmla="*/ 4 w 134"/>
                  <a:gd name="T43" fmla="*/ 10 h 131"/>
                  <a:gd name="T44" fmla="*/ 2 w 134"/>
                  <a:gd name="T45" fmla="*/ 13 h 131"/>
                  <a:gd name="T46" fmla="*/ 0 w 134"/>
                  <a:gd name="T47" fmla="*/ 17 h 131"/>
                  <a:gd name="T48" fmla="*/ 0 w 134"/>
                  <a:gd name="T49" fmla="*/ 22 h 131"/>
                  <a:gd name="T50" fmla="*/ 0 w 134"/>
                  <a:gd name="T51" fmla="*/ 26 h 131"/>
                  <a:gd name="T52" fmla="*/ 2 w 134"/>
                  <a:gd name="T53" fmla="*/ 31 h 131"/>
                  <a:gd name="T54" fmla="*/ 4 w 134"/>
                  <a:gd name="T55" fmla="*/ 34 h 131"/>
                  <a:gd name="T56" fmla="*/ 7 w 134"/>
                  <a:gd name="T57" fmla="*/ 38 h 131"/>
                  <a:gd name="T58" fmla="*/ 10 w 134"/>
                  <a:gd name="T59" fmla="*/ 40 h 131"/>
                  <a:gd name="T60" fmla="*/ 14 w 134"/>
                  <a:gd name="T61" fmla="*/ 42 h 131"/>
                  <a:gd name="T62" fmla="*/ 18 w 134"/>
                  <a:gd name="T63" fmla="*/ 44 h 131"/>
                  <a:gd name="T64" fmla="*/ 22 w 134"/>
                  <a:gd name="T65" fmla="*/ 44 h 13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34"/>
                  <a:gd name="T100" fmla="*/ 0 h 131"/>
                  <a:gd name="T101" fmla="*/ 134 w 134"/>
                  <a:gd name="T102" fmla="*/ 131 h 13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34" h="131">
                    <a:moveTo>
                      <a:pt x="66" y="131"/>
                    </a:moveTo>
                    <a:lnTo>
                      <a:pt x="80" y="130"/>
                    </a:lnTo>
                    <a:lnTo>
                      <a:pt x="93" y="126"/>
                    </a:lnTo>
                    <a:lnTo>
                      <a:pt x="104" y="120"/>
                    </a:lnTo>
                    <a:lnTo>
                      <a:pt x="114" y="113"/>
                    </a:lnTo>
                    <a:lnTo>
                      <a:pt x="122" y="102"/>
                    </a:lnTo>
                    <a:lnTo>
                      <a:pt x="129" y="92"/>
                    </a:lnTo>
                    <a:lnTo>
                      <a:pt x="133" y="78"/>
                    </a:lnTo>
                    <a:lnTo>
                      <a:pt x="134" y="65"/>
                    </a:lnTo>
                    <a:lnTo>
                      <a:pt x="133" y="52"/>
                    </a:lnTo>
                    <a:lnTo>
                      <a:pt x="129" y="39"/>
                    </a:lnTo>
                    <a:lnTo>
                      <a:pt x="122" y="29"/>
                    </a:lnTo>
                    <a:lnTo>
                      <a:pt x="114" y="19"/>
                    </a:lnTo>
                    <a:lnTo>
                      <a:pt x="104" y="10"/>
                    </a:lnTo>
                    <a:lnTo>
                      <a:pt x="93" y="5"/>
                    </a:lnTo>
                    <a:lnTo>
                      <a:pt x="80" y="1"/>
                    </a:lnTo>
                    <a:lnTo>
                      <a:pt x="66" y="0"/>
                    </a:lnTo>
                    <a:lnTo>
                      <a:pt x="53" y="1"/>
                    </a:lnTo>
                    <a:lnTo>
                      <a:pt x="41" y="5"/>
                    </a:lnTo>
                    <a:lnTo>
                      <a:pt x="29" y="10"/>
                    </a:lnTo>
                    <a:lnTo>
                      <a:pt x="20" y="19"/>
                    </a:lnTo>
                    <a:lnTo>
                      <a:pt x="12" y="29"/>
                    </a:lnTo>
                    <a:lnTo>
                      <a:pt x="5" y="39"/>
                    </a:lnTo>
                    <a:lnTo>
                      <a:pt x="1" y="52"/>
                    </a:lnTo>
                    <a:lnTo>
                      <a:pt x="0" y="65"/>
                    </a:lnTo>
                    <a:lnTo>
                      <a:pt x="1" y="78"/>
                    </a:lnTo>
                    <a:lnTo>
                      <a:pt x="5" y="92"/>
                    </a:lnTo>
                    <a:lnTo>
                      <a:pt x="12" y="102"/>
                    </a:lnTo>
                    <a:lnTo>
                      <a:pt x="20" y="113"/>
                    </a:lnTo>
                    <a:lnTo>
                      <a:pt x="29" y="120"/>
                    </a:lnTo>
                    <a:lnTo>
                      <a:pt x="41" y="126"/>
                    </a:lnTo>
                    <a:lnTo>
                      <a:pt x="53" y="130"/>
                    </a:lnTo>
                    <a:lnTo>
                      <a:pt x="66" y="131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1" name="Freeform 2123"/>
              <p:cNvSpPr>
                <a:spLocks/>
              </p:cNvSpPr>
              <p:nvPr/>
            </p:nvSpPr>
            <p:spPr bwMode="auto">
              <a:xfrm>
                <a:off x="3403" y="2332"/>
                <a:ext cx="587" cy="1089"/>
              </a:xfrm>
              <a:custGeom>
                <a:avLst/>
                <a:gdLst>
                  <a:gd name="T0" fmla="*/ 9 w 1760"/>
                  <a:gd name="T1" fmla="*/ 7 h 2059"/>
                  <a:gd name="T2" fmla="*/ 9 w 1760"/>
                  <a:gd name="T3" fmla="*/ 5 h 2059"/>
                  <a:gd name="T4" fmla="*/ 9 w 1760"/>
                  <a:gd name="T5" fmla="*/ 4 h 2059"/>
                  <a:gd name="T6" fmla="*/ 7 w 1760"/>
                  <a:gd name="T7" fmla="*/ 1 h 2059"/>
                  <a:gd name="T8" fmla="*/ 6 w 1760"/>
                  <a:gd name="T9" fmla="*/ 0 h 2059"/>
                  <a:gd name="T10" fmla="*/ 3 w 1760"/>
                  <a:gd name="T11" fmla="*/ 0 h 2059"/>
                  <a:gd name="T12" fmla="*/ 3 w 1760"/>
                  <a:gd name="T13" fmla="*/ 1 h 2059"/>
                  <a:gd name="T14" fmla="*/ 1 w 1760"/>
                  <a:gd name="T15" fmla="*/ 4 h 2059"/>
                  <a:gd name="T16" fmla="*/ 0 w 1760"/>
                  <a:gd name="T17" fmla="*/ 5 h 2059"/>
                  <a:gd name="T18" fmla="*/ 0 w 1760"/>
                  <a:gd name="T19" fmla="*/ 7 h 2059"/>
                  <a:gd name="T20" fmla="*/ 0 w 1760"/>
                  <a:gd name="T21" fmla="*/ 1082 h 2059"/>
                  <a:gd name="T22" fmla="*/ 0 w 1760"/>
                  <a:gd name="T23" fmla="*/ 1083 h 2059"/>
                  <a:gd name="T24" fmla="*/ 0 w 1760"/>
                  <a:gd name="T25" fmla="*/ 1085 h 2059"/>
                  <a:gd name="T26" fmla="*/ 2 w 1760"/>
                  <a:gd name="T27" fmla="*/ 1087 h 2059"/>
                  <a:gd name="T28" fmla="*/ 3 w 1760"/>
                  <a:gd name="T29" fmla="*/ 1088 h 2059"/>
                  <a:gd name="T30" fmla="*/ 4 w 1760"/>
                  <a:gd name="T31" fmla="*/ 1088 h 2059"/>
                  <a:gd name="T32" fmla="*/ 583 w 1760"/>
                  <a:gd name="T33" fmla="*/ 1089 h 2059"/>
                  <a:gd name="T34" fmla="*/ 584 w 1760"/>
                  <a:gd name="T35" fmla="*/ 1089 h 2059"/>
                  <a:gd name="T36" fmla="*/ 585 w 1760"/>
                  <a:gd name="T37" fmla="*/ 1088 h 2059"/>
                  <a:gd name="T38" fmla="*/ 587 w 1760"/>
                  <a:gd name="T39" fmla="*/ 1085 h 2059"/>
                  <a:gd name="T40" fmla="*/ 587 w 1760"/>
                  <a:gd name="T41" fmla="*/ 1084 h 2059"/>
                  <a:gd name="T42" fmla="*/ 587 w 1760"/>
                  <a:gd name="T43" fmla="*/ 1080 h 2059"/>
                  <a:gd name="T44" fmla="*/ 587 w 1760"/>
                  <a:gd name="T45" fmla="*/ 1078 h 2059"/>
                  <a:gd name="T46" fmla="*/ 585 w 1760"/>
                  <a:gd name="T47" fmla="*/ 1076 h 2059"/>
                  <a:gd name="T48" fmla="*/ 584 w 1760"/>
                  <a:gd name="T49" fmla="*/ 1075 h 2059"/>
                  <a:gd name="T50" fmla="*/ 583 w 1760"/>
                  <a:gd name="T51" fmla="*/ 1075 h 2059"/>
                  <a:gd name="T52" fmla="*/ 9 w 1760"/>
                  <a:gd name="T53" fmla="*/ 1074 h 2059"/>
                  <a:gd name="T54" fmla="*/ 9 w 1760"/>
                  <a:gd name="T55" fmla="*/ 7 h 205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760"/>
                  <a:gd name="T85" fmla="*/ 0 h 2059"/>
                  <a:gd name="T86" fmla="*/ 1760 w 1760"/>
                  <a:gd name="T87" fmla="*/ 2059 h 205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760" h="2059">
                    <a:moveTo>
                      <a:pt x="28" y="14"/>
                    </a:moveTo>
                    <a:lnTo>
                      <a:pt x="28" y="10"/>
                    </a:lnTo>
                    <a:lnTo>
                      <a:pt x="26" y="7"/>
                    </a:lnTo>
                    <a:lnTo>
                      <a:pt x="21" y="2"/>
                    </a:lnTo>
                    <a:lnTo>
                      <a:pt x="18" y="0"/>
                    </a:lnTo>
                    <a:lnTo>
                      <a:pt x="10" y="0"/>
                    </a:lnTo>
                    <a:lnTo>
                      <a:pt x="8" y="2"/>
                    </a:lnTo>
                    <a:lnTo>
                      <a:pt x="2" y="7"/>
                    </a:lnTo>
                    <a:lnTo>
                      <a:pt x="1" y="10"/>
                    </a:lnTo>
                    <a:lnTo>
                      <a:pt x="1" y="14"/>
                    </a:lnTo>
                    <a:lnTo>
                      <a:pt x="0" y="2045"/>
                    </a:lnTo>
                    <a:lnTo>
                      <a:pt x="0" y="2048"/>
                    </a:lnTo>
                    <a:lnTo>
                      <a:pt x="1" y="2051"/>
                    </a:lnTo>
                    <a:lnTo>
                      <a:pt x="6" y="2056"/>
                    </a:lnTo>
                    <a:lnTo>
                      <a:pt x="9" y="2058"/>
                    </a:lnTo>
                    <a:lnTo>
                      <a:pt x="13" y="2058"/>
                    </a:lnTo>
                    <a:lnTo>
                      <a:pt x="1747" y="2059"/>
                    </a:lnTo>
                    <a:lnTo>
                      <a:pt x="1751" y="2059"/>
                    </a:lnTo>
                    <a:lnTo>
                      <a:pt x="1754" y="2058"/>
                    </a:lnTo>
                    <a:lnTo>
                      <a:pt x="1759" y="2052"/>
                    </a:lnTo>
                    <a:lnTo>
                      <a:pt x="1760" y="2050"/>
                    </a:lnTo>
                    <a:lnTo>
                      <a:pt x="1760" y="2042"/>
                    </a:lnTo>
                    <a:lnTo>
                      <a:pt x="1759" y="2039"/>
                    </a:lnTo>
                    <a:lnTo>
                      <a:pt x="1754" y="2034"/>
                    </a:lnTo>
                    <a:lnTo>
                      <a:pt x="1751" y="2033"/>
                    </a:lnTo>
                    <a:lnTo>
                      <a:pt x="1747" y="2033"/>
                    </a:lnTo>
                    <a:lnTo>
                      <a:pt x="26" y="2031"/>
                    </a:lnTo>
                    <a:lnTo>
                      <a:pt x="28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2" name="Freeform 2125"/>
              <p:cNvSpPr>
                <a:spLocks/>
              </p:cNvSpPr>
              <p:nvPr/>
            </p:nvSpPr>
            <p:spPr bwMode="auto">
              <a:xfrm>
                <a:off x="3971" y="3389"/>
                <a:ext cx="65" cy="43"/>
              </a:xfrm>
              <a:custGeom>
                <a:avLst/>
                <a:gdLst>
                  <a:gd name="T0" fmla="*/ 0 w 103"/>
                  <a:gd name="T1" fmla="*/ 0 h 102"/>
                  <a:gd name="T2" fmla="*/ 65 w 103"/>
                  <a:gd name="T3" fmla="*/ 22 h 102"/>
                  <a:gd name="T4" fmla="*/ 0 w 103"/>
                  <a:gd name="T5" fmla="*/ 43 h 102"/>
                  <a:gd name="T6" fmla="*/ 0 w 103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3"/>
                  <a:gd name="T13" fmla="*/ 0 h 102"/>
                  <a:gd name="T14" fmla="*/ 103 w 103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3" h="102">
                    <a:moveTo>
                      <a:pt x="0" y="0"/>
                    </a:moveTo>
                    <a:lnTo>
                      <a:pt x="103" y="51"/>
                    </a:lnTo>
                    <a:lnTo>
                      <a:pt x="0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3" name="Rectangle 2128"/>
              <p:cNvSpPr>
                <a:spLocks noChangeArrowheads="1"/>
              </p:cNvSpPr>
              <p:nvPr/>
            </p:nvSpPr>
            <p:spPr bwMode="auto">
              <a:xfrm>
                <a:off x="4090" y="3242"/>
                <a:ext cx="530" cy="2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discharge</a:t>
                </a:r>
                <a:br>
                  <a:rPr lang="en-US" sz="1200" b="1"/>
                </a:br>
                <a:r>
                  <a:rPr lang="en-US" sz="1200" b="1"/>
                  <a:t>to cement</a:t>
                </a:r>
                <a:endParaRPr lang="en-US" sz="3200" b="1"/>
              </a:p>
            </p:txBody>
          </p:sp>
          <p:sp>
            <p:nvSpPr>
              <p:cNvPr id="60554" name="Freeform 2129"/>
              <p:cNvSpPr>
                <a:spLocks/>
              </p:cNvSpPr>
              <p:nvPr/>
            </p:nvSpPr>
            <p:spPr bwMode="auto">
              <a:xfrm>
                <a:off x="3451" y="2313"/>
                <a:ext cx="9" cy="10"/>
              </a:xfrm>
              <a:custGeom>
                <a:avLst/>
                <a:gdLst>
                  <a:gd name="T0" fmla="*/ 0 w 27"/>
                  <a:gd name="T1" fmla="*/ 0 h 28"/>
                  <a:gd name="T2" fmla="*/ 6 w 27"/>
                  <a:gd name="T3" fmla="*/ 6 h 28"/>
                  <a:gd name="T4" fmla="*/ 9 w 27"/>
                  <a:gd name="T5" fmla="*/ 10 h 28"/>
                  <a:gd name="T6" fmla="*/ 9 w 27"/>
                  <a:gd name="T7" fmla="*/ 0 h 28"/>
                  <a:gd name="T8" fmla="*/ 0 w 27"/>
                  <a:gd name="T9" fmla="*/ 0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28"/>
                  <a:gd name="T17" fmla="*/ 27 w 27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28">
                    <a:moveTo>
                      <a:pt x="0" y="0"/>
                    </a:moveTo>
                    <a:lnTo>
                      <a:pt x="18" y="18"/>
                    </a:lnTo>
                    <a:lnTo>
                      <a:pt x="27" y="28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5" name="Freeform 2130"/>
              <p:cNvSpPr>
                <a:spLocks/>
              </p:cNvSpPr>
              <p:nvPr/>
            </p:nvSpPr>
            <p:spPr bwMode="auto">
              <a:xfrm>
                <a:off x="3447" y="2351"/>
                <a:ext cx="13" cy="12"/>
              </a:xfrm>
              <a:custGeom>
                <a:avLst/>
                <a:gdLst>
                  <a:gd name="T0" fmla="*/ 13 w 39"/>
                  <a:gd name="T1" fmla="*/ 0 h 36"/>
                  <a:gd name="T2" fmla="*/ 13 w 39"/>
                  <a:gd name="T3" fmla="*/ 0 h 36"/>
                  <a:gd name="T4" fmla="*/ 9 w 39"/>
                  <a:gd name="T5" fmla="*/ 4 h 36"/>
                  <a:gd name="T6" fmla="*/ 8 w 39"/>
                  <a:gd name="T7" fmla="*/ 4 h 36"/>
                  <a:gd name="T8" fmla="*/ 8 w 39"/>
                  <a:gd name="T9" fmla="*/ 4 h 36"/>
                  <a:gd name="T10" fmla="*/ 3 w 39"/>
                  <a:gd name="T11" fmla="*/ 10 h 36"/>
                  <a:gd name="T12" fmla="*/ 2 w 39"/>
                  <a:gd name="T13" fmla="*/ 10 h 36"/>
                  <a:gd name="T14" fmla="*/ 2 w 39"/>
                  <a:gd name="T15" fmla="*/ 10 h 36"/>
                  <a:gd name="T16" fmla="*/ 0 w 39"/>
                  <a:gd name="T17" fmla="*/ 12 h 36"/>
                  <a:gd name="T18" fmla="*/ 13 w 39"/>
                  <a:gd name="T19" fmla="*/ 12 h 36"/>
                  <a:gd name="T20" fmla="*/ 13 w 39"/>
                  <a:gd name="T21" fmla="*/ 0 h 36"/>
                  <a:gd name="T22" fmla="*/ 13 w 39"/>
                  <a:gd name="T23" fmla="*/ 0 h 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"/>
                  <a:gd name="T37" fmla="*/ 0 h 36"/>
                  <a:gd name="T38" fmla="*/ 39 w 39"/>
                  <a:gd name="T39" fmla="*/ 36 h 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" h="36">
                    <a:moveTo>
                      <a:pt x="38" y="0"/>
                    </a:moveTo>
                    <a:lnTo>
                      <a:pt x="38" y="1"/>
                    </a:lnTo>
                    <a:lnTo>
                      <a:pt x="27" y="12"/>
                    </a:lnTo>
                    <a:lnTo>
                      <a:pt x="24" y="12"/>
                    </a:lnTo>
                    <a:lnTo>
                      <a:pt x="24" y="13"/>
                    </a:lnTo>
                    <a:lnTo>
                      <a:pt x="8" y="29"/>
                    </a:lnTo>
                    <a:lnTo>
                      <a:pt x="6" y="29"/>
                    </a:lnTo>
                    <a:lnTo>
                      <a:pt x="6" y="30"/>
                    </a:lnTo>
                    <a:lnTo>
                      <a:pt x="0" y="36"/>
                    </a:lnTo>
                    <a:lnTo>
                      <a:pt x="39" y="36"/>
                    </a:lnTo>
                    <a:lnTo>
                      <a:pt x="39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6" name="Freeform 2131"/>
              <p:cNvSpPr>
                <a:spLocks/>
              </p:cNvSpPr>
              <p:nvPr/>
            </p:nvSpPr>
            <p:spPr bwMode="auto">
              <a:xfrm>
                <a:off x="3427" y="2313"/>
                <a:ext cx="33" cy="50"/>
              </a:xfrm>
              <a:custGeom>
                <a:avLst/>
                <a:gdLst>
                  <a:gd name="T0" fmla="*/ 6 w 97"/>
                  <a:gd name="T1" fmla="*/ 0 h 150"/>
                  <a:gd name="T2" fmla="*/ 10 w 97"/>
                  <a:gd name="T3" fmla="*/ 4 h 150"/>
                  <a:gd name="T4" fmla="*/ 16 w 97"/>
                  <a:gd name="T5" fmla="*/ 11 h 150"/>
                  <a:gd name="T6" fmla="*/ 16 w 97"/>
                  <a:gd name="T7" fmla="*/ 11 h 150"/>
                  <a:gd name="T8" fmla="*/ 17 w 97"/>
                  <a:gd name="T9" fmla="*/ 11 h 150"/>
                  <a:gd name="T10" fmla="*/ 22 w 97"/>
                  <a:gd name="T11" fmla="*/ 17 h 150"/>
                  <a:gd name="T12" fmla="*/ 29 w 97"/>
                  <a:gd name="T13" fmla="*/ 24 h 150"/>
                  <a:gd name="T14" fmla="*/ 29 w 97"/>
                  <a:gd name="T15" fmla="*/ 24 h 150"/>
                  <a:gd name="T16" fmla="*/ 23 w 97"/>
                  <a:gd name="T17" fmla="*/ 29 h 150"/>
                  <a:gd name="T18" fmla="*/ 22 w 97"/>
                  <a:gd name="T19" fmla="*/ 29 h 150"/>
                  <a:gd name="T20" fmla="*/ 22 w 97"/>
                  <a:gd name="T21" fmla="*/ 30 h 150"/>
                  <a:gd name="T22" fmla="*/ 16 w 97"/>
                  <a:gd name="T23" fmla="*/ 35 h 150"/>
                  <a:gd name="T24" fmla="*/ 10 w 97"/>
                  <a:gd name="T25" fmla="*/ 41 h 150"/>
                  <a:gd name="T26" fmla="*/ 3 w 97"/>
                  <a:gd name="T27" fmla="*/ 47 h 150"/>
                  <a:gd name="T28" fmla="*/ 2 w 97"/>
                  <a:gd name="T29" fmla="*/ 47 h 150"/>
                  <a:gd name="T30" fmla="*/ 2 w 97"/>
                  <a:gd name="T31" fmla="*/ 48 h 150"/>
                  <a:gd name="T32" fmla="*/ 0 w 97"/>
                  <a:gd name="T33" fmla="*/ 50 h 150"/>
                  <a:gd name="T34" fmla="*/ 20 w 97"/>
                  <a:gd name="T35" fmla="*/ 50 h 150"/>
                  <a:gd name="T36" fmla="*/ 20 w 97"/>
                  <a:gd name="T37" fmla="*/ 49 h 150"/>
                  <a:gd name="T38" fmla="*/ 25 w 97"/>
                  <a:gd name="T39" fmla="*/ 46 h 150"/>
                  <a:gd name="T40" fmla="*/ 25 w 97"/>
                  <a:gd name="T41" fmla="*/ 45 h 150"/>
                  <a:gd name="T42" fmla="*/ 29 w 97"/>
                  <a:gd name="T43" fmla="*/ 42 h 150"/>
                  <a:gd name="T44" fmla="*/ 33 w 97"/>
                  <a:gd name="T45" fmla="*/ 38 h 150"/>
                  <a:gd name="T46" fmla="*/ 33 w 97"/>
                  <a:gd name="T47" fmla="*/ 9 h 150"/>
                  <a:gd name="T48" fmla="*/ 33 w 97"/>
                  <a:gd name="T49" fmla="*/ 9 h 150"/>
                  <a:gd name="T50" fmla="*/ 30 w 97"/>
                  <a:gd name="T51" fmla="*/ 6 h 150"/>
                  <a:gd name="T52" fmla="*/ 24 w 97"/>
                  <a:gd name="T53" fmla="*/ 0 h 150"/>
                  <a:gd name="T54" fmla="*/ 6 w 97"/>
                  <a:gd name="T55" fmla="*/ 0 h 15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7"/>
                  <a:gd name="T85" fmla="*/ 0 h 150"/>
                  <a:gd name="T86" fmla="*/ 97 w 97"/>
                  <a:gd name="T87" fmla="*/ 150 h 150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7" h="150">
                    <a:moveTo>
                      <a:pt x="17" y="0"/>
                    </a:moveTo>
                    <a:lnTo>
                      <a:pt x="29" y="13"/>
                    </a:lnTo>
                    <a:lnTo>
                      <a:pt x="48" y="32"/>
                    </a:lnTo>
                    <a:lnTo>
                      <a:pt x="48" y="34"/>
                    </a:lnTo>
                    <a:lnTo>
                      <a:pt x="49" y="34"/>
                    </a:lnTo>
                    <a:lnTo>
                      <a:pt x="66" y="52"/>
                    </a:lnTo>
                    <a:lnTo>
                      <a:pt x="84" y="71"/>
                    </a:lnTo>
                    <a:lnTo>
                      <a:pt x="84" y="72"/>
                    </a:lnTo>
                    <a:lnTo>
                      <a:pt x="68" y="88"/>
                    </a:lnTo>
                    <a:lnTo>
                      <a:pt x="65" y="88"/>
                    </a:lnTo>
                    <a:lnTo>
                      <a:pt x="65" y="89"/>
                    </a:lnTo>
                    <a:lnTo>
                      <a:pt x="46" y="106"/>
                    </a:lnTo>
                    <a:lnTo>
                      <a:pt x="28" y="123"/>
                    </a:lnTo>
                    <a:lnTo>
                      <a:pt x="9" y="142"/>
                    </a:lnTo>
                    <a:lnTo>
                      <a:pt x="6" y="142"/>
                    </a:lnTo>
                    <a:lnTo>
                      <a:pt x="6" y="143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73" y="138"/>
                    </a:lnTo>
                    <a:lnTo>
                      <a:pt x="73" y="136"/>
                    </a:lnTo>
                    <a:lnTo>
                      <a:pt x="84" y="127"/>
                    </a:lnTo>
                    <a:lnTo>
                      <a:pt x="97" y="115"/>
                    </a:lnTo>
                    <a:lnTo>
                      <a:pt x="97" y="26"/>
                    </a:lnTo>
                    <a:lnTo>
                      <a:pt x="96" y="26"/>
                    </a:lnTo>
                    <a:lnTo>
                      <a:pt x="89" y="18"/>
                    </a:lnTo>
                    <a:lnTo>
                      <a:pt x="72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111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7" name="Freeform 2132"/>
              <p:cNvSpPr>
                <a:spLocks/>
              </p:cNvSpPr>
              <p:nvPr/>
            </p:nvSpPr>
            <p:spPr bwMode="auto">
              <a:xfrm>
                <a:off x="3408" y="2313"/>
                <a:ext cx="48" cy="50"/>
              </a:xfrm>
              <a:custGeom>
                <a:avLst/>
                <a:gdLst>
                  <a:gd name="T0" fmla="*/ 7 w 144"/>
                  <a:gd name="T1" fmla="*/ 0 h 150"/>
                  <a:gd name="T2" fmla="*/ 11 w 144"/>
                  <a:gd name="T3" fmla="*/ 4 h 150"/>
                  <a:gd name="T4" fmla="*/ 11 w 144"/>
                  <a:gd name="T5" fmla="*/ 5 h 150"/>
                  <a:gd name="T6" fmla="*/ 12 w 144"/>
                  <a:gd name="T7" fmla="*/ 5 h 150"/>
                  <a:gd name="T8" fmla="*/ 17 w 144"/>
                  <a:gd name="T9" fmla="*/ 11 h 150"/>
                  <a:gd name="T10" fmla="*/ 17 w 144"/>
                  <a:gd name="T11" fmla="*/ 11 h 150"/>
                  <a:gd name="T12" fmla="*/ 17 w 144"/>
                  <a:gd name="T13" fmla="*/ 11 h 150"/>
                  <a:gd name="T14" fmla="*/ 23 w 144"/>
                  <a:gd name="T15" fmla="*/ 17 h 150"/>
                  <a:gd name="T16" fmla="*/ 23 w 144"/>
                  <a:gd name="T17" fmla="*/ 17 h 150"/>
                  <a:gd name="T18" fmla="*/ 23 w 144"/>
                  <a:gd name="T19" fmla="*/ 17 h 150"/>
                  <a:gd name="T20" fmla="*/ 28 w 144"/>
                  <a:gd name="T21" fmla="*/ 23 h 150"/>
                  <a:gd name="T22" fmla="*/ 28 w 144"/>
                  <a:gd name="T23" fmla="*/ 24 h 150"/>
                  <a:gd name="T24" fmla="*/ 23 w 144"/>
                  <a:gd name="T25" fmla="*/ 29 h 150"/>
                  <a:gd name="T26" fmla="*/ 22 w 144"/>
                  <a:gd name="T27" fmla="*/ 29 h 150"/>
                  <a:gd name="T28" fmla="*/ 22 w 144"/>
                  <a:gd name="T29" fmla="*/ 29 h 150"/>
                  <a:gd name="T30" fmla="*/ 17 w 144"/>
                  <a:gd name="T31" fmla="*/ 35 h 150"/>
                  <a:gd name="T32" fmla="*/ 16 w 144"/>
                  <a:gd name="T33" fmla="*/ 35 h 150"/>
                  <a:gd name="T34" fmla="*/ 16 w 144"/>
                  <a:gd name="T35" fmla="*/ 35 h 150"/>
                  <a:gd name="T36" fmla="*/ 10 w 144"/>
                  <a:gd name="T37" fmla="*/ 41 h 150"/>
                  <a:gd name="T38" fmla="*/ 4 w 144"/>
                  <a:gd name="T39" fmla="*/ 46 h 150"/>
                  <a:gd name="T40" fmla="*/ 0 w 144"/>
                  <a:gd name="T41" fmla="*/ 50 h 150"/>
                  <a:gd name="T42" fmla="*/ 20 w 144"/>
                  <a:gd name="T43" fmla="*/ 50 h 150"/>
                  <a:gd name="T44" fmla="*/ 20 w 144"/>
                  <a:gd name="T45" fmla="*/ 49 h 150"/>
                  <a:gd name="T46" fmla="*/ 22 w 144"/>
                  <a:gd name="T47" fmla="*/ 48 h 150"/>
                  <a:gd name="T48" fmla="*/ 23 w 144"/>
                  <a:gd name="T49" fmla="*/ 48 h 150"/>
                  <a:gd name="T50" fmla="*/ 23 w 144"/>
                  <a:gd name="T51" fmla="*/ 47 h 150"/>
                  <a:gd name="T52" fmla="*/ 29 w 144"/>
                  <a:gd name="T53" fmla="*/ 42 h 150"/>
                  <a:gd name="T54" fmla="*/ 35 w 144"/>
                  <a:gd name="T55" fmla="*/ 36 h 150"/>
                  <a:gd name="T56" fmla="*/ 41 w 144"/>
                  <a:gd name="T57" fmla="*/ 30 h 150"/>
                  <a:gd name="T58" fmla="*/ 42 w 144"/>
                  <a:gd name="T59" fmla="*/ 30 h 150"/>
                  <a:gd name="T60" fmla="*/ 42 w 144"/>
                  <a:gd name="T61" fmla="*/ 29 h 150"/>
                  <a:gd name="T62" fmla="*/ 48 w 144"/>
                  <a:gd name="T63" fmla="*/ 24 h 150"/>
                  <a:gd name="T64" fmla="*/ 48 w 144"/>
                  <a:gd name="T65" fmla="*/ 23 h 150"/>
                  <a:gd name="T66" fmla="*/ 48 w 144"/>
                  <a:gd name="T67" fmla="*/ 23 h 150"/>
                  <a:gd name="T68" fmla="*/ 42 w 144"/>
                  <a:gd name="T69" fmla="*/ 18 h 150"/>
                  <a:gd name="T70" fmla="*/ 42 w 144"/>
                  <a:gd name="T71" fmla="*/ 17 h 150"/>
                  <a:gd name="T72" fmla="*/ 42 w 144"/>
                  <a:gd name="T73" fmla="*/ 17 h 150"/>
                  <a:gd name="T74" fmla="*/ 36 w 144"/>
                  <a:gd name="T75" fmla="*/ 11 h 150"/>
                  <a:gd name="T76" fmla="*/ 30 w 144"/>
                  <a:gd name="T77" fmla="*/ 5 h 150"/>
                  <a:gd name="T78" fmla="*/ 30 w 144"/>
                  <a:gd name="T79" fmla="*/ 4 h 150"/>
                  <a:gd name="T80" fmla="*/ 29 w 144"/>
                  <a:gd name="T81" fmla="*/ 4 h 150"/>
                  <a:gd name="T82" fmla="*/ 26 w 144"/>
                  <a:gd name="T83" fmla="*/ 0 h 150"/>
                  <a:gd name="T84" fmla="*/ 7 w 144"/>
                  <a:gd name="T85" fmla="*/ 0 h 1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4"/>
                  <a:gd name="T130" fmla="*/ 0 h 150"/>
                  <a:gd name="T131" fmla="*/ 144 w 144"/>
                  <a:gd name="T132" fmla="*/ 150 h 15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4" h="150">
                    <a:moveTo>
                      <a:pt x="20" y="0"/>
                    </a:moveTo>
                    <a:lnTo>
                      <a:pt x="33" y="13"/>
                    </a:lnTo>
                    <a:lnTo>
                      <a:pt x="33" y="16"/>
                    </a:lnTo>
                    <a:lnTo>
                      <a:pt x="35" y="16"/>
                    </a:lnTo>
                    <a:lnTo>
                      <a:pt x="51" y="32"/>
                    </a:lnTo>
                    <a:lnTo>
                      <a:pt x="51" y="34"/>
                    </a:lnTo>
                    <a:lnTo>
                      <a:pt x="52" y="34"/>
                    </a:lnTo>
                    <a:lnTo>
                      <a:pt x="68" y="50"/>
                    </a:lnTo>
                    <a:lnTo>
                      <a:pt x="68" y="52"/>
                    </a:lnTo>
                    <a:lnTo>
                      <a:pt x="69" y="52"/>
                    </a:lnTo>
                    <a:lnTo>
                      <a:pt x="85" y="68"/>
                    </a:lnTo>
                    <a:lnTo>
                      <a:pt x="85" y="71"/>
                    </a:lnTo>
                    <a:lnTo>
                      <a:pt x="69" y="87"/>
                    </a:lnTo>
                    <a:lnTo>
                      <a:pt x="67" y="87"/>
                    </a:lnTo>
                    <a:lnTo>
                      <a:pt x="67" y="88"/>
                    </a:lnTo>
                    <a:lnTo>
                      <a:pt x="51" y="104"/>
                    </a:lnTo>
                    <a:lnTo>
                      <a:pt x="48" y="104"/>
                    </a:lnTo>
                    <a:lnTo>
                      <a:pt x="48" y="105"/>
                    </a:lnTo>
                    <a:lnTo>
                      <a:pt x="30" y="122"/>
                    </a:lnTo>
                    <a:lnTo>
                      <a:pt x="11" y="139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65" y="143"/>
                    </a:lnTo>
                    <a:lnTo>
                      <a:pt x="68" y="143"/>
                    </a:lnTo>
                    <a:lnTo>
                      <a:pt x="68" y="142"/>
                    </a:lnTo>
                    <a:lnTo>
                      <a:pt x="87" y="125"/>
                    </a:lnTo>
                    <a:lnTo>
                      <a:pt x="105" y="108"/>
                    </a:lnTo>
                    <a:lnTo>
                      <a:pt x="124" y="89"/>
                    </a:lnTo>
                    <a:lnTo>
                      <a:pt x="127" y="89"/>
                    </a:lnTo>
                    <a:lnTo>
                      <a:pt x="127" y="88"/>
                    </a:lnTo>
                    <a:lnTo>
                      <a:pt x="144" y="72"/>
                    </a:lnTo>
                    <a:lnTo>
                      <a:pt x="144" y="70"/>
                    </a:lnTo>
                    <a:lnTo>
                      <a:pt x="143" y="70"/>
                    </a:lnTo>
                    <a:lnTo>
                      <a:pt x="127" y="54"/>
                    </a:lnTo>
                    <a:lnTo>
                      <a:pt x="127" y="51"/>
                    </a:lnTo>
                    <a:lnTo>
                      <a:pt x="125" y="51"/>
                    </a:lnTo>
                    <a:lnTo>
                      <a:pt x="108" y="33"/>
                    </a:lnTo>
                    <a:lnTo>
                      <a:pt x="89" y="14"/>
                    </a:lnTo>
                    <a:lnTo>
                      <a:pt x="89" y="12"/>
                    </a:lnTo>
                    <a:lnTo>
                      <a:pt x="88" y="12"/>
                    </a:lnTo>
                    <a:lnTo>
                      <a:pt x="77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2222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8" name="Freeform 2133"/>
              <p:cNvSpPr>
                <a:spLocks/>
              </p:cNvSpPr>
              <p:nvPr/>
            </p:nvSpPr>
            <p:spPr bwMode="auto">
              <a:xfrm>
                <a:off x="3388" y="2313"/>
                <a:ext cx="49" cy="50"/>
              </a:xfrm>
              <a:custGeom>
                <a:avLst/>
                <a:gdLst>
                  <a:gd name="T0" fmla="*/ 8 w 145"/>
                  <a:gd name="T1" fmla="*/ 0 h 150"/>
                  <a:gd name="T2" fmla="*/ 11 w 145"/>
                  <a:gd name="T3" fmla="*/ 3 h 150"/>
                  <a:gd name="T4" fmla="*/ 11 w 145"/>
                  <a:gd name="T5" fmla="*/ 4 h 150"/>
                  <a:gd name="T6" fmla="*/ 11 w 145"/>
                  <a:gd name="T7" fmla="*/ 4 h 150"/>
                  <a:gd name="T8" fmla="*/ 18 w 145"/>
                  <a:gd name="T9" fmla="*/ 10 h 150"/>
                  <a:gd name="T10" fmla="*/ 24 w 145"/>
                  <a:gd name="T11" fmla="*/ 16 h 150"/>
                  <a:gd name="T12" fmla="*/ 24 w 145"/>
                  <a:gd name="T13" fmla="*/ 17 h 150"/>
                  <a:gd name="T14" fmla="*/ 24 w 145"/>
                  <a:gd name="T15" fmla="*/ 17 h 150"/>
                  <a:gd name="T16" fmla="*/ 30 w 145"/>
                  <a:gd name="T17" fmla="*/ 22 h 150"/>
                  <a:gd name="T18" fmla="*/ 30 w 145"/>
                  <a:gd name="T19" fmla="*/ 23 h 150"/>
                  <a:gd name="T20" fmla="*/ 24 w 145"/>
                  <a:gd name="T21" fmla="*/ 28 h 150"/>
                  <a:gd name="T22" fmla="*/ 23 w 145"/>
                  <a:gd name="T23" fmla="*/ 28 h 150"/>
                  <a:gd name="T24" fmla="*/ 23 w 145"/>
                  <a:gd name="T25" fmla="*/ 28 h 150"/>
                  <a:gd name="T26" fmla="*/ 18 w 145"/>
                  <a:gd name="T27" fmla="*/ 34 h 150"/>
                  <a:gd name="T28" fmla="*/ 17 w 145"/>
                  <a:gd name="T29" fmla="*/ 34 h 150"/>
                  <a:gd name="T30" fmla="*/ 17 w 145"/>
                  <a:gd name="T31" fmla="*/ 34 h 150"/>
                  <a:gd name="T32" fmla="*/ 11 w 145"/>
                  <a:gd name="T33" fmla="*/ 40 h 150"/>
                  <a:gd name="T34" fmla="*/ 4 w 145"/>
                  <a:gd name="T35" fmla="*/ 45 h 150"/>
                  <a:gd name="T36" fmla="*/ 0 w 145"/>
                  <a:gd name="T37" fmla="*/ 50 h 150"/>
                  <a:gd name="T38" fmla="*/ 20 w 145"/>
                  <a:gd name="T39" fmla="*/ 50 h 150"/>
                  <a:gd name="T40" fmla="*/ 20 w 145"/>
                  <a:gd name="T41" fmla="*/ 49 h 150"/>
                  <a:gd name="T42" fmla="*/ 23 w 145"/>
                  <a:gd name="T43" fmla="*/ 47 h 150"/>
                  <a:gd name="T44" fmla="*/ 24 w 145"/>
                  <a:gd name="T45" fmla="*/ 47 h 150"/>
                  <a:gd name="T46" fmla="*/ 24 w 145"/>
                  <a:gd name="T47" fmla="*/ 46 h 150"/>
                  <a:gd name="T48" fmla="*/ 29 w 145"/>
                  <a:gd name="T49" fmla="*/ 41 h 150"/>
                  <a:gd name="T50" fmla="*/ 30 w 145"/>
                  <a:gd name="T51" fmla="*/ 41 h 150"/>
                  <a:gd name="T52" fmla="*/ 30 w 145"/>
                  <a:gd name="T53" fmla="*/ 41 h 150"/>
                  <a:gd name="T54" fmla="*/ 36 w 145"/>
                  <a:gd name="T55" fmla="*/ 35 h 150"/>
                  <a:gd name="T56" fmla="*/ 43 w 145"/>
                  <a:gd name="T57" fmla="*/ 29 h 150"/>
                  <a:gd name="T58" fmla="*/ 49 w 145"/>
                  <a:gd name="T59" fmla="*/ 24 h 150"/>
                  <a:gd name="T60" fmla="*/ 49 w 145"/>
                  <a:gd name="T61" fmla="*/ 23 h 150"/>
                  <a:gd name="T62" fmla="*/ 48 w 145"/>
                  <a:gd name="T63" fmla="*/ 23 h 150"/>
                  <a:gd name="T64" fmla="*/ 43 w 145"/>
                  <a:gd name="T65" fmla="*/ 17 h 150"/>
                  <a:gd name="T66" fmla="*/ 43 w 145"/>
                  <a:gd name="T67" fmla="*/ 17 h 150"/>
                  <a:gd name="T68" fmla="*/ 43 w 145"/>
                  <a:gd name="T69" fmla="*/ 17 h 150"/>
                  <a:gd name="T70" fmla="*/ 37 w 145"/>
                  <a:gd name="T71" fmla="*/ 11 h 150"/>
                  <a:gd name="T72" fmla="*/ 37 w 145"/>
                  <a:gd name="T73" fmla="*/ 11 h 150"/>
                  <a:gd name="T74" fmla="*/ 37 w 145"/>
                  <a:gd name="T75" fmla="*/ 11 h 150"/>
                  <a:gd name="T76" fmla="*/ 31 w 145"/>
                  <a:gd name="T77" fmla="*/ 5 h 150"/>
                  <a:gd name="T78" fmla="*/ 31 w 145"/>
                  <a:gd name="T79" fmla="*/ 4 h 150"/>
                  <a:gd name="T80" fmla="*/ 31 w 145"/>
                  <a:gd name="T81" fmla="*/ 4 h 150"/>
                  <a:gd name="T82" fmla="*/ 27 w 145"/>
                  <a:gd name="T83" fmla="*/ 0 h 150"/>
                  <a:gd name="T84" fmla="*/ 8 w 145"/>
                  <a:gd name="T85" fmla="*/ 0 h 1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5"/>
                  <a:gd name="T130" fmla="*/ 0 h 150"/>
                  <a:gd name="T131" fmla="*/ 145 w 145"/>
                  <a:gd name="T132" fmla="*/ 150 h 15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5" h="150">
                    <a:moveTo>
                      <a:pt x="25" y="0"/>
                    </a:moveTo>
                    <a:lnTo>
                      <a:pt x="33" y="8"/>
                    </a:lnTo>
                    <a:lnTo>
                      <a:pt x="33" y="11"/>
                    </a:lnTo>
                    <a:lnTo>
                      <a:pt x="34" y="11"/>
                    </a:lnTo>
                    <a:lnTo>
                      <a:pt x="52" y="29"/>
                    </a:lnTo>
                    <a:lnTo>
                      <a:pt x="70" y="47"/>
                    </a:lnTo>
                    <a:lnTo>
                      <a:pt x="70" y="50"/>
                    </a:lnTo>
                    <a:lnTo>
                      <a:pt x="72" y="50"/>
                    </a:lnTo>
                    <a:lnTo>
                      <a:pt x="88" y="66"/>
                    </a:lnTo>
                    <a:lnTo>
                      <a:pt x="88" y="68"/>
                    </a:lnTo>
                    <a:lnTo>
                      <a:pt x="72" y="84"/>
                    </a:lnTo>
                    <a:lnTo>
                      <a:pt x="69" y="84"/>
                    </a:lnTo>
                    <a:lnTo>
                      <a:pt x="69" y="85"/>
                    </a:lnTo>
                    <a:lnTo>
                      <a:pt x="53" y="101"/>
                    </a:lnTo>
                    <a:lnTo>
                      <a:pt x="50" y="101"/>
                    </a:lnTo>
                    <a:lnTo>
                      <a:pt x="50" y="102"/>
                    </a:lnTo>
                    <a:lnTo>
                      <a:pt x="32" y="119"/>
                    </a:lnTo>
                    <a:lnTo>
                      <a:pt x="13" y="136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68" y="140"/>
                    </a:lnTo>
                    <a:lnTo>
                      <a:pt x="70" y="140"/>
                    </a:lnTo>
                    <a:lnTo>
                      <a:pt x="70" y="139"/>
                    </a:lnTo>
                    <a:lnTo>
                      <a:pt x="86" y="123"/>
                    </a:lnTo>
                    <a:lnTo>
                      <a:pt x="89" y="123"/>
                    </a:lnTo>
                    <a:lnTo>
                      <a:pt x="89" y="122"/>
                    </a:lnTo>
                    <a:lnTo>
                      <a:pt x="107" y="105"/>
                    </a:lnTo>
                    <a:lnTo>
                      <a:pt x="126" y="88"/>
                    </a:lnTo>
                    <a:lnTo>
                      <a:pt x="145" y="71"/>
                    </a:lnTo>
                    <a:lnTo>
                      <a:pt x="145" y="68"/>
                    </a:lnTo>
                    <a:lnTo>
                      <a:pt x="143" y="68"/>
                    </a:lnTo>
                    <a:lnTo>
                      <a:pt x="127" y="52"/>
                    </a:lnTo>
                    <a:lnTo>
                      <a:pt x="127" y="50"/>
                    </a:lnTo>
                    <a:lnTo>
                      <a:pt x="126" y="50"/>
                    </a:lnTo>
                    <a:lnTo>
                      <a:pt x="110" y="34"/>
                    </a:lnTo>
                    <a:lnTo>
                      <a:pt x="110" y="32"/>
                    </a:lnTo>
                    <a:lnTo>
                      <a:pt x="109" y="32"/>
                    </a:lnTo>
                    <a:lnTo>
                      <a:pt x="93" y="16"/>
                    </a:lnTo>
                    <a:lnTo>
                      <a:pt x="93" y="13"/>
                    </a:lnTo>
                    <a:lnTo>
                      <a:pt x="91" y="13"/>
                    </a:lnTo>
                    <a:lnTo>
                      <a:pt x="80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59" name="Freeform 2134"/>
              <p:cNvSpPr>
                <a:spLocks/>
              </p:cNvSpPr>
              <p:nvPr/>
            </p:nvSpPr>
            <p:spPr bwMode="auto">
              <a:xfrm>
                <a:off x="3369" y="2313"/>
                <a:ext cx="49" cy="50"/>
              </a:xfrm>
              <a:custGeom>
                <a:avLst/>
                <a:gdLst>
                  <a:gd name="T0" fmla="*/ 9 w 148"/>
                  <a:gd name="T1" fmla="*/ 0 h 150"/>
                  <a:gd name="T2" fmla="*/ 12 w 148"/>
                  <a:gd name="T3" fmla="*/ 4 h 150"/>
                  <a:gd name="T4" fmla="*/ 18 w 148"/>
                  <a:gd name="T5" fmla="*/ 10 h 150"/>
                  <a:gd name="T6" fmla="*/ 24 w 148"/>
                  <a:gd name="T7" fmla="*/ 16 h 150"/>
                  <a:gd name="T8" fmla="*/ 29 w 148"/>
                  <a:gd name="T9" fmla="*/ 22 h 150"/>
                  <a:gd name="T10" fmla="*/ 29 w 148"/>
                  <a:gd name="T11" fmla="*/ 22 h 150"/>
                  <a:gd name="T12" fmla="*/ 24 w 148"/>
                  <a:gd name="T13" fmla="*/ 28 h 150"/>
                  <a:gd name="T14" fmla="*/ 24 w 148"/>
                  <a:gd name="T15" fmla="*/ 28 h 150"/>
                  <a:gd name="T16" fmla="*/ 24 w 148"/>
                  <a:gd name="T17" fmla="*/ 28 h 150"/>
                  <a:gd name="T18" fmla="*/ 18 w 148"/>
                  <a:gd name="T19" fmla="*/ 33 h 150"/>
                  <a:gd name="T20" fmla="*/ 17 w 148"/>
                  <a:gd name="T21" fmla="*/ 33 h 150"/>
                  <a:gd name="T22" fmla="*/ 17 w 148"/>
                  <a:gd name="T23" fmla="*/ 34 h 150"/>
                  <a:gd name="T24" fmla="*/ 11 w 148"/>
                  <a:gd name="T25" fmla="*/ 39 h 150"/>
                  <a:gd name="T26" fmla="*/ 5 w 148"/>
                  <a:gd name="T27" fmla="*/ 45 h 150"/>
                  <a:gd name="T28" fmla="*/ 0 w 148"/>
                  <a:gd name="T29" fmla="*/ 50 h 150"/>
                  <a:gd name="T30" fmla="*/ 20 w 148"/>
                  <a:gd name="T31" fmla="*/ 50 h 150"/>
                  <a:gd name="T32" fmla="*/ 20 w 148"/>
                  <a:gd name="T33" fmla="*/ 49 h 150"/>
                  <a:gd name="T34" fmla="*/ 24 w 148"/>
                  <a:gd name="T35" fmla="*/ 46 h 150"/>
                  <a:gd name="T36" fmla="*/ 24 w 148"/>
                  <a:gd name="T37" fmla="*/ 46 h 150"/>
                  <a:gd name="T38" fmla="*/ 24 w 148"/>
                  <a:gd name="T39" fmla="*/ 45 h 150"/>
                  <a:gd name="T40" fmla="*/ 29 w 148"/>
                  <a:gd name="T41" fmla="*/ 40 h 150"/>
                  <a:gd name="T42" fmla="*/ 30 w 148"/>
                  <a:gd name="T43" fmla="*/ 40 h 150"/>
                  <a:gd name="T44" fmla="*/ 30 w 148"/>
                  <a:gd name="T45" fmla="*/ 40 h 150"/>
                  <a:gd name="T46" fmla="*/ 37 w 148"/>
                  <a:gd name="T47" fmla="*/ 34 h 150"/>
                  <a:gd name="T48" fmla="*/ 43 w 148"/>
                  <a:gd name="T49" fmla="*/ 28 h 150"/>
                  <a:gd name="T50" fmla="*/ 49 w 148"/>
                  <a:gd name="T51" fmla="*/ 23 h 150"/>
                  <a:gd name="T52" fmla="*/ 49 w 148"/>
                  <a:gd name="T53" fmla="*/ 22 h 150"/>
                  <a:gd name="T54" fmla="*/ 49 w 148"/>
                  <a:gd name="T55" fmla="*/ 22 h 150"/>
                  <a:gd name="T56" fmla="*/ 43 w 148"/>
                  <a:gd name="T57" fmla="*/ 17 h 150"/>
                  <a:gd name="T58" fmla="*/ 43 w 148"/>
                  <a:gd name="T59" fmla="*/ 16 h 150"/>
                  <a:gd name="T60" fmla="*/ 43 w 148"/>
                  <a:gd name="T61" fmla="*/ 16 h 150"/>
                  <a:gd name="T62" fmla="*/ 37 w 148"/>
                  <a:gd name="T63" fmla="*/ 10 h 150"/>
                  <a:gd name="T64" fmla="*/ 31 w 148"/>
                  <a:gd name="T65" fmla="*/ 4 h 150"/>
                  <a:gd name="T66" fmla="*/ 31 w 148"/>
                  <a:gd name="T67" fmla="*/ 3 h 150"/>
                  <a:gd name="T68" fmla="*/ 30 w 148"/>
                  <a:gd name="T69" fmla="*/ 3 h 150"/>
                  <a:gd name="T70" fmla="*/ 28 w 148"/>
                  <a:gd name="T71" fmla="*/ 0 h 150"/>
                  <a:gd name="T72" fmla="*/ 9 w 148"/>
                  <a:gd name="T73" fmla="*/ 0 h 1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48"/>
                  <a:gd name="T112" fmla="*/ 0 h 150"/>
                  <a:gd name="T113" fmla="*/ 148 w 148"/>
                  <a:gd name="T114" fmla="*/ 150 h 15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48" h="150">
                    <a:moveTo>
                      <a:pt x="28" y="0"/>
                    </a:moveTo>
                    <a:lnTo>
                      <a:pt x="37" y="11"/>
                    </a:lnTo>
                    <a:lnTo>
                      <a:pt x="55" y="29"/>
                    </a:lnTo>
                    <a:lnTo>
                      <a:pt x="72" y="47"/>
                    </a:lnTo>
                    <a:lnTo>
                      <a:pt x="89" y="66"/>
                    </a:lnTo>
                    <a:lnTo>
                      <a:pt x="89" y="67"/>
                    </a:lnTo>
                    <a:lnTo>
                      <a:pt x="73" y="83"/>
                    </a:lnTo>
                    <a:lnTo>
                      <a:pt x="71" y="83"/>
                    </a:lnTo>
                    <a:lnTo>
                      <a:pt x="71" y="84"/>
                    </a:lnTo>
                    <a:lnTo>
                      <a:pt x="55" y="100"/>
                    </a:lnTo>
                    <a:lnTo>
                      <a:pt x="52" y="100"/>
                    </a:lnTo>
                    <a:lnTo>
                      <a:pt x="52" y="101"/>
                    </a:lnTo>
                    <a:lnTo>
                      <a:pt x="33" y="118"/>
                    </a:lnTo>
                    <a:lnTo>
                      <a:pt x="15" y="135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71" y="138"/>
                    </a:lnTo>
                    <a:lnTo>
                      <a:pt x="73" y="138"/>
                    </a:lnTo>
                    <a:lnTo>
                      <a:pt x="73" y="136"/>
                    </a:lnTo>
                    <a:lnTo>
                      <a:pt x="89" y="121"/>
                    </a:lnTo>
                    <a:lnTo>
                      <a:pt x="92" y="121"/>
                    </a:lnTo>
                    <a:lnTo>
                      <a:pt x="92" y="119"/>
                    </a:lnTo>
                    <a:lnTo>
                      <a:pt x="111" y="102"/>
                    </a:lnTo>
                    <a:lnTo>
                      <a:pt x="129" y="85"/>
                    </a:lnTo>
                    <a:lnTo>
                      <a:pt x="148" y="68"/>
                    </a:lnTo>
                    <a:lnTo>
                      <a:pt x="148" y="66"/>
                    </a:lnTo>
                    <a:lnTo>
                      <a:pt x="147" y="66"/>
                    </a:lnTo>
                    <a:lnTo>
                      <a:pt x="131" y="50"/>
                    </a:lnTo>
                    <a:lnTo>
                      <a:pt x="131" y="47"/>
                    </a:lnTo>
                    <a:lnTo>
                      <a:pt x="129" y="47"/>
                    </a:lnTo>
                    <a:lnTo>
                      <a:pt x="112" y="29"/>
                    </a:lnTo>
                    <a:lnTo>
                      <a:pt x="93" y="11"/>
                    </a:lnTo>
                    <a:lnTo>
                      <a:pt x="93" y="8"/>
                    </a:lnTo>
                    <a:lnTo>
                      <a:pt x="92" y="8"/>
                    </a:lnTo>
                    <a:lnTo>
                      <a:pt x="8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0" name="Freeform 2135"/>
              <p:cNvSpPr>
                <a:spLocks/>
              </p:cNvSpPr>
              <p:nvPr/>
            </p:nvSpPr>
            <p:spPr bwMode="auto">
              <a:xfrm>
                <a:off x="3349" y="2313"/>
                <a:ext cx="50" cy="50"/>
              </a:xfrm>
              <a:custGeom>
                <a:avLst/>
                <a:gdLst>
                  <a:gd name="T0" fmla="*/ 11 w 149"/>
                  <a:gd name="T1" fmla="*/ 0 h 150"/>
                  <a:gd name="T2" fmla="*/ 13 w 149"/>
                  <a:gd name="T3" fmla="*/ 2 h 150"/>
                  <a:gd name="T4" fmla="*/ 13 w 149"/>
                  <a:gd name="T5" fmla="*/ 3 h 150"/>
                  <a:gd name="T6" fmla="*/ 13 w 149"/>
                  <a:gd name="T7" fmla="*/ 3 h 150"/>
                  <a:gd name="T8" fmla="*/ 19 w 149"/>
                  <a:gd name="T9" fmla="*/ 9 h 150"/>
                  <a:gd name="T10" fmla="*/ 25 w 149"/>
                  <a:gd name="T11" fmla="*/ 15 h 150"/>
                  <a:gd name="T12" fmla="*/ 31 w 149"/>
                  <a:gd name="T13" fmla="*/ 21 h 150"/>
                  <a:gd name="T14" fmla="*/ 31 w 149"/>
                  <a:gd name="T15" fmla="*/ 21 h 150"/>
                  <a:gd name="T16" fmla="*/ 25 w 149"/>
                  <a:gd name="T17" fmla="*/ 27 h 150"/>
                  <a:gd name="T18" fmla="*/ 24 w 149"/>
                  <a:gd name="T19" fmla="*/ 27 h 150"/>
                  <a:gd name="T20" fmla="*/ 24 w 149"/>
                  <a:gd name="T21" fmla="*/ 27 h 150"/>
                  <a:gd name="T22" fmla="*/ 19 w 149"/>
                  <a:gd name="T23" fmla="*/ 32 h 150"/>
                  <a:gd name="T24" fmla="*/ 18 w 149"/>
                  <a:gd name="T25" fmla="*/ 32 h 150"/>
                  <a:gd name="T26" fmla="*/ 18 w 149"/>
                  <a:gd name="T27" fmla="*/ 33 h 150"/>
                  <a:gd name="T28" fmla="*/ 12 w 149"/>
                  <a:gd name="T29" fmla="*/ 38 h 150"/>
                  <a:gd name="T30" fmla="*/ 6 w 149"/>
                  <a:gd name="T31" fmla="*/ 44 h 150"/>
                  <a:gd name="T32" fmla="*/ 0 w 149"/>
                  <a:gd name="T33" fmla="*/ 50 h 150"/>
                  <a:gd name="T34" fmla="*/ 20 w 149"/>
                  <a:gd name="T35" fmla="*/ 50 h 150"/>
                  <a:gd name="T36" fmla="*/ 20 w 149"/>
                  <a:gd name="T37" fmla="*/ 49 h 150"/>
                  <a:gd name="T38" fmla="*/ 24 w 149"/>
                  <a:gd name="T39" fmla="*/ 45 h 150"/>
                  <a:gd name="T40" fmla="*/ 31 w 149"/>
                  <a:gd name="T41" fmla="*/ 40 h 150"/>
                  <a:gd name="T42" fmla="*/ 37 w 149"/>
                  <a:gd name="T43" fmla="*/ 34 h 150"/>
                  <a:gd name="T44" fmla="*/ 38 w 149"/>
                  <a:gd name="T45" fmla="*/ 34 h 150"/>
                  <a:gd name="T46" fmla="*/ 38 w 149"/>
                  <a:gd name="T47" fmla="*/ 33 h 150"/>
                  <a:gd name="T48" fmla="*/ 43 w 149"/>
                  <a:gd name="T49" fmla="*/ 28 h 150"/>
                  <a:gd name="T50" fmla="*/ 44 w 149"/>
                  <a:gd name="T51" fmla="*/ 28 h 150"/>
                  <a:gd name="T52" fmla="*/ 44 w 149"/>
                  <a:gd name="T53" fmla="*/ 28 h 150"/>
                  <a:gd name="T54" fmla="*/ 50 w 149"/>
                  <a:gd name="T55" fmla="*/ 22 h 150"/>
                  <a:gd name="T56" fmla="*/ 50 w 149"/>
                  <a:gd name="T57" fmla="*/ 21 h 150"/>
                  <a:gd name="T58" fmla="*/ 49 w 149"/>
                  <a:gd name="T59" fmla="*/ 21 h 150"/>
                  <a:gd name="T60" fmla="*/ 44 w 149"/>
                  <a:gd name="T61" fmla="*/ 16 h 150"/>
                  <a:gd name="T62" fmla="*/ 44 w 149"/>
                  <a:gd name="T63" fmla="*/ 15 h 150"/>
                  <a:gd name="T64" fmla="*/ 44 w 149"/>
                  <a:gd name="T65" fmla="*/ 15 h 150"/>
                  <a:gd name="T66" fmla="*/ 38 w 149"/>
                  <a:gd name="T67" fmla="*/ 10 h 150"/>
                  <a:gd name="T68" fmla="*/ 38 w 149"/>
                  <a:gd name="T69" fmla="*/ 9 h 150"/>
                  <a:gd name="T70" fmla="*/ 38 w 149"/>
                  <a:gd name="T71" fmla="*/ 9 h 150"/>
                  <a:gd name="T72" fmla="*/ 33 w 149"/>
                  <a:gd name="T73" fmla="*/ 4 h 150"/>
                  <a:gd name="T74" fmla="*/ 33 w 149"/>
                  <a:gd name="T75" fmla="*/ 3 h 150"/>
                  <a:gd name="T76" fmla="*/ 32 w 149"/>
                  <a:gd name="T77" fmla="*/ 3 h 150"/>
                  <a:gd name="T78" fmla="*/ 29 w 149"/>
                  <a:gd name="T79" fmla="*/ 0 h 150"/>
                  <a:gd name="T80" fmla="*/ 11 w 149"/>
                  <a:gd name="T81" fmla="*/ 0 h 15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49"/>
                  <a:gd name="T124" fmla="*/ 0 h 150"/>
                  <a:gd name="T125" fmla="*/ 149 w 149"/>
                  <a:gd name="T126" fmla="*/ 150 h 15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49" h="150">
                    <a:moveTo>
                      <a:pt x="33" y="0"/>
                    </a:moveTo>
                    <a:lnTo>
                      <a:pt x="38" y="5"/>
                    </a:lnTo>
                    <a:lnTo>
                      <a:pt x="38" y="8"/>
                    </a:lnTo>
                    <a:lnTo>
                      <a:pt x="39" y="8"/>
                    </a:lnTo>
                    <a:lnTo>
                      <a:pt x="57" y="26"/>
                    </a:lnTo>
                    <a:lnTo>
                      <a:pt x="74" y="45"/>
                    </a:lnTo>
                    <a:lnTo>
                      <a:pt x="91" y="63"/>
                    </a:lnTo>
                    <a:lnTo>
                      <a:pt x="91" y="64"/>
                    </a:lnTo>
                    <a:lnTo>
                      <a:pt x="75" y="80"/>
                    </a:lnTo>
                    <a:lnTo>
                      <a:pt x="73" y="80"/>
                    </a:lnTo>
                    <a:lnTo>
                      <a:pt x="73" y="81"/>
                    </a:lnTo>
                    <a:lnTo>
                      <a:pt x="57" y="97"/>
                    </a:lnTo>
                    <a:lnTo>
                      <a:pt x="54" y="97"/>
                    </a:lnTo>
                    <a:lnTo>
                      <a:pt x="54" y="98"/>
                    </a:lnTo>
                    <a:lnTo>
                      <a:pt x="35" y="115"/>
                    </a:lnTo>
                    <a:lnTo>
                      <a:pt x="17" y="132"/>
                    </a:lnTo>
                    <a:lnTo>
                      <a:pt x="0" y="150"/>
                    </a:lnTo>
                    <a:lnTo>
                      <a:pt x="59" y="150"/>
                    </a:lnTo>
                    <a:lnTo>
                      <a:pt x="59" y="148"/>
                    </a:lnTo>
                    <a:lnTo>
                      <a:pt x="73" y="136"/>
                    </a:lnTo>
                    <a:lnTo>
                      <a:pt x="91" y="119"/>
                    </a:lnTo>
                    <a:lnTo>
                      <a:pt x="110" y="101"/>
                    </a:lnTo>
                    <a:lnTo>
                      <a:pt x="113" y="101"/>
                    </a:lnTo>
                    <a:lnTo>
                      <a:pt x="113" y="100"/>
                    </a:lnTo>
                    <a:lnTo>
                      <a:pt x="129" y="84"/>
                    </a:lnTo>
                    <a:lnTo>
                      <a:pt x="131" y="84"/>
                    </a:lnTo>
                    <a:lnTo>
                      <a:pt x="131" y="83"/>
                    </a:lnTo>
                    <a:lnTo>
                      <a:pt x="149" y="67"/>
                    </a:lnTo>
                    <a:lnTo>
                      <a:pt x="149" y="64"/>
                    </a:lnTo>
                    <a:lnTo>
                      <a:pt x="147" y="64"/>
                    </a:lnTo>
                    <a:lnTo>
                      <a:pt x="131" y="49"/>
                    </a:lnTo>
                    <a:lnTo>
                      <a:pt x="131" y="46"/>
                    </a:lnTo>
                    <a:lnTo>
                      <a:pt x="130" y="46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3" y="28"/>
                    </a:lnTo>
                    <a:lnTo>
                      <a:pt x="97" y="12"/>
                    </a:lnTo>
                    <a:lnTo>
                      <a:pt x="97" y="9"/>
                    </a:lnTo>
                    <a:lnTo>
                      <a:pt x="95" y="9"/>
                    </a:lnTo>
                    <a:lnTo>
                      <a:pt x="87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5454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1" name="Freeform 2136"/>
              <p:cNvSpPr>
                <a:spLocks/>
              </p:cNvSpPr>
              <p:nvPr/>
            </p:nvSpPr>
            <p:spPr bwMode="auto">
              <a:xfrm>
                <a:off x="3330" y="2313"/>
                <a:ext cx="50" cy="50"/>
              </a:xfrm>
              <a:custGeom>
                <a:avLst/>
                <a:gdLst>
                  <a:gd name="T0" fmla="*/ 12 w 151"/>
                  <a:gd name="T1" fmla="*/ 0 h 150"/>
                  <a:gd name="T2" fmla="*/ 16 w 151"/>
                  <a:gd name="T3" fmla="*/ 4 h 150"/>
                  <a:gd name="T4" fmla="*/ 16 w 151"/>
                  <a:gd name="T5" fmla="*/ 4 h 150"/>
                  <a:gd name="T6" fmla="*/ 20 w 151"/>
                  <a:gd name="T7" fmla="*/ 8 h 150"/>
                  <a:gd name="T8" fmla="*/ 20 w 151"/>
                  <a:gd name="T9" fmla="*/ 9 h 150"/>
                  <a:gd name="T10" fmla="*/ 20 w 151"/>
                  <a:gd name="T11" fmla="*/ 9 h 150"/>
                  <a:gd name="T12" fmla="*/ 25 w 151"/>
                  <a:gd name="T13" fmla="*/ 14 h 150"/>
                  <a:gd name="T14" fmla="*/ 25 w 151"/>
                  <a:gd name="T15" fmla="*/ 15 h 150"/>
                  <a:gd name="T16" fmla="*/ 26 w 151"/>
                  <a:gd name="T17" fmla="*/ 15 h 150"/>
                  <a:gd name="T18" fmla="*/ 31 w 151"/>
                  <a:gd name="T19" fmla="*/ 20 h 150"/>
                  <a:gd name="T20" fmla="*/ 31 w 151"/>
                  <a:gd name="T21" fmla="*/ 21 h 150"/>
                  <a:gd name="T22" fmla="*/ 26 w 151"/>
                  <a:gd name="T23" fmla="*/ 26 h 150"/>
                  <a:gd name="T24" fmla="*/ 25 w 151"/>
                  <a:gd name="T25" fmla="*/ 26 h 150"/>
                  <a:gd name="T26" fmla="*/ 25 w 151"/>
                  <a:gd name="T27" fmla="*/ 27 h 150"/>
                  <a:gd name="T28" fmla="*/ 20 w 151"/>
                  <a:gd name="T29" fmla="*/ 32 h 150"/>
                  <a:gd name="T30" fmla="*/ 19 w 151"/>
                  <a:gd name="T31" fmla="*/ 32 h 150"/>
                  <a:gd name="T32" fmla="*/ 19 w 151"/>
                  <a:gd name="T33" fmla="*/ 32 h 150"/>
                  <a:gd name="T34" fmla="*/ 13 w 151"/>
                  <a:gd name="T35" fmla="*/ 38 h 150"/>
                  <a:gd name="T36" fmla="*/ 6 w 151"/>
                  <a:gd name="T37" fmla="*/ 44 h 150"/>
                  <a:gd name="T38" fmla="*/ 0 w 151"/>
                  <a:gd name="T39" fmla="*/ 50 h 150"/>
                  <a:gd name="T40" fmla="*/ 20 w 151"/>
                  <a:gd name="T41" fmla="*/ 50 h 150"/>
                  <a:gd name="T42" fmla="*/ 20 w 151"/>
                  <a:gd name="T43" fmla="*/ 49 h 150"/>
                  <a:gd name="T44" fmla="*/ 25 w 151"/>
                  <a:gd name="T45" fmla="*/ 45 h 150"/>
                  <a:gd name="T46" fmla="*/ 31 w 151"/>
                  <a:gd name="T47" fmla="*/ 39 h 150"/>
                  <a:gd name="T48" fmla="*/ 37 w 151"/>
                  <a:gd name="T49" fmla="*/ 33 h 150"/>
                  <a:gd name="T50" fmla="*/ 38 w 151"/>
                  <a:gd name="T51" fmla="*/ 33 h 150"/>
                  <a:gd name="T52" fmla="*/ 38 w 151"/>
                  <a:gd name="T53" fmla="*/ 32 h 150"/>
                  <a:gd name="T54" fmla="*/ 43 w 151"/>
                  <a:gd name="T55" fmla="*/ 27 h 150"/>
                  <a:gd name="T56" fmla="*/ 44 w 151"/>
                  <a:gd name="T57" fmla="*/ 27 h 150"/>
                  <a:gd name="T58" fmla="*/ 44 w 151"/>
                  <a:gd name="T59" fmla="*/ 27 h 150"/>
                  <a:gd name="T60" fmla="*/ 50 w 151"/>
                  <a:gd name="T61" fmla="*/ 21 h 150"/>
                  <a:gd name="T62" fmla="*/ 50 w 151"/>
                  <a:gd name="T63" fmla="*/ 21 h 150"/>
                  <a:gd name="T64" fmla="*/ 49 w 151"/>
                  <a:gd name="T65" fmla="*/ 21 h 150"/>
                  <a:gd name="T66" fmla="*/ 44 w 151"/>
                  <a:gd name="T67" fmla="*/ 15 h 150"/>
                  <a:gd name="T68" fmla="*/ 44 w 151"/>
                  <a:gd name="T69" fmla="*/ 14 h 150"/>
                  <a:gd name="T70" fmla="*/ 44 w 151"/>
                  <a:gd name="T71" fmla="*/ 14 h 150"/>
                  <a:gd name="T72" fmla="*/ 38 w 151"/>
                  <a:gd name="T73" fmla="*/ 9 h 150"/>
                  <a:gd name="T74" fmla="*/ 38 w 151"/>
                  <a:gd name="T75" fmla="*/ 8 h 150"/>
                  <a:gd name="T76" fmla="*/ 38 w 151"/>
                  <a:gd name="T77" fmla="*/ 8 h 150"/>
                  <a:gd name="T78" fmla="*/ 32 w 151"/>
                  <a:gd name="T79" fmla="*/ 2 h 150"/>
                  <a:gd name="T80" fmla="*/ 30 w 151"/>
                  <a:gd name="T81" fmla="*/ 0 h 150"/>
                  <a:gd name="T82" fmla="*/ 12 w 151"/>
                  <a:gd name="T83" fmla="*/ 0 h 15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51"/>
                  <a:gd name="T127" fmla="*/ 0 h 150"/>
                  <a:gd name="T128" fmla="*/ 151 w 151"/>
                  <a:gd name="T129" fmla="*/ 150 h 15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51" h="150">
                    <a:moveTo>
                      <a:pt x="36" y="0"/>
                    </a:moveTo>
                    <a:lnTo>
                      <a:pt x="47" y="13"/>
                    </a:lnTo>
                    <a:lnTo>
                      <a:pt x="48" y="13"/>
                    </a:lnTo>
                    <a:lnTo>
                      <a:pt x="59" y="24"/>
                    </a:lnTo>
                    <a:lnTo>
                      <a:pt x="59" y="26"/>
                    </a:lnTo>
                    <a:lnTo>
                      <a:pt x="60" y="26"/>
                    </a:lnTo>
                    <a:lnTo>
                      <a:pt x="76" y="42"/>
                    </a:lnTo>
                    <a:lnTo>
                      <a:pt x="76" y="45"/>
                    </a:lnTo>
                    <a:lnTo>
                      <a:pt x="78" y="45"/>
                    </a:lnTo>
                    <a:lnTo>
                      <a:pt x="93" y="60"/>
                    </a:lnTo>
                    <a:lnTo>
                      <a:pt x="93" y="63"/>
                    </a:lnTo>
                    <a:lnTo>
                      <a:pt x="78" y="79"/>
                    </a:lnTo>
                    <a:lnTo>
                      <a:pt x="75" y="79"/>
                    </a:lnTo>
                    <a:lnTo>
                      <a:pt x="75" y="80"/>
                    </a:lnTo>
                    <a:lnTo>
                      <a:pt x="59" y="96"/>
                    </a:lnTo>
                    <a:lnTo>
                      <a:pt x="56" y="96"/>
                    </a:lnTo>
                    <a:lnTo>
                      <a:pt x="56" y="97"/>
                    </a:lnTo>
                    <a:lnTo>
                      <a:pt x="38" y="114"/>
                    </a:lnTo>
                    <a:lnTo>
                      <a:pt x="19" y="131"/>
                    </a:lnTo>
                    <a:lnTo>
                      <a:pt x="0" y="150"/>
                    </a:lnTo>
                    <a:lnTo>
                      <a:pt x="59" y="150"/>
                    </a:lnTo>
                    <a:lnTo>
                      <a:pt x="59" y="148"/>
                    </a:lnTo>
                    <a:lnTo>
                      <a:pt x="75" y="134"/>
                    </a:lnTo>
                    <a:lnTo>
                      <a:pt x="93" y="117"/>
                    </a:lnTo>
                    <a:lnTo>
                      <a:pt x="112" y="98"/>
                    </a:lnTo>
                    <a:lnTo>
                      <a:pt x="115" y="98"/>
                    </a:lnTo>
                    <a:lnTo>
                      <a:pt x="115" y="97"/>
                    </a:lnTo>
                    <a:lnTo>
                      <a:pt x="131" y="81"/>
                    </a:lnTo>
                    <a:lnTo>
                      <a:pt x="133" y="81"/>
                    </a:lnTo>
                    <a:lnTo>
                      <a:pt x="133" y="80"/>
                    </a:lnTo>
                    <a:lnTo>
                      <a:pt x="151" y="64"/>
                    </a:lnTo>
                    <a:lnTo>
                      <a:pt x="151" y="62"/>
                    </a:lnTo>
                    <a:lnTo>
                      <a:pt x="149" y="62"/>
                    </a:lnTo>
                    <a:lnTo>
                      <a:pt x="133" y="46"/>
                    </a:lnTo>
                    <a:lnTo>
                      <a:pt x="133" y="43"/>
                    </a:lnTo>
                    <a:lnTo>
                      <a:pt x="132" y="43"/>
                    </a:lnTo>
                    <a:lnTo>
                      <a:pt x="116" y="28"/>
                    </a:lnTo>
                    <a:lnTo>
                      <a:pt x="116" y="25"/>
                    </a:lnTo>
                    <a:lnTo>
                      <a:pt x="115" y="25"/>
                    </a:lnTo>
                    <a:lnTo>
                      <a:pt x="97" y="7"/>
                    </a:lnTo>
                    <a:lnTo>
                      <a:pt x="92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2" name="Freeform 2137"/>
              <p:cNvSpPr>
                <a:spLocks/>
              </p:cNvSpPr>
              <p:nvPr/>
            </p:nvSpPr>
            <p:spPr bwMode="auto">
              <a:xfrm>
                <a:off x="3062" y="2345"/>
                <a:ext cx="17" cy="18"/>
              </a:xfrm>
              <a:custGeom>
                <a:avLst/>
                <a:gdLst>
                  <a:gd name="T0" fmla="*/ 0 w 51"/>
                  <a:gd name="T1" fmla="*/ 0 h 56"/>
                  <a:gd name="T2" fmla="*/ 0 w 51"/>
                  <a:gd name="T3" fmla="*/ 18 h 56"/>
                  <a:gd name="T4" fmla="*/ 17 w 51"/>
                  <a:gd name="T5" fmla="*/ 18 h 56"/>
                  <a:gd name="T6" fmla="*/ 14 w 51"/>
                  <a:gd name="T7" fmla="*/ 15 h 56"/>
                  <a:gd name="T8" fmla="*/ 14 w 51"/>
                  <a:gd name="T9" fmla="*/ 14 h 56"/>
                  <a:gd name="T10" fmla="*/ 14 w 51"/>
                  <a:gd name="T11" fmla="*/ 14 h 56"/>
                  <a:gd name="T12" fmla="*/ 9 w 51"/>
                  <a:gd name="T13" fmla="*/ 9 h 56"/>
                  <a:gd name="T14" fmla="*/ 9 w 51"/>
                  <a:gd name="T15" fmla="*/ 9 h 56"/>
                  <a:gd name="T16" fmla="*/ 8 w 51"/>
                  <a:gd name="T17" fmla="*/ 9 h 56"/>
                  <a:gd name="T18" fmla="*/ 3 w 51"/>
                  <a:gd name="T19" fmla="*/ 3 h 56"/>
                  <a:gd name="T20" fmla="*/ 0 w 51"/>
                  <a:gd name="T21" fmla="*/ 0 h 56"/>
                  <a:gd name="T22" fmla="*/ 0 w 51"/>
                  <a:gd name="T23" fmla="*/ 0 h 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1"/>
                  <a:gd name="T37" fmla="*/ 0 h 56"/>
                  <a:gd name="T38" fmla="*/ 51 w 51"/>
                  <a:gd name="T39" fmla="*/ 56 h 5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1" h="56">
                    <a:moveTo>
                      <a:pt x="0" y="0"/>
                    </a:moveTo>
                    <a:lnTo>
                      <a:pt x="0" y="56"/>
                    </a:lnTo>
                    <a:lnTo>
                      <a:pt x="51" y="56"/>
                    </a:lnTo>
                    <a:lnTo>
                      <a:pt x="43" y="48"/>
                    </a:lnTo>
                    <a:lnTo>
                      <a:pt x="43" y="45"/>
                    </a:lnTo>
                    <a:lnTo>
                      <a:pt x="42" y="45"/>
                    </a:lnTo>
                    <a:lnTo>
                      <a:pt x="26" y="29"/>
                    </a:lnTo>
                    <a:lnTo>
                      <a:pt x="26" y="27"/>
                    </a:lnTo>
                    <a:lnTo>
                      <a:pt x="25" y="27"/>
                    </a:lnTo>
                    <a:lnTo>
                      <a:pt x="8" y="8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3" name="Freeform 2138"/>
              <p:cNvSpPr>
                <a:spLocks/>
              </p:cNvSpPr>
              <p:nvPr/>
            </p:nvSpPr>
            <p:spPr bwMode="auto">
              <a:xfrm>
                <a:off x="3310" y="2313"/>
                <a:ext cx="52" cy="50"/>
              </a:xfrm>
              <a:custGeom>
                <a:avLst/>
                <a:gdLst>
                  <a:gd name="T0" fmla="*/ 14 w 156"/>
                  <a:gd name="T1" fmla="*/ 0 h 150"/>
                  <a:gd name="T2" fmla="*/ 16 w 156"/>
                  <a:gd name="T3" fmla="*/ 3 h 150"/>
                  <a:gd name="T4" fmla="*/ 16 w 156"/>
                  <a:gd name="T5" fmla="*/ 3 h 150"/>
                  <a:gd name="T6" fmla="*/ 21 w 156"/>
                  <a:gd name="T7" fmla="*/ 7 h 150"/>
                  <a:gd name="T8" fmla="*/ 21 w 156"/>
                  <a:gd name="T9" fmla="*/ 8 h 150"/>
                  <a:gd name="T10" fmla="*/ 21 w 156"/>
                  <a:gd name="T11" fmla="*/ 8 h 150"/>
                  <a:gd name="T12" fmla="*/ 27 w 156"/>
                  <a:gd name="T13" fmla="*/ 13 h 150"/>
                  <a:gd name="T14" fmla="*/ 27 w 156"/>
                  <a:gd name="T15" fmla="*/ 14 h 150"/>
                  <a:gd name="T16" fmla="*/ 27 w 156"/>
                  <a:gd name="T17" fmla="*/ 14 h 150"/>
                  <a:gd name="T18" fmla="*/ 32 w 156"/>
                  <a:gd name="T19" fmla="*/ 19 h 150"/>
                  <a:gd name="T20" fmla="*/ 32 w 156"/>
                  <a:gd name="T21" fmla="*/ 20 h 150"/>
                  <a:gd name="T22" fmla="*/ 27 w 156"/>
                  <a:gd name="T23" fmla="*/ 25 h 150"/>
                  <a:gd name="T24" fmla="*/ 26 w 156"/>
                  <a:gd name="T25" fmla="*/ 25 h 150"/>
                  <a:gd name="T26" fmla="*/ 26 w 156"/>
                  <a:gd name="T27" fmla="*/ 26 h 150"/>
                  <a:gd name="T28" fmla="*/ 21 w 156"/>
                  <a:gd name="T29" fmla="*/ 31 h 150"/>
                  <a:gd name="T30" fmla="*/ 20 w 156"/>
                  <a:gd name="T31" fmla="*/ 31 h 150"/>
                  <a:gd name="T32" fmla="*/ 20 w 156"/>
                  <a:gd name="T33" fmla="*/ 31 h 150"/>
                  <a:gd name="T34" fmla="*/ 14 w 156"/>
                  <a:gd name="T35" fmla="*/ 37 h 150"/>
                  <a:gd name="T36" fmla="*/ 8 w 156"/>
                  <a:gd name="T37" fmla="*/ 43 h 150"/>
                  <a:gd name="T38" fmla="*/ 1 w 156"/>
                  <a:gd name="T39" fmla="*/ 49 h 150"/>
                  <a:gd name="T40" fmla="*/ 0 w 156"/>
                  <a:gd name="T41" fmla="*/ 50 h 150"/>
                  <a:gd name="T42" fmla="*/ 21 w 156"/>
                  <a:gd name="T43" fmla="*/ 50 h 150"/>
                  <a:gd name="T44" fmla="*/ 21 w 156"/>
                  <a:gd name="T45" fmla="*/ 49 h 150"/>
                  <a:gd name="T46" fmla="*/ 26 w 156"/>
                  <a:gd name="T47" fmla="*/ 44 h 150"/>
                  <a:gd name="T48" fmla="*/ 27 w 156"/>
                  <a:gd name="T49" fmla="*/ 44 h 150"/>
                  <a:gd name="T50" fmla="*/ 27 w 156"/>
                  <a:gd name="T51" fmla="*/ 44 h 150"/>
                  <a:gd name="T52" fmla="*/ 32 w 156"/>
                  <a:gd name="T53" fmla="*/ 38 h 150"/>
                  <a:gd name="T54" fmla="*/ 33 w 156"/>
                  <a:gd name="T55" fmla="*/ 38 h 150"/>
                  <a:gd name="T56" fmla="*/ 33 w 156"/>
                  <a:gd name="T57" fmla="*/ 38 h 150"/>
                  <a:gd name="T58" fmla="*/ 40 w 156"/>
                  <a:gd name="T59" fmla="*/ 32 h 150"/>
                  <a:gd name="T60" fmla="*/ 46 w 156"/>
                  <a:gd name="T61" fmla="*/ 27 h 150"/>
                  <a:gd name="T62" fmla="*/ 52 w 156"/>
                  <a:gd name="T63" fmla="*/ 21 h 150"/>
                  <a:gd name="T64" fmla="*/ 52 w 156"/>
                  <a:gd name="T65" fmla="*/ 20 h 150"/>
                  <a:gd name="T66" fmla="*/ 51 w 156"/>
                  <a:gd name="T67" fmla="*/ 20 h 150"/>
                  <a:gd name="T68" fmla="*/ 46 w 156"/>
                  <a:gd name="T69" fmla="*/ 15 h 150"/>
                  <a:gd name="T70" fmla="*/ 46 w 156"/>
                  <a:gd name="T71" fmla="*/ 14 h 150"/>
                  <a:gd name="T72" fmla="*/ 46 w 156"/>
                  <a:gd name="T73" fmla="*/ 14 h 150"/>
                  <a:gd name="T74" fmla="*/ 40 w 156"/>
                  <a:gd name="T75" fmla="*/ 9 h 150"/>
                  <a:gd name="T76" fmla="*/ 40 w 156"/>
                  <a:gd name="T77" fmla="*/ 8 h 150"/>
                  <a:gd name="T78" fmla="*/ 40 w 156"/>
                  <a:gd name="T79" fmla="*/ 8 h 150"/>
                  <a:gd name="T80" fmla="*/ 34 w 156"/>
                  <a:gd name="T81" fmla="*/ 2 h 150"/>
                  <a:gd name="T82" fmla="*/ 33 w 156"/>
                  <a:gd name="T83" fmla="*/ 0 h 150"/>
                  <a:gd name="T84" fmla="*/ 14 w 156"/>
                  <a:gd name="T85" fmla="*/ 0 h 15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56"/>
                  <a:gd name="T130" fmla="*/ 0 h 150"/>
                  <a:gd name="T131" fmla="*/ 156 w 156"/>
                  <a:gd name="T132" fmla="*/ 150 h 15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56" h="150">
                    <a:moveTo>
                      <a:pt x="43" y="0"/>
                    </a:moveTo>
                    <a:lnTo>
                      <a:pt x="48" y="8"/>
                    </a:lnTo>
                    <a:lnTo>
                      <a:pt x="49" y="8"/>
                    </a:lnTo>
                    <a:lnTo>
                      <a:pt x="63" y="21"/>
                    </a:lnTo>
                    <a:lnTo>
                      <a:pt x="63" y="24"/>
                    </a:lnTo>
                    <a:lnTo>
                      <a:pt x="64" y="24"/>
                    </a:lnTo>
                    <a:lnTo>
                      <a:pt x="80" y="39"/>
                    </a:lnTo>
                    <a:lnTo>
                      <a:pt x="80" y="42"/>
                    </a:lnTo>
                    <a:lnTo>
                      <a:pt x="81" y="42"/>
                    </a:lnTo>
                    <a:lnTo>
                      <a:pt x="97" y="58"/>
                    </a:lnTo>
                    <a:lnTo>
                      <a:pt x="97" y="60"/>
                    </a:lnTo>
                    <a:lnTo>
                      <a:pt x="81" y="76"/>
                    </a:lnTo>
                    <a:lnTo>
                      <a:pt x="79" y="76"/>
                    </a:lnTo>
                    <a:lnTo>
                      <a:pt x="79" y="77"/>
                    </a:lnTo>
                    <a:lnTo>
                      <a:pt x="63" y="93"/>
                    </a:lnTo>
                    <a:lnTo>
                      <a:pt x="60" y="93"/>
                    </a:lnTo>
                    <a:lnTo>
                      <a:pt x="60" y="94"/>
                    </a:lnTo>
                    <a:lnTo>
                      <a:pt x="41" y="111"/>
                    </a:lnTo>
                    <a:lnTo>
                      <a:pt x="23" y="129"/>
                    </a:lnTo>
                    <a:lnTo>
                      <a:pt x="4" y="146"/>
                    </a:lnTo>
                    <a:lnTo>
                      <a:pt x="0" y="150"/>
                    </a:lnTo>
                    <a:lnTo>
                      <a:pt x="63" y="150"/>
                    </a:lnTo>
                    <a:lnTo>
                      <a:pt x="63" y="148"/>
                    </a:lnTo>
                    <a:lnTo>
                      <a:pt x="79" y="132"/>
                    </a:lnTo>
                    <a:lnTo>
                      <a:pt x="81" y="132"/>
                    </a:lnTo>
                    <a:lnTo>
                      <a:pt x="81" y="131"/>
                    </a:lnTo>
                    <a:lnTo>
                      <a:pt x="97" y="115"/>
                    </a:lnTo>
                    <a:lnTo>
                      <a:pt x="100" y="115"/>
                    </a:lnTo>
                    <a:lnTo>
                      <a:pt x="100" y="114"/>
                    </a:lnTo>
                    <a:lnTo>
                      <a:pt x="119" y="97"/>
                    </a:lnTo>
                    <a:lnTo>
                      <a:pt x="137" y="80"/>
                    </a:lnTo>
                    <a:lnTo>
                      <a:pt x="156" y="63"/>
                    </a:lnTo>
                    <a:lnTo>
                      <a:pt x="156" y="60"/>
                    </a:lnTo>
                    <a:lnTo>
                      <a:pt x="154" y="60"/>
                    </a:lnTo>
                    <a:lnTo>
                      <a:pt x="139" y="45"/>
                    </a:lnTo>
                    <a:lnTo>
                      <a:pt x="139" y="42"/>
                    </a:lnTo>
                    <a:lnTo>
                      <a:pt x="137" y="42"/>
                    </a:lnTo>
                    <a:lnTo>
                      <a:pt x="121" y="26"/>
                    </a:lnTo>
                    <a:lnTo>
                      <a:pt x="121" y="24"/>
                    </a:lnTo>
                    <a:lnTo>
                      <a:pt x="120" y="24"/>
                    </a:lnTo>
                    <a:lnTo>
                      <a:pt x="103" y="5"/>
                    </a:lnTo>
                    <a:lnTo>
                      <a:pt x="99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4" name="Freeform 2139"/>
              <p:cNvSpPr>
                <a:spLocks/>
              </p:cNvSpPr>
              <p:nvPr/>
            </p:nvSpPr>
            <p:spPr bwMode="auto">
              <a:xfrm>
                <a:off x="3062" y="2313"/>
                <a:ext cx="9" cy="8"/>
              </a:xfrm>
              <a:custGeom>
                <a:avLst/>
                <a:gdLst>
                  <a:gd name="T0" fmla="*/ 0 w 25"/>
                  <a:gd name="T1" fmla="*/ 0 h 24"/>
                  <a:gd name="T2" fmla="*/ 0 w 25"/>
                  <a:gd name="T3" fmla="*/ 8 h 24"/>
                  <a:gd name="T4" fmla="*/ 4 w 25"/>
                  <a:gd name="T5" fmla="*/ 4 h 24"/>
                  <a:gd name="T6" fmla="*/ 5 w 25"/>
                  <a:gd name="T7" fmla="*/ 4 h 24"/>
                  <a:gd name="T8" fmla="*/ 5 w 25"/>
                  <a:gd name="T9" fmla="*/ 4 h 24"/>
                  <a:gd name="T10" fmla="*/ 9 w 25"/>
                  <a:gd name="T11" fmla="*/ 0 h 24"/>
                  <a:gd name="T12" fmla="*/ 0 w 25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5"/>
                  <a:gd name="T22" fmla="*/ 0 h 24"/>
                  <a:gd name="T23" fmla="*/ 25 w 25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5" h="24">
                    <a:moveTo>
                      <a:pt x="0" y="0"/>
                    </a:moveTo>
                    <a:lnTo>
                      <a:pt x="0" y="24"/>
                    </a:lnTo>
                    <a:lnTo>
                      <a:pt x="10" y="13"/>
                    </a:lnTo>
                    <a:lnTo>
                      <a:pt x="13" y="13"/>
                    </a:lnTo>
                    <a:lnTo>
                      <a:pt x="13" y="12"/>
                    </a:lnTo>
                    <a:lnTo>
                      <a:pt x="2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5" name="Freeform 2140"/>
              <p:cNvSpPr>
                <a:spLocks/>
              </p:cNvSpPr>
              <p:nvPr/>
            </p:nvSpPr>
            <p:spPr bwMode="auto">
              <a:xfrm>
                <a:off x="3062" y="2326"/>
                <a:ext cx="36" cy="37"/>
              </a:xfrm>
              <a:custGeom>
                <a:avLst/>
                <a:gdLst>
                  <a:gd name="T0" fmla="*/ 0 w 106"/>
                  <a:gd name="T1" fmla="*/ 0 h 113"/>
                  <a:gd name="T2" fmla="*/ 0 w 106"/>
                  <a:gd name="T3" fmla="*/ 19 h 113"/>
                  <a:gd name="T4" fmla="*/ 0 w 106"/>
                  <a:gd name="T5" fmla="*/ 19 h 113"/>
                  <a:gd name="T6" fmla="*/ 2 w 106"/>
                  <a:gd name="T7" fmla="*/ 21 h 113"/>
                  <a:gd name="T8" fmla="*/ 2 w 106"/>
                  <a:gd name="T9" fmla="*/ 22 h 113"/>
                  <a:gd name="T10" fmla="*/ 3 w 106"/>
                  <a:gd name="T11" fmla="*/ 22 h 113"/>
                  <a:gd name="T12" fmla="*/ 8 w 106"/>
                  <a:gd name="T13" fmla="*/ 28 h 113"/>
                  <a:gd name="T14" fmla="*/ 14 w 106"/>
                  <a:gd name="T15" fmla="*/ 34 h 113"/>
                  <a:gd name="T16" fmla="*/ 17 w 106"/>
                  <a:gd name="T17" fmla="*/ 37 h 113"/>
                  <a:gd name="T18" fmla="*/ 36 w 106"/>
                  <a:gd name="T19" fmla="*/ 37 h 113"/>
                  <a:gd name="T20" fmla="*/ 34 w 106"/>
                  <a:gd name="T21" fmla="*/ 34 h 113"/>
                  <a:gd name="T22" fmla="*/ 28 w 106"/>
                  <a:gd name="T23" fmla="*/ 28 h 113"/>
                  <a:gd name="T24" fmla="*/ 28 w 106"/>
                  <a:gd name="T25" fmla="*/ 28 h 113"/>
                  <a:gd name="T26" fmla="*/ 27 w 106"/>
                  <a:gd name="T27" fmla="*/ 28 h 113"/>
                  <a:gd name="T28" fmla="*/ 21 w 106"/>
                  <a:gd name="T29" fmla="*/ 22 h 113"/>
                  <a:gd name="T30" fmla="*/ 21 w 106"/>
                  <a:gd name="T31" fmla="*/ 21 h 113"/>
                  <a:gd name="T32" fmla="*/ 21 w 106"/>
                  <a:gd name="T33" fmla="*/ 21 h 113"/>
                  <a:gd name="T34" fmla="*/ 16 w 106"/>
                  <a:gd name="T35" fmla="*/ 16 h 113"/>
                  <a:gd name="T36" fmla="*/ 16 w 106"/>
                  <a:gd name="T37" fmla="*/ 15 h 113"/>
                  <a:gd name="T38" fmla="*/ 15 w 106"/>
                  <a:gd name="T39" fmla="*/ 15 h 113"/>
                  <a:gd name="T40" fmla="*/ 9 w 106"/>
                  <a:gd name="T41" fmla="*/ 9 h 113"/>
                  <a:gd name="T42" fmla="*/ 3 w 106"/>
                  <a:gd name="T43" fmla="*/ 3 h 113"/>
                  <a:gd name="T44" fmla="*/ 0 w 106"/>
                  <a:gd name="T45" fmla="*/ 0 h 113"/>
                  <a:gd name="T46" fmla="*/ 0 w 106"/>
                  <a:gd name="T47" fmla="*/ 0 h 1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06"/>
                  <a:gd name="T73" fmla="*/ 0 h 113"/>
                  <a:gd name="T74" fmla="*/ 106 w 106"/>
                  <a:gd name="T75" fmla="*/ 113 h 1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06" h="113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6" y="64"/>
                    </a:lnTo>
                    <a:lnTo>
                      <a:pt x="6" y="67"/>
                    </a:lnTo>
                    <a:lnTo>
                      <a:pt x="8" y="67"/>
                    </a:lnTo>
                    <a:lnTo>
                      <a:pt x="25" y="85"/>
                    </a:lnTo>
                    <a:lnTo>
                      <a:pt x="42" y="103"/>
                    </a:lnTo>
                    <a:lnTo>
                      <a:pt x="50" y="113"/>
                    </a:lnTo>
                    <a:lnTo>
                      <a:pt x="106" y="113"/>
                    </a:lnTo>
                    <a:lnTo>
                      <a:pt x="99" y="105"/>
                    </a:lnTo>
                    <a:lnTo>
                      <a:pt x="81" y="86"/>
                    </a:lnTo>
                    <a:lnTo>
                      <a:pt x="81" y="84"/>
                    </a:lnTo>
                    <a:lnTo>
                      <a:pt x="79" y="84"/>
                    </a:lnTo>
                    <a:lnTo>
                      <a:pt x="63" y="68"/>
                    </a:lnTo>
                    <a:lnTo>
                      <a:pt x="63" y="65"/>
                    </a:lnTo>
                    <a:lnTo>
                      <a:pt x="62" y="65"/>
                    </a:lnTo>
                    <a:lnTo>
                      <a:pt x="46" y="50"/>
                    </a:lnTo>
                    <a:lnTo>
                      <a:pt x="46" y="47"/>
                    </a:lnTo>
                    <a:lnTo>
                      <a:pt x="45" y="47"/>
                    </a:lnTo>
                    <a:lnTo>
                      <a:pt x="27" y="29"/>
                    </a:lnTo>
                    <a:lnTo>
                      <a:pt x="10" y="1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6" name="Freeform 2141"/>
              <p:cNvSpPr>
                <a:spLocks/>
              </p:cNvSpPr>
              <p:nvPr/>
            </p:nvSpPr>
            <p:spPr bwMode="auto">
              <a:xfrm>
                <a:off x="3291" y="2313"/>
                <a:ext cx="52" cy="50"/>
              </a:xfrm>
              <a:custGeom>
                <a:avLst/>
                <a:gdLst>
                  <a:gd name="T0" fmla="*/ 15 w 156"/>
                  <a:gd name="T1" fmla="*/ 0 h 150"/>
                  <a:gd name="T2" fmla="*/ 15 w 156"/>
                  <a:gd name="T3" fmla="*/ 1 h 150"/>
                  <a:gd name="T4" fmla="*/ 15 w 156"/>
                  <a:gd name="T5" fmla="*/ 1 h 150"/>
                  <a:gd name="T6" fmla="*/ 21 w 156"/>
                  <a:gd name="T7" fmla="*/ 7 h 150"/>
                  <a:gd name="T8" fmla="*/ 27 w 156"/>
                  <a:gd name="T9" fmla="*/ 13 h 150"/>
                  <a:gd name="T10" fmla="*/ 33 w 156"/>
                  <a:gd name="T11" fmla="*/ 19 h 150"/>
                  <a:gd name="T12" fmla="*/ 33 w 156"/>
                  <a:gd name="T13" fmla="*/ 20 h 150"/>
                  <a:gd name="T14" fmla="*/ 27 w 156"/>
                  <a:gd name="T15" fmla="*/ 25 h 150"/>
                  <a:gd name="T16" fmla="*/ 27 w 156"/>
                  <a:gd name="T17" fmla="*/ 25 h 150"/>
                  <a:gd name="T18" fmla="*/ 27 w 156"/>
                  <a:gd name="T19" fmla="*/ 25 h 150"/>
                  <a:gd name="T20" fmla="*/ 21 w 156"/>
                  <a:gd name="T21" fmla="*/ 31 h 150"/>
                  <a:gd name="T22" fmla="*/ 20 w 156"/>
                  <a:gd name="T23" fmla="*/ 31 h 150"/>
                  <a:gd name="T24" fmla="*/ 20 w 156"/>
                  <a:gd name="T25" fmla="*/ 31 h 150"/>
                  <a:gd name="T26" fmla="*/ 14 w 156"/>
                  <a:gd name="T27" fmla="*/ 37 h 150"/>
                  <a:gd name="T28" fmla="*/ 8 w 156"/>
                  <a:gd name="T29" fmla="*/ 42 h 150"/>
                  <a:gd name="T30" fmla="*/ 2 w 156"/>
                  <a:gd name="T31" fmla="*/ 48 h 150"/>
                  <a:gd name="T32" fmla="*/ 0 w 156"/>
                  <a:gd name="T33" fmla="*/ 50 h 150"/>
                  <a:gd name="T34" fmla="*/ 19 w 156"/>
                  <a:gd name="T35" fmla="*/ 50 h 150"/>
                  <a:gd name="T36" fmla="*/ 19 w 156"/>
                  <a:gd name="T37" fmla="*/ 49 h 150"/>
                  <a:gd name="T38" fmla="*/ 22 w 156"/>
                  <a:gd name="T39" fmla="*/ 48 h 150"/>
                  <a:gd name="T40" fmla="*/ 22 w 156"/>
                  <a:gd name="T41" fmla="*/ 47 h 150"/>
                  <a:gd name="T42" fmla="*/ 27 w 156"/>
                  <a:gd name="T43" fmla="*/ 43 h 150"/>
                  <a:gd name="T44" fmla="*/ 33 w 156"/>
                  <a:gd name="T45" fmla="*/ 38 h 150"/>
                  <a:gd name="T46" fmla="*/ 39 w 156"/>
                  <a:gd name="T47" fmla="*/ 31 h 150"/>
                  <a:gd name="T48" fmla="*/ 40 w 156"/>
                  <a:gd name="T49" fmla="*/ 31 h 150"/>
                  <a:gd name="T50" fmla="*/ 40 w 156"/>
                  <a:gd name="T51" fmla="*/ 31 h 150"/>
                  <a:gd name="T52" fmla="*/ 45 w 156"/>
                  <a:gd name="T53" fmla="*/ 26 h 150"/>
                  <a:gd name="T54" fmla="*/ 46 w 156"/>
                  <a:gd name="T55" fmla="*/ 26 h 150"/>
                  <a:gd name="T56" fmla="*/ 46 w 156"/>
                  <a:gd name="T57" fmla="*/ 25 h 150"/>
                  <a:gd name="T58" fmla="*/ 52 w 156"/>
                  <a:gd name="T59" fmla="*/ 20 h 150"/>
                  <a:gd name="T60" fmla="*/ 52 w 156"/>
                  <a:gd name="T61" fmla="*/ 19 h 150"/>
                  <a:gd name="T62" fmla="*/ 51 w 156"/>
                  <a:gd name="T63" fmla="*/ 19 h 150"/>
                  <a:gd name="T64" fmla="*/ 46 w 156"/>
                  <a:gd name="T65" fmla="*/ 14 h 150"/>
                  <a:gd name="T66" fmla="*/ 46 w 156"/>
                  <a:gd name="T67" fmla="*/ 13 h 150"/>
                  <a:gd name="T68" fmla="*/ 46 w 156"/>
                  <a:gd name="T69" fmla="*/ 13 h 150"/>
                  <a:gd name="T70" fmla="*/ 40 w 156"/>
                  <a:gd name="T71" fmla="*/ 8 h 150"/>
                  <a:gd name="T72" fmla="*/ 40 w 156"/>
                  <a:gd name="T73" fmla="*/ 7 h 150"/>
                  <a:gd name="T74" fmla="*/ 40 w 156"/>
                  <a:gd name="T75" fmla="*/ 7 h 150"/>
                  <a:gd name="T76" fmla="*/ 34 w 156"/>
                  <a:gd name="T77" fmla="*/ 1 h 150"/>
                  <a:gd name="T78" fmla="*/ 34 w 156"/>
                  <a:gd name="T79" fmla="*/ 0 h 150"/>
                  <a:gd name="T80" fmla="*/ 15 w 156"/>
                  <a:gd name="T81" fmla="*/ 0 h 15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6"/>
                  <a:gd name="T124" fmla="*/ 0 h 150"/>
                  <a:gd name="T125" fmla="*/ 156 w 156"/>
                  <a:gd name="T126" fmla="*/ 150 h 15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6" h="150">
                    <a:moveTo>
                      <a:pt x="45" y="0"/>
                    </a:moveTo>
                    <a:lnTo>
                      <a:pt x="45" y="3"/>
                    </a:lnTo>
                    <a:lnTo>
                      <a:pt x="46" y="3"/>
                    </a:lnTo>
                    <a:lnTo>
                      <a:pt x="64" y="21"/>
                    </a:lnTo>
                    <a:lnTo>
                      <a:pt x="81" y="39"/>
                    </a:lnTo>
                    <a:lnTo>
                      <a:pt x="98" y="58"/>
                    </a:lnTo>
                    <a:lnTo>
                      <a:pt x="98" y="59"/>
                    </a:lnTo>
                    <a:lnTo>
                      <a:pt x="82" y="75"/>
                    </a:lnTo>
                    <a:lnTo>
                      <a:pt x="80" y="75"/>
                    </a:lnTo>
                    <a:lnTo>
                      <a:pt x="80" y="76"/>
                    </a:lnTo>
                    <a:lnTo>
                      <a:pt x="64" y="92"/>
                    </a:lnTo>
                    <a:lnTo>
                      <a:pt x="61" y="92"/>
                    </a:lnTo>
                    <a:lnTo>
                      <a:pt x="61" y="93"/>
                    </a:lnTo>
                    <a:lnTo>
                      <a:pt x="42" y="110"/>
                    </a:lnTo>
                    <a:lnTo>
                      <a:pt x="24" y="127"/>
                    </a:lnTo>
                    <a:lnTo>
                      <a:pt x="5" y="144"/>
                    </a:lnTo>
                    <a:lnTo>
                      <a:pt x="0" y="150"/>
                    </a:lnTo>
                    <a:lnTo>
                      <a:pt x="58" y="150"/>
                    </a:lnTo>
                    <a:lnTo>
                      <a:pt x="58" y="148"/>
                    </a:lnTo>
                    <a:lnTo>
                      <a:pt x="66" y="143"/>
                    </a:lnTo>
                    <a:lnTo>
                      <a:pt x="66" y="142"/>
                    </a:lnTo>
                    <a:lnTo>
                      <a:pt x="80" y="130"/>
                    </a:lnTo>
                    <a:lnTo>
                      <a:pt x="98" y="113"/>
                    </a:lnTo>
                    <a:lnTo>
                      <a:pt x="117" y="94"/>
                    </a:lnTo>
                    <a:lnTo>
                      <a:pt x="120" y="94"/>
                    </a:lnTo>
                    <a:lnTo>
                      <a:pt x="120" y="93"/>
                    </a:lnTo>
                    <a:lnTo>
                      <a:pt x="136" y="77"/>
                    </a:lnTo>
                    <a:lnTo>
                      <a:pt x="138" y="77"/>
                    </a:lnTo>
                    <a:lnTo>
                      <a:pt x="138" y="76"/>
                    </a:lnTo>
                    <a:lnTo>
                      <a:pt x="156" y="60"/>
                    </a:lnTo>
                    <a:lnTo>
                      <a:pt x="156" y="58"/>
                    </a:lnTo>
                    <a:lnTo>
                      <a:pt x="154" y="58"/>
                    </a:lnTo>
                    <a:lnTo>
                      <a:pt x="138" y="42"/>
                    </a:lnTo>
                    <a:lnTo>
                      <a:pt x="138" y="39"/>
                    </a:lnTo>
                    <a:lnTo>
                      <a:pt x="137" y="39"/>
                    </a:lnTo>
                    <a:lnTo>
                      <a:pt x="121" y="24"/>
                    </a:lnTo>
                    <a:lnTo>
                      <a:pt x="121" y="21"/>
                    </a:lnTo>
                    <a:lnTo>
                      <a:pt x="120" y="21"/>
                    </a:lnTo>
                    <a:lnTo>
                      <a:pt x="102" y="3"/>
                    </a:lnTo>
                    <a:lnTo>
                      <a:pt x="101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7" name="Freeform 2142"/>
              <p:cNvSpPr>
                <a:spLocks/>
              </p:cNvSpPr>
              <p:nvPr/>
            </p:nvSpPr>
            <p:spPr bwMode="auto">
              <a:xfrm>
                <a:off x="3062" y="2313"/>
                <a:ext cx="54" cy="50"/>
              </a:xfrm>
              <a:custGeom>
                <a:avLst/>
                <a:gdLst>
                  <a:gd name="T0" fmla="*/ 8 w 161"/>
                  <a:gd name="T1" fmla="*/ 0 h 150"/>
                  <a:gd name="T2" fmla="*/ 8 w 161"/>
                  <a:gd name="T3" fmla="*/ 0 h 150"/>
                  <a:gd name="T4" fmla="*/ 4 w 161"/>
                  <a:gd name="T5" fmla="*/ 4 h 150"/>
                  <a:gd name="T6" fmla="*/ 3 w 161"/>
                  <a:gd name="T7" fmla="*/ 4 h 150"/>
                  <a:gd name="T8" fmla="*/ 3 w 161"/>
                  <a:gd name="T9" fmla="*/ 4 h 150"/>
                  <a:gd name="T10" fmla="*/ 0 w 161"/>
                  <a:gd name="T11" fmla="*/ 7 h 150"/>
                  <a:gd name="T12" fmla="*/ 0 w 161"/>
                  <a:gd name="T13" fmla="*/ 13 h 150"/>
                  <a:gd name="T14" fmla="*/ 0 w 161"/>
                  <a:gd name="T15" fmla="*/ 13 h 150"/>
                  <a:gd name="T16" fmla="*/ 3 w 161"/>
                  <a:gd name="T17" fmla="*/ 15 h 150"/>
                  <a:gd name="T18" fmla="*/ 3 w 161"/>
                  <a:gd name="T19" fmla="*/ 16 h 150"/>
                  <a:gd name="T20" fmla="*/ 3 w 161"/>
                  <a:gd name="T21" fmla="*/ 16 h 150"/>
                  <a:gd name="T22" fmla="*/ 9 w 161"/>
                  <a:gd name="T23" fmla="*/ 21 h 150"/>
                  <a:gd name="T24" fmla="*/ 9 w 161"/>
                  <a:gd name="T25" fmla="*/ 22 h 150"/>
                  <a:gd name="T26" fmla="*/ 9 w 161"/>
                  <a:gd name="T27" fmla="*/ 22 h 150"/>
                  <a:gd name="T28" fmla="*/ 15 w 161"/>
                  <a:gd name="T29" fmla="*/ 28 h 150"/>
                  <a:gd name="T30" fmla="*/ 21 w 161"/>
                  <a:gd name="T31" fmla="*/ 35 h 150"/>
                  <a:gd name="T32" fmla="*/ 26 w 161"/>
                  <a:gd name="T33" fmla="*/ 41 h 150"/>
                  <a:gd name="T34" fmla="*/ 33 w 161"/>
                  <a:gd name="T35" fmla="*/ 47 h 150"/>
                  <a:gd name="T36" fmla="*/ 33 w 161"/>
                  <a:gd name="T37" fmla="*/ 48 h 150"/>
                  <a:gd name="T38" fmla="*/ 33 w 161"/>
                  <a:gd name="T39" fmla="*/ 48 h 150"/>
                  <a:gd name="T40" fmla="*/ 35 w 161"/>
                  <a:gd name="T41" fmla="*/ 50 h 150"/>
                  <a:gd name="T42" fmla="*/ 54 w 161"/>
                  <a:gd name="T43" fmla="*/ 50 h 150"/>
                  <a:gd name="T44" fmla="*/ 50 w 161"/>
                  <a:gd name="T45" fmla="*/ 45 h 150"/>
                  <a:gd name="T46" fmla="*/ 50 w 161"/>
                  <a:gd name="T47" fmla="*/ 45 h 150"/>
                  <a:gd name="T48" fmla="*/ 46 w 161"/>
                  <a:gd name="T49" fmla="*/ 42 h 150"/>
                  <a:gd name="T50" fmla="*/ 46 w 161"/>
                  <a:gd name="T51" fmla="*/ 41 h 150"/>
                  <a:gd name="T52" fmla="*/ 46 w 161"/>
                  <a:gd name="T53" fmla="*/ 41 h 150"/>
                  <a:gd name="T54" fmla="*/ 41 w 161"/>
                  <a:gd name="T55" fmla="*/ 36 h 150"/>
                  <a:gd name="T56" fmla="*/ 41 w 161"/>
                  <a:gd name="T57" fmla="*/ 35 h 150"/>
                  <a:gd name="T58" fmla="*/ 40 w 161"/>
                  <a:gd name="T59" fmla="*/ 35 h 150"/>
                  <a:gd name="T60" fmla="*/ 35 w 161"/>
                  <a:gd name="T61" fmla="*/ 30 h 150"/>
                  <a:gd name="T62" fmla="*/ 35 w 161"/>
                  <a:gd name="T63" fmla="*/ 29 h 150"/>
                  <a:gd name="T64" fmla="*/ 34 w 161"/>
                  <a:gd name="T65" fmla="*/ 29 h 150"/>
                  <a:gd name="T66" fmla="*/ 29 w 161"/>
                  <a:gd name="T67" fmla="*/ 23 h 150"/>
                  <a:gd name="T68" fmla="*/ 22 w 161"/>
                  <a:gd name="T69" fmla="*/ 17 h 150"/>
                  <a:gd name="T70" fmla="*/ 17 w 161"/>
                  <a:gd name="T71" fmla="*/ 11 h 150"/>
                  <a:gd name="T72" fmla="*/ 17 w 161"/>
                  <a:gd name="T73" fmla="*/ 11 h 150"/>
                  <a:gd name="T74" fmla="*/ 22 w 161"/>
                  <a:gd name="T75" fmla="*/ 5 h 150"/>
                  <a:gd name="T76" fmla="*/ 23 w 161"/>
                  <a:gd name="T77" fmla="*/ 5 h 150"/>
                  <a:gd name="T78" fmla="*/ 23 w 161"/>
                  <a:gd name="T79" fmla="*/ 5 h 150"/>
                  <a:gd name="T80" fmla="*/ 29 w 161"/>
                  <a:gd name="T81" fmla="*/ 0 h 150"/>
                  <a:gd name="T82" fmla="*/ 8 w 161"/>
                  <a:gd name="T83" fmla="*/ 0 h 15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1"/>
                  <a:gd name="T127" fmla="*/ 0 h 150"/>
                  <a:gd name="T128" fmla="*/ 161 w 161"/>
                  <a:gd name="T129" fmla="*/ 150 h 15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1" h="150">
                    <a:moveTo>
                      <a:pt x="23" y="0"/>
                    </a:moveTo>
                    <a:lnTo>
                      <a:pt x="23" y="1"/>
                    </a:lnTo>
                    <a:lnTo>
                      <a:pt x="13" y="12"/>
                    </a:lnTo>
                    <a:lnTo>
                      <a:pt x="10" y="12"/>
                    </a:lnTo>
                    <a:lnTo>
                      <a:pt x="10" y="13"/>
                    </a:lnTo>
                    <a:lnTo>
                      <a:pt x="0" y="22"/>
                    </a:lnTo>
                    <a:lnTo>
                      <a:pt x="0" y="38"/>
                    </a:lnTo>
                    <a:lnTo>
                      <a:pt x="1" y="38"/>
                    </a:lnTo>
                    <a:lnTo>
                      <a:pt x="9" y="46"/>
                    </a:lnTo>
                    <a:lnTo>
                      <a:pt x="9" y="49"/>
                    </a:lnTo>
                    <a:lnTo>
                      <a:pt x="10" y="49"/>
                    </a:lnTo>
                    <a:lnTo>
                      <a:pt x="26" y="64"/>
                    </a:lnTo>
                    <a:lnTo>
                      <a:pt x="26" y="67"/>
                    </a:lnTo>
                    <a:lnTo>
                      <a:pt x="27" y="67"/>
                    </a:lnTo>
                    <a:lnTo>
                      <a:pt x="45" y="85"/>
                    </a:lnTo>
                    <a:lnTo>
                      <a:pt x="62" y="104"/>
                    </a:lnTo>
                    <a:lnTo>
                      <a:pt x="79" y="122"/>
                    </a:lnTo>
                    <a:lnTo>
                      <a:pt x="98" y="140"/>
                    </a:lnTo>
                    <a:lnTo>
                      <a:pt x="98" y="143"/>
                    </a:lnTo>
                    <a:lnTo>
                      <a:pt x="99" y="143"/>
                    </a:lnTo>
                    <a:lnTo>
                      <a:pt x="105" y="150"/>
                    </a:lnTo>
                    <a:lnTo>
                      <a:pt x="161" y="150"/>
                    </a:lnTo>
                    <a:lnTo>
                      <a:pt x="150" y="136"/>
                    </a:lnTo>
                    <a:lnTo>
                      <a:pt x="149" y="136"/>
                    </a:lnTo>
                    <a:lnTo>
                      <a:pt x="138" y="126"/>
                    </a:lnTo>
                    <a:lnTo>
                      <a:pt x="138" y="123"/>
                    </a:lnTo>
                    <a:lnTo>
                      <a:pt x="137" y="123"/>
                    </a:lnTo>
                    <a:lnTo>
                      <a:pt x="121" y="108"/>
                    </a:lnTo>
                    <a:lnTo>
                      <a:pt x="121" y="105"/>
                    </a:lnTo>
                    <a:lnTo>
                      <a:pt x="119" y="105"/>
                    </a:lnTo>
                    <a:lnTo>
                      <a:pt x="103" y="89"/>
                    </a:lnTo>
                    <a:lnTo>
                      <a:pt x="103" y="87"/>
                    </a:lnTo>
                    <a:lnTo>
                      <a:pt x="102" y="87"/>
                    </a:lnTo>
                    <a:lnTo>
                      <a:pt x="85" y="68"/>
                    </a:lnTo>
                    <a:lnTo>
                      <a:pt x="67" y="50"/>
                    </a:lnTo>
                    <a:lnTo>
                      <a:pt x="51" y="34"/>
                    </a:lnTo>
                    <a:lnTo>
                      <a:pt x="51" y="32"/>
                    </a:lnTo>
                    <a:lnTo>
                      <a:pt x="67" y="16"/>
                    </a:lnTo>
                    <a:lnTo>
                      <a:pt x="70" y="16"/>
                    </a:lnTo>
                    <a:lnTo>
                      <a:pt x="70" y="14"/>
                    </a:lnTo>
                    <a:lnTo>
                      <a:pt x="85" y="0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8" name="Freeform 2143"/>
              <p:cNvSpPr>
                <a:spLocks/>
              </p:cNvSpPr>
              <p:nvPr/>
            </p:nvSpPr>
            <p:spPr bwMode="auto">
              <a:xfrm>
                <a:off x="3079" y="2313"/>
                <a:ext cx="55" cy="50"/>
              </a:xfrm>
              <a:custGeom>
                <a:avLst/>
                <a:gdLst>
                  <a:gd name="T0" fmla="*/ 11 w 166"/>
                  <a:gd name="T1" fmla="*/ 0 h 150"/>
                  <a:gd name="T2" fmla="*/ 11 w 166"/>
                  <a:gd name="T3" fmla="*/ 0 h 150"/>
                  <a:gd name="T4" fmla="*/ 7 w 166"/>
                  <a:gd name="T5" fmla="*/ 5 h 150"/>
                  <a:gd name="T6" fmla="*/ 6 w 166"/>
                  <a:gd name="T7" fmla="*/ 5 h 150"/>
                  <a:gd name="T8" fmla="*/ 6 w 166"/>
                  <a:gd name="T9" fmla="*/ 5 h 150"/>
                  <a:gd name="T10" fmla="*/ 1 w 166"/>
                  <a:gd name="T11" fmla="*/ 11 h 150"/>
                  <a:gd name="T12" fmla="*/ 0 w 166"/>
                  <a:gd name="T13" fmla="*/ 11 h 150"/>
                  <a:gd name="T14" fmla="*/ 6 w 166"/>
                  <a:gd name="T15" fmla="*/ 17 h 150"/>
                  <a:gd name="T16" fmla="*/ 11 w 166"/>
                  <a:gd name="T17" fmla="*/ 23 h 150"/>
                  <a:gd name="T18" fmla="*/ 18 w 166"/>
                  <a:gd name="T19" fmla="*/ 29 h 150"/>
                  <a:gd name="T20" fmla="*/ 18 w 166"/>
                  <a:gd name="T21" fmla="*/ 30 h 150"/>
                  <a:gd name="T22" fmla="*/ 18 w 166"/>
                  <a:gd name="T23" fmla="*/ 30 h 150"/>
                  <a:gd name="T24" fmla="*/ 23 w 166"/>
                  <a:gd name="T25" fmla="*/ 35 h 150"/>
                  <a:gd name="T26" fmla="*/ 23 w 166"/>
                  <a:gd name="T27" fmla="*/ 36 h 150"/>
                  <a:gd name="T28" fmla="*/ 24 w 166"/>
                  <a:gd name="T29" fmla="*/ 36 h 150"/>
                  <a:gd name="T30" fmla="*/ 29 w 166"/>
                  <a:gd name="T31" fmla="*/ 41 h 150"/>
                  <a:gd name="T32" fmla="*/ 29 w 166"/>
                  <a:gd name="T33" fmla="*/ 42 h 150"/>
                  <a:gd name="T34" fmla="*/ 29 w 166"/>
                  <a:gd name="T35" fmla="*/ 42 h 150"/>
                  <a:gd name="T36" fmla="*/ 35 w 166"/>
                  <a:gd name="T37" fmla="*/ 48 h 150"/>
                  <a:gd name="T38" fmla="*/ 36 w 166"/>
                  <a:gd name="T39" fmla="*/ 50 h 150"/>
                  <a:gd name="T40" fmla="*/ 55 w 166"/>
                  <a:gd name="T41" fmla="*/ 50 h 150"/>
                  <a:gd name="T42" fmla="*/ 51 w 166"/>
                  <a:gd name="T43" fmla="*/ 45 h 150"/>
                  <a:gd name="T44" fmla="*/ 51 w 166"/>
                  <a:gd name="T45" fmla="*/ 45 h 150"/>
                  <a:gd name="T46" fmla="*/ 48 w 166"/>
                  <a:gd name="T47" fmla="*/ 42 h 150"/>
                  <a:gd name="T48" fmla="*/ 42 w 166"/>
                  <a:gd name="T49" fmla="*/ 36 h 150"/>
                  <a:gd name="T50" fmla="*/ 36 w 166"/>
                  <a:gd name="T51" fmla="*/ 30 h 150"/>
                  <a:gd name="T52" fmla="*/ 36 w 166"/>
                  <a:gd name="T53" fmla="*/ 29 h 150"/>
                  <a:gd name="T54" fmla="*/ 36 w 166"/>
                  <a:gd name="T55" fmla="*/ 29 h 150"/>
                  <a:gd name="T56" fmla="*/ 30 w 166"/>
                  <a:gd name="T57" fmla="*/ 24 h 150"/>
                  <a:gd name="T58" fmla="*/ 30 w 166"/>
                  <a:gd name="T59" fmla="*/ 23 h 150"/>
                  <a:gd name="T60" fmla="*/ 30 w 166"/>
                  <a:gd name="T61" fmla="*/ 23 h 150"/>
                  <a:gd name="T62" fmla="*/ 25 w 166"/>
                  <a:gd name="T63" fmla="*/ 17 h 150"/>
                  <a:gd name="T64" fmla="*/ 25 w 166"/>
                  <a:gd name="T65" fmla="*/ 17 h 150"/>
                  <a:gd name="T66" fmla="*/ 24 w 166"/>
                  <a:gd name="T67" fmla="*/ 17 h 150"/>
                  <a:gd name="T68" fmla="*/ 19 w 166"/>
                  <a:gd name="T69" fmla="*/ 11 h 150"/>
                  <a:gd name="T70" fmla="*/ 19 w 166"/>
                  <a:gd name="T71" fmla="*/ 11 h 150"/>
                  <a:gd name="T72" fmla="*/ 25 w 166"/>
                  <a:gd name="T73" fmla="*/ 6 h 150"/>
                  <a:gd name="T74" fmla="*/ 26 w 166"/>
                  <a:gd name="T75" fmla="*/ 6 h 150"/>
                  <a:gd name="T76" fmla="*/ 26 w 166"/>
                  <a:gd name="T77" fmla="*/ 5 h 150"/>
                  <a:gd name="T78" fmla="*/ 31 w 166"/>
                  <a:gd name="T79" fmla="*/ 0 h 150"/>
                  <a:gd name="T80" fmla="*/ 11 w 166"/>
                  <a:gd name="T81" fmla="*/ 0 h 15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6"/>
                  <a:gd name="T124" fmla="*/ 0 h 150"/>
                  <a:gd name="T125" fmla="*/ 166 w 166"/>
                  <a:gd name="T126" fmla="*/ 150 h 15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6" h="150">
                    <a:moveTo>
                      <a:pt x="34" y="0"/>
                    </a:moveTo>
                    <a:lnTo>
                      <a:pt x="34" y="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8" y="16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17" y="50"/>
                    </a:lnTo>
                    <a:lnTo>
                      <a:pt x="34" y="68"/>
                    </a:lnTo>
                    <a:lnTo>
                      <a:pt x="53" y="87"/>
                    </a:lnTo>
                    <a:lnTo>
                      <a:pt x="53" y="89"/>
                    </a:lnTo>
                    <a:lnTo>
                      <a:pt x="54" y="89"/>
                    </a:lnTo>
                    <a:lnTo>
                      <a:pt x="70" y="105"/>
                    </a:lnTo>
                    <a:lnTo>
                      <a:pt x="70" y="108"/>
                    </a:lnTo>
                    <a:lnTo>
                      <a:pt x="72" y="108"/>
                    </a:lnTo>
                    <a:lnTo>
                      <a:pt x="88" y="123"/>
                    </a:lnTo>
                    <a:lnTo>
                      <a:pt x="88" y="126"/>
                    </a:lnTo>
                    <a:lnTo>
                      <a:pt x="89" y="126"/>
                    </a:lnTo>
                    <a:lnTo>
                      <a:pt x="106" y="144"/>
                    </a:lnTo>
                    <a:lnTo>
                      <a:pt x="110" y="150"/>
                    </a:lnTo>
                    <a:lnTo>
                      <a:pt x="166" y="150"/>
                    </a:lnTo>
                    <a:lnTo>
                      <a:pt x="155" y="136"/>
                    </a:lnTo>
                    <a:lnTo>
                      <a:pt x="154" y="136"/>
                    </a:lnTo>
                    <a:lnTo>
                      <a:pt x="145" y="126"/>
                    </a:lnTo>
                    <a:lnTo>
                      <a:pt x="128" y="108"/>
                    </a:lnTo>
                    <a:lnTo>
                      <a:pt x="109" y="89"/>
                    </a:lnTo>
                    <a:lnTo>
                      <a:pt x="109" y="87"/>
                    </a:lnTo>
                    <a:lnTo>
                      <a:pt x="108" y="87"/>
                    </a:lnTo>
                    <a:lnTo>
                      <a:pt x="92" y="71"/>
                    </a:lnTo>
                    <a:lnTo>
                      <a:pt x="92" y="68"/>
                    </a:lnTo>
                    <a:lnTo>
                      <a:pt x="90" y="68"/>
                    </a:lnTo>
                    <a:lnTo>
                      <a:pt x="74" y="52"/>
                    </a:lnTo>
                    <a:lnTo>
                      <a:pt x="74" y="50"/>
                    </a:lnTo>
                    <a:lnTo>
                      <a:pt x="73" y="50"/>
                    </a:lnTo>
                    <a:lnTo>
                      <a:pt x="58" y="34"/>
                    </a:lnTo>
                    <a:lnTo>
                      <a:pt x="58" y="33"/>
                    </a:lnTo>
                    <a:lnTo>
                      <a:pt x="74" y="17"/>
                    </a:lnTo>
                    <a:lnTo>
                      <a:pt x="77" y="17"/>
                    </a:lnTo>
                    <a:lnTo>
                      <a:pt x="77" y="16"/>
                    </a:lnTo>
                    <a:lnTo>
                      <a:pt x="93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69" name="Freeform 2144"/>
              <p:cNvSpPr>
                <a:spLocks/>
              </p:cNvSpPr>
              <p:nvPr/>
            </p:nvSpPr>
            <p:spPr bwMode="auto">
              <a:xfrm>
                <a:off x="3271" y="2313"/>
                <a:ext cx="53" cy="50"/>
              </a:xfrm>
              <a:custGeom>
                <a:avLst/>
                <a:gdLst>
                  <a:gd name="T0" fmla="*/ 16 w 160"/>
                  <a:gd name="T1" fmla="*/ 0 h 150"/>
                  <a:gd name="T2" fmla="*/ 22 w 160"/>
                  <a:gd name="T3" fmla="*/ 6 h 150"/>
                  <a:gd name="T4" fmla="*/ 28 w 160"/>
                  <a:gd name="T5" fmla="*/ 12 h 150"/>
                  <a:gd name="T6" fmla="*/ 33 w 160"/>
                  <a:gd name="T7" fmla="*/ 18 h 150"/>
                  <a:gd name="T8" fmla="*/ 33 w 160"/>
                  <a:gd name="T9" fmla="*/ 19 h 150"/>
                  <a:gd name="T10" fmla="*/ 28 w 160"/>
                  <a:gd name="T11" fmla="*/ 24 h 150"/>
                  <a:gd name="T12" fmla="*/ 27 w 160"/>
                  <a:gd name="T13" fmla="*/ 24 h 150"/>
                  <a:gd name="T14" fmla="*/ 27 w 160"/>
                  <a:gd name="T15" fmla="*/ 24 h 150"/>
                  <a:gd name="T16" fmla="*/ 22 w 160"/>
                  <a:gd name="T17" fmla="*/ 30 h 150"/>
                  <a:gd name="T18" fmla="*/ 21 w 160"/>
                  <a:gd name="T19" fmla="*/ 30 h 150"/>
                  <a:gd name="T20" fmla="*/ 21 w 160"/>
                  <a:gd name="T21" fmla="*/ 30 h 150"/>
                  <a:gd name="T22" fmla="*/ 16 w 160"/>
                  <a:gd name="T23" fmla="*/ 35 h 150"/>
                  <a:gd name="T24" fmla="*/ 15 w 160"/>
                  <a:gd name="T25" fmla="*/ 35 h 150"/>
                  <a:gd name="T26" fmla="*/ 15 w 160"/>
                  <a:gd name="T27" fmla="*/ 36 h 150"/>
                  <a:gd name="T28" fmla="*/ 9 w 160"/>
                  <a:gd name="T29" fmla="*/ 42 h 150"/>
                  <a:gd name="T30" fmla="*/ 3 w 160"/>
                  <a:gd name="T31" fmla="*/ 47 h 150"/>
                  <a:gd name="T32" fmla="*/ 0 w 160"/>
                  <a:gd name="T33" fmla="*/ 50 h 150"/>
                  <a:gd name="T34" fmla="*/ 20 w 160"/>
                  <a:gd name="T35" fmla="*/ 50 h 150"/>
                  <a:gd name="T36" fmla="*/ 20 w 160"/>
                  <a:gd name="T37" fmla="*/ 49 h 150"/>
                  <a:gd name="T38" fmla="*/ 21 w 160"/>
                  <a:gd name="T39" fmla="*/ 49 h 150"/>
                  <a:gd name="T40" fmla="*/ 22 w 160"/>
                  <a:gd name="T41" fmla="*/ 49 h 150"/>
                  <a:gd name="T42" fmla="*/ 22 w 160"/>
                  <a:gd name="T43" fmla="*/ 48 h 150"/>
                  <a:gd name="T44" fmla="*/ 27 w 160"/>
                  <a:gd name="T45" fmla="*/ 43 h 150"/>
                  <a:gd name="T46" fmla="*/ 28 w 160"/>
                  <a:gd name="T47" fmla="*/ 43 h 150"/>
                  <a:gd name="T48" fmla="*/ 28 w 160"/>
                  <a:gd name="T49" fmla="*/ 42 h 150"/>
                  <a:gd name="T50" fmla="*/ 33 w 160"/>
                  <a:gd name="T51" fmla="*/ 37 h 150"/>
                  <a:gd name="T52" fmla="*/ 34 w 160"/>
                  <a:gd name="T53" fmla="*/ 37 h 150"/>
                  <a:gd name="T54" fmla="*/ 34 w 160"/>
                  <a:gd name="T55" fmla="*/ 37 h 150"/>
                  <a:gd name="T56" fmla="*/ 40 w 160"/>
                  <a:gd name="T57" fmla="*/ 31 h 150"/>
                  <a:gd name="T58" fmla="*/ 47 w 160"/>
                  <a:gd name="T59" fmla="*/ 25 h 150"/>
                  <a:gd name="T60" fmla="*/ 53 w 160"/>
                  <a:gd name="T61" fmla="*/ 20 h 150"/>
                  <a:gd name="T62" fmla="*/ 53 w 160"/>
                  <a:gd name="T63" fmla="*/ 19 h 150"/>
                  <a:gd name="T64" fmla="*/ 52 w 160"/>
                  <a:gd name="T65" fmla="*/ 19 h 150"/>
                  <a:gd name="T66" fmla="*/ 47 w 160"/>
                  <a:gd name="T67" fmla="*/ 14 h 150"/>
                  <a:gd name="T68" fmla="*/ 47 w 160"/>
                  <a:gd name="T69" fmla="*/ 13 h 150"/>
                  <a:gd name="T70" fmla="*/ 47 w 160"/>
                  <a:gd name="T71" fmla="*/ 13 h 150"/>
                  <a:gd name="T72" fmla="*/ 41 w 160"/>
                  <a:gd name="T73" fmla="*/ 7 h 150"/>
                  <a:gd name="T74" fmla="*/ 41 w 160"/>
                  <a:gd name="T75" fmla="*/ 7 h 150"/>
                  <a:gd name="T76" fmla="*/ 41 w 160"/>
                  <a:gd name="T77" fmla="*/ 7 h 150"/>
                  <a:gd name="T78" fmla="*/ 35 w 160"/>
                  <a:gd name="T79" fmla="*/ 0 h 150"/>
                  <a:gd name="T80" fmla="*/ 35 w 160"/>
                  <a:gd name="T81" fmla="*/ 0 h 150"/>
                  <a:gd name="T82" fmla="*/ 16 w 160"/>
                  <a:gd name="T83" fmla="*/ 0 h 15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0"/>
                  <a:gd name="T127" fmla="*/ 0 h 150"/>
                  <a:gd name="T128" fmla="*/ 160 w 160"/>
                  <a:gd name="T129" fmla="*/ 150 h 15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0" h="150">
                    <a:moveTo>
                      <a:pt x="49" y="0"/>
                    </a:moveTo>
                    <a:lnTo>
                      <a:pt x="67" y="18"/>
                    </a:lnTo>
                    <a:lnTo>
                      <a:pt x="84" y="37"/>
                    </a:lnTo>
                    <a:lnTo>
                      <a:pt x="101" y="55"/>
                    </a:lnTo>
                    <a:lnTo>
                      <a:pt x="101" y="56"/>
                    </a:lnTo>
                    <a:lnTo>
                      <a:pt x="85" y="72"/>
                    </a:lnTo>
                    <a:lnTo>
                      <a:pt x="83" y="72"/>
                    </a:lnTo>
                    <a:lnTo>
                      <a:pt x="83" y="73"/>
                    </a:lnTo>
                    <a:lnTo>
                      <a:pt x="67" y="89"/>
                    </a:lnTo>
                    <a:lnTo>
                      <a:pt x="64" y="89"/>
                    </a:lnTo>
                    <a:lnTo>
                      <a:pt x="64" y="91"/>
                    </a:lnTo>
                    <a:lnTo>
                      <a:pt x="48" y="106"/>
                    </a:lnTo>
                    <a:lnTo>
                      <a:pt x="45" y="106"/>
                    </a:lnTo>
                    <a:lnTo>
                      <a:pt x="45" y="108"/>
                    </a:lnTo>
                    <a:lnTo>
                      <a:pt x="27" y="125"/>
                    </a:lnTo>
                    <a:lnTo>
                      <a:pt x="8" y="142"/>
                    </a:lnTo>
                    <a:lnTo>
                      <a:pt x="0" y="150"/>
                    </a:lnTo>
                    <a:lnTo>
                      <a:pt x="61" y="150"/>
                    </a:lnTo>
                    <a:lnTo>
                      <a:pt x="61" y="148"/>
                    </a:lnTo>
                    <a:lnTo>
                      <a:pt x="64" y="146"/>
                    </a:lnTo>
                    <a:lnTo>
                      <a:pt x="67" y="146"/>
                    </a:lnTo>
                    <a:lnTo>
                      <a:pt x="67" y="144"/>
                    </a:lnTo>
                    <a:lnTo>
                      <a:pt x="83" y="129"/>
                    </a:lnTo>
                    <a:lnTo>
                      <a:pt x="85" y="129"/>
                    </a:lnTo>
                    <a:lnTo>
                      <a:pt x="85" y="127"/>
                    </a:lnTo>
                    <a:lnTo>
                      <a:pt x="101" y="111"/>
                    </a:lnTo>
                    <a:lnTo>
                      <a:pt x="104" y="111"/>
                    </a:lnTo>
                    <a:lnTo>
                      <a:pt x="104" y="110"/>
                    </a:lnTo>
                    <a:lnTo>
                      <a:pt x="122" y="93"/>
                    </a:lnTo>
                    <a:lnTo>
                      <a:pt x="141" y="76"/>
                    </a:lnTo>
                    <a:lnTo>
                      <a:pt x="160" y="59"/>
                    </a:lnTo>
                    <a:lnTo>
                      <a:pt x="160" y="56"/>
                    </a:lnTo>
                    <a:lnTo>
                      <a:pt x="158" y="56"/>
                    </a:lnTo>
                    <a:lnTo>
                      <a:pt x="142" y="41"/>
                    </a:lnTo>
                    <a:lnTo>
                      <a:pt x="142" y="38"/>
                    </a:lnTo>
                    <a:lnTo>
                      <a:pt x="141" y="38"/>
                    </a:lnTo>
                    <a:lnTo>
                      <a:pt x="125" y="22"/>
                    </a:lnTo>
                    <a:lnTo>
                      <a:pt x="125" y="20"/>
                    </a:lnTo>
                    <a:lnTo>
                      <a:pt x="124" y="20"/>
                    </a:lnTo>
                    <a:lnTo>
                      <a:pt x="106" y="1"/>
                    </a:lnTo>
                    <a:lnTo>
                      <a:pt x="10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0" name="Freeform 2145"/>
              <p:cNvSpPr>
                <a:spLocks/>
              </p:cNvSpPr>
              <p:nvPr/>
            </p:nvSpPr>
            <p:spPr bwMode="auto">
              <a:xfrm>
                <a:off x="3097" y="2313"/>
                <a:ext cx="55" cy="50"/>
              </a:xfrm>
              <a:custGeom>
                <a:avLst/>
                <a:gdLst>
                  <a:gd name="T0" fmla="*/ 12 w 165"/>
                  <a:gd name="T1" fmla="*/ 0 h 150"/>
                  <a:gd name="T2" fmla="*/ 12 w 165"/>
                  <a:gd name="T3" fmla="*/ 0 h 150"/>
                  <a:gd name="T4" fmla="*/ 7 w 165"/>
                  <a:gd name="T5" fmla="*/ 5 h 150"/>
                  <a:gd name="T6" fmla="*/ 0 w 165"/>
                  <a:gd name="T7" fmla="*/ 11 h 150"/>
                  <a:gd name="T8" fmla="*/ 0 w 165"/>
                  <a:gd name="T9" fmla="*/ 11 h 150"/>
                  <a:gd name="T10" fmla="*/ 6 w 165"/>
                  <a:gd name="T11" fmla="*/ 17 h 150"/>
                  <a:gd name="T12" fmla="*/ 11 w 165"/>
                  <a:gd name="T13" fmla="*/ 23 h 150"/>
                  <a:gd name="T14" fmla="*/ 17 w 165"/>
                  <a:gd name="T15" fmla="*/ 29 h 150"/>
                  <a:gd name="T16" fmla="*/ 23 w 165"/>
                  <a:gd name="T17" fmla="*/ 35 h 150"/>
                  <a:gd name="T18" fmla="*/ 23 w 165"/>
                  <a:gd name="T19" fmla="*/ 36 h 150"/>
                  <a:gd name="T20" fmla="*/ 24 w 165"/>
                  <a:gd name="T21" fmla="*/ 36 h 150"/>
                  <a:gd name="T22" fmla="*/ 29 w 165"/>
                  <a:gd name="T23" fmla="*/ 42 h 150"/>
                  <a:gd name="T24" fmla="*/ 29 w 165"/>
                  <a:gd name="T25" fmla="*/ 42 h 150"/>
                  <a:gd name="T26" fmla="*/ 30 w 165"/>
                  <a:gd name="T27" fmla="*/ 42 h 150"/>
                  <a:gd name="T28" fmla="*/ 35 w 165"/>
                  <a:gd name="T29" fmla="*/ 48 h 150"/>
                  <a:gd name="T30" fmla="*/ 35 w 165"/>
                  <a:gd name="T31" fmla="*/ 49 h 150"/>
                  <a:gd name="T32" fmla="*/ 35 w 165"/>
                  <a:gd name="T33" fmla="*/ 49 h 150"/>
                  <a:gd name="T34" fmla="*/ 36 w 165"/>
                  <a:gd name="T35" fmla="*/ 50 h 150"/>
                  <a:gd name="T36" fmla="*/ 55 w 165"/>
                  <a:gd name="T37" fmla="*/ 50 h 150"/>
                  <a:gd name="T38" fmla="*/ 50 w 165"/>
                  <a:gd name="T39" fmla="*/ 45 h 150"/>
                  <a:gd name="T40" fmla="*/ 50 w 165"/>
                  <a:gd name="T41" fmla="*/ 45 h 150"/>
                  <a:gd name="T42" fmla="*/ 50 w 165"/>
                  <a:gd name="T43" fmla="*/ 45 h 150"/>
                  <a:gd name="T44" fmla="*/ 44 w 165"/>
                  <a:gd name="T45" fmla="*/ 38 h 150"/>
                  <a:gd name="T46" fmla="*/ 38 w 165"/>
                  <a:gd name="T47" fmla="*/ 31 h 150"/>
                  <a:gd name="T48" fmla="*/ 31 w 165"/>
                  <a:gd name="T49" fmla="*/ 25 h 150"/>
                  <a:gd name="T50" fmla="*/ 31 w 165"/>
                  <a:gd name="T51" fmla="*/ 24 h 150"/>
                  <a:gd name="T52" fmla="*/ 31 w 165"/>
                  <a:gd name="T53" fmla="*/ 24 h 150"/>
                  <a:gd name="T54" fmla="*/ 25 w 165"/>
                  <a:gd name="T55" fmla="*/ 18 h 150"/>
                  <a:gd name="T56" fmla="*/ 19 w 165"/>
                  <a:gd name="T57" fmla="*/ 12 h 150"/>
                  <a:gd name="T58" fmla="*/ 19 w 165"/>
                  <a:gd name="T59" fmla="*/ 12 h 150"/>
                  <a:gd name="T60" fmla="*/ 25 w 165"/>
                  <a:gd name="T61" fmla="*/ 7 h 150"/>
                  <a:gd name="T62" fmla="*/ 26 w 165"/>
                  <a:gd name="T63" fmla="*/ 7 h 150"/>
                  <a:gd name="T64" fmla="*/ 26 w 165"/>
                  <a:gd name="T65" fmla="*/ 6 h 150"/>
                  <a:gd name="T66" fmla="*/ 31 w 165"/>
                  <a:gd name="T67" fmla="*/ 1 h 150"/>
                  <a:gd name="T68" fmla="*/ 32 w 165"/>
                  <a:gd name="T69" fmla="*/ 1 h 150"/>
                  <a:gd name="T70" fmla="*/ 32 w 165"/>
                  <a:gd name="T71" fmla="*/ 0 h 150"/>
                  <a:gd name="T72" fmla="*/ 32 w 165"/>
                  <a:gd name="T73" fmla="*/ 0 h 150"/>
                  <a:gd name="T74" fmla="*/ 32 w 165"/>
                  <a:gd name="T75" fmla="*/ 0 h 150"/>
                  <a:gd name="T76" fmla="*/ 12 w 165"/>
                  <a:gd name="T77" fmla="*/ 0 h 150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5"/>
                  <a:gd name="T118" fmla="*/ 0 h 150"/>
                  <a:gd name="T119" fmla="*/ 165 w 165"/>
                  <a:gd name="T120" fmla="*/ 150 h 150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5" h="150">
                    <a:moveTo>
                      <a:pt x="36" y="0"/>
                    </a:moveTo>
                    <a:lnTo>
                      <a:pt x="36" y="1"/>
                    </a:lnTo>
                    <a:lnTo>
                      <a:pt x="20" y="16"/>
                    </a:lnTo>
                    <a:lnTo>
                      <a:pt x="1" y="33"/>
                    </a:lnTo>
                    <a:lnTo>
                      <a:pt x="0" y="33"/>
                    </a:lnTo>
                    <a:lnTo>
                      <a:pt x="17" y="51"/>
                    </a:lnTo>
                    <a:lnTo>
                      <a:pt x="34" y="70"/>
                    </a:lnTo>
                    <a:lnTo>
                      <a:pt x="52" y="88"/>
                    </a:lnTo>
                    <a:lnTo>
                      <a:pt x="70" y="106"/>
                    </a:lnTo>
                    <a:lnTo>
                      <a:pt x="70" y="109"/>
                    </a:lnTo>
                    <a:lnTo>
                      <a:pt x="72" y="109"/>
                    </a:lnTo>
                    <a:lnTo>
                      <a:pt x="88" y="125"/>
                    </a:lnTo>
                    <a:lnTo>
                      <a:pt x="88" y="127"/>
                    </a:lnTo>
                    <a:lnTo>
                      <a:pt x="89" y="127"/>
                    </a:lnTo>
                    <a:lnTo>
                      <a:pt x="105" y="143"/>
                    </a:lnTo>
                    <a:lnTo>
                      <a:pt x="105" y="146"/>
                    </a:lnTo>
                    <a:lnTo>
                      <a:pt x="106" y="146"/>
                    </a:lnTo>
                    <a:lnTo>
                      <a:pt x="109" y="150"/>
                    </a:lnTo>
                    <a:lnTo>
                      <a:pt x="165" y="150"/>
                    </a:lnTo>
                    <a:lnTo>
                      <a:pt x="151" y="136"/>
                    </a:lnTo>
                    <a:lnTo>
                      <a:pt x="151" y="134"/>
                    </a:lnTo>
                    <a:lnTo>
                      <a:pt x="150" y="134"/>
                    </a:lnTo>
                    <a:lnTo>
                      <a:pt x="133" y="115"/>
                    </a:lnTo>
                    <a:lnTo>
                      <a:pt x="113" y="94"/>
                    </a:lnTo>
                    <a:lnTo>
                      <a:pt x="94" y="76"/>
                    </a:lnTo>
                    <a:lnTo>
                      <a:pt x="94" y="73"/>
                    </a:lnTo>
                    <a:lnTo>
                      <a:pt x="93" y="73"/>
                    </a:lnTo>
                    <a:lnTo>
                      <a:pt x="76" y="55"/>
                    </a:lnTo>
                    <a:lnTo>
                      <a:pt x="58" y="37"/>
                    </a:lnTo>
                    <a:lnTo>
                      <a:pt x="58" y="35"/>
                    </a:lnTo>
                    <a:lnTo>
                      <a:pt x="74" y="20"/>
                    </a:lnTo>
                    <a:lnTo>
                      <a:pt x="77" y="20"/>
                    </a:lnTo>
                    <a:lnTo>
                      <a:pt x="77" y="18"/>
                    </a:lnTo>
                    <a:lnTo>
                      <a:pt x="93" y="3"/>
                    </a:lnTo>
                    <a:lnTo>
                      <a:pt x="95" y="3"/>
                    </a:lnTo>
                    <a:lnTo>
                      <a:pt x="95" y="1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1" name="Freeform 2146"/>
              <p:cNvSpPr>
                <a:spLocks/>
              </p:cNvSpPr>
              <p:nvPr/>
            </p:nvSpPr>
            <p:spPr bwMode="auto">
              <a:xfrm>
                <a:off x="3252" y="2313"/>
                <a:ext cx="53" cy="50"/>
              </a:xfrm>
              <a:custGeom>
                <a:avLst/>
                <a:gdLst>
                  <a:gd name="T0" fmla="*/ 18 w 159"/>
                  <a:gd name="T1" fmla="*/ 0 h 150"/>
                  <a:gd name="T2" fmla="*/ 18 w 159"/>
                  <a:gd name="T3" fmla="*/ 1 h 150"/>
                  <a:gd name="T4" fmla="*/ 18 w 159"/>
                  <a:gd name="T5" fmla="*/ 1 h 150"/>
                  <a:gd name="T6" fmla="*/ 23 w 159"/>
                  <a:gd name="T7" fmla="*/ 6 h 150"/>
                  <a:gd name="T8" fmla="*/ 23 w 159"/>
                  <a:gd name="T9" fmla="*/ 7 h 150"/>
                  <a:gd name="T10" fmla="*/ 24 w 159"/>
                  <a:gd name="T11" fmla="*/ 7 h 150"/>
                  <a:gd name="T12" fmla="*/ 29 w 159"/>
                  <a:gd name="T13" fmla="*/ 12 h 150"/>
                  <a:gd name="T14" fmla="*/ 34 w 159"/>
                  <a:gd name="T15" fmla="*/ 17 h 150"/>
                  <a:gd name="T16" fmla="*/ 34 w 159"/>
                  <a:gd name="T17" fmla="*/ 18 h 150"/>
                  <a:gd name="T18" fmla="*/ 29 w 159"/>
                  <a:gd name="T19" fmla="*/ 24 h 150"/>
                  <a:gd name="T20" fmla="*/ 28 w 159"/>
                  <a:gd name="T21" fmla="*/ 24 h 150"/>
                  <a:gd name="T22" fmla="*/ 28 w 159"/>
                  <a:gd name="T23" fmla="*/ 24 h 150"/>
                  <a:gd name="T24" fmla="*/ 23 w 159"/>
                  <a:gd name="T25" fmla="*/ 29 h 150"/>
                  <a:gd name="T26" fmla="*/ 22 w 159"/>
                  <a:gd name="T27" fmla="*/ 29 h 150"/>
                  <a:gd name="T28" fmla="*/ 22 w 159"/>
                  <a:gd name="T29" fmla="*/ 30 h 150"/>
                  <a:gd name="T30" fmla="*/ 16 w 159"/>
                  <a:gd name="T31" fmla="*/ 35 h 150"/>
                  <a:gd name="T32" fmla="*/ 15 w 159"/>
                  <a:gd name="T33" fmla="*/ 35 h 150"/>
                  <a:gd name="T34" fmla="*/ 15 w 159"/>
                  <a:gd name="T35" fmla="*/ 35 h 150"/>
                  <a:gd name="T36" fmla="*/ 10 w 159"/>
                  <a:gd name="T37" fmla="*/ 41 h 150"/>
                  <a:gd name="T38" fmla="*/ 9 w 159"/>
                  <a:gd name="T39" fmla="*/ 41 h 150"/>
                  <a:gd name="T40" fmla="*/ 9 w 159"/>
                  <a:gd name="T41" fmla="*/ 41 h 150"/>
                  <a:gd name="T42" fmla="*/ 3 w 159"/>
                  <a:gd name="T43" fmla="*/ 47 h 150"/>
                  <a:gd name="T44" fmla="*/ 0 w 159"/>
                  <a:gd name="T45" fmla="*/ 50 h 150"/>
                  <a:gd name="T46" fmla="*/ 19 w 159"/>
                  <a:gd name="T47" fmla="*/ 50 h 150"/>
                  <a:gd name="T48" fmla="*/ 19 w 159"/>
                  <a:gd name="T49" fmla="*/ 49 h 150"/>
                  <a:gd name="T50" fmla="*/ 21 w 159"/>
                  <a:gd name="T51" fmla="*/ 48 h 150"/>
                  <a:gd name="T52" fmla="*/ 22 w 159"/>
                  <a:gd name="T53" fmla="*/ 48 h 150"/>
                  <a:gd name="T54" fmla="*/ 22 w 159"/>
                  <a:gd name="T55" fmla="*/ 47 h 150"/>
                  <a:gd name="T56" fmla="*/ 27 w 159"/>
                  <a:gd name="T57" fmla="*/ 42 h 150"/>
                  <a:gd name="T58" fmla="*/ 28 w 159"/>
                  <a:gd name="T59" fmla="*/ 42 h 150"/>
                  <a:gd name="T60" fmla="*/ 28 w 159"/>
                  <a:gd name="T61" fmla="*/ 42 h 150"/>
                  <a:gd name="T62" fmla="*/ 35 w 159"/>
                  <a:gd name="T63" fmla="*/ 36 h 150"/>
                  <a:gd name="T64" fmla="*/ 41 w 159"/>
                  <a:gd name="T65" fmla="*/ 30 h 150"/>
                  <a:gd name="T66" fmla="*/ 47 w 159"/>
                  <a:gd name="T67" fmla="*/ 24 h 150"/>
                  <a:gd name="T68" fmla="*/ 53 w 159"/>
                  <a:gd name="T69" fmla="*/ 19 h 150"/>
                  <a:gd name="T70" fmla="*/ 53 w 159"/>
                  <a:gd name="T71" fmla="*/ 18 h 150"/>
                  <a:gd name="T72" fmla="*/ 53 w 159"/>
                  <a:gd name="T73" fmla="*/ 18 h 150"/>
                  <a:gd name="T74" fmla="*/ 47 w 159"/>
                  <a:gd name="T75" fmla="*/ 13 h 150"/>
                  <a:gd name="T76" fmla="*/ 47 w 159"/>
                  <a:gd name="T77" fmla="*/ 12 h 150"/>
                  <a:gd name="T78" fmla="*/ 47 w 159"/>
                  <a:gd name="T79" fmla="*/ 12 h 150"/>
                  <a:gd name="T80" fmla="*/ 42 w 159"/>
                  <a:gd name="T81" fmla="*/ 7 h 150"/>
                  <a:gd name="T82" fmla="*/ 42 w 159"/>
                  <a:gd name="T83" fmla="*/ 6 h 150"/>
                  <a:gd name="T84" fmla="*/ 41 w 159"/>
                  <a:gd name="T85" fmla="*/ 6 h 150"/>
                  <a:gd name="T86" fmla="*/ 36 w 159"/>
                  <a:gd name="T87" fmla="*/ 0 h 150"/>
                  <a:gd name="T88" fmla="*/ 18 w 159"/>
                  <a:gd name="T89" fmla="*/ 0 h 15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59"/>
                  <a:gd name="T136" fmla="*/ 0 h 150"/>
                  <a:gd name="T137" fmla="*/ 159 w 159"/>
                  <a:gd name="T138" fmla="*/ 150 h 15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59" h="150">
                    <a:moveTo>
                      <a:pt x="53" y="0"/>
                    </a:moveTo>
                    <a:lnTo>
                      <a:pt x="53" y="3"/>
                    </a:lnTo>
                    <a:lnTo>
                      <a:pt x="54" y="3"/>
                    </a:lnTo>
                    <a:lnTo>
                      <a:pt x="70" y="18"/>
                    </a:lnTo>
                    <a:lnTo>
                      <a:pt x="70" y="21"/>
                    </a:lnTo>
                    <a:lnTo>
                      <a:pt x="72" y="21"/>
                    </a:lnTo>
                    <a:lnTo>
                      <a:pt x="86" y="37"/>
                    </a:lnTo>
                    <a:lnTo>
                      <a:pt x="102" y="52"/>
                    </a:lnTo>
                    <a:lnTo>
                      <a:pt x="102" y="55"/>
                    </a:lnTo>
                    <a:lnTo>
                      <a:pt x="86" y="71"/>
                    </a:lnTo>
                    <a:lnTo>
                      <a:pt x="84" y="71"/>
                    </a:lnTo>
                    <a:lnTo>
                      <a:pt x="84" y="72"/>
                    </a:lnTo>
                    <a:lnTo>
                      <a:pt x="68" y="88"/>
                    </a:lnTo>
                    <a:lnTo>
                      <a:pt x="65" y="88"/>
                    </a:lnTo>
                    <a:lnTo>
                      <a:pt x="65" y="89"/>
                    </a:lnTo>
                    <a:lnTo>
                      <a:pt x="49" y="105"/>
                    </a:lnTo>
                    <a:lnTo>
                      <a:pt x="46" y="105"/>
                    </a:lnTo>
                    <a:lnTo>
                      <a:pt x="46" y="106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8" y="123"/>
                    </a:lnTo>
                    <a:lnTo>
                      <a:pt x="9" y="140"/>
                    </a:lnTo>
                    <a:lnTo>
                      <a:pt x="0" y="150"/>
                    </a:lnTo>
                    <a:lnTo>
                      <a:pt x="58" y="150"/>
                    </a:lnTo>
                    <a:lnTo>
                      <a:pt x="58" y="148"/>
                    </a:lnTo>
                    <a:lnTo>
                      <a:pt x="64" y="143"/>
                    </a:lnTo>
                    <a:lnTo>
                      <a:pt x="66" y="143"/>
                    </a:lnTo>
                    <a:lnTo>
                      <a:pt x="66" y="142"/>
                    </a:lnTo>
                    <a:lnTo>
                      <a:pt x="82" y="126"/>
                    </a:lnTo>
                    <a:lnTo>
                      <a:pt x="85" y="126"/>
                    </a:lnTo>
                    <a:lnTo>
                      <a:pt x="85" y="125"/>
                    </a:lnTo>
                    <a:lnTo>
                      <a:pt x="104" y="108"/>
                    </a:lnTo>
                    <a:lnTo>
                      <a:pt x="122" y="91"/>
                    </a:lnTo>
                    <a:lnTo>
                      <a:pt x="141" y="73"/>
                    </a:lnTo>
                    <a:lnTo>
                      <a:pt x="159" y="56"/>
                    </a:lnTo>
                    <a:lnTo>
                      <a:pt x="159" y="54"/>
                    </a:lnTo>
                    <a:lnTo>
                      <a:pt x="158" y="54"/>
                    </a:lnTo>
                    <a:lnTo>
                      <a:pt x="142" y="38"/>
                    </a:lnTo>
                    <a:lnTo>
                      <a:pt x="142" y="35"/>
                    </a:lnTo>
                    <a:lnTo>
                      <a:pt x="141" y="35"/>
                    </a:lnTo>
                    <a:lnTo>
                      <a:pt x="125" y="20"/>
                    </a:lnTo>
                    <a:lnTo>
                      <a:pt x="125" y="17"/>
                    </a:lnTo>
                    <a:lnTo>
                      <a:pt x="124" y="17"/>
                    </a:lnTo>
                    <a:lnTo>
                      <a:pt x="108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2" name="Freeform 2147"/>
              <p:cNvSpPr>
                <a:spLocks/>
              </p:cNvSpPr>
              <p:nvPr/>
            </p:nvSpPr>
            <p:spPr bwMode="auto">
              <a:xfrm>
                <a:off x="3116" y="2313"/>
                <a:ext cx="54" cy="50"/>
              </a:xfrm>
              <a:custGeom>
                <a:avLst/>
                <a:gdLst>
                  <a:gd name="T0" fmla="*/ 13 w 163"/>
                  <a:gd name="T1" fmla="*/ 0 h 150"/>
                  <a:gd name="T2" fmla="*/ 13 w 163"/>
                  <a:gd name="T3" fmla="*/ 0 h 150"/>
                  <a:gd name="T4" fmla="*/ 12 w 163"/>
                  <a:gd name="T5" fmla="*/ 0 h 150"/>
                  <a:gd name="T6" fmla="*/ 12 w 163"/>
                  <a:gd name="T7" fmla="*/ 1 h 150"/>
                  <a:gd name="T8" fmla="*/ 7 w 163"/>
                  <a:gd name="T9" fmla="*/ 6 h 150"/>
                  <a:gd name="T10" fmla="*/ 6 w 163"/>
                  <a:gd name="T11" fmla="*/ 6 h 150"/>
                  <a:gd name="T12" fmla="*/ 6 w 163"/>
                  <a:gd name="T13" fmla="*/ 7 h 150"/>
                  <a:gd name="T14" fmla="*/ 1 w 163"/>
                  <a:gd name="T15" fmla="*/ 12 h 150"/>
                  <a:gd name="T16" fmla="*/ 0 w 163"/>
                  <a:gd name="T17" fmla="*/ 12 h 150"/>
                  <a:gd name="T18" fmla="*/ 6 w 163"/>
                  <a:gd name="T19" fmla="*/ 18 h 150"/>
                  <a:gd name="T20" fmla="*/ 6 w 163"/>
                  <a:gd name="T21" fmla="*/ 19 h 150"/>
                  <a:gd name="T22" fmla="*/ 7 w 163"/>
                  <a:gd name="T23" fmla="*/ 19 h 150"/>
                  <a:gd name="T24" fmla="*/ 12 w 163"/>
                  <a:gd name="T25" fmla="*/ 25 h 150"/>
                  <a:gd name="T26" fmla="*/ 18 w 163"/>
                  <a:gd name="T27" fmla="*/ 31 h 150"/>
                  <a:gd name="T28" fmla="*/ 18 w 163"/>
                  <a:gd name="T29" fmla="*/ 32 h 150"/>
                  <a:gd name="T30" fmla="*/ 19 w 163"/>
                  <a:gd name="T31" fmla="*/ 32 h 150"/>
                  <a:gd name="T32" fmla="*/ 25 w 163"/>
                  <a:gd name="T33" fmla="*/ 38 h 150"/>
                  <a:gd name="T34" fmla="*/ 25 w 163"/>
                  <a:gd name="T35" fmla="*/ 39 h 150"/>
                  <a:gd name="T36" fmla="*/ 26 w 163"/>
                  <a:gd name="T37" fmla="*/ 39 h 150"/>
                  <a:gd name="T38" fmla="*/ 31 w 163"/>
                  <a:gd name="T39" fmla="*/ 45 h 150"/>
                  <a:gd name="T40" fmla="*/ 35 w 163"/>
                  <a:gd name="T41" fmla="*/ 50 h 150"/>
                  <a:gd name="T42" fmla="*/ 54 w 163"/>
                  <a:gd name="T43" fmla="*/ 50 h 150"/>
                  <a:gd name="T44" fmla="*/ 51 w 163"/>
                  <a:gd name="T45" fmla="*/ 46 h 150"/>
                  <a:gd name="T46" fmla="*/ 51 w 163"/>
                  <a:gd name="T47" fmla="*/ 45 h 150"/>
                  <a:gd name="T48" fmla="*/ 50 w 163"/>
                  <a:gd name="T49" fmla="*/ 45 h 150"/>
                  <a:gd name="T50" fmla="*/ 45 w 163"/>
                  <a:gd name="T51" fmla="*/ 40 h 150"/>
                  <a:gd name="T52" fmla="*/ 40 w 163"/>
                  <a:gd name="T53" fmla="*/ 35 h 150"/>
                  <a:gd name="T54" fmla="*/ 40 w 163"/>
                  <a:gd name="T55" fmla="*/ 34 h 150"/>
                  <a:gd name="T56" fmla="*/ 39 w 163"/>
                  <a:gd name="T57" fmla="*/ 34 h 150"/>
                  <a:gd name="T58" fmla="*/ 35 w 163"/>
                  <a:gd name="T59" fmla="*/ 29 h 150"/>
                  <a:gd name="T60" fmla="*/ 29 w 163"/>
                  <a:gd name="T61" fmla="*/ 24 h 150"/>
                  <a:gd name="T62" fmla="*/ 29 w 163"/>
                  <a:gd name="T63" fmla="*/ 23 h 150"/>
                  <a:gd name="T64" fmla="*/ 29 w 163"/>
                  <a:gd name="T65" fmla="*/ 23 h 150"/>
                  <a:gd name="T66" fmla="*/ 24 w 163"/>
                  <a:gd name="T67" fmla="*/ 17 h 150"/>
                  <a:gd name="T68" fmla="*/ 20 w 163"/>
                  <a:gd name="T69" fmla="*/ 13 h 150"/>
                  <a:gd name="T70" fmla="*/ 20 w 163"/>
                  <a:gd name="T71" fmla="*/ 12 h 150"/>
                  <a:gd name="T72" fmla="*/ 25 w 163"/>
                  <a:gd name="T73" fmla="*/ 7 h 150"/>
                  <a:gd name="T74" fmla="*/ 26 w 163"/>
                  <a:gd name="T75" fmla="*/ 7 h 150"/>
                  <a:gd name="T76" fmla="*/ 26 w 163"/>
                  <a:gd name="T77" fmla="*/ 7 h 150"/>
                  <a:gd name="T78" fmla="*/ 31 w 163"/>
                  <a:gd name="T79" fmla="*/ 1 h 150"/>
                  <a:gd name="T80" fmla="*/ 32 w 163"/>
                  <a:gd name="T81" fmla="*/ 1 h 150"/>
                  <a:gd name="T82" fmla="*/ 32 w 163"/>
                  <a:gd name="T83" fmla="*/ 1 h 150"/>
                  <a:gd name="T84" fmla="*/ 33 w 163"/>
                  <a:gd name="T85" fmla="*/ 0 h 150"/>
                  <a:gd name="T86" fmla="*/ 13 w 163"/>
                  <a:gd name="T87" fmla="*/ 0 h 1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3"/>
                  <a:gd name="T133" fmla="*/ 0 h 150"/>
                  <a:gd name="T134" fmla="*/ 163 w 163"/>
                  <a:gd name="T135" fmla="*/ 150 h 1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3" h="150">
                    <a:moveTo>
                      <a:pt x="39" y="0"/>
                    </a:moveTo>
                    <a:lnTo>
                      <a:pt x="39" y="1"/>
                    </a:lnTo>
                    <a:lnTo>
                      <a:pt x="37" y="1"/>
                    </a:lnTo>
                    <a:lnTo>
                      <a:pt x="37" y="3"/>
                    </a:lnTo>
                    <a:lnTo>
                      <a:pt x="21" y="18"/>
                    </a:lnTo>
                    <a:lnTo>
                      <a:pt x="18" y="18"/>
                    </a:lnTo>
                    <a:lnTo>
                      <a:pt x="18" y="20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18" y="54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37" y="75"/>
                    </a:lnTo>
                    <a:lnTo>
                      <a:pt x="55" y="93"/>
                    </a:lnTo>
                    <a:lnTo>
                      <a:pt x="55" y="96"/>
                    </a:lnTo>
                    <a:lnTo>
                      <a:pt x="57" y="96"/>
                    </a:lnTo>
                    <a:lnTo>
                      <a:pt x="75" y="114"/>
                    </a:lnTo>
                    <a:lnTo>
                      <a:pt x="75" y="117"/>
                    </a:lnTo>
                    <a:lnTo>
                      <a:pt x="77" y="117"/>
                    </a:lnTo>
                    <a:lnTo>
                      <a:pt x="94" y="135"/>
                    </a:lnTo>
                    <a:lnTo>
                      <a:pt x="107" y="150"/>
                    </a:lnTo>
                    <a:lnTo>
                      <a:pt x="163" y="150"/>
                    </a:lnTo>
                    <a:lnTo>
                      <a:pt x="153" y="139"/>
                    </a:lnTo>
                    <a:lnTo>
                      <a:pt x="153" y="136"/>
                    </a:lnTo>
                    <a:lnTo>
                      <a:pt x="151" y="136"/>
                    </a:lnTo>
                    <a:lnTo>
                      <a:pt x="137" y="121"/>
                    </a:lnTo>
                    <a:lnTo>
                      <a:pt x="121" y="105"/>
                    </a:lnTo>
                    <a:lnTo>
                      <a:pt x="121" y="102"/>
                    </a:lnTo>
                    <a:lnTo>
                      <a:pt x="119" y="102"/>
                    </a:lnTo>
                    <a:lnTo>
                      <a:pt x="105" y="87"/>
                    </a:lnTo>
                    <a:lnTo>
                      <a:pt x="89" y="71"/>
                    </a:lnTo>
                    <a:lnTo>
                      <a:pt x="89" y="68"/>
                    </a:lnTo>
                    <a:lnTo>
                      <a:pt x="87" y="68"/>
                    </a:lnTo>
                    <a:lnTo>
                      <a:pt x="73" y="52"/>
                    </a:lnTo>
                    <a:lnTo>
                      <a:pt x="59" y="39"/>
                    </a:lnTo>
                    <a:lnTo>
                      <a:pt x="59" y="37"/>
                    </a:lnTo>
                    <a:lnTo>
                      <a:pt x="75" y="21"/>
                    </a:lnTo>
                    <a:lnTo>
                      <a:pt x="78" y="21"/>
                    </a:lnTo>
                    <a:lnTo>
                      <a:pt x="78" y="20"/>
                    </a:lnTo>
                    <a:lnTo>
                      <a:pt x="94" y="4"/>
                    </a:lnTo>
                    <a:lnTo>
                      <a:pt x="97" y="4"/>
                    </a:lnTo>
                    <a:lnTo>
                      <a:pt x="97" y="3"/>
                    </a:lnTo>
                    <a:lnTo>
                      <a:pt x="99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B7B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3" name="Freeform 2148"/>
              <p:cNvSpPr>
                <a:spLocks/>
              </p:cNvSpPr>
              <p:nvPr/>
            </p:nvSpPr>
            <p:spPr bwMode="auto">
              <a:xfrm>
                <a:off x="3232" y="2313"/>
                <a:ext cx="54" cy="50"/>
              </a:xfrm>
              <a:custGeom>
                <a:avLst/>
                <a:gdLst>
                  <a:gd name="T0" fmla="*/ 19 w 163"/>
                  <a:gd name="T1" fmla="*/ 0 h 150"/>
                  <a:gd name="T2" fmla="*/ 22 w 163"/>
                  <a:gd name="T3" fmla="*/ 4 h 150"/>
                  <a:gd name="T4" fmla="*/ 29 w 163"/>
                  <a:gd name="T5" fmla="*/ 11 h 150"/>
                  <a:gd name="T6" fmla="*/ 35 w 163"/>
                  <a:gd name="T7" fmla="*/ 17 h 150"/>
                  <a:gd name="T8" fmla="*/ 35 w 163"/>
                  <a:gd name="T9" fmla="*/ 17 h 150"/>
                  <a:gd name="T10" fmla="*/ 29 w 163"/>
                  <a:gd name="T11" fmla="*/ 23 h 150"/>
                  <a:gd name="T12" fmla="*/ 29 w 163"/>
                  <a:gd name="T13" fmla="*/ 23 h 150"/>
                  <a:gd name="T14" fmla="*/ 29 w 163"/>
                  <a:gd name="T15" fmla="*/ 23 h 150"/>
                  <a:gd name="T16" fmla="*/ 24 w 163"/>
                  <a:gd name="T17" fmla="*/ 28 h 150"/>
                  <a:gd name="T18" fmla="*/ 23 w 163"/>
                  <a:gd name="T19" fmla="*/ 28 h 150"/>
                  <a:gd name="T20" fmla="*/ 23 w 163"/>
                  <a:gd name="T21" fmla="*/ 29 h 150"/>
                  <a:gd name="T22" fmla="*/ 17 w 163"/>
                  <a:gd name="T23" fmla="*/ 34 h 150"/>
                  <a:gd name="T24" fmla="*/ 16 w 163"/>
                  <a:gd name="T25" fmla="*/ 34 h 150"/>
                  <a:gd name="T26" fmla="*/ 16 w 163"/>
                  <a:gd name="T27" fmla="*/ 35 h 150"/>
                  <a:gd name="T28" fmla="*/ 11 w 163"/>
                  <a:gd name="T29" fmla="*/ 40 h 150"/>
                  <a:gd name="T30" fmla="*/ 10 w 163"/>
                  <a:gd name="T31" fmla="*/ 40 h 150"/>
                  <a:gd name="T32" fmla="*/ 10 w 163"/>
                  <a:gd name="T33" fmla="*/ 40 h 150"/>
                  <a:gd name="T34" fmla="*/ 5 w 163"/>
                  <a:gd name="T35" fmla="*/ 45 h 150"/>
                  <a:gd name="T36" fmla="*/ 4 w 163"/>
                  <a:gd name="T37" fmla="*/ 45 h 150"/>
                  <a:gd name="T38" fmla="*/ 4 w 163"/>
                  <a:gd name="T39" fmla="*/ 46 h 150"/>
                  <a:gd name="T40" fmla="*/ 0 w 163"/>
                  <a:gd name="T41" fmla="*/ 50 h 150"/>
                  <a:gd name="T42" fmla="*/ 20 w 163"/>
                  <a:gd name="T43" fmla="*/ 50 h 150"/>
                  <a:gd name="T44" fmla="*/ 20 w 163"/>
                  <a:gd name="T45" fmla="*/ 49 h 150"/>
                  <a:gd name="T46" fmla="*/ 23 w 163"/>
                  <a:gd name="T47" fmla="*/ 47 h 150"/>
                  <a:gd name="T48" fmla="*/ 29 w 163"/>
                  <a:gd name="T49" fmla="*/ 41 h 150"/>
                  <a:gd name="T50" fmla="*/ 29 w 163"/>
                  <a:gd name="T51" fmla="*/ 41 h 150"/>
                  <a:gd name="T52" fmla="*/ 29 w 163"/>
                  <a:gd name="T53" fmla="*/ 41 h 150"/>
                  <a:gd name="T54" fmla="*/ 35 w 163"/>
                  <a:gd name="T55" fmla="*/ 35 h 150"/>
                  <a:gd name="T56" fmla="*/ 36 w 163"/>
                  <a:gd name="T57" fmla="*/ 35 h 150"/>
                  <a:gd name="T58" fmla="*/ 36 w 163"/>
                  <a:gd name="T59" fmla="*/ 35 h 150"/>
                  <a:gd name="T60" fmla="*/ 41 w 163"/>
                  <a:gd name="T61" fmla="*/ 30 h 150"/>
                  <a:gd name="T62" fmla="*/ 42 w 163"/>
                  <a:gd name="T63" fmla="*/ 30 h 150"/>
                  <a:gd name="T64" fmla="*/ 42 w 163"/>
                  <a:gd name="T65" fmla="*/ 29 h 150"/>
                  <a:gd name="T66" fmla="*/ 47 w 163"/>
                  <a:gd name="T67" fmla="*/ 24 h 150"/>
                  <a:gd name="T68" fmla="*/ 48 w 163"/>
                  <a:gd name="T69" fmla="*/ 24 h 150"/>
                  <a:gd name="T70" fmla="*/ 48 w 163"/>
                  <a:gd name="T71" fmla="*/ 24 h 150"/>
                  <a:gd name="T72" fmla="*/ 54 w 163"/>
                  <a:gd name="T73" fmla="*/ 18 h 150"/>
                  <a:gd name="T74" fmla="*/ 54 w 163"/>
                  <a:gd name="T75" fmla="*/ 17 h 150"/>
                  <a:gd name="T76" fmla="*/ 53 w 163"/>
                  <a:gd name="T77" fmla="*/ 17 h 150"/>
                  <a:gd name="T78" fmla="*/ 49 w 163"/>
                  <a:gd name="T79" fmla="*/ 12 h 150"/>
                  <a:gd name="T80" fmla="*/ 43 w 163"/>
                  <a:gd name="T81" fmla="*/ 7 h 150"/>
                  <a:gd name="T82" fmla="*/ 43 w 163"/>
                  <a:gd name="T83" fmla="*/ 6 h 150"/>
                  <a:gd name="T84" fmla="*/ 43 w 163"/>
                  <a:gd name="T85" fmla="*/ 6 h 150"/>
                  <a:gd name="T86" fmla="*/ 37 w 163"/>
                  <a:gd name="T87" fmla="*/ 1 h 150"/>
                  <a:gd name="T88" fmla="*/ 37 w 163"/>
                  <a:gd name="T89" fmla="*/ 0 h 150"/>
                  <a:gd name="T90" fmla="*/ 19 w 163"/>
                  <a:gd name="T91" fmla="*/ 0 h 1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3"/>
                  <a:gd name="T139" fmla="*/ 0 h 150"/>
                  <a:gd name="T140" fmla="*/ 163 w 163"/>
                  <a:gd name="T141" fmla="*/ 150 h 1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3" h="150">
                    <a:moveTo>
                      <a:pt x="57" y="0"/>
                    </a:moveTo>
                    <a:lnTo>
                      <a:pt x="67" y="11"/>
                    </a:lnTo>
                    <a:lnTo>
                      <a:pt x="87" y="32"/>
                    </a:lnTo>
                    <a:lnTo>
                      <a:pt x="105" y="50"/>
                    </a:lnTo>
                    <a:lnTo>
                      <a:pt x="105" y="52"/>
                    </a:lnTo>
                    <a:lnTo>
                      <a:pt x="89" y="68"/>
                    </a:lnTo>
                    <a:lnTo>
                      <a:pt x="87" y="68"/>
                    </a:lnTo>
                    <a:lnTo>
                      <a:pt x="87" y="70"/>
                    </a:lnTo>
                    <a:lnTo>
                      <a:pt x="71" y="85"/>
                    </a:lnTo>
                    <a:lnTo>
                      <a:pt x="68" y="85"/>
                    </a:lnTo>
                    <a:lnTo>
                      <a:pt x="68" y="87"/>
                    </a:lnTo>
                    <a:lnTo>
                      <a:pt x="52" y="102"/>
                    </a:lnTo>
                    <a:lnTo>
                      <a:pt x="49" y="102"/>
                    </a:lnTo>
                    <a:lnTo>
                      <a:pt x="49" y="104"/>
                    </a:lnTo>
                    <a:lnTo>
                      <a:pt x="34" y="119"/>
                    </a:lnTo>
                    <a:lnTo>
                      <a:pt x="31" y="119"/>
                    </a:lnTo>
                    <a:lnTo>
                      <a:pt x="31" y="121"/>
                    </a:lnTo>
                    <a:lnTo>
                      <a:pt x="15" y="136"/>
                    </a:lnTo>
                    <a:lnTo>
                      <a:pt x="12" y="136"/>
                    </a:lnTo>
                    <a:lnTo>
                      <a:pt x="12" y="138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68" y="142"/>
                    </a:lnTo>
                    <a:lnTo>
                      <a:pt x="87" y="123"/>
                    </a:lnTo>
                    <a:lnTo>
                      <a:pt x="89" y="123"/>
                    </a:lnTo>
                    <a:lnTo>
                      <a:pt x="89" y="122"/>
                    </a:lnTo>
                    <a:lnTo>
                      <a:pt x="105" y="106"/>
                    </a:lnTo>
                    <a:lnTo>
                      <a:pt x="108" y="106"/>
                    </a:lnTo>
                    <a:lnTo>
                      <a:pt x="108" y="105"/>
                    </a:lnTo>
                    <a:lnTo>
                      <a:pt x="124" y="89"/>
                    </a:lnTo>
                    <a:lnTo>
                      <a:pt x="127" y="89"/>
                    </a:lnTo>
                    <a:lnTo>
                      <a:pt x="127" y="88"/>
                    </a:lnTo>
                    <a:lnTo>
                      <a:pt x="143" y="72"/>
                    </a:lnTo>
                    <a:lnTo>
                      <a:pt x="145" y="72"/>
                    </a:lnTo>
                    <a:lnTo>
                      <a:pt x="145" y="71"/>
                    </a:lnTo>
                    <a:lnTo>
                      <a:pt x="163" y="55"/>
                    </a:lnTo>
                    <a:lnTo>
                      <a:pt x="163" y="52"/>
                    </a:lnTo>
                    <a:lnTo>
                      <a:pt x="161" y="52"/>
                    </a:lnTo>
                    <a:lnTo>
                      <a:pt x="147" y="37"/>
                    </a:lnTo>
                    <a:lnTo>
                      <a:pt x="131" y="21"/>
                    </a:lnTo>
                    <a:lnTo>
                      <a:pt x="131" y="18"/>
                    </a:lnTo>
                    <a:lnTo>
                      <a:pt x="129" y="18"/>
                    </a:lnTo>
                    <a:lnTo>
                      <a:pt x="113" y="3"/>
                    </a:lnTo>
                    <a:lnTo>
                      <a:pt x="113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B7B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4" name="Freeform 2149"/>
              <p:cNvSpPr>
                <a:spLocks/>
              </p:cNvSpPr>
              <p:nvPr/>
            </p:nvSpPr>
            <p:spPr bwMode="auto">
              <a:xfrm>
                <a:off x="3213" y="2313"/>
                <a:ext cx="55" cy="50"/>
              </a:xfrm>
              <a:custGeom>
                <a:avLst/>
                <a:gdLst>
                  <a:gd name="T0" fmla="*/ 20 w 165"/>
                  <a:gd name="T1" fmla="*/ 0 h 150"/>
                  <a:gd name="T2" fmla="*/ 20 w 165"/>
                  <a:gd name="T3" fmla="*/ 1 h 150"/>
                  <a:gd name="T4" fmla="*/ 21 w 165"/>
                  <a:gd name="T5" fmla="*/ 1 h 150"/>
                  <a:gd name="T6" fmla="*/ 26 w 165"/>
                  <a:gd name="T7" fmla="*/ 6 h 150"/>
                  <a:gd name="T8" fmla="*/ 31 w 165"/>
                  <a:gd name="T9" fmla="*/ 11 h 150"/>
                  <a:gd name="T10" fmla="*/ 35 w 165"/>
                  <a:gd name="T11" fmla="*/ 17 h 150"/>
                  <a:gd name="T12" fmla="*/ 35 w 165"/>
                  <a:gd name="T13" fmla="*/ 17 h 150"/>
                  <a:gd name="T14" fmla="*/ 30 w 165"/>
                  <a:gd name="T15" fmla="*/ 22 h 150"/>
                  <a:gd name="T16" fmla="*/ 24 w 165"/>
                  <a:gd name="T17" fmla="*/ 28 h 150"/>
                  <a:gd name="T18" fmla="*/ 18 w 165"/>
                  <a:gd name="T19" fmla="*/ 33 h 150"/>
                  <a:gd name="T20" fmla="*/ 11 w 165"/>
                  <a:gd name="T21" fmla="*/ 39 h 150"/>
                  <a:gd name="T22" fmla="*/ 5 w 165"/>
                  <a:gd name="T23" fmla="*/ 45 h 150"/>
                  <a:gd name="T24" fmla="*/ 0 w 165"/>
                  <a:gd name="T25" fmla="*/ 50 h 150"/>
                  <a:gd name="T26" fmla="*/ 20 w 165"/>
                  <a:gd name="T27" fmla="*/ 50 h 150"/>
                  <a:gd name="T28" fmla="*/ 20 w 165"/>
                  <a:gd name="T29" fmla="*/ 49 h 150"/>
                  <a:gd name="T30" fmla="*/ 23 w 165"/>
                  <a:gd name="T31" fmla="*/ 46 h 150"/>
                  <a:gd name="T32" fmla="*/ 24 w 165"/>
                  <a:gd name="T33" fmla="*/ 46 h 150"/>
                  <a:gd name="T34" fmla="*/ 24 w 165"/>
                  <a:gd name="T35" fmla="*/ 45 h 150"/>
                  <a:gd name="T36" fmla="*/ 30 w 165"/>
                  <a:gd name="T37" fmla="*/ 40 h 150"/>
                  <a:gd name="T38" fmla="*/ 31 w 165"/>
                  <a:gd name="T39" fmla="*/ 40 h 150"/>
                  <a:gd name="T40" fmla="*/ 31 w 165"/>
                  <a:gd name="T41" fmla="*/ 40 h 150"/>
                  <a:gd name="T42" fmla="*/ 36 w 165"/>
                  <a:gd name="T43" fmla="*/ 35 h 150"/>
                  <a:gd name="T44" fmla="*/ 37 w 165"/>
                  <a:gd name="T45" fmla="*/ 35 h 150"/>
                  <a:gd name="T46" fmla="*/ 37 w 165"/>
                  <a:gd name="T47" fmla="*/ 34 h 150"/>
                  <a:gd name="T48" fmla="*/ 42 w 165"/>
                  <a:gd name="T49" fmla="*/ 29 h 150"/>
                  <a:gd name="T50" fmla="*/ 43 w 165"/>
                  <a:gd name="T51" fmla="*/ 29 h 150"/>
                  <a:gd name="T52" fmla="*/ 43 w 165"/>
                  <a:gd name="T53" fmla="*/ 28 h 150"/>
                  <a:gd name="T54" fmla="*/ 48 w 165"/>
                  <a:gd name="T55" fmla="*/ 23 h 150"/>
                  <a:gd name="T56" fmla="*/ 49 w 165"/>
                  <a:gd name="T57" fmla="*/ 23 h 150"/>
                  <a:gd name="T58" fmla="*/ 49 w 165"/>
                  <a:gd name="T59" fmla="*/ 23 h 150"/>
                  <a:gd name="T60" fmla="*/ 55 w 165"/>
                  <a:gd name="T61" fmla="*/ 17 h 150"/>
                  <a:gd name="T62" fmla="*/ 55 w 165"/>
                  <a:gd name="T63" fmla="*/ 17 h 150"/>
                  <a:gd name="T64" fmla="*/ 54 w 165"/>
                  <a:gd name="T65" fmla="*/ 17 h 150"/>
                  <a:gd name="T66" fmla="*/ 49 w 165"/>
                  <a:gd name="T67" fmla="*/ 11 h 150"/>
                  <a:gd name="T68" fmla="*/ 42 w 165"/>
                  <a:gd name="T69" fmla="*/ 4 h 150"/>
                  <a:gd name="T70" fmla="*/ 39 w 165"/>
                  <a:gd name="T71" fmla="*/ 0 h 150"/>
                  <a:gd name="T72" fmla="*/ 20 w 165"/>
                  <a:gd name="T73" fmla="*/ 0 h 15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5"/>
                  <a:gd name="T112" fmla="*/ 0 h 150"/>
                  <a:gd name="T113" fmla="*/ 165 w 165"/>
                  <a:gd name="T114" fmla="*/ 150 h 150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5" h="150">
                    <a:moveTo>
                      <a:pt x="61" y="0"/>
                    </a:moveTo>
                    <a:lnTo>
                      <a:pt x="61" y="3"/>
                    </a:lnTo>
                    <a:lnTo>
                      <a:pt x="62" y="3"/>
                    </a:lnTo>
                    <a:lnTo>
                      <a:pt x="77" y="18"/>
                    </a:lnTo>
                    <a:lnTo>
                      <a:pt x="92" y="34"/>
                    </a:lnTo>
                    <a:lnTo>
                      <a:pt x="106" y="50"/>
                    </a:lnTo>
                    <a:lnTo>
                      <a:pt x="106" y="51"/>
                    </a:lnTo>
                    <a:lnTo>
                      <a:pt x="90" y="66"/>
                    </a:lnTo>
                    <a:lnTo>
                      <a:pt x="72" y="83"/>
                    </a:lnTo>
                    <a:lnTo>
                      <a:pt x="53" y="100"/>
                    </a:lnTo>
                    <a:lnTo>
                      <a:pt x="34" y="117"/>
                    </a:lnTo>
                    <a:lnTo>
                      <a:pt x="16" y="134"/>
                    </a:lnTo>
                    <a:lnTo>
                      <a:pt x="0" y="150"/>
                    </a:lnTo>
                    <a:lnTo>
                      <a:pt x="60" y="150"/>
                    </a:lnTo>
                    <a:lnTo>
                      <a:pt x="60" y="148"/>
                    </a:lnTo>
                    <a:lnTo>
                      <a:pt x="70" y="138"/>
                    </a:lnTo>
                    <a:lnTo>
                      <a:pt x="73" y="138"/>
                    </a:lnTo>
                    <a:lnTo>
                      <a:pt x="73" y="136"/>
                    </a:lnTo>
                    <a:lnTo>
                      <a:pt x="89" y="121"/>
                    </a:lnTo>
                    <a:lnTo>
                      <a:pt x="92" y="121"/>
                    </a:lnTo>
                    <a:lnTo>
                      <a:pt x="92" y="119"/>
                    </a:lnTo>
                    <a:lnTo>
                      <a:pt x="107" y="104"/>
                    </a:lnTo>
                    <a:lnTo>
                      <a:pt x="110" y="104"/>
                    </a:lnTo>
                    <a:lnTo>
                      <a:pt x="110" y="102"/>
                    </a:lnTo>
                    <a:lnTo>
                      <a:pt x="126" y="87"/>
                    </a:lnTo>
                    <a:lnTo>
                      <a:pt x="129" y="87"/>
                    </a:lnTo>
                    <a:lnTo>
                      <a:pt x="129" y="85"/>
                    </a:lnTo>
                    <a:lnTo>
                      <a:pt x="145" y="70"/>
                    </a:lnTo>
                    <a:lnTo>
                      <a:pt x="147" y="70"/>
                    </a:lnTo>
                    <a:lnTo>
                      <a:pt x="147" y="68"/>
                    </a:lnTo>
                    <a:lnTo>
                      <a:pt x="165" y="52"/>
                    </a:lnTo>
                    <a:lnTo>
                      <a:pt x="165" y="50"/>
                    </a:lnTo>
                    <a:lnTo>
                      <a:pt x="163" y="50"/>
                    </a:lnTo>
                    <a:lnTo>
                      <a:pt x="146" y="32"/>
                    </a:lnTo>
                    <a:lnTo>
                      <a:pt x="126" y="11"/>
                    </a:lnTo>
                    <a:lnTo>
                      <a:pt x="117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5" name="Freeform 2150"/>
              <p:cNvSpPr>
                <a:spLocks/>
              </p:cNvSpPr>
              <p:nvPr/>
            </p:nvSpPr>
            <p:spPr bwMode="auto">
              <a:xfrm>
                <a:off x="3135" y="2313"/>
                <a:ext cx="54" cy="50"/>
              </a:xfrm>
              <a:custGeom>
                <a:avLst/>
                <a:gdLst>
                  <a:gd name="T0" fmla="*/ 14 w 161"/>
                  <a:gd name="T1" fmla="*/ 0 h 150"/>
                  <a:gd name="T2" fmla="*/ 14 w 161"/>
                  <a:gd name="T3" fmla="*/ 0 h 150"/>
                  <a:gd name="T4" fmla="*/ 11 w 161"/>
                  <a:gd name="T5" fmla="*/ 2 h 150"/>
                  <a:gd name="T6" fmla="*/ 11 w 161"/>
                  <a:gd name="T7" fmla="*/ 3 h 150"/>
                  <a:gd name="T8" fmla="*/ 7 w 161"/>
                  <a:gd name="T9" fmla="*/ 7 h 150"/>
                  <a:gd name="T10" fmla="*/ 0 w 161"/>
                  <a:gd name="T11" fmla="*/ 12 h 150"/>
                  <a:gd name="T12" fmla="*/ 0 w 161"/>
                  <a:gd name="T13" fmla="*/ 12 h 150"/>
                  <a:gd name="T14" fmla="*/ 5 w 161"/>
                  <a:gd name="T15" fmla="*/ 17 h 150"/>
                  <a:gd name="T16" fmla="*/ 10 w 161"/>
                  <a:gd name="T17" fmla="*/ 23 h 150"/>
                  <a:gd name="T18" fmla="*/ 10 w 161"/>
                  <a:gd name="T19" fmla="*/ 24 h 150"/>
                  <a:gd name="T20" fmla="*/ 11 w 161"/>
                  <a:gd name="T21" fmla="*/ 24 h 150"/>
                  <a:gd name="T22" fmla="*/ 15 w 161"/>
                  <a:gd name="T23" fmla="*/ 29 h 150"/>
                  <a:gd name="T24" fmla="*/ 21 w 161"/>
                  <a:gd name="T25" fmla="*/ 34 h 150"/>
                  <a:gd name="T26" fmla="*/ 21 w 161"/>
                  <a:gd name="T27" fmla="*/ 35 h 150"/>
                  <a:gd name="T28" fmla="*/ 21 w 161"/>
                  <a:gd name="T29" fmla="*/ 35 h 150"/>
                  <a:gd name="T30" fmla="*/ 26 w 161"/>
                  <a:gd name="T31" fmla="*/ 40 h 150"/>
                  <a:gd name="T32" fmla="*/ 32 w 161"/>
                  <a:gd name="T33" fmla="*/ 45 h 150"/>
                  <a:gd name="T34" fmla="*/ 32 w 161"/>
                  <a:gd name="T35" fmla="*/ 46 h 150"/>
                  <a:gd name="T36" fmla="*/ 32 w 161"/>
                  <a:gd name="T37" fmla="*/ 46 h 150"/>
                  <a:gd name="T38" fmla="*/ 35 w 161"/>
                  <a:gd name="T39" fmla="*/ 50 h 150"/>
                  <a:gd name="T40" fmla="*/ 54 w 161"/>
                  <a:gd name="T41" fmla="*/ 50 h 150"/>
                  <a:gd name="T42" fmla="*/ 52 w 161"/>
                  <a:gd name="T43" fmla="*/ 48 h 150"/>
                  <a:gd name="T44" fmla="*/ 52 w 161"/>
                  <a:gd name="T45" fmla="*/ 47 h 150"/>
                  <a:gd name="T46" fmla="*/ 52 w 161"/>
                  <a:gd name="T47" fmla="*/ 47 h 150"/>
                  <a:gd name="T48" fmla="*/ 46 w 161"/>
                  <a:gd name="T49" fmla="*/ 41 h 150"/>
                  <a:gd name="T50" fmla="*/ 46 w 161"/>
                  <a:gd name="T51" fmla="*/ 40 h 150"/>
                  <a:gd name="T52" fmla="*/ 45 w 161"/>
                  <a:gd name="T53" fmla="*/ 40 h 150"/>
                  <a:gd name="T54" fmla="*/ 39 w 161"/>
                  <a:gd name="T55" fmla="*/ 34 h 150"/>
                  <a:gd name="T56" fmla="*/ 39 w 161"/>
                  <a:gd name="T57" fmla="*/ 33 h 150"/>
                  <a:gd name="T58" fmla="*/ 38 w 161"/>
                  <a:gd name="T59" fmla="*/ 33 h 150"/>
                  <a:gd name="T60" fmla="*/ 32 w 161"/>
                  <a:gd name="T61" fmla="*/ 27 h 150"/>
                  <a:gd name="T62" fmla="*/ 32 w 161"/>
                  <a:gd name="T63" fmla="*/ 26 h 150"/>
                  <a:gd name="T64" fmla="*/ 32 w 161"/>
                  <a:gd name="T65" fmla="*/ 26 h 150"/>
                  <a:gd name="T66" fmla="*/ 25 w 161"/>
                  <a:gd name="T67" fmla="*/ 20 h 150"/>
                  <a:gd name="T68" fmla="*/ 25 w 161"/>
                  <a:gd name="T69" fmla="*/ 19 h 150"/>
                  <a:gd name="T70" fmla="*/ 25 w 161"/>
                  <a:gd name="T71" fmla="*/ 19 h 150"/>
                  <a:gd name="T72" fmla="*/ 19 w 161"/>
                  <a:gd name="T73" fmla="*/ 14 h 150"/>
                  <a:gd name="T74" fmla="*/ 19 w 161"/>
                  <a:gd name="T75" fmla="*/ 13 h 150"/>
                  <a:gd name="T76" fmla="*/ 25 w 161"/>
                  <a:gd name="T77" fmla="*/ 8 h 150"/>
                  <a:gd name="T78" fmla="*/ 26 w 161"/>
                  <a:gd name="T79" fmla="*/ 8 h 150"/>
                  <a:gd name="T80" fmla="*/ 26 w 161"/>
                  <a:gd name="T81" fmla="*/ 7 h 150"/>
                  <a:gd name="T82" fmla="*/ 31 w 161"/>
                  <a:gd name="T83" fmla="*/ 2 h 150"/>
                  <a:gd name="T84" fmla="*/ 32 w 161"/>
                  <a:gd name="T85" fmla="*/ 2 h 150"/>
                  <a:gd name="T86" fmla="*/ 32 w 161"/>
                  <a:gd name="T87" fmla="*/ 2 h 150"/>
                  <a:gd name="T88" fmla="*/ 34 w 161"/>
                  <a:gd name="T89" fmla="*/ 0 h 150"/>
                  <a:gd name="T90" fmla="*/ 14 w 161"/>
                  <a:gd name="T91" fmla="*/ 0 h 15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1"/>
                  <a:gd name="T139" fmla="*/ 0 h 150"/>
                  <a:gd name="T140" fmla="*/ 161 w 161"/>
                  <a:gd name="T141" fmla="*/ 150 h 150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1" h="150">
                    <a:moveTo>
                      <a:pt x="41" y="0"/>
                    </a:moveTo>
                    <a:lnTo>
                      <a:pt x="41" y="1"/>
                    </a:lnTo>
                    <a:lnTo>
                      <a:pt x="33" y="7"/>
                    </a:lnTo>
                    <a:lnTo>
                      <a:pt x="33" y="8"/>
                    </a:lnTo>
                    <a:lnTo>
                      <a:pt x="20" y="20"/>
                    </a:lnTo>
                    <a:lnTo>
                      <a:pt x="1" y="37"/>
                    </a:lnTo>
                    <a:lnTo>
                      <a:pt x="0" y="37"/>
                    </a:lnTo>
                    <a:lnTo>
                      <a:pt x="14" y="52"/>
                    </a:lnTo>
                    <a:lnTo>
                      <a:pt x="30" y="68"/>
                    </a:lnTo>
                    <a:lnTo>
                      <a:pt x="30" y="71"/>
                    </a:lnTo>
                    <a:lnTo>
                      <a:pt x="32" y="71"/>
                    </a:lnTo>
                    <a:lnTo>
                      <a:pt x="46" y="87"/>
                    </a:lnTo>
                    <a:lnTo>
                      <a:pt x="62" y="102"/>
                    </a:lnTo>
                    <a:lnTo>
                      <a:pt x="62" y="105"/>
                    </a:lnTo>
                    <a:lnTo>
                      <a:pt x="64" y="105"/>
                    </a:lnTo>
                    <a:lnTo>
                      <a:pt x="78" y="121"/>
                    </a:lnTo>
                    <a:lnTo>
                      <a:pt x="94" y="136"/>
                    </a:lnTo>
                    <a:lnTo>
                      <a:pt x="94" y="139"/>
                    </a:lnTo>
                    <a:lnTo>
                      <a:pt x="96" y="139"/>
                    </a:lnTo>
                    <a:lnTo>
                      <a:pt x="105" y="150"/>
                    </a:lnTo>
                    <a:lnTo>
                      <a:pt x="161" y="150"/>
                    </a:lnTo>
                    <a:lnTo>
                      <a:pt x="155" y="144"/>
                    </a:lnTo>
                    <a:lnTo>
                      <a:pt x="155" y="142"/>
                    </a:lnTo>
                    <a:lnTo>
                      <a:pt x="154" y="142"/>
                    </a:lnTo>
                    <a:lnTo>
                      <a:pt x="136" y="123"/>
                    </a:lnTo>
                    <a:lnTo>
                      <a:pt x="136" y="121"/>
                    </a:lnTo>
                    <a:lnTo>
                      <a:pt x="134" y="121"/>
                    </a:lnTo>
                    <a:lnTo>
                      <a:pt x="116" y="102"/>
                    </a:lnTo>
                    <a:lnTo>
                      <a:pt x="116" y="100"/>
                    </a:lnTo>
                    <a:lnTo>
                      <a:pt x="114" y="100"/>
                    </a:lnTo>
                    <a:lnTo>
                      <a:pt x="96" y="81"/>
                    </a:lnTo>
                    <a:lnTo>
                      <a:pt x="96" y="79"/>
                    </a:lnTo>
                    <a:lnTo>
                      <a:pt x="94" y="79"/>
                    </a:lnTo>
                    <a:lnTo>
                      <a:pt x="76" y="60"/>
                    </a:lnTo>
                    <a:lnTo>
                      <a:pt x="76" y="58"/>
                    </a:lnTo>
                    <a:lnTo>
                      <a:pt x="74" y="58"/>
                    </a:lnTo>
                    <a:lnTo>
                      <a:pt x="58" y="42"/>
                    </a:lnTo>
                    <a:lnTo>
                      <a:pt x="58" y="39"/>
                    </a:lnTo>
                    <a:lnTo>
                      <a:pt x="74" y="24"/>
                    </a:lnTo>
                    <a:lnTo>
                      <a:pt x="77" y="24"/>
                    </a:lnTo>
                    <a:lnTo>
                      <a:pt x="77" y="22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6" y="5"/>
                    </a:lnTo>
                    <a:lnTo>
                      <a:pt x="10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6" name="Freeform 2151"/>
              <p:cNvSpPr>
                <a:spLocks/>
              </p:cNvSpPr>
              <p:nvPr/>
            </p:nvSpPr>
            <p:spPr bwMode="auto">
              <a:xfrm>
                <a:off x="3154" y="2313"/>
                <a:ext cx="94" cy="50"/>
              </a:xfrm>
              <a:custGeom>
                <a:avLst/>
                <a:gdLst>
                  <a:gd name="T0" fmla="*/ 62 w 284"/>
                  <a:gd name="T1" fmla="*/ 1 h 150"/>
                  <a:gd name="T2" fmla="*/ 62 w 284"/>
                  <a:gd name="T3" fmla="*/ 2 h 150"/>
                  <a:gd name="T4" fmla="*/ 75 w 284"/>
                  <a:gd name="T5" fmla="*/ 16 h 150"/>
                  <a:gd name="T6" fmla="*/ 70 w 284"/>
                  <a:gd name="T7" fmla="*/ 21 h 150"/>
                  <a:gd name="T8" fmla="*/ 59 w 284"/>
                  <a:gd name="T9" fmla="*/ 32 h 150"/>
                  <a:gd name="T10" fmla="*/ 58 w 284"/>
                  <a:gd name="T11" fmla="*/ 32 h 150"/>
                  <a:gd name="T12" fmla="*/ 51 w 284"/>
                  <a:gd name="T13" fmla="*/ 38 h 150"/>
                  <a:gd name="T14" fmla="*/ 46 w 284"/>
                  <a:gd name="T15" fmla="*/ 43 h 150"/>
                  <a:gd name="T16" fmla="*/ 42 w 284"/>
                  <a:gd name="T17" fmla="*/ 38 h 150"/>
                  <a:gd name="T18" fmla="*/ 37 w 284"/>
                  <a:gd name="T19" fmla="*/ 33 h 150"/>
                  <a:gd name="T20" fmla="*/ 28 w 284"/>
                  <a:gd name="T21" fmla="*/ 24 h 150"/>
                  <a:gd name="T22" fmla="*/ 28 w 284"/>
                  <a:gd name="T23" fmla="*/ 23 h 150"/>
                  <a:gd name="T24" fmla="*/ 20 w 284"/>
                  <a:gd name="T25" fmla="*/ 14 h 150"/>
                  <a:gd name="T26" fmla="*/ 25 w 284"/>
                  <a:gd name="T27" fmla="*/ 9 h 150"/>
                  <a:gd name="T28" fmla="*/ 31 w 284"/>
                  <a:gd name="T29" fmla="*/ 4 h 150"/>
                  <a:gd name="T30" fmla="*/ 34 w 284"/>
                  <a:gd name="T31" fmla="*/ 0 h 150"/>
                  <a:gd name="T32" fmla="*/ 15 w 284"/>
                  <a:gd name="T33" fmla="*/ 0 h 150"/>
                  <a:gd name="T34" fmla="*/ 10 w 284"/>
                  <a:gd name="T35" fmla="*/ 4 h 150"/>
                  <a:gd name="T36" fmla="*/ 0 w 284"/>
                  <a:gd name="T37" fmla="*/ 13 h 150"/>
                  <a:gd name="T38" fmla="*/ 6 w 284"/>
                  <a:gd name="T39" fmla="*/ 19 h 150"/>
                  <a:gd name="T40" fmla="*/ 7 w 284"/>
                  <a:gd name="T41" fmla="*/ 20 h 150"/>
                  <a:gd name="T42" fmla="*/ 13 w 284"/>
                  <a:gd name="T43" fmla="*/ 27 h 150"/>
                  <a:gd name="T44" fmla="*/ 19 w 284"/>
                  <a:gd name="T45" fmla="*/ 33 h 150"/>
                  <a:gd name="T46" fmla="*/ 20 w 284"/>
                  <a:gd name="T47" fmla="*/ 34 h 150"/>
                  <a:gd name="T48" fmla="*/ 26 w 284"/>
                  <a:gd name="T49" fmla="*/ 41 h 150"/>
                  <a:gd name="T50" fmla="*/ 32 w 284"/>
                  <a:gd name="T51" fmla="*/ 47 h 150"/>
                  <a:gd name="T52" fmla="*/ 33 w 284"/>
                  <a:gd name="T53" fmla="*/ 48 h 150"/>
                  <a:gd name="T54" fmla="*/ 59 w 284"/>
                  <a:gd name="T55" fmla="*/ 50 h 150"/>
                  <a:gd name="T56" fmla="*/ 63 w 284"/>
                  <a:gd name="T57" fmla="*/ 45 h 150"/>
                  <a:gd name="T58" fmla="*/ 64 w 284"/>
                  <a:gd name="T59" fmla="*/ 45 h 150"/>
                  <a:gd name="T60" fmla="*/ 70 w 284"/>
                  <a:gd name="T61" fmla="*/ 39 h 150"/>
                  <a:gd name="T62" fmla="*/ 76 w 284"/>
                  <a:gd name="T63" fmla="*/ 34 h 150"/>
                  <a:gd name="T64" fmla="*/ 76 w 284"/>
                  <a:gd name="T65" fmla="*/ 33 h 150"/>
                  <a:gd name="T66" fmla="*/ 83 w 284"/>
                  <a:gd name="T67" fmla="*/ 28 h 150"/>
                  <a:gd name="T68" fmla="*/ 88 w 284"/>
                  <a:gd name="T69" fmla="*/ 22 h 150"/>
                  <a:gd name="T70" fmla="*/ 89 w 284"/>
                  <a:gd name="T71" fmla="*/ 22 h 150"/>
                  <a:gd name="T72" fmla="*/ 94 w 284"/>
                  <a:gd name="T73" fmla="*/ 16 h 150"/>
                  <a:gd name="T74" fmla="*/ 89 w 284"/>
                  <a:gd name="T75" fmla="*/ 12 h 150"/>
                  <a:gd name="T76" fmla="*/ 89 w 284"/>
                  <a:gd name="T77" fmla="*/ 11 h 150"/>
                  <a:gd name="T78" fmla="*/ 84 w 284"/>
                  <a:gd name="T79" fmla="*/ 6 h 150"/>
                  <a:gd name="T80" fmla="*/ 79 w 284"/>
                  <a:gd name="T81" fmla="*/ 0 h 150"/>
                  <a:gd name="T82" fmla="*/ 61 w 284"/>
                  <a:gd name="T83" fmla="*/ 0 h 150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84"/>
                  <a:gd name="T127" fmla="*/ 0 h 150"/>
                  <a:gd name="T128" fmla="*/ 284 w 284"/>
                  <a:gd name="T129" fmla="*/ 150 h 150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84" h="150">
                    <a:moveTo>
                      <a:pt x="183" y="0"/>
                    </a:moveTo>
                    <a:lnTo>
                      <a:pt x="186" y="3"/>
                    </a:lnTo>
                    <a:lnTo>
                      <a:pt x="186" y="5"/>
                    </a:lnTo>
                    <a:lnTo>
                      <a:pt x="187" y="5"/>
                    </a:lnTo>
                    <a:lnTo>
                      <a:pt x="207" y="26"/>
                    </a:lnTo>
                    <a:lnTo>
                      <a:pt x="227" y="47"/>
                    </a:lnTo>
                    <a:lnTo>
                      <a:pt x="227" y="49"/>
                    </a:lnTo>
                    <a:lnTo>
                      <a:pt x="211" y="63"/>
                    </a:lnTo>
                    <a:lnTo>
                      <a:pt x="193" y="80"/>
                    </a:lnTo>
                    <a:lnTo>
                      <a:pt x="177" y="96"/>
                    </a:lnTo>
                    <a:lnTo>
                      <a:pt x="174" y="96"/>
                    </a:lnTo>
                    <a:lnTo>
                      <a:pt x="174" y="97"/>
                    </a:lnTo>
                    <a:lnTo>
                      <a:pt x="158" y="113"/>
                    </a:lnTo>
                    <a:lnTo>
                      <a:pt x="155" y="113"/>
                    </a:lnTo>
                    <a:lnTo>
                      <a:pt x="155" y="114"/>
                    </a:lnTo>
                    <a:lnTo>
                      <a:pt x="139" y="129"/>
                    </a:lnTo>
                    <a:lnTo>
                      <a:pt x="126" y="115"/>
                    </a:lnTo>
                    <a:lnTo>
                      <a:pt x="126" y="113"/>
                    </a:lnTo>
                    <a:lnTo>
                      <a:pt x="125" y="113"/>
                    </a:lnTo>
                    <a:lnTo>
                      <a:pt x="113" y="100"/>
                    </a:lnTo>
                    <a:lnTo>
                      <a:pt x="98" y="84"/>
                    </a:lnTo>
                    <a:lnTo>
                      <a:pt x="85" y="71"/>
                    </a:lnTo>
                    <a:lnTo>
                      <a:pt x="85" y="68"/>
                    </a:lnTo>
                    <a:lnTo>
                      <a:pt x="84" y="68"/>
                    </a:lnTo>
                    <a:lnTo>
                      <a:pt x="72" y="55"/>
                    </a:lnTo>
                    <a:lnTo>
                      <a:pt x="60" y="42"/>
                    </a:lnTo>
                    <a:lnTo>
                      <a:pt x="60" y="41"/>
                    </a:lnTo>
                    <a:lnTo>
                      <a:pt x="76" y="26"/>
                    </a:lnTo>
                    <a:lnTo>
                      <a:pt x="92" y="11"/>
                    </a:lnTo>
                    <a:lnTo>
                      <a:pt x="94" y="11"/>
                    </a:lnTo>
                    <a:lnTo>
                      <a:pt x="94" y="9"/>
                    </a:lnTo>
                    <a:lnTo>
                      <a:pt x="103" y="0"/>
                    </a:lnTo>
                    <a:lnTo>
                      <a:pt x="44" y="0"/>
                    </a:lnTo>
                    <a:lnTo>
                      <a:pt x="44" y="1"/>
                    </a:lnTo>
                    <a:lnTo>
                      <a:pt x="30" y="12"/>
                    </a:lnTo>
                    <a:lnTo>
                      <a:pt x="30" y="13"/>
                    </a:lnTo>
                    <a:lnTo>
                      <a:pt x="20" y="22"/>
                    </a:lnTo>
                    <a:lnTo>
                      <a:pt x="1" y="39"/>
                    </a:lnTo>
                    <a:lnTo>
                      <a:pt x="0" y="39"/>
                    </a:lnTo>
                    <a:lnTo>
                      <a:pt x="18" y="58"/>
                    </a:lnTo>
                    <a:lnTo>
                      <a:pt x="18" y="60"/>
                    </a:lnTo>
                    <a:lnTo>
                      <a:pt x="20" y="60"/>
                    </a:lnTo>
                    <a:lnTo>
                      <a:pt x="38" y="79"/>
                    </a:lnTo>
                    <a:lnTo>
                      <a:pt x="38" y="81"/>
                    </a:lnTo>
                    <a:lnTo>
                      <a:pt x="40" y="81"/>
                    </a:lnTo>
                    <a:lnTo>
                      <a:pt x="58" y="100"/>
                    </a:lnTo>
                    <a:lnTo>
                      <a:pt x="58" y="102"/>
                    </a:lnTo>
                    <a:lnTo>
                      <a:pt x="60" y="102"/>
                    </a:lnTo>
                    <a:lnTo>
                      <a:pt x="78" y="121"/>
                    </a:lnTo>
                    <a:lnTo>
                      <a:pt x="78" y="123"/>
                    </a:lnTo>
                    <a:lnTo>
                      <a:pt x="80" y="123"/>
                    </a:lnTo>
                    <a:lnTo>
                      <a:pt x="98" y="142"/>
                    </a:lnTo>
                    <a:lnTo>
                      <a:pt x="98" y="144"/>
                    </a:lnTo>
                    <a:lnTo>
                      <a:pt x="99" y="144"/>
                    </a:lnTo>
                    <a:lnTo>
                      <a:pt x="103" y="150"/>
                    </a:lnTo>
                    <a:lnTo>
                      <a:pt x="178" y="150"/>
                    </a:lnTo>
                    <a:lnTo>
                      <a:pt x="178" y="148"/>
                    </a:lnTo>
                    <a:lnTo>
                      <a:pt x="191" y="135"/>
                    </a:lnTo>
                    <a:lnTo>
                      <a:pt x="194" y="135"/>
                    </a:lnTo>
                    <a:lnTo>
                      <a:pt x="194" y="134"/>
                    </a:lnTo>
                    <a:lnTo>
                      <a:pt x="210" y="118"/>
                    </a:lnTo>
                    <a:lnTo>
                      <a:pt x="213" y="118"/>
                    </a:lnTo>
                    <a:lnTo>
                      <a:pt x="213" y="117"/>
                    </a:lnTo>
                    <a:lnTo>
                      <a:pt x="229" y="101"/>
                    </a:lnTo>
                    <a:lnTo>
                      <a:pt x="231" y="101"/>
                    </a:lnTo>
                    <a:lnTo>
                      <a:pt x="231" y="100"/>
                    </a:lnTo>
                    <a:lnTo>
                      <a:pt x="247" y="84"/>
                    </a:lnTo>
                    <a:lnTo>
                      <a:pt x="250" y="84"/>
                    </a:lnTo>
                    <a:lnTo>
                      <a:pt x="250" y="83"/>
                    </a:lnTo>
                    <a:lnTo>
                      <a:pt x="266" y="67"/>
                    </a:lnTo>
                    <a:lnTo>
                      <a:pt x="269" y="67"/>
                    </a:lnTo>
                    <a:lnTo>
                      <a:pt x="269" y="66"/>
                    </a:lnTo>
                    <a:lnTo>
                      <a:pt x="284" y="51"/>
                    </a:lnTo>
                    <a:lnTo>
                      <a:pt x="284" y="49"/>
                    </a:lnTo>
                    <a:lnTo>
                      <a:pt x="283" y="49"/>
                    </a:lnTo>
                    <a:lnTo>
                      <a:pt x="270" y="35"/>
                    </a:lnTo>
                    <a:lnTo>
                      <a:pt x="270" y="33"/>
                    </a:lnTo>
                    <a:lnTo>
                      <a:pt x="269" y="33"/>
                    </a:lnTo>
                    <a:lnTo>
                      <a:pt x="255" y="20"/>
                    </a:lnTo>
                    <a:lnTo>
                      <a:pt x="255" y="17"/>
                    </a:lnTo>
                    <a:lnTo>
                      <a:pt x="254" y="17"/>
                    </a:lnTo>
                    <a:lnTo>
                      <a:pt x="239" y="1"/>
                    </a:lnTo>
                    <a:lnTo>
                      <a:pt x="239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D8D8D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7" name="Freeform 2152"/>
              <p:cNvSpPr>
                <a:spLocks/>
              </p:cNvSpPr>
              <p:nvPr/>
            </p:nvSpPr>
            <p:spPr bwMode="auto">
              <a:xfrm>
                <a:off x="3173" y="2313"/>
                <a:ext cx="57" cy="44"/>
              </a:xfrm>
              <a:custGeom>
                <a:avLst/>
                <a:gdLst>
                  <a:gd name="T0" fmla="*/ 15 w 172"/>
                  <a:gd name="T1" fmla="*/ 0 h 130"/>
                  <a:gd name="T2" fmla="*/ 15 w 172"/>
                  <a:gd name="T3" fmla="*/ 0 h 130"/>
                  <a:gd name="T4" fmla="*/ 12 w 172"/>
                  <a:gd name="T5" fmla="*/ 3 h 130"/>
                  <a:gd name="T6" fmla="*/ 12 w 172"/>
                  <a:gd name="T7" fmla="*/ 3 h 130"/>
                  <a:gd name="T8" fmla="*/ 12 w 172"/>
                  <a:gd name="T9" fmla="*/ 4 h 130"/>
                  <a:gd name="T10" fmla="*/ 9 w 172"/>
                  <a:gd name="T11" fmla="*/ 6 h 130"/>
                  <a:gd name="T12" fmla="*/ 29 w 172"/>
                  <a:gd name="T13" fmla="*/ 6 h 130"/>
                  <a:gd name="T14" fmla="*/ 31 w 172"/>
                  <a:gd name="T15" fmla="*/ 8 h 130"/>
                  <a:gd name="T16" fmla="*/ 34 w 172"/>
                  <a:gd name="T17" fmla="*/ 12 h 130"/>
                  <a:gd name="T18" fmla="*/ 37 w 172"/>
                  <a:gd name="T19" fmla="*/ 16 h 130"/>
                  <a:gd name="T20" fmla="*/ 37 w 172"/>
                  <a:gd name="T21" fmla="*/ 16 h 130"/>
                  <a:gd name="T22" fmla="*/ 33 w 172"/>
                  <a:gd name="T23" fmla="*/ 20 h 130"/>
                  <a:gd name="T24" fmla="*/ 28 w 172"/>
                  <a:gd name="T25" fmla="*/ 24 h 130"/>
                  <a:gd name="T26" fmla="*/ 19 w 172"/>
                  <a:gd name="T27" fmla="*/ 16 h 130"/>
                  <a:gd name="T28" fmla="*/ 19 w 172"/>
                  <a:gd name="T29" fmla="*/ 15 h 130"/>
                  <a:gd name="T30" fmla="*/ 24 w 172"/>
                  <a:gd name="T31" fmla="*/ 10 h 130"/>
                  <a:gd name="T32" fmla="*/ 25 w 172"/>
                  <a:gd name="T33" fmla="*/ 10 h 130"/>
                  <a:gd name="T34" fmla="*/ 25 w 172"/>
                  <a:gd name="T35" fmla="*/ 10 h 130"/>
                  <a:gd name="T36" fmla="*/ 28 w 172"/>
                  <a:gd name="T37" fmla="*/ 6 h 130"/>
                  <a:gd name="T38" fmla="*/ 9 w 172"/>
                  <a:gd name="T39" fmla="*/ 6 h 130"/>
                  <a:gd name="T40" fmla="*/ 9 w 172"/>
                  <a:gd name="T41" fmla="*/ 6 h 130"/>
                  <a:gd name="T42" fmla="*/ 6 w 172"/>
                  <a:gd name="T43" fmla="*/ 8 h 130"/>
                  <a:gd name="T44" fmla="*/ 1 w 172"/>
                  <a:gd name="T45" fmla="*/ 14 h 130"/>
                  <a:gd name="T46" fmla="*/ 0 w 172"/>
                  <a:gd name="T47" fmla="*/ 14 h 130"/>
                  <a:gd name="T48" fmla="*/ 4 w 172"/>
                  <a:gd name="T49" fmla="*/ 18 h 130"/>
                  <a:gd name="T50" fmla="*/ 4 w 172"/>
                  <a:gd name="T51" fmla="*/ 19 h 130"/>
                  <a:gd name="T52" fmla="*/ 5 w 172"/>
                  <a:gd name="T53" fmla="*/ 19 h 130"/>
                  <a:gd name="T54" fmla="*/ 9 w 172"/>
                  <a:gd name="T55" fmla="*/ 24 h 130"/>
                  <a:gd name="T56" fmla="*/ 13 w 172"/>
                  <a:gd name="T57" fmla="*/ 28 h 130"/>
                  <a:gd name="T58" fmla="*/ 13 w 172"/>
                  <a:gd name="T59" fmla="*/ 29 h 130"/>
                  <a:gd name="T60" fmla="*/ 14 w 172"/>
                  <a:gd name="T61" fmla="*/ 29 h 130"/>
                  <a:gd name="T62" fmla="*/ 18 w 172"/>
                  <a:gd name="T63" fmla="*/ 33 h 130"/>
                  <a:gd name="T64" fmla="*/ 18 w 172"/>
                  <a:gd name="T65" fmla="*/ 34 h 130"/>
                  <a:gd name="T66" fmla="*/ 19 w 172"/>
                  <a:gd name="T67" fmla="*/ 34 h 130"/>
                  <a:gd name="T68" fmla="*/ 23 w 172"/>
                  <a:gd name="T69" fmla="*/ 39 h 130"/>
                  <a:gd name="T70" fmla="*/ 27 w 172"/>
                  <a:gd name="T71" fmla="*/ 43 h 130"/>
                  <a:gd name="T72" fmla="*/ 27 w 172"/>
                  <a:gd name="T73" fmla="*/ 44 h 130"/>
                  <a:gd name="T74" fmla="*/ 28 w 172"/>
                  <a:gd name="T75" fmla="*/ 44 h 130"/>
                  <a:gd name="T76" fmla="*/ 28 w 172"/>
                  <a:gd name="T77" fmla="*/ 44 h 130"/>
                  <a:gd name="T78" fmla="*/ 33 w 172"/>
                  <a:gd name="T79" fmla="*/ 39 h 130"/>
                  <a:gd name="T80" fmla="*/ 39 w 172"/>
                  <a:gd name="T81" fmla="*/ 33 h 130"/>
                  <a:gd name="T82" fmla="*/ 44 w 172"/>
                  <a:gd name="T83" fmla="*/ 27 h 130"/>
                  <a:gd name="T84" fmla="*/ 45 w 172"/>
                  <a:gd name="T85" fmla="*/ 27 h 130"/>
                  <a:gd name="T86" fmla="*/ 45 w 172"/>
                  <a:gd name="T87" fmla="*/ 27 h 130"/>
                  <a:gd name="T88" fmla="*/ 51 w 172"/>
                  <a:gd name="T89" fmla="*/ 22 h 130"/>
                  <a:gd name="T90" fmla="*/ 52 w 172"/>
                  <a:gd name="T91" fmla="*/ 22 h 130"/>
                  <a:gd name="T92" fmla="*/ 52 w 172"/>
                  <a:gd name="T93" fmla="*/ 21 h 130"/>
                  <a:gd name="T94" fmla="*/ 57 w 172"/>
                  <a:gd name="T95" fmla="*/ 17 h 130"/>
                  <a:gd name="T96" fmla="*/ 57 w 172"/>
                  <a:gd name="T97" fmla="*/ 16 h 130"/>
                  <a:gd name="T98" fmla="*/ 56 w 172"/>
                  <a:gd name="T99" fmla="*/ 16 h 130"/>
                  <a:gd name="T100" fmla="*/ 50 w 172"/>
                  <a:gd name="T101" fmla="*/ 9 h 130"/>
                  <a:gd name="T102" fmla="*/ 50 w 172"/>
                  <a:gd name="T103" fmla="*/ 8 h 130"/>
                  <a:gd name="T104" fmla="*/ 50 w 172"/>
                  <a:gd name="T105" fmla="*/ 8 h 130"/>
                  <a:gd name="T106" fmla="*/ 43 w 172"/>
                  <a:gd name="T107" fmla="*/ 1 h 130"/>
                  <a:gd name="T108" fmla="*/ 42 w 172"/>
                  <a:gd name="T109" fmla="*/ 0 h 130"/>
                  <a:gd name="T110" fmla="*/ 15 w 172"/>
                  <a:gd name="T111" fmla="*/ 0 h 13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2"/>
                  <a:gd name="T169" fmla="*/ 0 h 130"/>
                  <a:gd name="T170" fmla="*/ 172 w 172"/>
                  <a:gd name="T171" fmla="*/ 130 h 13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2" h="130">
                    <a:moveTo>
                      <a:pt x="45" y="0"/>
                    </a:moveTo>
                    <a:lnTo>
                      <a:pt x="45" y="1"/>
                    </a:lnTo>
                    <a:lnTo>
                      <a:pt x="37" y="9"/>
                    </a:lnTo>
                    <a:lnTo>
                      <a:pt x="35" y="9"/>
                    </a:lnTo>
                    <a:lnTo>
                      <a:pt x="35" y="11"/>
                    </a:lnTo>
                    <a:lnTo>
                      <a:pt x="28" y="17"/>
                    </a:lnTo>
                    <a:lnTo>
                      <a:pt x="88" y="17"/>
                    </a:lnTo>
                    <a:lnTo>
                      <a:pt x="94" y="25"/>
                    </a:lnTo>
                    <a:lnTo>
                      <a:pt x="104" y="35"/>
                    </a:lnTo>
                    <a:lnTo>
                      <a:pt x="113" y="46"/>
                    </a:lnTo>
                    <a:lnTo>
                      <a:pt x="113" y="47"/>
                    </a:lnTo>
                    <a:lnTo>
                      <a:pt x="100" y="59"/>
                    </a:lnTo>
                    <a:lnTo>
                      <a:pt x="85" y="72"/>
                    </a:lnTo>
                    <a:lnTo>
                      <a:pt x="58" y="46"/>
                    </a:lnTo>
                    <a:lnTo>
                      <a:pt x="58" y="43"/>
                    </a:lnTo>
                    <a:lnTo>
                      <a:pt x="72" y="30"/>
                    </a:lnTo>
                    <a:lnTo>
                      <a:pt x="74" y="30"/>
                    </a:lnTo>
                    <a:lnTo>
                      <a:pt x="74" y="29"/>
                    </a:lnTo>
                    <a:lnTo>
                      <a:pt x="86" y="17"/>
                    </a:lnTo>
                    <a:lnTo>
                      <a:pt x="27" y="17"/>
                    </a:lnTo>
                    <a:lnTo>
                      <a:pt x="27" y="18"/>
                    </a:lnTo>
                    <a:lnTo>
                      <a:pt x="19" y="25"/>
                    </a:lnTo>
                    <a:lnTo>
                      <a:pt x="3" y="41"/>
                    </a:lnTo>
                    <a:lnTo>
                      <a:pt x="0" y="41"/>
                    </a:lnTo>
                    <a:lnTo>
                      <a:pt x="13" y="54"/>
                    </a:lnTo>
                    <a:lnTo>
                      <a:pt x="13" y="56"/>
                    </a:lnTo>
                    <a:lnTo>
                      <a:pt x="15" y="56"/>
                    </a:lnTo>
                    <a:lnTo>
                      <a:pt x="27" y="70"/>
                    </a:lnTo>
                    <a:lnTo>
                      <a:pt x="40" y="83"/>
                    </a:lnTo>
                    <a:lnTo>
                      <a:pt x="40" y="85"/>
                    </a:lnTo>
                    <a:lnTo>
                      <a:pt x="41" y="85"/>
                    </a:lnTo>
                    <a:lnTo>
                      <a:pt x="54" y="98"/>
                    </a:lnTo>
                    <a:lnTo>
                      <a:pt x="54" y="101"/>
                    </a:lnTo>
                    <a:lnTo>
                      <a:pt x="56" y="101"/>
                    </a:lnTo>
                    <a:lnTo>
                      <a:pt x="68" y="114"/>
                    </a:lnTo>
                    <a:lnTo>
                      <a:pt x="81" y="127"/>
                    </a:lnTo>
                    <a:lnTo>
                      <a:pt x="81" y="130"/>
                    </a:lnTo>
                    <a:lnTo>
                      <a:pt x="84" y="130"/>
                    </a:lnTo>
                    <a:lnTo>
                      <a:pt x="84" y="129"/>
                    </a:lnTo>
                    <a:lnTo>
                      <a:pt x="100" y="114"/>
                    </a:lnTo>
                    <a:lnTo>
                      <a:pt x="118" y="97"/>
                    </a:lnTo>
                    <a:lnTo>
                      <a:pt x="134" y="81"/>
                    </a:lnTo>
                    <a:lnTo>
                      <a:pt x="137" y="81"/>
                    </a:lnTo>
                    <a:lnTo>
                      <a:pt x="137" y="80"/>
                    </a:lnTo>
                    <a:lnTo>
                      <a:pt x="153" y="64"/>
                    </a:lnTo>
                    <a:lnTo>
                      <a:pt x="156" y="64"/>
                    </a:lnTo>
                    <a:lnTo>
                      <a:pt x="156" y="63"/>
                    </a:lnTo>
                    <a:lnTo>
                      <a:pt x="172" y="49"/>
                    </a:lnTo>
                    <a:lnTo>
                      <a:pt x="172" y="46"/>
                    </a:lnTo>
                    <a:lnTo>
                      <a:pt x="170" y="46"/>
                    </a:lnTo>
                    <a:lnTo>
                      <a:pt x="152" y="28"/>
                    </a:lnTo>
                    <a:lnTo>
                      <a:pt x="152" y="25"/>
                    </a:lnTo>
                    <a:lnTo>
                      <a:pt x="150" y="25"/>
                    </a:lnTo>
                    <a:lnTo>
                      <a:pt x="130" y="4"/>
                    </a:lnTo>
                    <a:lnTo>
                      <a:pt x="128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8E8E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8" name="Freeform 2153"/>
              <p:cNvSpPr>
                <a:spLocks/>
              </p:cNvSpPr>
              <p:nvPr/>
            </p:nvSpPr>
            <p:spPr bwMode="auto">
              <a:xfrm>
                <a:off x="3191" y="2319"/>
                <a:ext cx="20" cy="19"/>
              </a:xfrm>
              <a:custGeom>
                <a:avLst/>
                <a:gdLst>
                  <a:gd name="T0" fmla="*/ 10 w 58"/>
                  <a:gd name="T1" fmla="*/ 0 h 57"/>
                  <a:gd name="T2" fmla="*/ 10 w 58"/>
                  <a:gd name="T3" fmla="*/ 0 h 57"/>
                  <a:gd name="T4" fmla="*/ 6 w 58"/>
                  <a:gd name="T5" fmla="*/ 4 h 57"/>
                  <a:gd name="T6" fmla="*/ 0 w 58"/>
                  <a:gd name="T7" fmla="*/ 9 h 57"/>
                  <a:gd name="T8" fmla="*/ 0 w 58"/>
                  <a:gd name="T9" fmla="*/ 9 h 57"/>
                  <a:gd name="T10" fmla="*/ 10 w 58"/>
                  <a:gd name="T11" fmla="*/ 19 h 57"/>
                  <a:gd name="T12" fmla="*/ 10 w 58"/>
                  <a:gd name="T13" fmla="*/ 19 h 57"/>
                  <a:gd name="T14" fmla="*/ 10 w 58"/>
                  <a:gd name="T15" fmla="*/ 19 h 57"/>
                  <a:gd name="T16" fmla="*/ 10 w 58"/>
                  <a:gd name="T17" fmla="*/ 19 h 57"/>
                  <a:gd name="T18" fmla="*/ 15 w 58"/>
                  <a:gd name="T19" fmla="*/ 15 h 57"/>
                  <a:gd name="T20" fmla="*/ 20 w 58"/>
                  <a:gd name="T21" fmla="*/ 10 h 57"/>
                  <a:gd name="T22" fmla="*/ 20 w 58"/>
                  <a:gd name="T23" fmla="*/ 10 h 57"/>
                  <a:gd name="T24" fmla="*/ 20 w 58"/>
                  <a:gd name="T25" fmla="*/ 10 h 57"/>
                  <a:gd name="T26" fmla="*/ 17 w 58"/>
                  <a:gd name="T27" fmla="*/ 7 h 57"/>
                  <a:gd name="T28" fmla="*/ 17 w 58"/>
                  <a:gd name="T29" fmla="*/ 6 h 57"/>
                  <a:gd name="T30" fmla="*/ 17 w 58"/>
                  <a:gd name="T31" fmla="*/ 6 h 57"/>
                  <a:gd name="T32" fmla="*/ 14 w 58"/>
                  <a:gd name="T33" fmla="*/ 3 h 57"/>
                  <a:gd name="T34" fmla="*/ 14 w 58"/>
                  <a:gd name="T35" fmla="*/ 3 h 57"/>
                  <a:gd name="T36" fmla="*/ 13 w 58"/>
                  <a:gd name="T37" fmla="*/ 3 h 57"/>
                  <a:gd name="T38" fmla="*/ 11 w 58"/>
                  <a:gd name="T39" fmla="*/ 0 h 57"/>
                  <a:gd name="T40" fmla="*/ 10 w 58"/>
                  <a:gd name="T41" fmla="*/ 0 h 57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8"/>
                  <a:gd name="T64" fmla="*/ 0 h 57"/>
                  <a:gd name="T65" fmla="*/ 58 w 58"/>
                  <a:gd name="T66" fmla="*/ 57 h 57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8" h="57">
                    <a:moveTo>
                      <a:pt x="30" y="0"/>
                    </a:moveTo>
                    <a:lnTo>
                      <a:pt x="30" y="1"/>
                    </a:lnTo>
                    <a:lnTo>
                      <a:pt x="17" y="13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28" y="56"/>
                    </a:lnTo>
                    <a:lnTo>
                      <a:pt x="28" y="57"/>
                    </a:lnTo>
                    <a:lnTo>
                      <a:pt x="30" y="57"/>
                    </a:lnTo>
                    <a:lnTo>
                      <a:pt x="30" y="56"/>
                    </a:lnTo>
                    <a:lnTo>
                      <a:pt x="44" y="44"/>
                    </a:lnTo>
                    <a:lnTo>
                      <a:pt x="58" y="31"/>
                    </a:lnTo>
                    <a:lnTo>
                      <a:pt x="58" y="29"/>
                    </a:lnTo>
                    <a:lnTo>
                      <a:pt x="57" y="29"/>
                    </a:lnTo>
                    <a:lnTo>
                      <a:pt x="49" y="21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2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79" name="Rectangle 2154"/>
              <p:cNvSpPr>
                <a:spLocks noChangeArrowheads="1"/>
              </p:cNvSpPr>
              <p:nvPr/>
            </p:nvSpPr>
            <p:spPr bwMode="auto">
              <a:xfrm>
                <a:off x="3062" y="2313"/>
                <a:ext cx="398" cy="5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80" name="Rectangle 2155"/>
              <p:cNvSpPr>
                <a:spLocks noChangeArrowheads="1"/>
              </p:cNvSpPr>
              <p:nvPr/>
            </p:nvSpPr>
            <p:spPr bwMode="auto">
              <a:xfrm>
                <a:off x="3061" y="2313"/>
                <a:ext cx="397" cy="5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581" name="Freeform 2156"/>
              <p:cNvSpPr>
                <a:spLocks/>
              </p:cNvSpPr>
              <p:nvPr/>
            </p:nvSpPr>
            <p:spPr bwMode="auto">
              <a:xfrm>
                <a:off x="3059" y="2310"/>
                <a:ext cx="401" cy="58"/>
              </a:xfrm>
              <a:custGeom>
                <a:avLst/>
                <a:gdLst>
                  <a:gd name="T0" fmla="*/ 0 w 1204"/>
                  <a:gd name="T1" fmla="*/ 0 h 172"/>
                  <a:gd name="T2" fmla="*/ 0 w 1204"/>
                  <a:gd name="T3" fmla="*/ 58 h 172"/>
                  <a:gd name="T4" fmla="*/ 401 w 1204"/>
                  <a:gd name="T5" fmla="*/ 58 h 172"/>
                  <a:gd name="T6" fmla="*/ 401 w 1204"/>
                  <a:gd name="T7" fmla="*/ 0 h 172"/>
                  <a:gd name="T8" fmla="*/ 0 w 1204"/>
                  <a:gd name="T9" fmla="*/ 0 h 172"/>
                  <a:gd name="T10" fmla="*/ 5 w 1204"/>
                  <a:gd name="T11" fmla="*/ 5 h 172"/>
                  <a:gd name="T12" fmla="*/ 396 w 1204"/>
                  <a:gd name="T13" fmla="*/ 5 h 172"/>
                  <a:gd name="T14" fmla="*/ 396 w 1204"/>
                  <a:gd name="T15" fmla="*/ 53 h 172"/>
                  <a:gd name="T16" fmla="*/ 5 w 1204"/>
                  <a:gd name="T17" fmla="*/ 53 h 172"/>
                  <a:gd name="T18" fmla="*/ 5 w 1204"/>
                  <a:gd name="T19" fmla="*/ 5 h 172"/>
                  <a:gd name="T20" fmla="*/ 0 w 1204"/>
                  <a:gd name="T21" fmla="*/ 0 h 1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04"/>
                  <a:gd name="T34" fmla="*/ 0 h 172"/>
                  <a:gd name="T35" fmla="*/ 1204 w 1204"/>
                  <a:gd name="T36" fmla="*/ 172 h 1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04" h="172">
                    <a:moveTo>
                      <a:pt x="0" y="0"/>
                    </a:moveTo>
                    <a:lnTo>
                      <a:pt x="0" y="172"/>
                    </a:lnTo>
                    <a:lnTo>
                      <a:pt x="1204" y="172"/>
                    </a:lnTo>
                    <a:lnTo>
                      <a:pt x="1204" y="0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188" y="16"/>
                    </a:lnTo>
                    <a:lnTo>
                      <a:pt x="1188" y="156"/>
                    </a:lnTo>
                    <a:lnTo>
                      <a:pt x="16" y="156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2" name="Freeform 2157"/>
              <p:cNvSpPr>
                <a:spLocks/>
              </p:cNvSpPr>
              <p:nvPr/>
            </p:nvSpPr>
            <p:spPr bwMode="auto">
              <a:xfrm>
                <a:off x="3061" y="2318"/>
                <a:ext cx="400" cy="46"/>
              </a:xfrm>
              <a:custGeom>
                <a:avLst/>
                <a:gdLst>
                  <a:gd name="T0" fmla="*/ 0 w 1200"/>
                  <a:gd name="T1" fmla="*/ 45 h 138"/>
                  <a:gd name="T2" fmla="*/ 2 w 1200"/>
                  <a:gd name="T3" fmla="*/ 46 h 138"/>
                  <a:gd name="T4" fmla="*/ 4 w 1200"/>
                  <a:gd name="T5" fmla="*/ 45 h 138"/>
                  <a:gd name="T6" fmla="*/ 42 w 1200"/>
                  <a:gd name="T7" fmla="*/ 44 h 138"/>
                  <a:gd name="T8" fmla="*/ 44 w 1200"/>
                  <a:gd name="T9" fmla="*/ 45 h 138"/>
                  <a:gd name="T10" fmla="*/ 45 w 1200"/>
                  <a:gd name="T11" fmla="*/ 44 h 138"/>
                  <a:gd name="T12" fmla="*/ 81 w 1200"/>
                  <a:gd name="T13" fmla="*/ 44 h 138"/>
                  <a:gd name="T14" fmla="*/ 83 w 1200"/>
                  <a:gd name="T15" fmla="*/ 45 h 138"/>
                  <a:gd name="T16" fmla="*/ 84 w 1200"/>
                  <a:gd name="T17" fmla="*/ 44 h 138"/>
                  <a:gd name="T18" fmla="*/ 121 w 1200"/>
                  <a:gd name="T19" fmla="*/ 44 h 138"/>
                  <a:gd name="T20" fmla="*/ 123 w 1200"/>
                  <a:gd name="T21" fmla="*/ 45 h 138"/>
                  <a:gd name="T22" fmla="*/ 124 w 1200"/>
                  <a:gd name="T23" fmla="*/ 44 h 138"/>
                  <a:gd name="T24" fmla="*/ 161 w 1200"/>
                  <a:gd name="T25" fmla="*/ 44 h 138"/>
                  <a:gd name="T26" fmla="*/ 163 w 1200"/>
                  <a:gd name="T27" fmla="*/ 45 h 138"/>
                  <a:gd name="T28" fmla="*/ 164 w 1200"/>
                  <a:gd name="T29" fmla="*/ 44 h 138"/>
                  <a:gd name="T30" fmla="*/ 201 w 1200"/>
                  <a:gd name="T31" fmla="*/ 44 h 138"/>
                  <a:gd name="T32" fmla="*/ 203 w 1200"/>
                  <a:gd name="T33" fmla="*/ 45 h 138"/>
                  <a:gd name="T34" fmla="*/ 204 w 1200"/>
                  <a:gd name="T35" fmla="*/ 44 h 138"/>
                  <a:gd name="T36" fmla="*/ 241 w 1200"/>
                  <a:gd name="T37" fmla="*/ 44 h 138"/>
                  <a:gd name="T38" fmla="*/ 243 w 1200"/>
                  <a:gd name="T39" fmla="*/ 45 h 138"/>
                  <a:gd name="T40" fmla="*/ 244 w 1200"/>
                  <a:gd name="T41" fmla="*/ 44 h 138"/>
                  <a:gd name="T42" fmla="*/ 280 w 1200"/>
                  <a:gd name="T43" fmla="*/ 44 h 138"/>
                  <a:gd name="T44" fmla="*/ 283 w 1200"/>
                  <a:gd name="T45" fmla="*/ 45 h 138"/>
                  <a:gd name="T46" fmla="*/ 283 w 1200"/>
                  <a:gd name="T47" fmla="*/ 44 h 138"/>
                  <a:gd name="T48" fmla="*/ 320 w 1200"/>
                  <a:gd name="T49" fmla="*/ 44 h 138"/>
                  <a:gd name="T50" fmla="*/ 322 w 1200"/>
                  <a:gd name="T51" fmla="*/ 45 h 138"/>
                  <a:gd name="T52" fmla="*/ 323 w 1200"/>
                  <a:gd name="T53" fmla="*/ 44 h 138"/>
                  <a:gd name="T54" fmla="*/ 359 w 1200"/>
                  <a:gd name="T55" fmla="*/ 44 h 138"/>
                  <a:gd name="T56" fmla="*/ 361 w 1200"/>
                  <a:gd name="T57" fmla="*/ 45 h 138"/>
                  <a:gd name="T58" fmla="*/ 362 w 1200"/>
                  <a:gd name="T59" fmla="*/ 44 h 138"/>
                  <a:gd name="T60" fmla="*/ 397 w 1200"/>
                  <a:gd name="T61" fmla="*/ 38 h 138"/>
                  <a:gd name="T62" fmla="*/ 399 w 1200"/>
                  <a:gd name="T63" fmla="*/ 39 h 138"/>
                  <a:gd name="T64" fmla="*/ 400 w 1200"/>
                  <a:gd name="T65" fmla="*/ 37 h 138"/>
                  <a:gd name="T66" fmla="*/ 381 w 1200"/>
                  <a:gd name="T67" fmla="*/ 1 h 138"/>
                  <a:gd name="T68" fmla="*/ 379 w 1200"/>
                  <a:gd name="T69" fmla="*/ 0 h 138"/>
                  <a:gd name="T70" fmla="*/ 378 w 1200"/>
                  <a:gd name="T71" fmla="*/ 1 h 138"/>
                  <a:gd name="T72" fmla="*/ 343 w 1200"/>
                  <a:gd name="T73" fmla="*/ 1 h 138"/>
                  <a:gd name="T74" fmla="*/ 342 w 1200"/>
                  <a:gd name="T75" fmla="*/ 0 h 138"/>
                  <a:gd name="T76" fmla="*/ 340 w 1200"/>
                  <a:gd name="T77" fmla="*/ 1 h 138"/>
                  <a:gd name="T78" fmla="*/ 304 w 1200"/>
                  <a:gd name="T79" fmla="*/ 1 h 138"/>
                  <a:gd name="T80" fmla="*/ 302 w 1200"/>
                  <a:gd name="T81" fmla="*/ 0 h 138"/>
                  <a:gd name="T82" fmla="*/ 301 w 1200"/>
                  <a:gd name="T83" fmla="*/ 1 h 138"/>
                  <a:gd name="T84" fmla="*/ 263 w 1200"/>
                  <a:gd name="T85" fmla="*/ 1 h 138"/>
                  <a:gd name="T86" fmla="*/ 262 w 1200"/>
                  <a:gd name="T87" fmla="*/ 0 h 138"/>
                  <a:gd name="T88" fmla="*/ 260 w 1200"/>
                  <a:gd name="T89" fmla="*/ 1 h 138"/>
                  <a:gd name="T90" fmla="*/ 224 w 1200"/>
                  <a:gd name="T91" fmla="*/ 2 h 138"/>
                  <a:gd name="T92" fmla="*/ 222 w 1200"/>
                  <a:gd name="T93" fmla="*/ 1 h 138"/>
                  <a:gd name="T94" fmla="*/ 221 w 1200"/>
                  <a:gd name="T95" fmla="*/ 2 h 138"/>
                  <a:gd name="T96" fmla="*/ 184 w 1200"/>
                  <a:gd name="T97" fmla="*/ 1 h 138"/>
                  <a:gd name="T98" fmla="*/ 182 w 1200"/>
                  <a:gd name="T99" fmla="*/ 0 h 138"/>
                  <a:gd name="T100" fmla="*/ 181 w 1200"/>
                  <a:gd name="T101" fmla="*/ 1 h 138"/>
                  <a:gd name="T102" fmla="*/ 144 w 1200"/>
                  <a:gd name="T103" fmla="*/ 2 h 138"/>
                  <a:gd name="T104" fmla="*/ 142 w 1200"/>
                  <a:gd name="T105" fmla="*/ 1 h 138"/>
                  <a:gd name="T106" fmla="*/ 141 w 1200"/>
                  <a:gd name="T107" fmla="*/ 2 h 138"/>
                  <a:gd name="T108" fmla="*/ 105 w 1200"/>
                  <a:gd name="T109" fmla="*/ 2 h 138"/>
                  <a:gd name="T110" fmla="*/ 103 w 1200"/>
                  <a:gd name="T111" fmla="*/ 1 h 138"/>
                  <a:gd name="T112" fmla="*/ 102 w 1200"/>
                  <a:gd name="T113" fmla="*/ 2 h 138"/>
                  <a:gd name="T114" fmla="*/ 65 w 1200"/>
                  <a:gd name="T115" fmla="*/ 1 h 138"/>
                  <a:gd name="T116" fmla="*/ 63 w 1200"/>
                  <a:gd name="T117" fmla="*/ 0 h 138"/>
                  <a:gd name="T118" fmla="*/ 62 w 1200"/>
                  <a:gd name="T119" fmla="*/ 1 h 138"/>
                  <a:gd name="T120" fmla="*/ 25 w 1200"/>
                  <a:gd name="T121" fmla="*/ 1 h 138"/>
                  <a:gd name="T122" fmla="*/ 23 w 1200"/>
                  <a:gd name="T123" fmla="*/ 0 h 138"/>
                  <a:gd name="T124" fmla="*/ 22 w 1200"/>
                  <a:gd name="T125" fmla="*/ 1 h 13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200"/>
                  <a:gd name="T190" fmla="*/ 0 h 138"/>
                  <a:gd name="T191" fmla="*/ 1200 w 1200"/>
                  <a:gd name="T192" fmla="*/ 138 h 13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200" h="138">
                    <a:moveTo>
                      <a:pt x="0" y="130"/>
                    </a:moveTo>
                    <a:lnTo>
                      <a:pt x="0" y="134"/>
                    </a:lnTo>
                    <a:lnTo>
                      <a:pt x="1" y="135"/>
                    </a:lnTo>
                    <a:lnTo>
                      <a:pt x="1" y="137"/>
                    </a:lnTo>
                    <a:lnTo>
                      <a:pt x="3" y="138"/>
                    </a:lnTo>
                    <a:lnTo>
                      <a:pt x="7" y="138"/>
                    </a:lnTo>
                    <a:lnTo>
                      <a:pt x="8" y="137"/>
                    </a:lnTo>
                    <a:lnTo>
                      <a:pt x="9" y="137"/>
                    </a:lnTo>
                    <a:lnTo>
                      <a:pt x="11" y="135"/>
                    </a:lnTo>
                    <a:lnTo>
                      <a:pt x="72" y="19"/>
                    </a:lnTo>
                    <a:lnTo>
                      <a:pt x="124" y="131"/>
                    </a:lnTo>
                    <a:lnTo>
                      <a:pt x="125" y="133"/>
                    </a:lnTo>
                    <a:lnTo>
                      <a:pt x="126" y="133"/>
                    </a:lnTo>
                    <a:lnTo>
                      <a:pt x="128" y="134"/>
                    </a:lnTo>
                    <a:lnTo>
                      <a:pt x="132" y="134"/>
                    </a:lnTo>
                    <a:lnTo>
                      <a:pt x="133" y="133"/>
                    </a:lnTo>
                    <a:lnTo>
                      <a:pt x="133" y="131"/>
                    </a:lnTo>
                    <a:lnTo>
                      <a:pt x="134" y="131"/>
                    </a:lnTo>
                    <a:lnTo>
                      <a:pt x="190" y="19"/>
                    </a:lnTo>
                    <a:lnTo>
                      <a:pt x="242" y="131"/>
                    </a:lnTo>
                    <a:lnTo>
                      <a:pt x="243" y="133"/>
                    </a:lnTo>
                    <a:lnTo>
                      <a:pt x="245" y="133"/>
                    </a:lnTo>
                    <a:lnTo>
                      <a:pt x="246" y="134"/>
                    </a:lnTo>
                    <a:lnTo>
                      <a:pt x="250" y="134"/>
                    </a:lnTo>
                    <a:lnTo>
                      <a:pt x="251" y="133"/>
                    </a:lnTo>
                    <a:lnTo>
                      <a:pt x="251" y="131"/>
                    </a:lnTo>
                    <a:lnTo>
                      <a:pt x="253" y="131"/>
                    </a:lnTo>
                    <a:lnTo>
                      <a:pt x="310" y="20"/>
                    </a:lnTo>
                    <a:lnTo>
                      <a:pt x="362" y="131"/>
                    </a:lnTo>
                    <a:lnTo>
                      <a:pt x="363" y="133"/>
                    </a:lnTo>
                    <a:lnTo>
                      <a:pt x="365" y="133"/>
                    </a:lnTo>
                    <a:lnTo>
                      <a:pt x="366" y="134"/>
                    </a:lnTo>
                    <a:lnTo>
                      <a:pt x="370" y="134"/>
                    </a:lnTo>
                    <a:lnTo>
                      <a:pt x="371" y="133"/>
                    </a:lnTo>
                    <a:lnTo>
                      <a:pt x="371" y="131"/>
                    </a:lnTo>
                    <a:lnTo>
                      <a:pt x="373" y="131"/>
                    </a:lnTo>
                    <a:lnTo>
                      <a:pt x="428" y="20"/>
                    </a:lnTo>
                    <a:lnTo>
                      <a:pt x="480" y="131"/>
                    </a:lnTo>
                    <a:lnTo>
                      <a:pt x="482" y="133"/>
                    </a:lnTo>
                    <a:lnTo>
                      <a:pt x="483" y="133"/>
                    </a:lnTo>
                    <a:lnTo>
                      <a:pt x="484" y="134"/>
                    </a:lnTo>
                    <a:lnTo>
                      <a:pt x="488" y="134"/>
                    </a:lnTo>
                    <a:lnTo>
                      <a:pt x="490" y="133"/>
                    </a:lnTo>
                    <a:lnTo>
                      <a:pt x="490" y="131"/>
                    </a:lnTo>
                    <a:lnTo>
                      <a:pt x="491" y="131"/>
                    </a:lnTo>
                    <a:lnTo>
                      <a:pt x="547" y="19"/>
                    </a:lnTo>
                    <a:lnTo>
                      <a:pt x="601" y="131"/>
                    </a:lnTo>
                    <a:lnTo>
                      <a:pt x="603" y="133"/>
                    </a:lnTo>
                    <a:lnTo>
                      <a:pt x="604" y="133"/>
                    </a:lnTo>
                    <a:lnTo>
                      <a:pt x="605" y="134"/>
                    </a:lnTo>
                    <a:lnTo>
                      <a:pt x="609" y="134"/>
                    </a:lnTo>
                    <a:lnTo>
                      <a:pt x="611" y="133"/>
                    </a:lnTo>
                    <a:lnTo>
                      <a:pt x="611" y="131"/>
                    </a:lnTo>
                    <a:lnTo>
                      <a:pt x="612" y="131"/>
                    </a:lnTo>
                    <a:lnTo>
                      <a:pt x="668" y="20"/>
                    </a:lnTo>
                    <a:lnTo>
                      <a:pt x="721" y="131"/>
                    </a:lnTo>
                    <a:lnTo>
                      <a:pt x="723" y="133"/>
                    </a:lnTo>
                    <a:lnTo>
                      <a:pt x="724" y="133"/>
                    </a:lnTo>
                    <a:lnTo>
                      <a:pt x="725" y="134"/>
                    </a:lnTo>
                    <a:lnTo>
                      <a:pt x="729" y="134"/>
                    </a:lnTo>
                    <a:lnTo>
                      <a:pt x="730" y="133"/>
                    </a:lnTo>
                    <a:lnTo>
                      <a:pt x="730" y="131"/>
                    </a:lnTo>
                    <a:lnTo>
                      <a:pt x="732" y="131"/>
                    </a:lnTo>
                    <a:lnTo>
                      <a:pt x="786" y="19"/>
                    </a:lnTo>
                    <a:lnTo>
                      <a:pt x="840" y="131"/>
                    </a:lnTo>
                    <a:lnTo>
                      <a:pt x="841" y="133"/>
                    </a:lnTo>
                    <a:lnTo>
                      <a:pt x="842" y="133"/>
                    </a:lnTo>
                    <a:lnTo>
                      <a:pt x="844" y="134"/>
                    </a:lnTo>
                    <a:lnTo>
                      <a:pt x="848" y="134"/>
                    </a:lnTo>
                    <a:lnTo>
                      <a:pt x="849" y="133"/>
                    </a:lnTo>
                    <a:lnTo>
                      <a:pt x="849" y="131"/>
                    </a:lnTo>
                    <a:lnTo>
                      <a:pt x="850" y="131"/>
                    </a:lnTo>
                    <a:lnTo>
                      <a:pt x="907" y="19"/>
                    </a:lnTo>
                    <a:lnTo>
                      <a:pt x="958" y="131"/>
                    </a:lnTo>
                    <a:lnTo>
                      <a:pt x="959" y="133"/>
                    </a:lnTo>
                    <a:lnTo>
                      <a:pt x="961" y="133"/>
                    </a:lnTo>
                    <a:lnTo>
                      <a:pt x="962" y="134"/>
                    </a:lnTo>
                    <a:lnTo>
                      <a:pt x="966" y="134"/>
                    </a:lnTo>
                    <a:lnTo>
                      <a:pt x="967" y="133"/>
                    </a:lnTo>
                    <a:lnTo>
                      <a:pt x="967" y="131"/>
                    </a:lnTo>
                    <a:lnTo>
                      <a:pt x="969" y="131"/>
                    </a:lnTo>
                    <a:lnTo>
                      <a:pt x="1026" y="17"/>
                    </a:lnTo>
                    <a:lnTo>
                      <a:pt x="1076" y="131"/>
                    </a:lnTo>
                    <a:lnTo>
                      <a:pt x="1078" y="133"/>
                    </a:lnTo>
                    <a:lnTo>
                      <a:pt x="1079" y="133"/>
                    </a:lnTo>
                    <a:lnTo>
                      <a:pt x="1080" y="134"/>
                    </a:lnTo>
                    <a:lnTo>
                      <a:pt x="1084" y="134"/>
                    </a:lnTo>
                    <a:lnTo>
                      <a:pt x="1086" y="133"/>
                    </a:lnTo>
                    <a:lnTo>
                      <a:pt x="1086" y="131"/>
                    </a:lnTo>
                    <a:lnTo>
                      <a:pt x="1087" y="131"/>
                    </a:lnTo>
                    <a:lnTo>
                      <a:pt x="1139" y="19"/>
                    </a:lnTo>
                    <a:lnTo>
                      <a:pt x="1190" y="113"/>
                    </a:lnTo>
                    <a:lnTo>
                      <a:pt x="1191" y="114"/>
                    </a:lnTo>
                    <a:lnTo>
                      <a:pt x="1192" y="114"/>
                    </a:lnTo>
                    <a:lnTo>
                      <a:pt x="1194" y="116"/>
                    </a:lnTo>
                    <a:lnTo>
                      <a:pt x="1198" y="116"/>
                    </a:lnTo>
                    <a:lnTo>
                      <a:pt x="1199" y="114"/>
                    </a:lnTo>
                    <a:lnTo>
                      <a:pt x="1199" y="113"/>
                    </a:lnTo>
                    <a:lnTo>
                      <a:pt x="1200" y="112"/>
                    </a:lnTo>
                    <a:lnTo>
                      <a:pt x="1200" y="108"/>
                    </a:lnTo>
                    <a:lnTo>
                      <a:pt x="1144" y="4"/>
                    </a:lnTo>
                    <a:lnTo>
                      <a:pt x="1143" y="4"/>
                    </a:lnTo>
                    <a:lnTo>
                      <a:pt x="1143" y="3"/>
                    </a:lnTo>
                    <a:lnTo>
                      <a:pt x="1142" y="1"/>
                    </a:lnTo>
                    <a:lnTo>
                      <a:pt x="1138" y="1"/>
                    </a:lnTo>
                    <a:lnTo>
                      <a:pt x="1136" y="3"/>
                    </a:lnTo>
                    <a:lnTo>
                      <a:pt x="1135" y="3"/>
                    </a:lnTo>
                    <a:lnTo>
                      <a:pt x="1134" y="4"/>
                    </a:lnTo>
                    <a:lnTo>
                      <a:pt x="1082" y="116"/>
                    </a:lnTo>
                    <a:lnTo>
                      <a:pt x="1031" y="3"/>
                    </a:lnTo>
                    <a:lnTo>
                      <a:pt x="1030" y="3"/>
                    </a:lnTo>
                    <a:lnTo>
                      <a:pt x="1030" y="1"/>
                    </a:lnTo>
                    <a:lnTo>
                      <a:pt x="1029" y="0"/>
                    </a:lnTo>
                    <a:lnTo>
                      <a:pt x="1025" y="0"/>
                    </a:lnTo>
                    <a:lnTo>
                      <a:pt x="1023" y="1"/>
                    </a:lnTo>
                    <a:lnTo>
                      <a:pt x="1022" y="1"/>
                    </a:lnTo>
                    <a:lnTo>
                      <a:pt x="1021" y="3"/>
                    </a:lnTo>
                    <a:lnTo>
                      <a:pt x="963" y="117"/>
                    </a:lnTo>
                    <a:lnTo>
                      <a:pt x="913" y="4"/>
                    </a:lnTo>
                    <a:lnTo>
                      <a:pt x="911" y="4"/>
                    </a:lnTo>
                    <a:lnTo>
                      <a:pt x="911" y="3"/>
                    </a:lnTo>
                    <a:lnTo>
                      <a:pt x="910" y="1"/>
                    </a:lnTo>
                    <a:lnTo>
                      <a:pt x="906" y="1"/>
                    </a:lnTo>
                    <a:lnTo>
                      <a:pt x="905" y="3"/>
                    </a:lnTo>
                    <a:lnTo>
                      <a:pt x="903" y="3"/>
                    </a:lnTo>
                    <a:lnTo>
                      <a:pt x="902" y="4"/>
                    </a:lnTo>
                    <a:lnTo>
                      <a:pt x="845" y="117"/>
                    </a:lnTo>
                    <a:lnTo>
                      <a:pt x="792" y="4"/>
                    </a:lnTo>
                    <a:lnTo>
                      <a:pt x="790" y="4"/>
                    </a:lnTo>
                    <a:lnTo>
                      <a:pt x="790" y="3"/>
                    </a:lnTo>
                    <a:lnTo>
                      <a:pt x="789" y="1"/>
                    </a:lnTo>
                    <a:lnTo>
                      <a:pt x="785" y="1"/>
                    </a:lnTo>
                    <a:lnTo>
                      <a:pt x="784" y="3"/>
                    </a:lnTo>
                    <a:lnTo>
                      <a:pt x="782" y="3"/>
                    </a:lnTo>
                    <a:lnTo>
                      <a:pt x="781" y="4"/>
                    </a:lnTo>
                    <a:lnTo>
                      <a:pt x="726" y="117"/>
                    </a:lnTo>
                    <a:lnTo>
                      <a:pt x="673" y="5"/>
                    </a:lnTo>
                    <a:lnTo>
                      <a:pt x="672" y="5"/>
                    </a:lnTo>
                    <a:lnTo>
                      <a:pt x="672" y="4"/>
                    </a:lnTo>
                    <a:lnTo>
                      <a:pt x="671" y="3"/>
                    </a:lnTo>
                    <a:lnTo>
                      <a:pt x="667" y="3"/>
                    </a:lnTo>
                    <a:lnTo>
                      <a:pt x="665" y="4"/>
                    </a:lnTo>
                    <a:lnTo>
                      <a:pt x="664" y="4"/>
                    </a:lnTo>
                    <a:lnTo>
                      <a:pt x="663" y="5"/>
                    </a:lnTo>
                    <a:lnTo>
                      <a:pt x="607" y="117"/>
                    </a:lnTo>
                    <a:lnTo>
                      <a:pt x="552" y="4"/>
                    </a:lnTo>
                    <a:lnTo>
                      <a:pt x="551" y="4"/>
                    </a:lnTo>
                    <a:lnTo>
                      <a:pt x="551" y="3"/>
                    </a:lnTo>
                    <a:lnTo>
                      <a:pt x="549" y="1"/>
                    </a:lnTo>
                    <a:lnTo>
                      <a:pt x="546" y="1"/>
                    </a:lnTo>
                    <a:lnTo>
                      <a:pt x="544" y="3"/>
                    </a:lnTo>
                    <a:lnTo>
                      <a:pt x="543" y="3"/>
                    </a:lnTo>
                    <a:lnTo>
                      <a:pt x="542" y="4"/>
                    </a:lnTo>
                    <a:lnTo>
                      <a:pt x="486" y="117"/>
                    </a:lnTo>
                    <a:lnTo>
                      <a:pt x="434" y="5"/>
                    </a:lnTo>
                    <a:lnTo>
                      <a:pt x="432" y="5"/>
                    </a:lnTo>
                    <a:lnTo>
                      <a:pt x="432" y="4"/>
                    </a:lnTo>
                    <a:lnTo>
                      <a:pt x="431" y="3"/>
                    </a:lnTo>
                    <a:lnTo>
                      <a:pt x="427" y="3"/>
                    </a:lnTo>
                    <a:lnTo>
                      <a:pt x="426" y="4"/>
                    </a:lnTo>
                    <a:lnTo>
                      <a:pt x="424" y="4"/>
                    </a:lnTo>
                    <a:lnTo>
                      <a:pt x="423" y="5"/>
                    </a:lnTo>
                    <a:lnTo>
                      <a:pt x="367" y="117"/>
                    </a:lnTo>
                    <a:lnTo>
                      <a:pt x="315" y="5"/>
                    </a:lnTo>
                    <a:lnTo>
                      <a:pt x="314" y="5"/>
                    </a:lnTo>
                    <a:lnTo>
                      <a:pt x="314" y="4"/>
                    </a:lnTo>
                    <a:lnTo>
                      <a:pt x="313" y="3"/>
                    </a:lnTo>
                    <a:lnTo>
                      <a:pt x="309" y="3"/>
                    </a:lnTo>
                    <a:lnTo>
                      <a:pt x="307" y="4"/>
                    </a:lnTo>
                    <a:lnTo>
                      <a:pt x="306" y="4"/>
                    </a:lnTo>
                    <a:lnTo>
                      <a:pt x="305" y="5"/>
                    </a:lnTo>
                    <a:lnTo>
                      <a:pt x="247" y="117"/>
                    </a:lnTo>
                    <a:lnTo>
                      <a:pt x="196" y="4"/>
                    </a:lnTo>
                    <a:lnTo>
                      <a:pt x="194" y="4"/>
                    </a:lnTo>
                    <a:lnTo>
                      <a:pt x="194" y="3"/>
                    </a:lnTo>
                    <a:lnTo>
                      <a:pt x="193" y="1"/>
                    </a:lnTo>
                    <a:lnTo>
                      <a:pt x="189" y="1"/>
                    </a:lnTo>
                    <a:lnTo>
                      <a:pt x="188" y="3"/>
                    </a:lnTo>
                    <a:lnTo>
                      <a:pt x="186" y="3"/>
                    </a:lnTo>
                    <a:lnTo>
                      <a:pt x="185" y="4"/>
                    </a:lnTo>
                    <a:lnTo>
                      <a:pt x="129" y="117"/>
                    </a:lnTo>
                    <a:lnTo>
                      <a:pt x="77" y="4"/>
                    </a:lnTo>
                    <a:lnTo>
                      <a:pt x="76" y="4"/>
                    </a:lnTo>
                    <a:lnTo>
                      <a:pt x="76" y="3"/>
                    </a:lnTo>
                    <a:lnTo>
                      <a:pt x="74" y="1"/>
                    </a:lnTo>
                    <a:lnTo>
                      <a:pt x="70" y="1"/>
                    </a:lnTo>
                    <a:lnTo>
                      <a:pt x="69" y="3"/>
                    </a:lnTo>
                    <a:lnTo>
                      <a:pt x="68" y="3"/>
                    </a:lnTo>
                    <a:lnTo>
                      <a:pt x="66" y="4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3" name="Freeform 2158"/>
              <p:cNvSpPr>
                <a:spLocks/>
              </p:cNvSpPr>
              <p:nvPr/>
            </p:nvSpPr>
            <p:spPr bwMode="auto">
              <a:xfrm>
                <a:off x="3455" y="2300"/>
                <a:ext cx="4" cy="3"/>
              </a:xfrm>
              <a:custGeom>
                <a:avLst/>
                <a:gdLst>
                  <a:gd name="T0" fmla="*/ 4 w 10"/>
                  <a:gd name="T1" fmla="*/ 0 h 10"/>
                  <a:gd name="T2" fmla="*/ 4 w 10"/>
                  <a:gd name="T3" fmla="*/ 1 h 10"/>
                  <a:gd name="T4" fmla="*/ 2 w 10"/>
                  <a:gd name="T5" fmla="*/ 2 h 10"/>
                  <a:gd name="T6" fmla="*/ 0 w 10"/>
                  <a:gd name="T7" fmla="*/ 2 h 10"/>
                  <a:gd name="T8" fmla="*/ 0 w 10"/>
                  <a:gd name="T9" fmla="*/ 2 h 10"/>
                  <a:gd name="T10" fmla="*/ 0 w 10"/>
                  <a:gd name="T11" fmla="*/ 2 h 10"/>
                  <a:gd name="T12" fmla="*/ 0 w 10"/>
                  <a:gd name="T13" fmla="*/ 3 h 10"/>
                  <a:gd name="T14" fmla="*/ 4 w 10"/>
                  <a:gd name="T15" fmla="*/ 3 h 10"/>
                  <a:gd name="T16" fmla="*/ 4 w 10"/>
                  <a:gd name="T17" fmla="*/ 0 h 10"/>
                  <a:gd name="T18" fmla="*/ 4 w 10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0"/>
                  <a:gd name="T31" fmla="*/ 0 h 10"/>
                  <a:gd name="T32" fmla="*/ 10 w 10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0" h="10">
                    <a:moveTo>
                      <a:pt x="9" y="0"/>
                    </a:moveTo>
                    <a:lnTo>
                      <a:pt x="9" y="2"/>
                    </a:lnTo>
                    <a:lnTo>
                      <a:pt x="4" y="7"/>
                    </a:lnTo>
                    <a:lnTo>
                      <a:pt x="1" y="7"/>
                    </a:lnTo>
                    <a:lnTo>
                      <a:pt x="1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10" y="10"/>
                    </a:lnTo>
                    <a:lnTo>
                      <a:pt x="10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4" name="Freeform 2159"/>
              <p:cNvSpPr>
                <a:spLocks/>
              </p:cNvSpPr>
              <p:nvPr/>
            </p:nvSpPr>
            <p:spPr bwMode="auto">
              <a:xfrm>
                <a:off x="3436" y="2282"/>
                <a:ext cx="23" cy="21"/>
              </a:xfrm>
              <a:custGeom>
                <a:avLst/>
                <a:gdLst>
                  <a:gd name="T0" fmla="*/ 23 w 69"/>
                  <a:gd name="T1" fmla="*/ 0 h 63"/>
                  <a:gd name="T2" fmla="*/ 23 w 69"/>
                  <a:gd name="T3" fmla="*/ 0 h 63"/>
                  <a:gd name="T4" fmla="*/ 18 w 69"/>
                  <a:gd name="T5" fmla="*/ 4 h 63"/>
                  <a:gd name="T6" fmla="*/ 18 w 69"/>
                  <a:gd name="T7" fmla="*/ 4 h 63"/>
                  <a:gd name="T8" fmla="*/ 15 w 69"/>
                  <a:gd name="T9" fmla="*/ 7 h 63"/>
                  <a:gd name="T10" fmla="*/ 8 w 69"/>
                  <a:gd name="T11" fmla="*/ 13 h 63"/>
                  <a:gd name="T12" fmla="*/ 8 w 69"/>
                  <a:gd name="T13" fmla="*/ 13 h 63"/>
                  <a:gd name="T14" fmla="*/ 8 w 69"/>
                  <a:gd name="T15" fmla="*/ 14 h 63"/>
                  <a:gd name="T16" fmla="*/ 1 w 69"/>
                  <a:gd name="T17" fmla="*/ 20 h 63"/>
                  <a:gd name="T18" fmla="*/ 0 w 69"/>
                  <a:gd name="T19" fmla="*/ 21 h 63"/>
                  <a:gd name="T20" fmla="*/ 20 w 69"/>
                  <a:gd name="T21" fmla="*/ 21 h 63"/>
                  <a:gd name="T22" fmla="*/ 20 w 69"/>
                  <a:gd name="T23" fmla="*/ 20 h 63"/>
                  <a:gd name="T24" fmla="*/ 21 w 69"/>
                  <a:gd name="T25" fmla="*/ 20 h 63"/>
                  <a:gd name="T26" fmla="*/ 21 w 69"/>
                  <a:gd name="T27" fmla="*/ 20 h 63"/>
                  <a:gd name="T28" fmla="*/ 23 w 69"/>
                  <a:gd name="T29" fmla="*/ 18 h 63"/>
                  <a:gd name="T30" fmla="*/ 23 w 69"/>
                  <a:gd name="T31" fmla="*/ 0 h 63"/>
                  <a:gd name="T32" fmla="*/ 23 w 69"/>
                  <a:gd name="T33" fmla="*/ 0 h 6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63"/>
                  <a:gd name="T53" fmla="*/ 69 w 69"/>
                  <a:gd name="T54" fmla="*/ 63 h 6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63">
                    <a:moveTo>
                      <a:pt x="68" y="0"/>
                    </a:moveTo>
                    <a:lnTo>
                      <a:pt x="68" y="1"/>
                    </a:lnTo>
                    <a:lnTo>
                      <a:pt x="55" y="11"/>
                    </a:lnTo>
                    <a:lnTo>
                      <a:pt x="55" y="13"/>
                    </a:lnTo>
                    <a:lnTo>
                      <a:pt x="44" y="22"/>
                    </a:lnTo>
                    <a:lnTo>
                      <a:pt x="25" y="40"/>
                    </a:lnTo>
                    <a:lnTo>
                      <a:pt x="23" y="40"/>
                    </a:lnTo>
                    <a:lnTo>
                      <a:pt x="23" y="42"/>
                    </a:lnTo>
                    <a:lnTo>
                      <a:pt x="4" y="59"/>
                    </a:lnTo>
                    <a:lnTo>
                      <a:pt x="0" y="63"/>
                    </a:lnTo>
                    <a:lnTo>
                      <a:pt x="60" y="63"/>
                    </a:lnTo>
                    <a:lnTo>
                      <a:pt x="60" y="61"/>
                    </a:lnTo>
                    <a:lnTo>
                      <a:pt x="63" y="61"/>
                    </a:lnTo>
                    <a:lnTo>
                      <a:pt x="63" y="60"/>
                    </a:lnTo>
                    <a:lnTo>
                      <a:pt x="69" y="55"/>
                    </a:lnTo>
                    <a:lnTo>
                      <a:pt x="69" y="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0B0B0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5" name="Freeform 2160"/>
              <p:cNvSpPr>
                <a:spLocks/>
              </p:cNvSpPr>
              <p:nvPr/>
            </p:nvSpPr>
            <p:spPr bwMode="auto">
              <a:xfrm>
                <a:off x="3416" y="2264"/>
                <a:ext cx="43" cy="39"/>
              </a:xfrm>
              <a:custGeom>
                <a:avLst/>
                <a:gdLst>
                  <a:gd name="T0" fmla="*/ 43 w 127"/>
                  <a:gd name="T1" fmla="*/ 0 h 117"/>
                  <a:gd name="T2" fmla="*/ 43 w 127"/>
                  <a:gd name="T3" fmla="*/ 0 h 117"/>
                  <a:gd name="T4" fmla="*/ 42 w 127"/>
                  <a:gd name="T5" fmla="*/ 1 h 117"/>
                  <a:gd name="T6" fmla="*/ 41 w 127"/>
                  <a:gd name="T7" fmla="*/ 1 h 117"/>
                  <a:gd name="T8" fmla="*/ 41 w 127"/>
                  <a:gd name="T9" fmla="*/ 2 h 117"/>
                  <a:gd name="T10" fmla="*/ 36 w 127"/>
                  <a:gd name="T11" fmla="*/ 7 h 117"/>
                  <a:gd name="T12" fmla="*/ 35 w 127"/>
                  <a:gd name="T13" fmla="*/ 7 h 117"/>
                  <a:gd name="T14" fmla="*/ 35 w 127"/>
                  <a:gd name="T15" fmla="*/ 7 h 117"/>
                  <a:gd name="T16" fmla="*/ 28 w 127"/>
                  <a:gd name="T17" fmla="*/ 13 h 117"/>
                  <a:gd name="T18" fmla="*/ 22 w 127"/>
                  <a:gd name="T19" fmla="*/ 19 h 117"/>
                  <a:gd name="T20" fmla="*/ 16 w 127"/>
                  <a:gd name="T21" fmla="*/ 25 h 117"/>
                  <a:gd name="T22" fmla="*/ 15 w 127"/>
                  <a:gd name="T23" fmla="*/ 25 h 117"/>
                  <a:gd name="T24" fmla="*/ 15 w 127"/>
                  <a:gd name="T25" fmla="*/ 25 h 117"/>
                  <a:gd name="T26" fmla="*/ 9 w 127"/>
                  <a:gd name="T27" fmla="*/ 31 h 117"/>
                  <a:gd name="T28" fmla="*/ 8 w 127"/>
                  <a:gd name="T29" fmla="*/ 31 h 117"/>
                  <a:gd name="T30" fmla="*/ 8 w 127"/>
                  <a:gd name="T31" fmla="*/ 31 h 117"/>
                  <a:gd name="T32" fmla="*/ 2 w 127"/>
                  <a:gd name="T33" fmla="*/ 37 h 117"/>
                  <a:gd name="T34" fmla="*/ 0 w 127"/>
                  <a:gd name="T35" fmla="*/ 39 h 117"/>
                  <a:gd name="T36" fmla="*/ 20 w 127"/>
                  <a:gd name="T37" fmla="*/ 39 h 117"/>
                  <a:gd name="T38" fmla="*/ 20 w 127"/>
                  <a:gd name="T39" fmla="*/ 38 h 117"/>
                  <a:gd name="T40" fmla="*/ 23 w 127"/>
                  <a:gd name="T41" fmla="*/ 37 h 117"/>
                  <a:gd name="T42" fmla="*/ 23 w 127"/>
                  <a:gd name="T43" fmla="*/ 36 h 117"/>
                  <a:gd name="T44" fmla="*/ 27 w 127"/>
                  <a:gd name="T45" fmla="*/ 32 h 117"/>
                  <a:gd name="T46" fmla="*/ 28 w 127"/>
                  <a:gd name="T47" fmla="*/ 32 h 117"/>
                  <a:gd name="T48" fmla="*/ 28 w 127"/>
                  <a:gd name="T49" fmla="*/ 31 h 117"/>
                  <a:gd name="T50" fmla="*/ 35 w 127"/>
                  <a:gd name="T51" fmla="*/ 26 h 117"/>
                  <a:gd name="T52" fmla="*/ 41 w 127"/>
                  <a:gd name="T53" fmla="*/ 20 h 117"/>
                  <a:gd name="T54" fmla="*/ 43 w 127"/>
                  <a:gd name="T55" fmla="*/ 18 h 117"/>
                  <a:gd name="T56" fmla="*/ 43 w 127"/>
                  <a:gd name="T57" fmla="*/ 0 h 117"/>
                  <a:gd name="T58" fmla="*/ 43 w 127"/>
                  <a:gd name="T59" fmla="*/ 0 h 117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127"/>
                  <a:gd name="T91" fmla="*/ 0 h 117"/>
                  <a:gd name="T92" fmla="*/ 127 w 127"/>
                  <a:gd name="T93" fmla="*/ 117 h 117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127" h="117">
                    <a:moveTo>
                      <a:pt x="126" y="0"/>
                    </a:moveTo>
                    <a:lnTo>
                      <a:pt x="126" y="1"/>
                    </a:lnTo>
                    <a:lnTo>
                      <a:pt x="123" y="4"/>
                    </a:lnTo>
                    <a:lnTo>
                      <a:pt x="121" y="4"/>
                    </a:lnTo>
                    <a:lnTo>
                      <a:pt x="121" y="5"/>
                    </a:lnTo>
                    <a:lnTo>
                      <a:pt x="105" y="21"/>
                    </a:lnTo>
                    <a:lnTo>
                      <a:pt x="102" y="21"/>
                    </a:lnTo>
                    <a:lnTo>
                      <a:pt x="102" y="22"/>
                    </a:lnTo>
                    <a:lnTo>
                      <a:pt x="83" y="39"/>
                    </a:lnTo>
                    <a:lnTo>
                      <a:pt x="65" y="56"/>
                    </a:lnTo>
                    <a:lnTo>
                      <a:pt x="46" y="75"/>
                    </a:lnTo>
                    <a:lnTo>
                      <a:pt x="43" y="75"/>
                    </a:lnTo>
                    <a:lnTo>
                      <a:pt x="43" y="76"/>
                    </a:lnTo>
                    <a:lnTo>
                      <a:pt x="27" y="92"/>
                    </a:lnTo>
                    <a:lnTo>
                      <a:pt x="25" y="92"/>
                    </a:lnTo>
                    <a:lnTo>
                      <a:pt x="25" y="93"/>
                    </a:lnTo>
                    <a:lnTo>
                      <a:pt x="6" y="110"/>
                    </a:lnTo>
                    <a:lnTo>
                      <a:pt x="0" y="117"/>
                    </a:lnTo>
                    <a:lnTo>
                      <a:pt x="59" y="117"/>
                    </a:lnTo>
                    <a:lnTo>
                      <a:pt x="59" y="115"/>
                    </a:lnTo>
                    <a:lnTo>
                      <a:pt x="67" y="110"/>
                    </a:lnTo>
                    <a:lnTo>
                      <a:pt x="67" y="109"/>
                    </a:lnTo>
                    <a:lnTo>
                      <a:pt x="81" y="96"/>
                    </a:lnTo>
                    <a:lnTo>
                      <a:pt x="83" y="96"/>
                    </a:lnTo>
                    <a:lnTo>
                      <a:pt x="83" y="94"/>
                    </a:lnTo>
                    <a:lnTo>
                      <a:pt x="102" y="77"/>
                    </a:lnTo>
                    <a:lnTo>
                      <a:pt x="121" y="60"/>
                    </a:lnTo>
                    <a:lnTo>
                      <a:pt x="127" y="55"/>
                    </a:lnTo>
                    <a:lnTo>
                      <a:pt x="127" y="0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15151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6" name="Freeform 2161"/>
              <p:cNvSpPr>
                <a:spLocks/>
              </p:cNvSpPr>
              <p:nvPr/>
            </p:nvSpPr>
            <p:spPr bwMode="auto">
              <a:xfrm>
                <a:off x="3397" y="2246"/>
                <a:ext cx="62" cy="57"/>
              </a:xfrm>
              <a:custGeom>
                <a:avLst/>
                <a:gdLst>
                  <a:gd name="T0" fmla="*/ 62 w 186"/>
                  <a:gd name="T1" fmla="*/ 0 h 171"/>
                  <a:gd name="T2" fmla="*/ 62 w 186"/>
                  <a:gd name="T3" fmla="*/ 0 h 171"/>
                  <a:gd name="T4" fmla="*/ 61 w 186"/>
                  <a:gd name="T5" fmla="*/ 0 h 171"/>
                  <a:gd name="T6" fmla="*/ 61 w 186"/>
                  <a:gd name="T7" fmla="*/ 1 h 171"/>
                  <a:gd name="T8" fmla="*/ 55 w 186"/>
                  <a:gd name="T9" fmla="*/ 7 h 171"/>
                  <a:gd name="T10" fmla="*/ 48 w 186"/>
                  <a:gd name="T11" fmla="*/ 12 h 171"/>
                  <a:gd name="T12" fmla="*/ 42 w 186"/>
                  <a:gd name="T13" fmla="*/ 18 h 171"/>
                  <a:gd name="T14" fmla="*/ 41 w 186"/>
                  <a:gd name="T15" fmla="*/ 18 h 171"/>
                  <a:gd name="T16" fmla="*/ 41 w 186"/>
                  <a:gd name="T17" fmla="*/ 19 h 171"/>
                  <a:gd name="T18" fmla="*/ 36 w 186"/>
                  <a:gd name="T19" fmla="*/ 24 h 171"/>
                  <a:gd name="T20" fmla="*/ 35 w 186"/>
                  <a:gd name="T21" fmla="*/ 24 h 171"/>
                  <a:gd name="T22" fmla="*/ 35 w 186"/>
                  <a:gd name="T23" fmla="*/ 25 h 171"/>
                  <a:gd name="T24" fmla="*/ 29 w 186"/>
                  <a:gd name="T25" fmla="*/ 30 h 171"/>
                  <a:gd name="T26" fmla="*/ 23 w 186"/>
                  <a:gd name="T27" fmla="*/ 36 h 171"/>
                  <a:gd name="T28" fmla="*/ 22 w 186"/>
                  <a:gd name="T29" fmla="*/ 36 h 171"/>
                  <a:gd name="T30" fmla="*/ 22 w 186"/>
                  <a:gd name="T31" fmla="*/ 37 h 171"/>
                  <a:gd name="T32" fmla="*/ 16 w 186"/>
                  <a:gd name="T33" fmla="*/ 42 h 171"/>
                  <a:gd name="T34" fmla="*/ 16 w 186"/>
                  <a:gd name="T35" fmla="*/ 42 h 171"/>
                  <a:gd name="T36" fmla="*/ 16 w 186"/>
                  <a:gd name="T37" fmla="*/ 42 h 171"/>
                  <a:gd name="T38" fmla="*/ 9 w 186"/>
                  <a:gd name="T39" fmla="*/ 48 h 171"/>
                  <a:gd name="T40" fmla="*/ 3 w 186"/>
                  <a:gd name="T41" fmla="*/ 54 h 171"/>
                  <a:gd name="T42" fmla="*/ 0 w 186"/>
                  <a:gd name="T43" fmla="*/ 57 h 171"/>
                  <a:gd name="T44" fmla="*/ 20 w 186"/>
                  <a:gd name="T45" fmla="*/ 57 h 171"/>
                  <a:gd name="T46" fmla="*/ 20 w 186"/>
                  <a:gd name="T47" fmla="*/ 56 h 171"/>
                  <a:gd name="T48" fmla="*/ 24 w 186"/>
                  <a:gd name="T49" fmla="*/ 53 h 171"/>
                  <a:gd name="T50" fmla="*/ 24 w 186"/>
                  <a:gd name="T51" fmla="*/ 52 h 171"/>
                  <a:gd name="T52" fmla="*/ 28 w 186"/>
                  <a:gd name="T53" fmla="*/ 49 h 171"/>
                  <a:gd name="T54" fmla="*/ 29 w 186"/>
                  <a:gd name="T55" fmla="*/ 49 h 171"/>
                  <a:gd name="T56" fmla="*/ 29 w 186"/>
                  <a:gd name="T57" fmla="*/ 49 h 171"/>
                  <a:gd name="T58" fmla="*/ 34 w 186"/>
                  <a:gd name="T59" fmla="*/ 43 h 171"/>
                  <a:gd name="T60" fmla="*/ 35 w 186"/>
                  <a:gd name="T61" fmla="*/ 43 h 171"/>
                  <a:gd name="T62" fmla="*/ 35 w 186"/>
                  <a:gd name="T63" fmla="*/ 43 h 171"/>
                  <a:gd name="T64" fmla="*/ 41 w 186"/>
                  <a:gd name="T65" fmla="*/ 37 h 171"/>
                  <a:gd name="T66" fmla="*/ 47 w 186"/>
                  <a:gd name="T67" fmla="*/ 32 h 171"/>
                  <a:gd name="T68" fmla="*/ 54 w 186"/>
                  <a:gd name="T69" fmla="*/ 25 h 171"/>
                  <a:gd name="T70" fmla="*/ 55 w 186"/>
                  <a:gd name="T71" fmla="*/ 25 h 171"/>
                  <a:gd name="T72" fmla="*/ 55 w 186"/>
                  <a:gd name="T73" fmla="*/ 25 h 171"/>
                  <a:gd name="T74" fmla="*/ 60 w 186"/>
                  <a:gd name="T75" fmla="*/ 20 h 171"/>
                  <a:gd name="T76" fmla="*/ 61 w 186"/>
                  <a:gd name="T77" fmla="*/ 20 h 171"/>
                  <a:gd name="T78" fmla="*/ 61 w 186"/>
                  <a:gd name="T79" fmla="*/ 19 h 171"/>
                  <a:gd name="T80" fmla="*/ 62 w 186"/>
                  <a:gd name="T81" fmla="*/ 18 h 171"/>
                  <a:gd name="T82" fmla="*/ 62 w 186"/>
                  <a:gd name="T83" fmla="*/ 0 h 171"/>
                  <a:gd name="T84" fmla="*/ 62 w 186"/>
                  <a:gd name="T85" fmla="*/ 0 h 171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86"/>
                  <a:gd name="T130" fmla="*/ 0 h 171"/>
                  <a:gd name="T131" fmla="*/ 186 w 186"/>
                  <a:gd name="T132" fmla="*/ 171 h 171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86" h="171">
                    <a:moveTo>
                      <a:pt x="185" y="0"/>
                    </a:moveTo>
                    <a:lnTo>
                      <a:pt x="185" y="1"/>
                    </a:lnTo>
                    <a:lnTo>
                      <a:pt x="182" y="1"/>
                    </a:lnTo>
                    <a:lnTo>
                      <a:pt x="182" y="3"/>
                    </a:lnTo>
                    <a:lnTo>
                      <a:pt x="164" y="20"/>
                    </a:lnTo>
                    <a:lnTo>
                      <a:pt x="145" y="37"/>
                    </a:lnTo>
                    <a:lnTo>
                      <a:pt x="126" y="55"/>
                    </a:lnTo>
                    <a:lnTo>
                      <a:pt x="124" y="55"/>
                    </a:lnTo>
                    <a:lnTo>
                      <a:pt x="124" y="57"/>
                    </a:lnTo>
                    <a:lnTo>
                      <a:pt x="108" y="72"/>
                    </a:lnTo>
                    <a:lnTo>
                      <a:pt x="105" y="72"/>
                    </a:lnTo>
                    <a:lnTo>
                      <a:pt x="105" y="74"/>
                    </a:lnTo>
                    <a:lnTo>
                      <a:pt x="86" y="91"/>
                    </a:lnTo>
                    <a:lnTo>
                      <a:pt x="68" y="109"/>
                    </a:lnTo>
                    <a:lnTo>
                      <a:pt x="65" y="109"/>
                    </a:lnTo>
                    <a:lnTo>
                      <a:pt x="65" y="110"/>
                    </a:lnTo>
                    <a:lnTo>
                      <a:pt x="49" y="126"/>
                    </a:lnTo>
                    <a:lnTo>
                      <a:pt x="47" y="126"/>
                    </a:lnTo>
                    <a:lnTo>
                      <a:pt x="47" y="127"/>
                    </a:lnTo>
                    <a:lnTo>
                      <a:pt x="28" y="144"/>
                    </a:lnTo>
                    <a:lnTo>
                      <a:pt x="9" y="161"/>
                    </a:lnTo>
                    <a:lnTo>
                      <a:pt x="0" y="171"/>
                    </a:lnTo>
                    <a:lnTo>
                      <a:pt x="60" y="171"/>
                    </a:lnTo>
                    <a:lnTo>
                      <a:pt x="60" y="169"/>
                    </a:lnTo>
                    <a:lnTo>
                      <a:pt x="73" y="159"/>
                    </a:lnTo>
                    <a:lnTo>
                      <a:pt x="73" y="157"/>
                    </a:lnTo>
                    <a:lnTo>
                      <a:pt x="84" y="147"/>
                    </a:lnTo>
                    <a:lnTo>
                      <a:pt x="86" y="147"/>
                    </a:lnTo>
                    <a:lnTo>
                      <a:pt x="86" y="146"/>
                    </a:lnTo>
                    <a:lnTo>
                      <a:pt x="102" y="130"/>
                    </a:lnTo>
                    <a:lnTo>
                      <a:pt x="105" y="130"/>
                    </a:lnTo>
                    <a:lnTo>
                      <a:pt x="105" y="129"/>
                    </a:lnTo>
                    <a:lnTo>
                      <a:pt x="124" y="112"/>
                    </a:lnTo>
                    <a:lnTo>
                      <a:pt x="142" y="95"/>
                    </a:lnTo>
                    <a:lnTo>
                      <a:pt x="161" y="76"/>
                    </a:lnTo>
                    <a:lnTo>
                      <a:pt x="164" y="76"/>
                    </a:lnTo>
                    <a:lnTo>
                      <a:pt x="164" y="75"/>
                    </a:lnTo>
                    <a:lnTo>
                      <a:pt x="180" y="59"/>
                    </a:lnTo>
                    <a:lnTo>
                      <a:pt x="182" y="59"/>
                    </a:lnTo>
                    <a:lnTo>
                      <a:pt x="182" y="58"/>
                    </a:lnTo>
                    <a:lnTo>
                      <a:pt x="186" y="55"/>
                    </a:lnTo>
                    <a:lnTo>
                      <a:pt x="186" y="0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1F1F1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7" name="Freeform 2162"/>
              <p:cNvSpPr>
                <a:spLocks/>
              </p:cNvSpPr>
              <p:nvPr/>
            </p:nvSpPr>
            <p:spPr bwMode="auto">
              <a:xfrm>
                <a:off x="3377" y="2228"/>
                <a:ext cx="82" cy="75"/>
              </a:xfrm>
              <a:custGeom>
                <a:avLst/>
                <a:gdLst>
                  <a:gd name="T0" fmla="*/ 81 w 245"/>
                  <a:gd name="T1" fmla="*/ 0 h 225"/>
                  <a:gd name="T2" fmla="*/ 81 w 245"/>
                  <a:gd name="T3" fmla="*/ 1 h 225"/>
                  <a:gd name="T4" fmla="*/ 75 w 245"/>
                  <a:gd name="T5" fmla="*/ 6 h 225"/>
                  <a:gd name="T6" fmla="*/ 69 w 245"/>
                  <a:gd name="T7" fmla="*/ 12 h 225"/>
                  <a:gd name="T8" fmla="*/ 63 w 245"/>
                  <a:gd name="T9" fmla="*/ 18 h 225"/>
                  <a:gd name="T10" fmla="*/ 62 w 245"/>
                  <a:gd name="T11" fmla="*/ 18 h 225"/>
                  <a:gd name="T12" fmla="*/ 62 w 245"/>
                  <a:gd name="T13" fmla="*/ 18 h 225"/>
                  <a:gd name="T14" fmla="*/ 56 w 245"/>
                  <a:gd name="T15" fmla="*/ 24 h 225"/>
                  <a:gd name="T16" fmla="*/ 55 w 245"/>
                  <a:gd name="T17" fmla="*/ 24 h 225"/>
                  <a:gd name="T18" fmla="*/ 55 w 245"/>
                  <a:gd name="T19" fmla="*/ 24 h 225"/>
                  <a:gd name="T20" fmla="*/ 49 w 245"/>
                  <a:gd name="T21" fmla="*/ 30 h 225"/>
                  <a:gd name="T22" fmla="*/ 43 w 245"/>
                  <a:gd name="T23" fmla="*/ 36 h 225"/>
                  <a:gd name="T24" fmla="*/ 37 w 245"/>
                  <a:gd name="T25" fmla="*/ 42 h 225"/>
                  <a:gd name="T26" fmla="*/ 36 w 245"/>
                  <a:gd name="T27" fmla="*/ 42 h 225"/>
                  <a:gd name="T28" fmla="*/ 36 w 245"/>
                  <a:gd name="T29" fmla="*/ 42 h 225"/>
                  <a:gd name="T30" fmla="*/ 30 w 245"/>
                  <a:gd name="T31" fmla="*/ 47 h 225"/>
                  <a:gd name="T32" fmla="*/ 29 w 245"/>
                  <a:gd name="T33" fmla="*/ 47 h 225"/>
                  <a:gd name="T34" fmla="*/ 29 w 245"/>
                  <a:gd name="T35" fmla="*/ 48 h 225"/>
                  <a:gd name="T36" fmla="*/ 23 w 245"/>
                  <a:gd name="T37" fmla="*/ 53 h 225"/>
                  <a:gd name="T38" fmla="*/ 17 w 245"/>
                  <a:gd name="T39" fmla="*/ 59 h 225"/>
                  <a:gd name="T40" fmla="*/ 11 w 245"/>
                  <a:gd name="T41" fmla="*/ 65 h 225"/>
                  <a:gd name="T42" fmla="*/ 10 w 245"/>
                  <a:gd name="T43" fmla="*/ 65 h 225"/>
                  <a:gd name="T44" fmla="*/ 10 w 245"/>
                  <a:gd name="T45" fmla="*/ 66 h 225"/>
                  <a:gd name="T46" fmla="*/ 4 w 245"/>
                  <a:gd name="T47" fmla="*/ 71 h 225"/>
                  <a:gd name="T48" fmla="*/ 0 w 245"/>
                  <a:gd name="T49" fmla="*/ 75 h 225"/>
                  <a:gd name="T50" fmla="*/ 20 w 245"/>
                  <a:gd name="T51" fmla="*/ 75 h 225"/>
                  <a:gd name="T52" fmla="*/ 20 w 245"/>
                  <a:gd name="T53" fmla="*/ 74 h 225"/>
                  <a:gd name="T54" fmla="*/ 23 w 245"/>
                  <a:gd name="T55" fmla="*/ 72 h 225"/>
                  <a:gd name="T56" fmla="*/ 29 w 245"/>
                  <a:gd name="T57" fmla="*/ 67 h 225"/>
                  <a:gd name="T58" fmla="*/ 35 w 245"/>
                  <a:gd name="T59" fmla="*/ 60 h 225"/>
                  <a:gd name="T60" fmla="*/ 36 w 245"/>
                  <a:gd name="T61" fmla="*/ 60 h 225"/>
                  <a:gd name="T62" fmla="*/ 36 w 245"/>
                  <a:gd name="T63" fmla="*/ 60 h 225"/>
                  <a:gd name="T64" fmla="*/ 42 w 245"/>
                  <a:gd name="T65" fmla="*/ 55 h 225"/>
                  <a:gd name="T66" fmla="*/ 43 w 245"/>
                  <a:gd name="T67" fmla="*/ 55 h 225"/>
                  <a:gd name="T68" fmla="*/ 43 w 245"/>
                  <a:gd name="T69" fmla="*/ 54 h 225"/>
                  <a:gd name="T70" fmla="*/ 49 w 245"/>
                  <a:gd name="T71" fmla="*/ 49 h 225"/>
                  <a:gd name="T72" fmla="*/ 55 w 245"/>
                  <a:gd name="T73" fmla="*/ 43 h 225"/>
                  <a:gd name="T74" fmla="*/ 56 w 245"/>
                  <a:gd name="T75" fmla="*/ 43 h 225"/>
                  <a:gd name="T76" fmla="*/ 56 w 245"/>
                  <a:gd name="T77" fmla="*/ 42 h 225"/>
                  <a:gd name="T78" fmla="*/ 61 w 245"/>
                  <a:gd name="T79" fmla="*/ 37 h 225"/>
                  <a:gd name="T80" fmla="*/ 62 w 245"/>
                  <a:gd name="T81" fmla="*/ 37 h 225"/>
                  <a:gd name="T82" fmla="*/ 62 w 245"/>
                  <a:gd name="T83" fmla="*/ 36 h 225"/>
                  <a:gd name="T84" fmla="*/ 68 w 245"/>
                  <a:gd name="T85" fmla="*/ 31 h 225"/>
                  <a:gd name="T86" fmla="*/ 75 w 245"/>
                  <a:gd name="T87" fmla="*/ 25 h 225"/>
                  <a:gd name="T88" fmla="*/ 81 w 245"/>
                  <a:gd name="T89" fmla="*/ 19 h 225"/>
                  <a:gd name="T90" fmla="*/ 82 w 245"/>
                  <a:gd name="T91" fmla="*/ 19 h 225"/>
                  <a:gd name="T92" fmla="*/ 82 w 245"/>
                  <a:gd name="T93" fmla="*/ 18 h 225"/>
                  <a:gd name="T94" fmla="*/ 82 w 245"/>
                  <a:gd name="T95" fmla="*/ 18 h 225"/>
                  <a:gd name="T96" fmla="*/ 82 w 245"/>
                  <a:gd name="T97" fmla="*/ 0 h 225"/>
                  <a:gd name="T98" fmla="*/ 81 w 245"/>
                  <a:gd name="T99" fmla="*/ 0 h 22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45"/>
                  <a:gd name="T151" fmla="*/ 0 h 225"/>
                  <a:gd name="T152" fmla="*/ 245 w 245"/>
                  <a:gd name="T153" fmla="*/ 225 h 22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45" h="225">
                    <a:moveTo>
                      <a:pt x="243" y="0"/>
                    </a:moveTo>
                    <a:lnTo>
                      <a:pt x="243" y="2"/>
                    </a:lnTo>
                    <a:lnTo>
                      <a:pt x="224" y="19"/>
                    </a:lnTo>
                    <a:lnTo>
                      <a:pt x="205" y="36"/>
                    </a:lnTo>
                    <a:lnTo>
                      <a:pt x="187" y="54"/>
                    </a:lnTo>
                    <a:lnTo>
                      <a:pt x="184" y="54"/>
                    </a:lnTo>
                    <a:lnTo>
                      <a:pt x="184" y="55"/>
                    </a:lnTo>
                    <a:lnTo>
                      <a:pt x="168" y="71"/>
                    </a:lnTo>
                    <a:lnTo>
                      <a:pt x="165" y="71"/>
                    </a:lnTo>
                    <a:lnTo>
                      <a:pt x="165" y="72"/>
                    </a:lnTo>
                    <a:lnTo>
                      <a:pt x="147" y="90"/>
                    </a:lnTo>
                    <a:lnTo>
                      <a:pt x="128" y="107"/>
                    </a:lnTo>
                    <a:lnTo>
                      <a:pt x="110" y="125"/>
                    </a:lnTo>
                    <a:lnTo>
                      <a:pt x="107" y="125"/>
                    </a:lnTo>
                    <a:lnTo>
                      <a:pt x="107" y="126"/>
                    </a:lnTo>
                    <a:lnTo>
                      <a:pt x="91" y="142"/>
                    </a:lnTo>
                    <a:lnTo>
                      <a:pt x="88" y="142"/>
                    </a:lnTo>
                    <a:lnTo>
                      <a:pt x="88" y="143"/>
                    </a:lnTo>
                    <a:lnTo>
                      <a:pt x="70" y="160"/>
                    </a:lnTo>
                    <a:lnTo>
                      <a:pt x="51" y="177"/>
                    </a:lnTo>
                    <a:lnTo>
                      <a:pt x="32" y="196"/>
                    </a:lnTo>
                    <a:lnTo>
                      <a:pt x="30" y="196"/>
                    </a:lnTo>
                    <a:lnTo>
                      <a:pt x="30" y="197"/>
                    </a:lnTo>
                    <a:lnTo>
                      <a:pt x="11" y="214"/>
                    </a:lnTo>
                    <a:lnTo>
                      <a:pt x="0" y="225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68" y="217"/>
                    </a:lnTo>
                    <a:lnTo>
                      <a:pt x="87" y="200"/>
                    </a:lnTo>
                    <a:lnTo>
                      <a:pt x="106" y="181"/>
                    </a:lnTo>
                    <a:lnTo>
                      <a:pt x="108" y="181"/>
                    </a:lnTo>
                    <a:lnTo>
                      <a:pt x="108" y="180"/>
                    </a:lnTo>
                    <a:lnTo>
                      <a:pt x="124" y="164"/>
                    </a:lnTo>
                    <a:lnTo>
                      <a:pt x="127" y="164"/>
                    </a:lnTo>
                    <a:lnTo>
                      <a:pt x="127" y="163"/>
                    </a:lnTo>
                    <a:lnTo>
                      <a:pt x="145" y="146"/>
                    </a:lnTo>
                    <a:lnTo>
                      <a:pt x="164" y="128"/>
                    </a:lnTo>
                    <a:lnTo>
                      <a:pt x="167" y="128"/>
                    </a:lnTo>
                    <a:lnTo>
                      <a:pt x="167" y="126"/>
                    </a:lnTo>
                    <a:lnTo>
                      <a:pt x="183" y="111"/>
                    </a:lnTo>
                    <a:lnTo>
                      <a:pt x="185" y="111"/>
                    </a:lnTo>
                    <a:lnTo>
                      <a:pt x="185" y="109"/>
                    </a:lnTo>
                    <a:lnTo>
                      <a:pt x="204" y="92"/>
                    </a:lnTo>
                    <a:lnTo>
                      <a:pt x="223" y="75"/>
                    </a:lnTo>
                    <a:lnTo>
                      <a:pt x="241" y="57"/>
                    </a:lnTo>
                    <a:lnTo>
                      <a:pt x="244" y="57"/>
                    </a:lnTo>
                    <a:lnTo>
                      <a:pt x="244" y="55"/>
                    </a:lnTo>
                    <a:lnTo>
                      <a:pt x="245" y="55"/>
                    </a:lnTo>
                    <a:lnTo>
                      <a:pt x="245" y="0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29292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8" name="Freeform 2163"/>
              <p:cNvSpPr>
                <a:spLocks/>
              </p:cNvSpPr>
              <p:nvPr/>
            </p:nvSpPr>
            <p:spPr bwMode="auto">
              <a:xfrm>
                <a:off x="3358" y="2210"/>
                <a:ext cx="101" cy="93"/>
              </a:xfrm>
              <a:custGeom>
                <a:avLst/>
                <a:gdLst>
                  <a:gd name="T0" fmla="*/ 101 w 303"/>
                  <a:gd name="T1" fmla="*/ 1 h 280"/>
                  <a:gd name="T2" fmla="*/ 94 w 303"/>
                  <a:gd name="T3" fmla="*/ 6 h 280"/>
                  <a:gd name="T4" fmla="*/ 88 w 303"/>
                  <a:gd name="T5" fmla="*/ 12 h 280"/>
                  <a:gd name="T6" fmla="*/ 76 w 303"/>
                  <a:gd name="T7" fmla="*/ 24 h 280"/>
                  <a:gd name="T8" fmla="*/ 75 w 303"/>
                  <a:gd name="T9" fmla="*/ 24 h 280"/>
                  <a:gd name="T10" fmla="*/ 69 w 303"/>
                  <a:gd name="T11" fmla="*/ 29 h 280"/>
                  <a:gd name="T12" fmla="*/ 62 w 303"/>
                  <a:gd name="T13" fmla="*/ 35 h 280"/>
                  <a:gd name="T14" fmla="*/ 55 w 303"/>
                  <a:gd name="T15" fmla="*/ 42 h 280"/>
                  <a:gd name="T16" fmla="*/ 50 w 303"/>
                  <a:gd name="T17" fmla="*/ 47 h 280"/>
                  <a:gd name="T18" fmla="*/ 49 w 303"/>
                  <a:gd name="T19" fmla="*/ 47 h 280"/>
                  <a:gd name="T20" fmla="*/ 37 w 303"/>
                  <a:gd name="T21" fmla="*/ 59 h 280"/>
                  <a:gd name="T22" fmla="*/ 30 w 303"/>
                  <a:gd name="T23" fmla="*/ 65 h 280"/>
                  <a:gd name="T24" fmla="*/ 24 w 303"/>
                  <a:gd name="T25" fmla="*/ 71 h 280"/>
                  <a:gd name="T26" fmla="*/ 23 w 303"/>
                  <a:gd name="T27" fmla="*/ 71 h 280"/>
                  <a:gd name="T28" fmla="*/ 11 w 303"/>
                  <a:gd name="T29" fmla="*/ 82 h 280"/>
                  <a:gd name="T30" fmla="*/ 4 w 303"/>
                  <a:gd name="T31" fmla="*/ 88 h 280"/>
                  <a:gd name="T32" fmla="*/ 0 w 303"/>
                  <a:gd name="T33" fmla="*/ 93 h 280"/>
                  <a:gd name="T34" fmla="*/ 20 w 303"/>
                  <a:gd name="T35" fmla="*/ 92 h 280"/>
                  <a:gd name="T36" fmla="*/ 23 w 303"/>
                  <a:gd name="T37" fmla="*/ 90 h 280"/>
                  <a:gd name="T38" fmla="*/ 30 w 303"/>
                  <a:gd name="T39" fmla="*/ 84 h 280"/>
                  <a:gd name="T40" fmla="*/ 37 w 303"/>
                  <a:gd name="T41" fmla="*/ 78 h 280"/>
                  <a:gd name="T42" fmla="*/ 42 w 303"/>
                  <a:gd name="T43" fmla="*/ 72 h 280"/>
                  <a:gd name="T44" fmla="*/ 43 w 303"/>
                  <a:gd name="T45" fmla="*/ 71 h 280"/>
                  <a:gd name="T46" fmla="*/ 55 w 303"/>
                  <a:gd name="T47" fmla="*/ 60 h 280"/>
                  <a:gd name="T48" fmla="*/ 62 w 303"/>
                  <a:gd name="T49" fmla="*/ 54 h 280"/>
                  <a:gd name="T50" fmla="*/ 68 w 303"/>
                  <a:gd name="T51" fmla="*/ 48 h 280"/>
                  <a:gd name="T52" fmla="*/ 69 w 303"/>
                  <a:gd name="T53" fmla="*/ 48 h 280"/>
                  <a:gd name="T54" fmla="*/ 81 w 303"/>
                  <a:gd name="T55" fmla="*/ 37 h 280"/>
                  <a:gd name="T56" fmla="*/ 88 w 303"/>
                  <a:gd name="T57" fmla="*/ 31 h 280"/>
                  <a:gd name="T58" fmla="*/ 94 w 303"/>
                  <a:gd name="T59" fmla="*/ 25 h 280"/>
                  <a:gd name="T60" fmla="*/ 94 w 303"/>
                  <a:gd name="T61" fmla="*/ 25 h 280"/>
                  <a:gd name="T62" fmla="*/ 101 w 303"/>
                  <a:gd name="T63" fmla="*/ 19 h 280"/>
                  <a:gd name="T64" fmla="*/ 101 w 303"/>
                  <a:gd name="T65" fmla="*/ 0 h 2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03"/>
                  <a:gd name="T100" fmla="*/ 0 h 280"/>
                  <a:gd name="T101" fmla="*/ 303 w 303"/>
                  <a:gd name="T102" fmla="*/ 280 h 28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03" h="280">
                    <a:moveTo>
                      <a:pt x="302" y="0"/>
                    </a:moveTo>
                    <a:lnTo>
                      <a:pt x="302" y="2"/>
                    </a:lnTo>
                    <a:lnTo>
                      <a:pt x="286" y="17"/>
                    </a:lnTo>
                    <a:lnTo>
                      <a:pt x="283" y="17"/>
                    </a:lnTo>
                    <a:lnTo>
                      <a:pt x="283" y="19"/>
                    </a:lnTo>
                    <a:lnTo>
                      <a:pt x="265" y="36"/>
                    </a:lnTo>
                    <a:lnTo>
                      <a:pt x="246" y="53"/>
                    </a:lnTo>
                    <a:lnTo>
                      <a:pt x="227" y="71"/>
                    </a:lnTo>
                    <a:lnTo>
                      <a:pt x="225" y="71"/>
                    </a:lnTo>
                    <a:lnTo>
                      <a:pt x="225" y="72"/>
                    </a:lnTo>
                    <a:lnTo>
                      <a:pt x="209" y="88"/>
                    </a:lnTo>
                    <a:lnTo>
                      <a:pt x="206" y="88"/>
                    </a:lnTo>
                    <a:lnTo>
                      <a:pt x="206" y="89"/>
                    </a:lnTo>
                    <a:lnTo>
                      <a:pt x="187" y="106"/>
                    </a:lnTo>
                    <a:lnTo>
                      <a:pt x="169" y="125"/>
                    </a:lnTo>
                    <a:lnTo>
                      <a:pt x="166" y="125"/>
                    </a:lnTo>
                    <a:lnTo>
                      <a:pt x="166" y="126"/>
                    </a:lnTo>
                    <a:lnTo>
                      <a:pt x="150" y="142"/>
                    </a:lnTo>
                    <a:lnTo>
                      <a:pt x="148" y="142"/>
                    </a:lnTo>
                    <a:lnTo>
                      <a:pt x="148" y="143"/>
                    </a:lnTo>
                    <a:lnTo>
                      <a:pt x="129" y="160"/>
                    </a:lnTo>
                    <a:lnTo>
                      <a:pt x="110" y="177"/>
                    </a:lnTo>
                    <a:lnTo>
                      <a:pt x="92" y="196"/>
                    </a:lnTo>
                    <a:lnTo>
                      <a:pt x="89" y="196"/>
                    </a:lnTo>
                    <a:lnTo>
                      <a:pt x="89" y="197"/>
                    </a:lnTo>
                    <a:lnTo>
                      <a:pt x="73" y="213"/>
                    </a:lnTo>
                    <a:lnTo>
                      <a:pt x="70" y="213"/>
                    </a:lnTo>
                    <a:lnTo>
                      <a:pt x="70" y="214"/>
                    </a:lnTo>
                    <a:lnTo>
                      <a:pt x="52" y="231"/>
                    </a:lnTo>
                    <a:lnTo>
                      <a:pt x="33" y="248"/>
                    </a:lnTo>
                    <a:lnTo>
                      <a:pt x="14" y="266"/>
                    </a:lnTo>
                    <a:lnTo>
                      <a:pt x="12" y="266"/>
                    </a:lnTo>
                    <a:lnTo>
                      <a:pt x="12" y="268"/>
                    </a:lnTo>
                    <a:lnTo>
                      <a:pt x="0" y="280"/>
                    </a:lnTo>
                    <a:lnTo>
                      <a:pt x="60" y="280"/>
                    </a:lnTo>
                    <a:lnTo>
                      <a:pt x="60" y="278"/>
                    </a:lnTo>
                    <a:lnTo>
                      <a:pt x="68" y="270"/>
                    </a:lnTo>
                    <a:lnTo>
                      <a:pt x="70" y="270"/>
                    </a:lnTo>
                    <a:lnTo>
                      <a:pt x="70" y="269"/>
                    </a:lnTo>
                    <a:lnTo>
                      <a:pt x="89" y="252"/>
                    </a:lnTo>
                    <a:lnTo>
                      <a:pt x="108" y="234"/>
                    </a:lnTo>
                    <a:lnTo>
                      <a:pt x="110" y="234"/>
                    </a:lnTo>
                    <a:lnTo>
                      <a:pt x="110" y="232"/>
                    </a:lnTo>
                    <a:lnTo>
                      <a:pt x="126" y="217"/>
                    </a:lnTo>
                    <a:lnTo>
                      <a:pt x="129" y="217"/>
                    </a:lnTo>
                    <a:lnTo>
                      <a:pt x="129" y="215"/>
                    </a:lnTo>
                    <a:lnTo>
                      <a:pt x="148" y="198"/>
                    </a:lnTo>
                    <a:lnTo>
                      <a:pt x="166" y="181"/>
                    </a:lnTo>
                    <a:lnTo>
                      <a:pt x="185" y="163"/>
                    </a:lnTo>
                    <a:lnTo>
                      <a:pt x="187" y="163"/>
                    </a:lnTo>
                    <a:lnTo>
                      <a:pt x="187" y="162"/>
                    </a:lnTo>
                    <a:lnTo>
                      <a:pt x="203" y="146"/>
                    </a:lnTo>
                    <a:lnTo>
                      <a:pt x="206" y="146"/>
                    </a:lnTo>
                    <a:lnTo>
                      <a:pt x="206" y="145"/>
                    </a:lnTo>
                    <a:lnTo>
                      <a:pt x="225" y="127"/>
                    </a:lnTo>
                    <a:lnTo>
                      <a:pt x="243" y="110"/>
                    </a:lnTo>
                    <a:lnTo>
                      <a:pt x="262" y="92"/>
                    </a:lnTo>
                    <a:lnTo>
                      <a:pt x="265" y="92"/>
                    </a:lnTo>
                    <a:lnTo>
                      <a:pt x="265" y="91"/>
                    </a:lnTo>
                    <a:lnTo>
                      <a:pt x="281" y="75"/>
                    </a:lnTo>
                    <a:lnTo>
                      <a:pt x="283" y="75"/>
                    </a:lnTo>
                    <a:lnTo>
                      <a:pt x="283" y="74"/>
                    </a:lnTo>
                    <a:lnTo>
                      <a:pt x="302" y="57"/>
                    </a:lnTo>
                    <a:lnTo>
                      <a:pt x="303" y="57"/>
                    </a:lnTo>
                    <a:lnTo>
                      <a:pt x="303" y="0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89" name="Freeform 2164"/>
              <p:cNvSpPr>
                <a:spLocks/>
              </p:cNvSpPr>
              <p:nvPr/>
            </p:nvSpPr>
            <p:spPr bwMode="auto">
              <a:xfrm>
                <a:off x="3339" y="2192"/>
                <a:ext cx="120" cy="111"/>
              </a:xfrm>
              <a:custGeom>
                <a:avLst/>
                <a:gdLst>
                  <a:gd name="T0" fmla="*/ 120 w 360"/>
                  <a:gd name="T1" fmla="*/ 0 h 332"/>
                  <a:gd name="T2" fmla="*/ 108 w 360"/>
                  <a:gd name="T3" fmla="*/ 11 h 332"/>
                  <a:gd name="T4" fmla="*/ 101 w 360"/>
                  <a:gd name="T5" fmla="*/ 17 h 332"/>
                  <a:gd name="T6" fmla="*/ 96 w 360"/>
                  <a:gd name="T7" fmla="*/ 23 h 332"/>
                  <a:gd name="T8" fmla="*/ 95 w 360"/>
                  <a:gd name="T9" fmla="*/ 23 h 332"/>
                  <a:gd name="T10" fmla="*/ 82 w 360"/>
                  <a:gd name="T11" fmla="*/ 34 h 332"/>
                  <a:gd name="T12" fmla="*/ 75 w 360"/>
                  <a:gd name="T13" fmla="*/ 41 h 332"/>
                  <a:gd name="T14" fmla="*/ 70 w 360"/>
                  <a:gd name="T15" fmla="*/ 46 h 332"/>
                  <a:gd name="T16" fmla="*/ 69 w 360"/>
                  <a:gd name="T17" fmla="*/ 47 h 332"/>
                  <a:gd name="T18" fmla="*/ 57 w 360"/>
                  <a:gd name="T19" fmla="*/ 58 h 332"/>
                  <a:gd name="T20" fmla="*/ 50 w 360"/>
                  <a:gd name="T21" fmla="*/ 65 h 332"/>
                  <a:gd name="T22" fmla="*/ 44 w 360"/>
                  <a:gd name="T23" fmla="*/ 70 h 332"/>
                  <a:gd name="T24" fmla="*/ 43 w 360"/>
                  <a:gd name="T25" fmla="*/ 71 h 332"/>
                  <a:gd name="T26" fmla="*/ 31 w 360"/>
                  <a:gd name="T27" fmla="*/ 82 h 332"/>
                  <a:gd name="T28" fmla="*/ 24 w 360"/>
                  <a:gd name="T29" fmla="*/ 88 h 332"/>
                  <a:gd name="T30" fmla="*/ 18 w 360"/>
                  <a:gd name="T31" fmla="*/ 94 h 332"/>
                  <a:gd name="T32" fmla="*/ 5 w 360"/>
                  <a:gd name="T33" fmla="*/ 106 h 332"/>
                  <a:gd name="T34" fmla="*/ 4 w 360"/>
                  <a:gd name="T35" fmla="*/ 106 h 332"/>
                  <a:gd name="T36" fmla="*/ 19 w 360"/>
                  <a:gd name="T37" fmla="*/ 111 h 332"/>
                  <a:gd name="T38" fmla="*/ 23 w 360"/>
                  <a:gd name="T39" fmla="*/ 107 h 332"/>
                  <a:gd name="T40" fmla="*/ 24 w 360"/>
                  <a:gd name="T41" fmla="*/ 106 h 332"/>
                  <a:gd name="T42" fmla="*/ 36 w 360"/>
                  <a:gd name="T43" fmla="*/ 95 h 332"/>
                  <a:gd name="T44" fmla="*/ 43 w 360"/>
                  <a:gd name="T45" fmla="*/ 89 h 332"/>
                  <a:gd name="T46" fmla="*/ 49 w 360"/>
                  <a:gd name="T47" fmla="*/ 83 h 332"/>
                  <a:gd name="T48" fmla="*/ 50 w 360"/>
                  <a:gd name="T49" fmla="*/ 83 h 332"/>
                  <a:gd name="T50" fmla="*/ 62 w 360"/>
                  <a:gd name="T51" fmla="*/ 72 h 332"/>
                  <a:gd name="T52" fmla="*/ 69 w 360"/>
                  <a:gd name="T53" fmla="*/ 65 h 332"/>
                  <a:gd name="T54" fmla="*/ 74 w 360"/>
                  <a:gd name="T55" fmla="*/ 60 h 332"/>
                  <a:gd name="T56" fmla="*/ 75 w 360"/>
                  <a:gd name="T57" fmla="*/ 59 h 332"/>
                  <a:gd name="T58" fmla="*/ 88 w 360"/>
                  <a:gd name="T59" fmla="*/ 47 h 332"/>
                  <a:gd name="T60" fmla="*/ 89 w 360"/>
                  <a:gd name="T61" fmla="*/ 47 h 332"/>
                  <a:gd name="T62" fmla="*/ 95 w 360"/>
                  <a:gd name="T63" fmla="*/ 41 h 332"/>
                  <a:gd name="T64" fmla="*/ 101 w 360"/>
                  <a:gd name="T65" fmla="*/ 35 h 332"/>
                  <a:gd name="T66" fmla="*/ 113 w 360"/>
                  <a:gd name="T67" fmla="*/ 24 h 332"/>
                  <a:gd name="T68" fmla="*/ 114 w 360"/>
                  <a:gd name="T69" fmla="*/ 23 h 332"/>
                  <a:gd name="T70" fmla="*/ 120 w 360"/>
                  <a:gd name="T71" fmla="*/ 0 h 33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60"/>
                  <a:gd name="T109" fmla="*/ 0 h 332"/>
                  <a:gd name="T110" fmla="*/ 360 w 360"/>
                  <a:gd name="T111" fmla="*/ 332 h 33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60" h="332">
                    <a:moveTo>
                      <a:pt x="359" y="0"/>
                    </a:moveTo>
                    <a:lnTo>
                      <a:pt x="359" y="1"/>
                    </a:lnTo>
                    <a:lnTo>
                      <a:pt x="343" y="16"/>
                    </a:lnTo>
                    <a:lnTo>
                      <a:pt x="324" y="33"/>
                    </a:lnTo>
                    <a:lnTo>
                      <a:pt x="306" y="51"/>
                    </a:lnTo>
                    <a:lnTo>
                      <a:pt x="303" y="51"/>
                    </a:lnTo>
                    <a:lnTo>
                      <a:pt x="303" y="52"/>
                    </a:lnTo>
                    <a:lnTo>
                      <a:pt x="287" y="68"/>
                    </a:lnTo>
                    <a:lnTo>
                      <a:pt x="284" y="68"/>
                    </a:lnTo>
                    <a:lnTo>
                      <a:pt x="284" y="69"/>
                    </a:lnTo>
                    <a:lnTo>
                      <a:pt x="266" y="86"/>
                    </a:lnTo>
                    <a:lnTo>
                      <a:pt x="247" y="103"/>
                    </a:lnTo>
                    <a:lnTo>
                      <a:pt x="229" y="122"/>
                    </a:lnTo>
                    <a:lnTo>
                      <a:pt x="226" y="122"/>
                    </a:lnTo>
                    <a:lnTo>
                      <a:pt x="226" y="123"/>
                    </a:lnTo>
                    <a:lnTo>
                      <a:pt x="210" y="139"/>
                    </a:lnTo>
                    <a:lnTo>
                      <a:pt x="207" y="139"/>
                    </a:lnTo>
                    <a:lnTo>
                      <a:pt x="207" y="140"/>
                    </a:lnTo>
                    <a:lnTo>
                      <a:pt x="189" y="157"/>
                    </a:lnTo>
                    <a:lnTo>
                      <a:pt x="170" y="174"/>
                    </a:lnTo>
                    <a:lnTo>
                      <a:pt x="151" y="193"/>
                    </a:lnTo>
                    <a:lnTo>
                      <a:pt x="149" y="193"/>
                    </a:lnTo>
                    <a:lnTo>
                      <a:pt x="149" y="194"/>
                    </a:lnTo>
                    <a:lnTo>
                      <a:pt x="133" y="210"/>
                    </a:lnTo>
                    <a:lnTo>
                      <a:pt x="130" y="210"/>
                    </a:lnTo>
                    <a:lnTo>
                      <a:pt x="130" y="211"/>
                    </a:lnTo>
                    <a:lnTo>
                      <a:pt x="111" y="228"/>
                    </a:lnTo>
                    <a:lnTo>
                      <a:pt x="93" y="245"/>
                    </a:lnTo>
                    <a:lnTo>
                      <a:pt x="74" y="263"/>
                    </a:lnTo>
                    <a:lnTo>
                      <a:pt x="71" y="263"/>
                    </a:lnTo>
                    <a:lnTo>
                      <a:pt x="71" y="265"/>
                    </a:lnTo>
                    <a:lnTo>
                      <a:pt x="53" y="282"/>
                    </a:lnTo>
                    <a:lnTo>
                      <a:pt x="34" y="299"/>
                    </a:lnTo>
                    <a:lnTo>
                      <a:pt x="16" y="317"/>
                    </a:lnTo>
                    <a:lnTo>
                      <a:pt x="13" y="317"/>
                    </a:lnTo>
                    <a:lnTo>
                      <a:pt x="13" y="318"/>
                    </a:lnTo>
                    <a:lnTo>
                      <a:pt x="0" y="332"/>
                    </a:lnTo>
                    <a:lnTo>
                      <a:pt x="58" y="332"/>
                    </a:lnTo>
                    <a:lnTo>
                      <a:pt x="58" y="330"/>
                    </a:lnTo>
                    <a:lnTo>
                      <a:pt x="69" y="320"/>
                    </a:lnTo>
                    <a:lnTo>
                      <a:pt x="71" y="320"/>
                    </a:lnTo>
                    <a:lnTo>
                      <a:pt x="71" y="318"/>
                    </a:lnTo>
                    <a:lnTo>
                      <a:pt x="90" y="301"/>
                    </a:lnTo>
                    <a:lnTo>
                      <a:pt x="109" y="284"/>
                    </a:lnTo>
                    <a:lnTo>
                      <a:pt x="127" y="266"/>
                    </a:lnTo>
                    <a:lnTo>
                      <a:pt x="130" y="266"/>
                    </a:lnTo>
                    <a:lnTo>
                      <a:pt x="130" y="265"/>
                    </a:lnTo>
                    <a:lnTo>
                      <a:pt x="146" y="249"/>
                    </a:lnTo>
                    <a:lnTo>
                      <a:pt x="149" y="249"/>
                    </a:lnTo>
                    <a:lnTo>
                      <a:pt x="149" y="248"/>
                    </a:lnTo>
                    <a:lnTo>
                      <a:pt x="167" y="231"/>
                    </a:lnTo>
                    <a:lnTo>
                      <a:pt x="186" y="214"/>
                    </a:lnTo>
                    <a:lnTo>
                      <a:pt x="205" y="195"/>
                    </a:lnTo>
                    <a:lnTo>
                      <a:pt x="207" y="195"/>
                    </a:lnTo>
                    <a:lnTo>
                      <a:pt x="207" y="194"/>
                    </a:lnTo>
                    <a:lnTo>
                      <a:pt x="223" y="178"/>
                    </a:lnTo>
                    <a:lnTo>
                      <a:pt x="226" y="178"/>
                    </a:lnTo>
                    <a:lnTo>
                      <a:pt x="226" y="177"/>
                    </a:lnTo>
                    <a:lnTo>
                      <a:pt x="244" y="160"/>
                    </a:lnTo>
                    <a:lnTo>
                      <a:pt x="263" y="141"/>
                    </a:lnTo>
                    <a:lnTo>
                      <a:pt x="266" y="141"/>
                    </a:lnTo>
                    <a:lnTo>
                      <a:pt x="266" y="140"/>
                    </a:lnTo>
                    <a:lnTo>
                      <a:pt x="282" y="124"/>
                    </a:lnTo>
                    <a:lnTo>
                      <a:pt x="284" y="124"/>
                    </a:lnTo>
                    <a:lnTo>
                      <a:pt x="284" y="123"/>
                    </a:lnTo>
                    <a:lnTo>
                      <a:pt x="303" y="106"/>
                    </a:lnTo>
                    <a:lnTo>
                      <a:pt x="322" y="89"/>
                    </a:lnTo>
                    <a:lnTo>
                      <a:pt x="340" y="71"/>
                    </a:lnTo>
                    <a:lnTo>
                      <a:pt x="343" y="71"/>
                    </a:lnTo>
                    <a:lnTo>
                      <a:pt x="343" y="69"/>
                    </a:lnTo>
                    <a:lnTo>
                      <a:pt x="360" y="54"/>
                    </a:lnTo>
                    <a:lnTo>
                      <a:pt x="360" y="0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rgbClr val="3C3C3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0" name="Freeform 2165"/>
              <p:cNvSpPr>
                <a:spLocks/>
              </p:cNvSpPr>
              <p:nvPr/>
            </p:nvSpPr>
            <p:spPr bwMode="auto">
              <a:xfrm>
                <a:off x="3436" y="2008"/>
                <a:ext cx="23" cy="24"/>
              </a:xfrm>
              <a:custGeom>
                <a:avLst/>
                <a:gdLst>
                  <a:gd name="T0" fmla="*/ 0 w 68"/>
                  <a:gd name="T1" fmla="*/ 0 h 72"/>
                  <a:gd name="T2" fmla="*/ 5 w 68"/>
                  <a:gd name="T3" fmla="*/ 4 h 72"/>
                  <a:gd name="T4" fmla="*/ 5 w 68"/>
                  <a:gd name="T5" fmla="*/ 5 h 72"/>
                  <a:gd name="T6" fmla="*/ 5 w 68"/>
                  <a:gd name="T7" fmla="*/ 5 h 72"/>
                  <a:gd name="T8" fmla="*/ 10 w 68"/>
                  <a:gd name="T9" fmla="*/ 10 h 72"/>
                  <a:gd name="T10" fmla="*/ 10 w 68"/>
                  <a:gd name="T11" fmla="*/ 11 h 72"/>
                  <a:gd name="T12" fmla="*/ 11 w 68"/>
                  <a:gd name="T13" fmla="*/ 11 h 72"/>
                  <a:gd name="T14" fmla="*/ 17 w 68"/>
                  <a:gd name="T15" fmla="*/ 17 h 72"/>
                  <a:gd name="T16" fmla="*/ 23 w 68"/>
                  <a:gd name="T17" fmla="*/ 24 h 72"/>
                  <a:gd name="T18" fmla="*/ 23 w 68"/>
                  <a:gd name="T19" fmla="*/ 24 h 72"/>
                  <a:gd name="T20" fmla="*/ 23 w 68"/>
                  <a:gd name="T21" fmla="*/ 24 h 72"/>
                  <a:gd name="T22" fmla="*/ 23 w 68"/>
                  <a:gd name="T23" fmla="*/ 4 h 72"/>
                  <a:gd name="T24" fmla="*/ 23 w 68"/>
                  <a:gd name="T25" fmla="*/ 4 h 72"/>
                  <a:gd name="T26" fmla="*/ 19 w 68"/>
                  <a:gd name="T27" fmla="*/ 0 h 72"/>
                  <a:gd name="T28" fmla="*/ 0 w 68"/>
                  <a:gd name="T29" fmla="*/ 0 h 7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68"/>
                  <a:gd name="T46" fmla="*/ 0 h 72"/>
                  <a:gd name="T47" fmla="*/ 68 w 68"/>
                  <a:gd name="T48" fmla="*/ 72 h 7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68" h="72">
                    <a:moveTo>
                      <a:pt x="0" y="0"/>
                    </a:moveTo>
                    <a:lnTo>
                      <a:pt x="14" y="13"/>
                    </a:lnTo>
                    <a:lnTo>
                      <a:pt x="14" y="16"/>
                    </a:lnTo>
                    <a:lnTo>
                      <a:pt x="15" y="16"/>
                    </a:lnTo>
                    <a:lnTo>
                      <a:pt x="31" y="31"/>
                    </a:lnTo>
                    <a:lnTo>
                      <a:pt x="31" y="34"/>
                    </a:lnTo>
                    <a:lnTo>
                      <a:pt x="32" y="34"/>
                    </a:lnTo>
                    <a:lnTo>
                      <a:pt x="50" y="52"/>
                    </a:lnTo>
                    <a:lnTo>
                      <a:pt x="67" y="71"/>
                    </a:lnTo>
                    <a:lnTo>
                      <a:pt x="67" y="72"/>
                    </a:lnTo>
                    <a:lnTo>
                      <a:pt x="68" y="72"/>
                    </a:lnTo>
                    <a:lnTo>
                      <a:pt x="68" y="12"/>
                    </a:lnTo>
                    <a:lnTo>
                      <a:pt x="67" y="12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1" name="Freeform 2166"/>
              <p:cNvSpPr>
                <a:spLocks/>
              </p:cNvSpPr>
              <p:nvPr/>
            </p:nvSpPr>
            <p:spPr bwMode="auto">
              <a:xfrm>
                <a:off x="3319" y="2174"/>
                <a:ext cx="140" cy="129"/>
              </a:xfrm>
              <a:custGeom>
                <a:avLst/>
                <a:gdLst>
                  <a:gd name="T0" fmla="*/ 140 w 420"/>
                  <a:gd name="T1" fmla="*/ 0 h 387"/>
                  <a:gd name="T2" fmla="*/ 134 w 420"/>
                  <a:gd name="T3" fmla="*/ 5 h 387"/>
                  <a:gd name="T4" fmla="*/ 129 w 420"/>
                  <a:gd name="T5" fmla="*/ 10 h 387"/>
                  <a:gd name="T6" fmla="*/ 128 w 420"/>
                  <a:gd name="T7" fmla="*/ 11 h 387"/>
                  <a:gd name="T8" fmla="*/ 116 w 420"/>
                  <a:gd name="T9" fmla="*/ 22 h 387"/>
                  <a:gd name="T10" fmla="*/ 109 w 420"/>
                  <a:gd name="T11" fmla="*/ 28 h 387"/>
                  <a:gd name="T12" fmla="*/ 103 w 420"/>
                  <a:gd name="T13" fmla="*/ 34 h 387"/>
                  <a:gd name="T14" fmla="*/ 102 w 420"/>
                  <a:gd name="T15" fmla="*/ 34 h 387"/>
                  <a:gd name="T16" fmla="*/ 90 w 420"/>
                  <a:gd name="T17" fmla="*/ 46 h 387"/>
                  <a:gd name="T18" fmla="*/ 89 w 420"/>
                  <a:gd name="T19" fmla="*/ 47 h 387"/>
                  <a:gd name="T20" fmla="*/ 83 w 420"/>
                  <a:gd name="T21" fmla="*/ 52 h 387"/>
                  <a:gd name="T22" fmla="*/ 77 w 420"/>
                  <a:gd name="T23" fmla="*/ 58 h 387"/>
                  <a:gd name="T24" fmla="*/ 64 w 420"/>
                  <a:gd name="T25" fmla="*/ 70 h 387"/>
                  <a:gd name="T26" fmla="*/ 63 w 420"/>
                  <a:gd name="T27" fmla="*/ 70 h 387"/>
                  <a:gd name="T28" fmla="*/ 57 w 420"/>
                  <a:gd name="T29" fmla="*/ 76 h 387"/>
                  <a:gd name="T30" fmla="*/ 51 w 420"/>
                  <a:gd name="T31" fmla="*/ 82 h 387"/>
                  <a:gd name="T32" fmla="*/ 39 w 420"/>
                  <a:gd name="T33" fmla="*/ 93 h 387"/>
                  <a:gd name="T34" fmla="*/ 38 w 420"/>
                  <a:gd name="T35" fmla="*/ 94 h 387"/>
                  <a:gd name="T36" fmla="*/ 31 w 420"/>
                  <a:gd name="T37" fmla="*/ 99 h 387"/>
                  <a:gd name="T38" fmla="*/ 25 w 420"/>
                  <a:gd name="T39" fmla="*/ 105 h 387"/>
                  <a:gd name="T40" fmla="*/ 13 w 420"/>
                  <a:gd name="T41" fmla="*/ 117 h 387"/>
                  <a:gd name="T42" fmla="*/ 12 w 420"/>
                  <a:gd name="T43" fmla="*/ 117 h 387"/>
                  <a:gd name="T44" fmla="*/ 6 w 420"/>
                  <a:gd name="T45" fmla="*/ 123 h 387"/>
                  <a:gd name="T46" fmla="*/ 0 w 420"/>
                  <a:gd name="T47" fmla="*/ 129 h 387"/>
                  <a:gd name="T48" fmla="*/ 20 w 420"/>
                  <a:gd name="T49" fmla="*/ 128 h 387"/>
                  <a:gd name="T50" fmla="*/ 31 w 420"/>
                  <a:gd name="T51" fmla="*/ 118 h 387"/>
                  <a:gd name="T52" fmla="*/ 32 w 420"/>
                  <a:gd name="T53" fmla="*/ 118 h 387"/>
                  <a:gd name="T54" fmla="*/ 38 w 420"/>
                  <a:gd name="T55" fmla="*/ 113 h 387"/>
                  <a:gd name="T56" fmla="*/ 44 w 420"/>
                  <a:gd name="T57" fmla="*/ 107 h 387"/>
                  <a:gd name="T58" fmla="*/ 51 w 420"/>
                  <a:gd name="T59" fmla="*/ 100 h 387"/>
                  <a:gd name="T60" fmla="*/ 57 w 420"/>
                  <a:gd name="T61" fmla="*/ 95 h 387"/>
                  <a:gd name="T62" fmla="*/ 58 w 420"/>
                  <a:gd name="T63" fmla="*/ 94 h 387"/>
                  <a:gd name="T64" fmla="*/ 70 w 420"/>
                  <a:gd name="T65" fmla="*/ 83 h 387"/>
                  <a:gd name="T66" fmla="*/ 77 w 420"/>
                  <a:gd name="T67" fmla="*/ 77 h 387"/>
                  <a:gd name="T68" fmla="*/ 82 w 420"/>
                  <a:gd name="T69" fmla="*/ 71 h 387"/>
                  <a:gd name="T70" fmla="*/ 83 w 420"/>
                  <a:gd name="T71" fmla="*/ 71 h 387"/>
                  <a:gd name="T72" fmla="*/ 96 w 420"/>
                  <a:gd name="T73" fmla="*/ 59 h 387"/>
                  <a:gd name="T74" fmla="*/ 103 w 420"/>
                  <a:gd name="T75" fmla="*/ 53 h 387"/>
                  <a:gd name="T76" fmla="*/ 108 w 420"/>
                  <a:gd name="T77" fmla="*/ 48 h 387"/>
                  <a:gd name="T78" fmla="*/ 109 w 420"/>
                  <a:gd name="T79" fmla="*/ 47 h 387"/>
                  <a:gd name="T80" fmla="*/ 121 w 420"/>
                  <a:gd name="T81" fmla="*/ 36 h 387"/>
                  <a:gd name="T82" fmla="*/ 129 w 420"/>
                  <a:gd name="T83" fmla="*/ 30 h 387"/>
                  <a:gd name="T84" fmla="*/ 134 w 420"/>
                  <a:gd name="T85" fmla="*/ 24 h 387"/>
                  <a:gd name="T86" fmla="*/ 135 w 420"/>
                  <a:gd name="T87" fmla="*/ 24 h 387"/>
                  <a:gd name="T88" fmla="*/ 140 w 420"/>
                  <a:gd name="T89" fmla="*/ 0 h 387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20"/>
                  <a:gd name="T136" fmla="*/ 0 h 387"/>
                  <a:gd name="T137" fmla="*/ 420 w 420"/>
                  <a:gd name="T138" fmla="*/ 387 h 387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20" h="387">
                    <a:moveTo>
                      <a:pt x="419" y="0"/>
                    </a:moveTo>
                    <a:lnTo>
                      <a:pt x="419" y="1"/>
                    </a:lnTo>
                    <a:lnTo>
                      <a:pt x="406" y="14"/>
                    </a:lnTo>
                    <a:lnTo>
                      <a:pt x="403" y="14"/>
                    </a:lnTo>
                    <a:lnTo>
                      <a:pt x="403" y="16"/>
                    </a:lnTo>
                    <a:lnTo>
                      <a:pt x="387" y="31"/>
                    </a:lnTo>
                    <a:lnTo>
                      <a:pt x="384" y="31"/>
                    </a:lnTo>
                    <a:lnTo>
                      <a:pt x="384" y="33"/>
                    </a:lnTo>
                    <a:lnTo>
                      <a:pt x="366" y="50"/>
                    </a:lnTo>
                    <a:lnTo>
                      <a:pt x="347" y="67"/>
                    </a:lnTo>
                    <a:lnTo>
                      <a:pt x="328" y="85"/>
                    </a:lnTo>
                    <a:lnTo>
                      <a:pt x="326" y="85"/>
                    </a:lnTo>
                    <a:lnTo>
                      <a:pt x="326" y="86"/>
                    </a:lnTo>
                    <a:lnTo>
                      <a:pt x="310" y="102"/>
                    </a:lnTo>
                    <a:lnTo>
                      <a:pt x="307" y="102"/>
                    </a:lnTo>
                    <a:lnTo>
                      <a:pt x="307" y="103"/>
                    </a:lnTo>
                    <a:lnTo>
                      <a:pt x="289" y="120"/>
                    </a:lnTo>
                    <a:lnTo>
                      <a:pt x="270" y="139"/>
                    </a:lnTo>
                    <a:lnTo>
                      <a:pt x="267" y="139"/>
                    </a:lnTo>
                    <a:lnTo>
                      <a:pt x="267" y="140"/>
                    </a:lnTo>
                    <a:lnTo>
                      <a:pt x="251" y="156"/>
                    </a:lnTo>
                    <a:lnTo>
                      <a:pt x="249" y="156"/>
                    </a:lnTo>
                    <a:lnTo>
                      <a:pt x="249" y="157"/>
                    </a:lnTo>
                    <a:lnTo>
                      <a:pt x="230" y="174"/>
                    </a:lnTo>
                    <a:lnTo>
                      <a:pt x="211" y="191"/>
                    </a:lnTo>
                    <a:lnTo>
                      <a:pt x="193" y="210"/>
                    </a:lnTo>
                    <a:lnTo>
                      <a:pt x="190" y="210"/>
                    </a:lnTo>
                    <a:lnTo>
                      <a:pt x="190" y="211"/>
                    </a:lnTo>
                    <a:lnTo>
                      <a:pt x="174" y="227"/>
                    </a:lnTo>
                    <a:lnTo>
                      <a:pt x="171" y="227"/>
                    </a:lnTo>
                    <a:lnTo>
                      <a:pt x="171" y="228"/>
                    </a:lnTo>
                    <a:lnTo>
                      <a:pt x="153" y="245"/>
                    </a:lnTo>
                    <a:lnTo>
                      <a:pt x="134" y="262"/>
                    </a:lnTo>
                    <a:lnTo>
                      <a:pt x="116" y="280"/>
                    </a:lnTo>
                    <a:lnTo>
                      <a:pt x="113" y="280"/>
                    </a:lnTo>
                    <a:lnTo>
                      <a:pt x="113" y="282"/>
                    </a:lnTo>
                    <a:lnTo>
                      <a:pt x="97" y="297"/>
                    </a:lnTo>
                    <a:lnTo>
                      <a:pt x="94" y="297"/>
                    </a:lnTo>
                    <a:lnTo>
                      <a:pt x="94" y="299"/>
                    </a:lnTo>
                    <a:lnTo>
                      <a:pt x="76" y="316"/>
                    </a:lnTo>
                    <a:lnTo>
                      <a:pt x="57" y="333"/>
                    </a:lnTo>
                    <a:lnTo>
                      <a:pt x="38" y="351"/>
                    </a:lnTo>
                    <a:lnTo>
                      <a:pt x="36" y="351"/>
                    </a:lnTo>
                    <a:lnTo>
                      <a:pt x="36" y="352"/>
                    </a:lnTo>
                    <a:lnTo>
                      <a:pt x="20" y="368"/>
                    </a:lnTo>
                    <a:lnTo>
                      <a:pt x="17" y="368"/>
                    </a:lnTo>
                    <a:lnTo>
                      <a:pt x="17" y="370"/>
                    </a:lnTo>
                    <a:lnTo>
                      <a:pt x="0" y="387"/>
                    </a:lnTo>
                    <a:lnTo>
                      <a:pt x="61" y="387"/>
                    </a:lnTo>
                    <a:lnTo>
                      <a:pt x="61" y="385"/>
                    </a:lnTo>
                    <a:lnTo>
                      <a:pt x="74" y="373"/>
                    </a:lnTo>
                    <a:lnTo>
                      <a:pt x="93" y="355"/>
                    </a:lnTo>
                    <a:lnTo>
                      <a:pt x="96" y="355"/>
                    </a:lnTo>
                    <a:lnTo>
                      <a:pt x="96" y="354"/>
                    </a:lnTo>
                    <a:lnTo>
                      <a:pt x="112" y="338"/>
                    </a:lnTo>
                    <a:lnTo>
                      <a:pt x="114" y="338"/>
                    </a:lnTo>
                    <a:lnTo>
                      <a:pt x="114" y="337"/>
                    </a:lnTo>
                    <a:lnTo>
                      <a:pt x="133" y="320"/>
                    </a:lnTo>
                    <a:lnTo>
                      <a:pt x="151" y="301"/>
                    </a:lnTo>
                    <a:lnTo>
                      <a:pt x="154" y="301"/>
                    </a:lnTo>
                    <a:lnTo>
                      <a:pt x="154" y="300"/>
                    </a:lnTo>
                    <a:lnTo>
                      <a:pt x="170" y="284"/>
                    </a:lnTo>
                    <a:lnTo>
                      <a:pt x="173" y="284"/>
                    </a:lnTo>
                    <a:lnTo>
                      <a:pt x="173" y="283"/>
                    </a:lnTo>
                    <a:lnTo>
                      <a:pt x="191" y="266"/>
                    </a:lnTo>
                    <a:lnTo>
                      <a:pt x="210" y="249"/>
                    </a:lnTo>
                    <a:lnTo>
                      <a:pt x="229" y="231"/>
                    </a:lnTo>
                    <a:lnTo>
                      <a:pt x="231" y="231"/>
                    </a:lnTo>
                    <a:lnTo>
                      <a:pt x="231" y="229"/>
                    </a:lnTo>
                    <a:lnTo>
                      <a:pt x="247" y="213"/>
                    </a:lnTo>
                    <a:lnTo>
                      <a:pt x="250" y="213"/>
                    </a:lnTo>
                    <a:lnTo>
                      <a:pt x="250" y="212"/>
                    </a:lnTo>
                    <a:lnTo>
                      <a:pt x="269" y="195"/>
                    </a:lnTo>
                    <a:lnTo>
                      <a:pt x="287" y="178"/>
                    </a:lnTo>
                    <a:lnTo>
                      <a:pt x="306" y="160"/>
                    </a:lnTo>
                    <a:lnTo>
                      <a:pt x="308" y="160"/>
                    </a:lnTo>
                    <a:lnTo>
                      <a:pt x="308" y="158"/>
                    </a:lnTo>
                    <a:lnTo>
                      <a:pt x="324" y="143"/>
                    </a:lnTo>
                    <a:lnTo>
                      <a:pt x="327" y="143"/>
                    </a:lnTo>
                    <a:lnTo>
                      <a:pt x="327" y="141"/>
                    </a:lnTo>
                    <a:lnTo>
                      <a:pt x="346" y="124"/>
                    </a:lnTo>
                    <a:lnTo>
                      <a:pt x="364" y="107"/>
                    </a:lnTo>
                    <a:lnTo>
                      <a:pt x="383" y="89"/>
                    </a:lnTo>
                    <a:lnTo>
                      <a:pt x="386" y="89"/>
                    </a:lnTo>
                    <a:lnTo>
                      <a:pt x="386" y="88"/>
                    </a:lnTo>
                    <a:lnTo>
                      <a:pt x="402" y="72"/>
                    </a:lnTo>
                    <a:lnTo>
                      <a:pt x="404" y="72"/>
                    </a:lnTo>
                    <a:lnTo>
                      <a:pt x="404" y="71"/>
                    </a:lnTo>
                    <a:lnTo>
                      <a:pt x="420" y="56"/>
                    </a:lnTo>
                    <a:lnTo>
                      <a:pt x="420" y="0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2" name="Freeform 2167"/>
              <p:cNvSpPr>
                <a:spLocks/>
              </p:cNvSpPr>
              <p:nvPr/>
            </p:nvSpPr>
            <p:spPr bwMode="auto">
              <a:xfrm>
                <a:off x="3062" y="2286"/>
                <a:ext cx="16" cy="17"/>
              </a:xfrm>
              <a:custGeom>
                <a:avLst/>
                <a:gdLst>
                  <a:gd name="T0" fmla="*/ 0 w 46"/>
                  <a:gd name="T1" fmla="*/ 0 h 50"/>
                  <a:gd name="T2" fmla="*/ 0 w 46"/>
                  <a:gd name="T3" fmla="*/ 17 h 50"/>
                  <a:gd name="T4" fmla="*/ 16 w 46"/>
                  <a:gd name="T5" fmla="*/ 17 h 50"/>
                  <a:gd name="T6" fmla="*/ 14 w 46"/>
                  <a:gd name="T7" fmla="*/ 14 h 50"/>
                  <a:gd name="T8" fmla="*/ 8 w 46"/>
                  <a:gd name="T9" fmla="*/ 8 h 50"/>
                  <a:gd name="T10" fmla="*/ 1 w 46"/>
                  <a:gd name="T11" fmla="*/ 2 h 50"/>
                  <a:gd name="T12" fmla="*/ 1 w 46"/>
                  <a:gd name="T13" fmla="*/ 1 h 50"/>
                  <a:gd name="T14" fmla="*/ 1 w 46"/>
                  <a:gd name="T15" fmla="*/ 1 h 50"/>
                  <a:gd name="T16" fmla="*/ 0 w 46"/>
                  <a:gd name="T17" fmla="*/ 0 h 50"/>
                  <a:gd name="T18" fmla="*/ 0 w 46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6"/>
                  <a:gd name="T31" fmla="*/ 0 h 50"/>
                  <a:gd name="T32" fmla="*/ 46 w 46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6" h="50">
                    <a:moveTo>
                      <a:pt x="0" y="0"/>
                    </a:moveTo>
                    <a:lnTo>
                      <a:pt x="0" y="50"/>
                    </a:lnTo>
                    <a:lnTo>
                      <a:pt x="46" y="50"/>
                    </a:lnTo>
                    <a:lnTo>
                      <a:pt x="39" y="42"/>
                    </a:lnTo>
                    <a:lnTo>
                      <a:pt x="22" y="23"/>
                    </a:lnTo>
                    <a:lnTo>
                      <a:pt x="4" y="5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3" name="Freeform 2168"/>
              <p:cNvSpPr>
                <a:spLocks/>
              </p:cNvSpPr>
              <p:nvPr/>
            </p:nvSpPr>
            <p:spPr bwMode="auto">
              <a:xfrm>
                <a:off x="3418" y="2008"/>
                <a:ext cx="41" cy="44"/>
              </a:xfrm>
              <a:custGeom>
                <a:avLst/>
                <a:gdLst>
                  <a:gd name="T0" fmla="*/ 0 w 122"/>
                  <a:gd name="T1" fmla="*/ 0 h 130"/>
                  <a:gd name="T2" fmla="*/ 4 w 122"/>
                  <a:gd name="T3" fmla="*/ 4 h 130"/>
                  <a:gd name="T4" fmla="*/ 10 w 122"/>
                  <a:gd name="T5" fmla="*/ 10 h 130"/>
                  <a:gd name="T6" fmla="*/ 16 w 122"/>
                  <a:gd name="T7" fmla="*/ 17 h 130"/>
                  <a:gd name="T8" fmla="*/ 16 w 122"/>
                  <a:gd name="T9" fmla="*/ 18 h 130"/>
                  <a:gd name="T10" fmla="*/ 16 w 122"/>
                  <a:gd name="T11" fmla="*/ 18 h 130"/>
                  <a:gd name="T12" fmla="*/ 22 w 122"/>
                  <a:gd name="T13" fmla="*/ 23 h 130"/>
                  <a:gd name="T14" fmla="*/ 22 w 122"/>
                  <a:gd name="T15" fmla="*/ 24 h 130"/>
                  <a:gd name="T16" fmla="*/ 22 w 122"/>
                  <a:gd name="T17" fmla="*/ 24 h 130"/>
                  <a:gd name="T18" fmla="*/ 28 w 122"/>
                  <a:gd name="T19" fmla="*/ 30 h 130"/>
                  <a:gd name="T20" fmla="*/ 34 w 122"/>
                  <a:gd name="T21" fmla="*/ 36 h 130"/>
                  <a:gd name="T22" fmla="*/ 40 w 122"/>
                  <a:gd name="T23" fmla="*/ 43 h 130"/>
                  <a:gd name="T24" fmla="*/ 40 w 122"/>
                  <a:gd name="T25" fmla="*/ 43 h 130"/>
                  <a:gd name="T26" fmla="*/ 41 w 122"/>
                  <a:gd name="T27" fmla="*/ 43 h 130"/>
                  <a:gd name="T28" fmla="*/ 41 w 122"/>
                  <a:gd name="T29" fmla="*/ 44 h 130"/>
                  <a:gd name="T30" fmla="*/ 41 w 122"/>
                  <a:gd name="T31" fmla="*/ 44 h 130"/>
                  <a:gd name="T32" fmla="*/ 41 w 122"/>
                  <a:gd name="T33" fmla="*/ 23 h 130"/>
                  <a:gd name="T34" fmla="*/ 41 w 122"/>
                  <a:gd name="T35" fmla="*/ 23 h 130"/>
                  <a:gd name="T36" fmla="*/ 35 w 122"/>
                  <a:gd name="T37" fmla="*/ 18 h 130"/>
                  <a:gd name="T38" fmla="*/ 35 w 122"/>
                  <a:gd name="T39" fmla="*/ 17 h 130"/>
                  <a:gd name="T40" fmla="*/ 35 w 122"/>
                  <a:gd name="T41" fmla="*/ 17 h 130"/>
                  <a:gd name="T42" fmla="*/ 29 w 122"/>
                  <a:gd name="T43" fmla="*/ 11 h 130"/>
                  <a:gd name="T44" fmla="*/ 23 w 122"/>
                  <a:gd name="T45" fmla="*/ 5 h 130"/>
                  <a:gd name="T46" fmla="*/ 19 w 122"/>
                  <a:gd name="T47" fmla="*/ 0 h 130"/>
                  <a:gd name="T48" fmla="*/ 0 w 122"/>
                  <a:gd name="T49" fmla="*/ 0 h 1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2"/>
                  <a:gd name="T76" fmla="*/ 0 h 130"/>
                  <a:gd name="T77" fmla="*/ 122 w 122"/>
                  <a:gd name="T78" fmla="*/ 130 h 13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2" h="130">
                    <a:moveTo>
                      <a:pt x="0" y="0"/>
                    </a:moveTo>
                    <a:lnTo>
                      <a:pt x="12" y="13"/>
                    </a:lnTo>
                    <a:lnTo>
                      <a:pt x="29" y="31"/>
                    </a:lnTo>
                    <a:lnTo>
                      <a:pt x="48" y="50"/>
                    </a:lnTo>
                    <a:lnTo>
                      <a:pt x="48" y="52"/>
                    </a:lnTo>
                    <a:lnTo>
                      <a:pt x="49" y="52"/>
                    </a:lnTo>
                    <a:lnTo>
                      <a:pt x="65" y="68"/>
                    </a:lnTo>
                    <a:lnTo>
                      <a:pt x="65" y="71"/>
                    </a:lnTo>
                    <a:lnTo>
                      <a:pt x="66" y="71"/>
                    </a:lnTo>
                    <a:lnTo>
                      <a:pt x="84" y="89"/>
                    </a:lnTo>
                    <a:lnTo>
                      <a:pt x="101" y="107"/>
                    </a:lnTo>
                    <a:lnTo>
                      <a:pt x="120" y="126"/>
                    </a:lnTo>
                    <a:lnTo>
                      <a:pt x="120" y="128"/>
                    </a:lnTo>
                    <a:lnTo>
                      <a:pt x="121" y="128"/>
                    </a:lnTo>
                    <a:lnTo>
                      <a:pt x="121" y="130"/>
                    </a:lnTo>
                    <a:lnTo>
                      <a:pt x="122" y="130"/>
                    </a:lnTo>
                    <a:lnTo>
                      <a:pt x="122" y="69"/>
                    </a:lnTo>
                    <a:lnTo>
                      <a:pt x="121" y="69"/>
                    </a:lnTo>
                    <a:lnTo>
                      <a:pt x="105" y="54"/>
                    </a:lnTo>
                    <a:lnTo>
                      <a:pt x="105" y="51"/>
                    </a:lnTo>
                    <a:lnTo>
                      <a:pt x="104" y="51"/>
                    </a:lnTo>
                    <a:lnTo>
                      <a:pt x="86" y="33"/>
                    </a:lnTo>
                    <a:lnTo>
                      <a:pt x="69" y="14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4" name="Freeform 2169"/>
              <p:cNvSpPr>
                <a:spLocks/>
              </p:cNvSpPr>
              <p:nvPr/>
            </p:nvSpPr>
            <p:spPr bwMode="auto">
              <a:xfrm>
                <a:off x="3299" y="2156"/>
                <a:ext cx="160" cy="147"/>
              </a:xfrm>
              <a:custGeom>
                <a:avLst/>
                <a:gdLst>
                  <a:gd name="T0" fmla="*/ 160 w 479"/>
                  <a:gd name="T1" fmla="*/ 1 h 440"/>
                  <a:gd name="T2" fmla="*/ 155 w 479"/>
                  <a:gd name="T3" fmla="*/ 4 h 440"/>
                  <a:gd name="T4" fmla="*/ 149 w 479"/>
                  <a:gd name="T5" fmla="*/ 10 h 440"/>
                  <a:gd name="T6" fmla="*/ 137 w 479"/>
                  <a:gd name="T7" fmla="*/ 22 h 440"/>
                  <a:gd name="T8" fmla="*/ 136 w 479"/>
                  <a:gd name="T9" fmla="*/ 22 h 440"/>
                  <a:gd name="T10" fmla="*/ 129 w 479"/>
                  <a:gd name="T11" fmla="*/ 28 h 440"/>
                  <a:gd name="T12" fmla="*/ 123 w 479"/>
                  <a:gd name="T13" fmla="*/ 34 h 440"/>
                  <a:gd name="T14" fmla="*/ 111 w 479"/>
                  <a:gd name="T15" fmla="*/ 46 h 440"/>
                  <a:gd name="T16" fmla="*/ 110 w 479"/>
                  <a:gd name="T17" fmla="*/ 46 h 440"/>
                  <a:gd name="T18" fmla="*/ 104 w 479"/>
                  <a:gd name="T19" fmla="*/ 51 h 440"/>
                  <a:gd name="T20" fmla="*/ 98 w 479"/>
                  <a:gd name="T21" fmla="*/ 57 h 440"/>
                  <a:gd name="T22" fmla="*/ 85 w 479"/>
                  <a:gd name="T23" fmla="*/ 69 h 440"/>
                  <a:gd name="T24" fmla="*/ 84 w 479"/>
                  <a:gd name="T25" fmla="*/ 70 h 440"/>
                  <a:gd name="T26" fmla="*/ 78 w 479"/>
                  <a:gd name="T27" fmla="*/ 75 h 440"/>
                  <a:gd name="T28" fmla="*/ 71 w 479"/>
                  <a:gd name="T29" fmla="*/ 81 h 440"/>
                  <a:gd name="T30" fmla="*/ 59 w 479"/>
                  <a:gd name="T31" fmla="*/ 93 h 440"/>
                  <a:gd name="T32" fmla="*/ 58 w 479"/>
                  <a:gd name="T33" fmla="*/ 94 h 440"/>
                  <a:gd name="T34" fmla="*/ 52 w 479"/>
                  <a:gd name="T35" fmla="*/ 99 h 440"/>
                  <a:gd name="T36" fmla="*/ 46 w 479"/>
                  <a:gd name="T37" fmla="*/ 105 h 440"/>
                  <a:gd name="T38" fmla="*/ 39 w 479"/>
                  <a:gd name="T39" fmla="*/ 111 h 440"/>
                  <a:gd name="T40" fmla="*/ 33 w 479"/>
                  <a:gd name="T41" fmla="*/ 117 h 440"/>
                  <a:gd name="T42" fmla="*/ 32 w 479"/>
                  <a:gd name="T43" fmla="*/ 117 h 440"/>
                  <a:gd name="T44" fmla="*/ 20 w 479"/>
                  <a:gd name="T45" fmla="*/ 129 h 440"/>
                  <a:gd name="T46" fmla="*/ 13 w 479"/>
                  <a:gd name="T47" fmla="*/ 135 h 440"/>
                  <a:gd name="T48" fmla="*/ 8 w 479"/>
                  <a:gd name="T49" fmla="*/ 140 h 440"/>
                  <a:gd name="T50" fmla="*/ 7 w 479"/>
                  <a:gd name="T51" fmla="*/ 141 h 440"/>
                  <a:gd name="T52" fmla="*/ 0 w 479"/>
                  <a:gd name="T53" fmla="*/ 146 h 440"/>
                  <a:gd name="T54" fmla="*/ 20 w 479"/>
                  <a:gd name="T55" fmla="*/ 147 h 440"/>
                  <a:gd name="T56" fmla="*/ 25 w 479"/>
                  <a:gd name="T57" fmla="*/ 141 h 440"/>
                  <a:gd name="T58" fmla="*/ 26 w 479"/>
                  <a:gd name="T59" fmla="*/ 141 h 440"/>
                  <a:gd name="T60" fmla="*/ 32 w 479"/>
                  <a:gd name="T61" fmla="*/ 135 h 440"/>
                  <a:gd name="T62" fmla="*/ 39 w 479"/>
                  <a:gd name="T63" fmla="*/ 129 h 440"/>
                  <a:gd name="T64" fmla="*/ 51 w 479"/>
                  <a:gd name="T65" fmla="*/ 118 h 440"/>
                  <a:gd name="T66" fmla="*/ 52 w 479"/>
                  <a:gd name="T67" fmla="*/ 117 h 440"/>
                  <a:gd name="T68" fmla="*/ 58 w 479"/>
                  <a:gd name="T69" fmla="*/ 112 h 440"/>
                  <a:gd name="T70" fmla="*/ 64 w 479"/>
                  <a:gd name="T71" fmla="*/ 106 h 440"/>
                  <a:gd name="T72" fmla="*/ 77 w 479"/>
                  <a:gd name="T73" fmla="*/ 94 h 440"/>
                  <a:gd name="T74" fmla="*/ 78 w 479"/>
                  <a:gd name="T75" fmla="*/ 94 h 440"/>
                  <a:gd name="T76" fmla="*/ 84 w 479"/>
                  <a:gd name="T77" fmla="*/ 88 h 440"/>
                  <a:gd name="T78" fmla="*/ 90 w 479"/>
                  <a:gd name="T79" fmla="*/ 82 h 440"/>
                  <a:gd name="T80" fmla="*/ 103 w 479"/>
                  <a:gd name="T81" fmla="*/ 70 h 440"/>
                  <a:gd name="T82" fmla="*/ 104 w 479"/>
                  <a:gd name="T83" fmla="*/ 70 h 440"/>
                  <a:gd name="T84" fmla="*/ 110 w 479"/>
                  <a:gd name="T85" fmla="*/ 64 h 440"/>
                  <a:gd name="T86" fmla="*/ 116 w 479"/>
                  <a:gd name="T87" fmla="*/ 58 h 440"/>
                  <a:gd name="T88" fmla="*/ 123 w 479"/>
                  <a:gd name="T89" fmla="*/ 52 h 440"/>
                  <a:gd name="T90" fmla="*/ 129 w 479"/>
                  <a:gd name="T91" fmla="*/ 46 h 440"/>
                  <a:gd name="T92" fmla="*/ 129 w 479"/>
                  <a:gd name="T93" fmla="*/ 46 h 440"/>
                  <a:gd name="T94" fmla="*/ 142 w 479"/>
                  <a:gd name="T95" fmla="*/ 35 h 440"/>
                  <a:gd name="T96" fmla="*/ 149 w 479"/>
                  <a:gd name="T97" fmla="*/ 29 h 440"/>
                  <a:gd name="T98" fmla="*/ 154 w 479"/>
                  <a:gd name="T99" fmla="*/ 23 h 440"/>
                  <a:gd name="T100" fmla="*/ 155 w 479"/>
                  <a:gd name="T101" fmla="*/ 22 h 440"/>
                  <a:gd name="T102" fmla="*/ 160 w 479"/>
                  <a:gd name="T103" fmla="*/ 0 h 44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79"/>
                  <a:gd name="T157" fmla="*/ 0 h 440"/>
                  <a:gd name="T158" fmla="*/ 479 w 479"/>
                  <a:gd name="T159" fmla="*/ 440 h 440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79" h="440">
                    <a:moveTo>
                      <a:pt x="478" y="0"/>
                    </a:moveTo>
                    <a:lnTo>
                      <a:pt x="478" y="2"/>
                    </a:lnTo>
                    <a:lnTo>
                      <a:pt x="467" y="12"/>
                    </a:lnTo>
                    <a:lnTo>
                      <a:pt x="465" y="12"/>
                    </a:lnTo>
                    <a:lnTo>
                      <a:pt x="465" y="13"/>
                    </a:lnTo>
                    <a:lnTo>
                      <a:pt x="446" y="30"/>
                    </a:lnTo>
                    <a:lnTo>
                      <a:pt x="427" y="48"/>
                    </a:lnTo>
                    <a:lnTo>
                      <a:pt x="409" y="66"/>
                    </a:lnTo>
                    <a:lnTo>
                      <a:pt x="406" y="66"/>
                    </a:lnTo>
                    <a:lnTo>
                      <a:pt x="406" y="67"/>
                    </a:lnTo>
                    <a:lnTo>
                      <a:pt x="390" y="83"/>
                    </a:lnTo>
                    <a:lnTo>
                      <a:pt x="387" y="83"/>
                    </a:lnTo>
                    <a:lnTo>
                      <a:pt x="387" y="84"/>
                    </a:lnTo>
                    <a:lnTo>
                      <a:pt x="369" y="101"/>
                    </a:lnTo>
                    <a:lnTo>
                      <a:pt x="350" y="118"/>
                    </a:lnTo>
                    <a:lnTo>
                      <a:pt x="332" y="137"/>
                    </a:lnTo>
                    <a:lnTo>
                      <a:pt x="329" y="137"/>
                    </a:lnTo>
                    <a:lnTo>
                      <a:pt x="329" y="138"/>
                    </a:lnTo>
                    <a:lnTo>
                      <a:pt x="313" y="154"/>
                    </a:lnTo>
                    <a:lnTo>
                      <a:pt x="310" y="154"/>
                    </a:lnTo>
                    <a:lnTo>
                      <a:pt x="310" y="155"/>
                    </a:lnTo>
                    <a:lnTo>
                      <a:pt x="292" y="172"/>
                    </a:lnTo>
                    <a:lnTo>
                      <a:pt x="273" y="189"/>
                    </a:lnTo>
                    <a:lnTo>
                      <a:pt x="254" y="207"/>
                    </a:lnTo>
                    <a:lnTo>
                      <a:pt x="252" y="207"/>
                    </a:lnTo>
                    <a:lnTo>
                      <a:pt x="252" y="209"/>
                    </a:lnTo>
                    <a:lnTo>
                      <a:pt x="236" y="225"/>
                    </a:lnTo>
                    <a:lnTo>
                      <a:pt x="233" y="225"/>
                    </a:lnTo>
                    <a:lnTo>
                      <a:pt x="233" y="226"/>
                    </a:lnTo>
                    <a:lnTo>
                      <a:pt x="214" y="243"/>
                    </a:lnTo>
                    <a:lnTo>
                      <a:pt x="196" y="260"/>
                    </a:lnTo>
                    <a:lnTo>
                      <a:pt x="177" y="278"/>
                    </a:lnTo>
                    <a:lnTo>
                      <a:pt x="175" y="278"/>
                    </a:lnTo>
                    <a:lnTo>
                      <a:pt x="175" y="280"/>
                    </a:lnTo>
                    <a:lnTo>
                      <a:pt x="159" y="295"/>
                    </a:lnTo>
                    <a:lnTo>
                      <a:pt x="156" y="295"/>
                    </a:lnTo>
                    <a:lnTo>
                      <a:pt x="156" y="297"/>
                    </a:lnTo>
                    <a:lnTo>
                      <a:pt x="137" y="314"/>
                    </a:lnTo>
                    <a:lnTo>
                      <a:pt x="119" y="332"/>
                    </a:lnTo>
                    <a:lnTo>
                      <a:pt x="116" y="332"/>
                    </a:lnTo>
                    <a:lnTo>
                      <a:pt x="116" y="333"/>
                    </a:lnTo>
                    <a:lnTo>
                      <a:pt x="100" y="349"/>
                    </a:lnTo>
                    <a:lnTo>
                      <a:pt x="97" y="349"/>
                    </a:lnTo>
                    <a:lnTo>
                      <a:pt x="97" y="350"/>
                    </a:lnTo>
                    <a:lnTo>
                      <a:pt x="79" y="367"/>
                    </a:lnTo>
                    <a:lnTo>
                      <a:pt x="60" y="385"/>
                    </a:lnTo>
                    <a:lnTo>
                      <a:pt x="41" y="403"/>
                    </a:lnTo>
                    <a:lnTo>
                      <a:pt x="39" y="403"/>
                    </a:lnTo>
                    <a:lnTo>
                      <a:pt x="39" y="404"/>
                    </a:lnTo>
                    <a:lnTo>
                      <a:pt x="23" y="420"/>
                    </a:lnTo>
                    <a:lnTo>
                      <a:pt x="20" y="420"/>
                    </a:lnTo>
                    <a:lnTo>
                      <a:pt x="20" y="421"/>
                    </a:lnTo>
                    <a:lnTo>
                      <a:pt x="2" y="438"/>
                    </a:lnTo>
                    <a:lnTo>
                      <a:pt x="0" y="438"/>
                    </a:lnTo>
                    <a:lnTo>
                      <a:pt x="0" y="440"/>
                    </a:lnTo>
                    <a:lnTo>
                      <a:pt x="60" y="440"/>
                    </a:lnTo>
                    <a:lnTo>
                      <a:pt x="60" y="438"/>
                    </a:lnTo>
                    <a:lnTo>
                      <a:pt x="76" y="423"/>
                    </a:lnTo>
                    <a:lnTo>
                      <a:pt x="79" y="423"/>
                    </a:lnTo>
                    <a:lnTo>
                      <a:pt x="79" y="421"/>
                    </a:lnTo>
                    <a:lnTo>
                      <a:pt x="95" y="405"/>
                    </a:lnTo>
                    <a:lnTo>
                      <a:pt x="97" y="405"/>
                    </a:lnTo>
                    <a:lnTo>
                      <a:pt x="97" y="404"/>
                    </a:lnTo>
                    <a:lnTo>
                      <a:pt x="116" y="387"/>
                    </a:lnTo>
                    <a:lnTo>
                      <a:pt x="135" y="370"/>
                    </a:lnTo>
                    <a:lnTo>
                      <a:pt x="153" y="352"/>
                    </a:lnTo>
                    <a:lnTo>
                      <a:pt x="156" y="352"/>
                    </a:lnTo>
                    <a:lnTo>
                      <a:pt x="156" y="350"/>
                    </a:lnTo>
                    <a:lnTo>
                      <a:pt x="172" y="335"/>
                    </a:lnTo>
                    <a:lnTo>
                      <a:pt x="175" y="335"/>
                    </a:lnTo>
                    <a:lnTo>
                      <a:pt x="175" y="333"/>
                    </a:lnTo>
                    <a:lnTo>
                      <a:pt x="193" y="316"/>
                    </a:lnTo>
                    <a:lnTo>
                      <a:pt x="212" y="299"/>
                    </a:lnTo>
                    <a:lnTo>
                      <a:pt x="230" y="281"/>
                    </a:lnTo>
                    <a:lnTo>
                      <a:pt x="233" y="281"/>
                    </a:lnTo>
                    <a:lnTo>
                      <a:pt x="233" y="280"/>
                    </a:lnTo>
                    <a:lnTo>
                      <a:pt x="249" y="264"/>
                    </a:lnTo>
                    <a:lnTo>
                      <a:pt x="252" y="264"/>
                    </a:lnTo>
                    <a:lnTo>
                      <a:pt x="252" y="263"/>
                    </a:lnTo>
                    <a:lnTo>
                      <a:pt x="270" y="246"/>
                    </a:lnTo>
                    <a:lnTo>
                      <a:pt x="289" y="228"/>
                    </a:lnTo>
                    <a:lnTo>
                      <a:pt x="308" y="210"/>
                    </a:lnTo>
                    <a:lnTo>
                      <a:pt x="310" y="210"/>
                    </a:lnTo>
                    <a:lnTo>
                      <a:pt x="310" y="209"/>
                    </a:lnTo>
                    <a:lnTo>
                      <a:pt x="326" y="193"/>
                    </a:lnTo>
                    <a:lnTo>
                      <a:pt x="329" y="193"/>
                    </a:lnTo>
                    <a:lnTo>
                      <a:pt x="329" y="192"/>
                    </a:lnTo>
                    <a:lnTo>
                      <a:pt x="348" y="175"/>
                    </a:lnTo>
                    <a:lnTo>
                      <a:pt x="366" y="156"/>
                    </a:lnTo>
                    <a:lnTo>
                      <a:pt x="369" y="156"/>
                    </a:lnTo>
                    <a:lnTo>
                      <a:pt x="369" y="155"/>
                    </a:lnTo>
                    <a:lnTo>
                      <a:pt x="385" y="139"/>
                    </a:lnTo>
                    <a:lnTo>
                      <a:pt x="387" y="139"/>
                    </a:lnTo>
                    <a:lnTo>
                      <a:pt x="387" y="138"/>
                    </a:lnTo>
                    <a:lnTo>
                      <a:pt x="406" y="121"/>
                    </a:lnTo>
                    <a:lnTo>
                      <a:pt x="425" y="104"/>
                    </a:lnTo>
                    <a:lnTo>
                      <a:pt x="443" y="86"/>
                    </a:lnTo>
                    <a:lnTo>
                      <a:pt x="446" y="86"/>
                    </a:lnTo>
                    <a:lnTo>
                      <a:pt x="446" y="84"/>
                    </a:lnTo>
                    <a:lnTo>
                      <a:pt x="462" y="69"/>
                    </a:lnTo>
                    <a:lnTo>
                      <a:pt x="465" y="69"/>
                    </a:lnTo>
                    <a:lnTo>
                      <a:pt x="465" y="67"/>
                    </a:lnTo>
                    <a:lnTo>
                      <a:pt x="479" y="54"/>
                    </a:lnTo>
                    <a:lnTo>
                      <a:pt x="479" y="0"/>
                    </a:lnTo>
                    <a:lnTo>
                      <a:pt x="478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5" name="Freeform 2170"/>
              <p:cNvSpPr>
                <a:spLocks/>
              </p:cNvSpPr>
              <p:nvPr/>
            </p:nvSpPr>
            <p:spPr bwMode="auto">
              <a:xfrm>
                <a:off x="3062" y="2267"/>
                <a:ext cx="34" cy="36"/>
              </a:xfrm>
              <a:custGeom>
                <a:avLst/>
                <a:gdLst>
                  <a:gd name="T0" fmla="*/ 0 w 101"/>
                  <a:gd name="T1" fmla="*/ 0 h 108"/>
                  <a:gd name="T2" fmla="*/ 0 w 101"/>
                  <a:gd name="T3" fmla="*/ 20 h 108"/>
                  <a:gd name="T4" fmla="*/ 0 w 101"/>
                  <a:gd name="T5" fmla="*/ 20 h 108"/>
                  <a:gd name="T6" fmla="*/ 2 w 101"/>
                  <a:gd name="T7" fmla="*/ 22 h 108"/>
                  <a:gd name="T8" fmla="*/ 3 w 101"/>
                  <a:gd name="T9" fmla="*/ 22 h 108"/>
                  <a:gd name="T10" fmla="*/ 7 w 101"/>
                  <a:gd name="T11" fmla="*/ 27 h 108"/>
                  <a:gd name="T12" fmla="*/ 7 w 101"/>
                  <a:gd name="T13" fmla="*/ 28 h 108"/>
                  <a:gd name="T14" fmla="*/ 7 w 101"/>
                  <a:gd name="T15" fmla="*/ 28 h 108"/>
                  <a:gd name="T16" fmla="*/ 13 w 101"/>
                  <a:gd name="T17" fmla="*/ 33 h 108"/>
                  <a:gd name="T18" fmla="*/ 13 w 101"/>
                  <a:gd name="T19" fmla="*/ 34 h 108"/>
                  <a:gd name="T20" fmla="*/ 13 w 101"/>
                  <a:gd name="T21" fmla="*/ 34 h 108"/>
                  <a:gd name="T22" fmla="*/ 15 w 101"/>
                  <a:gd name="T23" fmla="*/ 36 h 108"/>
                  <a:gd name="T24" fmla="*/ 34 w 101"/>
                  <a:gd name="T25" fmla="*/ 36 h 108"/>
                  <a:gd name="T26" fmla="*/ 30 w 101"/>
                  <a:gd name="T27" fmla="*/ 31 h 108"/>
                  <a:gd name="T28" fmla="*/ 30 w 101"/>
                  <a:gd name="T29" fmla="*/ 31 h 108"/>
                  <a:gd name="T30" fmla="*/ 27 w 101"/>
                  <a:gd name="T31" fmla="*/ 28 h 108"/>
                  <a:gd name="T32" fmla="*/ 21 w 101"/>
                  <a:gd name="T33" fmla="*/ 22 h 108"/>
                  <a:gd name="T34" fmla="*/ 21 w 101"/>
                  <a:gd name="T35" fmla="*/ 21 h 108"/>
                  <a:gd name="T36" fmla="*/ 20 w 101"/>
                  <a:gd name="T37" fmla="*/ 21 h 108"/>
                  <a:gd name="T38" fmla="*/ 14 w 101"/>
                  <a:gd name="T39" fmla="*/ 16 h 108"/>
                  <a:gd name="T40" fmla="*/ 14 w 101"/>
                  <a:gd name="T41" fmla="*/ 15 h 108"/>
                  <a:gd name="T42" fmla="*/ 14 w 101"/>
                  <a:gd name="T43" fmla="*/ 15 h 108"/>
                  <a:gd name="T44" fmla="*/ 8 w 101"/>
                  <a:gd name="T45" fmla="*/ 9 h 108"/>
                  <a:gd name="T46" fmla="*/ 3 w 101"/>
                  <a:gd name="T47" fmla="*/ 3 h 108"/>
                  <a:gd name="T48" fmla="*/ 0 w 101"/>
                  <a:gd name="T49" fmla="*/ 0 h 108"/>
                  <a:gd name="T50" fmla="*/ 0 w 101"/>
                  <a:gd name="T51" fmla="*/ 0 h 10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1"/>
                  <a:gd name="T79" fmla="*/ 0 h 108"/>
                  <a:gd name="T80" fmla="*/ 101 w 101"/>
                  <a:gd name="T81" fmla="*/ 108 h 10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1" h="108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6" y="67"/>
                    </a:lnTo>
                    <a:lnTo>
                      <a:pt x="8" y="67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2" y="83"/>
                    </a:lnTo>
                    <a:lnTo>
                      <a:pt x="38" y="98"/>
                    </a:lnTo>
                    <a:lnTo>
                      <a:pt x="38" y="101"/>
                    </a:lnTo>
                    <a:lnTo>
                      <a:pt x="39" y="101"/>
                    </a:lnTo>
                    <a:lnTo>
                      <a:pt x="45" y="108"/>
                    </a:lnTo>
                    <a:lnTo>
                      <a:pt x="101" y="108"/>
                    </a:lnTo>
                    <a:lnTo>
                      <a:pt x="90" y="94"/>
                    </a:lnTo>
                    <a:lnTo>
                      <a:pt x="89" y="94"/>
                    </a:lnTo>
                    <a:lnTo>
                      <a:pt x="79" y="84"/>
                    </a:lnTo>
                    <a:lnTo>
                      <a:pt x="61" y="66"/>
                    </a:lnTo>
                    <a:lnTo>
                      <a:pt x="61" y="63"/>
                    </a:lnTo>
                    <a:lnTo>
                      <a:pt x="59" y="63"/>
                    </a:lnTo>
                    <a:lnTo>
                      <a:pt x="43" y="47"/>
                    </a:lnTo>
                    <a:lnTo>
                      <a:pt x="43" y="45"/>
                    </a:lnTo>
                    <a:lnTo>
                      <a:pt x="42" y="45"/>
                    </a:lnTo>
                    <a:lnTo>
                      <a:pt x="25" y="26"/>
                    </a:lnTo>
                    <a:lnTo>
                      <a:pt x="8" y="8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6" name="Freeform 2171"/>
              <p:cNvSpPr>
                <a:spLocks/>
              </p:cNvSpPr>
              <p:nvPr/>
            </p:nvSpPr>
            <p:spPr bwMode="auto">
              <a:xfrm>
                <a:off x="3400" y="2008"/>
                <a:ext cx="59" cy="63"/>
              </a:xfrm>
              <a:custGeom>
                <a:avLst/>
                <a:gdLst>
                  <a:gd name="T0" fmla="*/ 0 w 177"/>
                  <a:gd name="T1" fmla="*/ 0 h 187"/>
                  <a:gd name="T2" fmla="*/ 3 w 177"/>
                  <a:gd name="T3" fmla="*/ 3 h 187"/>
                  <a:gd name="T4" fmla="*/ 9 w 177"/>
                  <a:gd name="T5" fmla="*/ 10 h 187"/>
                  <a:gd name="T6" fmla="*/ 15 w 177"/>
                  <a:gd name="T7" fmla="*/ 16 h 187"/>
                  <a:gd name="T8" fmla="*/ 15 w 177"/>
                  <a:gd name="T9" fmla="*/ 17 h 187"/>
                  <a:gd name="T10" fmla="*/ 16 w 177"/>
                  <a:gd name="T11" fmla="*/ 17 h 187"/>
                  <a:gd name="T12" fmla="*/ 21 w 177"/>
                  <a:gd name="T13" fmla="*/ 22 h 187"/>
                  <a:gd name="T14" fmla="*/ 21 w 177"/>
                  <a:gd name="T15" fmla="*/ 23 h 187"/>
                  <a:gd name="T16" fmla="*/ 21 w 177"/>
                  <a:gd name="T17" fmla="*/ 23 h 187"/>
                  <a:gd name="T18" fmla="*/ 27 w 177"/>
                  <a:gd name="T19" fmla="*/ 29 h 187"/>
                  <a:gd name="T20" fmla="*/ 33 w 177"/>
                  <a:gd name="T21" fmla="*/ 35 h 187"/>
                  <a:gd name="T22" fmla="*/ 39 w 177"/>
                  <a:gd name="T23" fmla="*/ 41 h 187"/>
                  <a:gd name="T24" fmla="*/ 39 w 177"/>
                  <a:gd name="T25" fmla="*/ 42 h 187"/>
                  <a:gd name="T26" fmla="*/ 40 w 177"/>
                  <a:gd name="T27" fmla="*/ 42 h 187"/>
                  <a:gd name="T28" fmla="*/ 45 w 177"/>
                  <a:gd name="T29" fmla="*/ 48 h 187"/>
                  <a:gd name="T30" fmla="*/ 45 w 177"/>
                  <a:gd name="T31" fmla="*/ 49 h 187"/>
                  <a:gd name="T32" fmla="*/ 45 w 177"/>
                  <a:gd name="T33" fmla="*/ 49 h 187"/>
                  <a:gd name="T34" fmla="*/ 51 w 177"/>
                  <a:gd name="T35" fmla="*/ 55 h 187"/>
                  <a:gd name="T36" fmla="*/ 57 w 177"/>
                  <a:gd name="T37" fmla="*/ 61 h 187"/>
                  <a:gd name="T38" fmla="*/ 59 w 177"/>
                  <a:gd name="T39" fmla="*/ 63 h 187"/>
                  <a:gd name="T40" fmla="*/ 59 w 177"/>
                  <a:gd name="T41" fmla="*/ 43 h 187"/>
                  <a:gd name="T42" fmla="*/ 59 w 177"/>
                  <a:gd name="T43" fmla="*/ 43 h 187"/>
                  <a:gd name="T44" fmla="*/ 59 w 177"/>
                  <a:gd name="T45" fmla="*/ 42 h 187"/>
                  <a:gd name="T46" fmla="*/ 58 w 177"/>
                  <a:gd name="T47" fmla="*/ 42 h 187"/>
                  <a:gd name="T48" fmla="*/ 52 w 177"/>
                  <a:gd name="T49" fmla="*/ 36 h 187"/>
                  <a:gd name="T50" fmla="*/ 47 w 177"/>
                  <a:gd name="T51" fmla="*/ 30 h 187"/>
                  <a:gd name="T52" fmla="*/ 40 w 177"/>
                  <a:gd name="T53" fmla="*/ 24 h 187"/>
                  <a:gd name="T54" fmla="*/ 40 w 177"/>
                  <a:gd name="T55" fmla="*/ 23 h 187"/>
                  <a:gd name="T56" fmla="*/ 40 w 177"/>
                  <a:gd name="T57" fmla="*/ 23 h 187"/>
                  <a:gd name="T58" fmla="*/ 35 w 177"/>
                  <a:gd name="T59" fmla="*/ 18 h 187"/>
                  <a:gd name="T60" fmla="*/ 35 w 177"/>
                  <a:gd name="T61" fmla="*/ 17 h 187"/>
                  <a:gd name="T62" fmla="*/ 34 w 177"/>
                  <a:gd name="T63" fmla="*/ 17 h 187"/>
                  <a:gd name="T64" fmla="*/ 28 w 177"/>
                  <a:gd name="T65" fmla="*/ 10 h 187"/>
                  <a:gd name="T66" fmla="*/ 23 w 177"/>
                  <a:gd name="T67" fmla="*/ 4 h 187"/>
                  <a:gd name="T68" fmla="*/ 19 w 177"/>
                  <a:gd name="T69" fmla="*/ 0 h 187"/>
                  <a:gd name="T70" fmla="*/ 0 w 177"/>
                  <a:gd name="T71" fmla="*/ 0 h 18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77"/>
                  <a:gd name="T109" fmla="*/ 0 h 187"/>
                  <a:gd name="T110" fmla="*/ 177 w 177"/>
                  <a:gd name="T111" fmla="*/ 187 h 18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77" h="187">
                    <a:moveTo>
                      <a:pt x="0" y="0"/>
                    </a:moveTo>
                    <a:lnTo>
                      <a:pt x="10" y="10"/>
                    </a:lnTo>
                    <a:lnTo>
                      <a:pt x="27" y="29"/>
                    </a:lnTo>
                    <a:lnTo>
                      <a:pt x="46" y="47"/>
                    </a:lnTo>
                    <a:lnTo>
                      <a:pt x="46" y="50"/>
                    </a:lnTo>
                    <a:lnTo>
                      <a:pt x="47" y="50"/>
                    </a:lnTo>
                    <a:lnTo>
                      <a:pt x="63" y="65"/>
                    </a:lnTo>
                    <a:lnTo>
                      <a:pt x="63" y="68"/>
                    </a:lnTo>
                    <a:lnTo>
                      <a:pt x="64" y="68"/>
                    </a:lnTo>
                    <a:lnTo>
                      <a:pt x="81" y="86"/>
                    </a:lnTo>
                    <a:lnTo>
                      <a:pt x="99" y="105"/>
                    </a:lnTo>
                    <a:lnTo>
                      <a:pt x="117" y="123"/>
                    </a:lnTo>
                    <a:lnTo>
                      <a:pt x="117" y="126"/>
                    </a:lnTo>
                    <a:lnTo>
                      <a:pt x="119" y="126"/>
                    </a:lnTo>
                    <a:lnTo>
                      <a:pt x="135" y="141"/>
                    </a:lnTo>
                    <a:lnTo>
                      <a:pt x="135" y="144"/>
                    </a:lnTo>
                    <a:lnTo>
                      <a:pt x="136" y="144"/>
                    </a:lnTo>
                    <a:lnTo>
                      <a:pt x="153" y="162"/>
                    </a:lnTo>
                    <a:lnTo>
                      <a:pt x="171" y="181"/>
                    </a:lnTo>
                    <a:lnTo>
                      <a:pt x="177" y="187"/>
                    </a:lnTo>
                    <a:lnTo>
                      <a:pt x="177" y="128"/>
                    </a:lnTo>
                    <a:lnTo>
                      <a:pt x="176" y="128"/>
                    </a:lnTo>
                    <a:lnTo>
                      <a:pt x="176" y="126"/>
                    </a:lnTo>
                    <a:lnTo>
                      <a:pt x="175" y="126"/>
                    </a:lnTo>
                    <a:lnTo>
                      <a:pt x="157" y="107"/>
                    </a:lnTo>
                    <a:lnTo>
                      <a:pt x="140" y="89"/>
                    </a:lnTo>
                    <a:lnTo>
                      <a:pt x="121" y="71"/>
                    </a:lnTo>
                    <a:lnTo>
                      <a:pt x="121" y="68"/>
                    </a:lnTo>
                    <a:lnTo>
                      <a:pt x="120" y="68"/>
                    </a:lnTo>
                    <a:lnTo>
                      <a:pt x="104" y="52"/>
                    </a:lnTo>
                    <a:lnTo>
                      <a:pt x="104" y="50"/>
                    </a:lnTo>
                    <a:lnTo>
                      <a:pt x="103" y="50"/>
                    </a:lnTo>
                    <a:lnTo>
                      <a:pt x="85" y="31"/>
                    </a:lnTo>
                    <a:lnTo>
                      <a:pt x="68" y="13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7" name="Freeform 2172"/>
              <p:cNvSpPr>
                <a:spLocks/>
              </p:cNvSpPr>
              <p:nvPr/>
            </p:nvSpPr>
            <p:spPr bwMode="auto">
              <a:xfrm>
                <a:off x="3279" y="2138"/>
                <a:ext cx="180" cy="165"/>
              </a:xfrm>
              <a:custGeom>
                <a:avLst/>
                <a:gdLst>
                  <a:gd name="T0" fmla="*/ 180 w 539"/>
                  <a:gd name="T1" fmla="*/ 1 h 495"/>
                  <a:gd name="T2" fmla="*/ 175 w 539"/>
                  <a:gd name="T3" fmla="*/ 4 h 495"/>
                  <a:gd name="T4" fmla="*/ 170 w 539"/>
                  <a:gd name="T5" fmla="*/ 10 h 495"/>
                  <a:gd name="T6" fmla="*/ 169 w 539"/>
                  <a:gd name="T7" fmla="*/ 10 h 495"/>
                  <a:gd name="T8" fmla="*/ 157 w 539"/>
                  <a:gd name="T9" fmla="*/ 22 h 495"/>
                  <a:gd name="T10" fmla="*/ 149 w 539"/>
                  <a:gd name="T11" fmla="*/ 28 h 495"/>
                  <a:gd name="T12" fmla="*/ 144 w 539"/>
                  <a:gd name="T13" fmla="*/ 33 h 495"/>
                  <a:gd name="T14" fmla="*/ 143 w 539"/>
                  <a:gd name="T15" fmla="*/ 34 h 495"/>
                  <a:gd name="T16" fmla="*/ 131 w 539"/>
                  <a:gd name="T17" fmla="*/ 45 h 495"/>
                  <a:gd name="T18" fmla="*/ 124 w 539"/>
                  <a:gd name="T19" fmla="*/ 51 h 495"/>
                  <a:gd name="T20" fmla="*/ 118 w 539"/>
                  <a:gd name="T21" fmla="*/ 57 h 495"/>
                  <a:gd name="T22" fmla="*/ 118 w 539"/>
                  <a:gd name="T23" fmla="*/ 57 h 495"/>
                  <a:gd name="T24" fmla="*/ 105 w 539"/>
                  <a:gd name="T25" fmla="*/ 69 h 495"/>
                  <a:gd name="T26" fmla="*/ 98 w 539"/>
                  <a:gd name="T27" fmla="*/ 75 h 495"/>
                  <a:gd name="T28" fmla="*/ 93 w 539"/>
                  <a:gd name="T29" fmla="*/ 81 h 495"/>
                  <a:gd name="T30" fmla="*/ 92 w 539"/>
                  <a:gd name="T31" fmla="*/ 81 h 495"/>
                  <a:gd name="T32" fmla="*/ 79 w 539"/>
                  <a:gd name="T33" fmla="*/ 92 h 495"/>
                  <a:gd name="T34" fmla="*/ 72 w 539"/>
                  <a:gd name="T35" fmla="*/ 98 h 495"/>
                  <a:gd name="T36" fmla="*/ 67 w 539"/>
                  <a:gd name="T37" fmla="*/ 104 h 495"/>
                  <a:gd name="T38" fmla="*/ 66 w 539"/>
                  <a:gd name="T39" fmla="*/ 105 h 495"/>
                  <a:gd name="T40" fmla="*/ 53 w 539"/>
                  <a:gd name="T41" fmla="*/ 116 h 495"/>
                  <a:gd name="T42" fmla="*/ 46 w 539"/>
                  <a:gd name="T43" fmla="*/ 122 h 495"/>
                  <a:gd name="T44" fmla="*/ 41 w 539"/>
                  <a:gd name="T45" fmla="*/ 128 h 495"/>
                  <a:gd name="T46" fmla="*/ 40 w 539"/>
                  <a:gd name="T47" fmla="*/ 128 h 495"/>
                  <a:gd name="T48" fmla="*/ 28 w 539"/>
                  <a:gd name="T49" fmla="*/ 140 h 495"/>
                  <a:gd name="T50" fmla="*/ 21 w 539"/>
                  <a:gd name="T51" fmla="*/ 146 h 495"/>
                  <a:gd name="T52" fmla="*/ 15 w 539"/>
                  <a:gd name="T53" fmla="*/ 151 h 495"/>
                  <a:gd name="T54" fmla="*/ 14 w 539"/>
                  <a:gd name="T55" fmla="*/ 152 h 495"/>
                  <a:gd name="T56" fmla="*/ 2 w 539"/>
                  <a:gd name="T57" fmla="*/ 163 h 495"/>
                  <a:gd name="T58" fmla="*/ 21 w 539"/>
                  <a:gd name="T59" fmla="*/ 165 h 495"/>
                  <a:gd name="T60" fmla="*/ 27 w 539"/>
                  <a:gd name="T61" fmla="*/ 159 h 495"/>
                  <a:gd name="T62" fmla="*/ 40 w 539"/>
                  <a:gd name="T63" fmla="*/ 147 h 495"/>
                  <a:gd name="T64" fmla="*/ 40 w 539"/>
                  <a:gd name="T65" fmla="*/ 147 h 495"/>
                  <a:gd name="T66" fmla="*/ 47 w 539"/>
                  <a:gd name="T67" fmla="*/ 141 h 495"/>
                  <a:gd name="T68" fmla="*/ 53 w 539"/>
                  <a:gd name="T69" fmla="*/ 135 h 495"/>
                  <a:gd name="T70" fmla="*/ 65 w 539"/>
                  <a:gd name="T71" fmla="*/ 123 h 495"/>
                  <a:gd name="T72" fmla="*/ 66 w 539"/>
                  <a:gd name="T73" fmla="*/ 123 h 495"/>
                  <a:gd name="T74" fmla="*/ 79 w 539"/>
                  <a:gd name="T75" fmla="*/ 112 h 495"/>
                  <a:gd name="T76" fmla="*/ 86 w 539"/>
                  <a:gd name="T77" fmla="*/ 105 h 495"/>
                  <a:gd name="T78" fmla="*/ 91 w 539"/>
                  <a:gd name="T79" fmla="*/ 100 h 495"/>
                  <a:gd name="T80" fmla="*/ 92 w 539"/>
                  <a:gd name="T81" fmla="*/ 99 h 495"/>
                  <a:gd name="T82" fmla="*/ 105 w 539"/>
                  <a:gd name="T83" fmla="*/ 88 h 495"/>
                  <a:gd name="T84" fmla="*/ 112 w 539"/>
                  <a:gd name="T85" fmla="*/ 82 h 495"/>
                  <a:gd name="T86" fmla="*/ 117 w 539"/>
                  <a:gd name="T87" fmla="*/ 76 h 495"/>
                  <a:gd name="T88" fmla="*/ 118 w 539"/>
                  <a:gd name="T89" fmla="*/ 76 h 495"/>
                  <a:gd name="T90" fmla="*/ 130 w 539"/>
                  <a:gd name="T91" fmla="*/ 64 h 495"/>
                  <a:gd name="T92" fmla="*/ 138 w 539"/>
                  <a:gd name="T93" fmla="*/ 58 h 495"/>
                  <a:gd name="T94" fmla="*/ 143 w 539"/>
                  <a:gd name="T95" fmla="*/ 53 h 495"/>
                  <a:gd name="T96" fmla="*/ 144 w 539"/>
                  <a:gd name="T97" fmla="*/ 52 h 495"/>
                  <a:gd name="T98" fmla="*/ 156 w 539"/>
                  <a:gd name="T99" fmla="*/ 41 h 495"/>
                  <a:gd name="T100" fmla="*/ 163 w 539"/>
                  <a:gd name="T101" fmla="*/ 35 h 495"/>
                  <a:gd name="T102" fmla="*/ 169 w 539"/>
                  <a:gd name="T103" fmla="*/ 29 h 495"/>
                  <a:gd name="T104" fmla="*/ 169 w 539"/>
                  <a:gd name="T105" fmla="*/ 28 h 495"/>
                  <a:gd name="T106" fmla="*/ 180 w 539"/>
                  <a:gd name="T107" fmla="*/ 19 h 495"/>
                  <a:gd name="T108" fmla="*/ 180 w 539"/>
                  <a:gd name="T109" fmla="*/ 0 h 495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39"/>
                  <a:gd name="T166" fmla="*/ 0 h 495"/>
                  <a:gd name="T167" fmla="*/ 539 w 539"/>
                  <a:gd name="T168" fmla="*/ 495 h 495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39" h="495">
                    <a:moveTo>
                      <a:pt x="538" y="0"/>
                    </a:moveTo>
                    <a:lnTo>
                      <a:pt x="538" y="2"/>
                    </a:lnTo>
                    <a:lnTo>
                      <a:pt x="527" y="12"/>
                    </a:lnTo>
                    <a:lnTo>
                      <a:pt x="525" y="12"/>
                    </a:lnTo>
                    <a:lnTo>
                      <a:pt x="525" y="13"/>
                    </a:lnTo>
                    <a:lnTo>
                      <a:pt x="509" y="29"/>
                    </a:lnTo>
                    <a:lnTo>
                      <a:pt x="506" y="29"/>
                    </a:lnTo>
                    <a:lnTo>
                      <a:pt x="506" y="30"/>
                    </a:lnTo>
                    <a:lnTo>
                      <a:pt x="487" y="47"/>
                    </a:lnTo>
                    <a:lnTo>
                      <a:pt x="469" y="65"/>
                    </a:lnTo>
                    <a:lnTo>
                      <a:pt x="450" y="83"/>
                    </a:lnTo>
                    <a:lnTo>
                      <a:pt x="447" y="83"/>
                    </a:lnTo>
                    <a:lnTo>
                      <a:pt x="447" y="84"/>
                    </a:lnTo>
                    <a:lnTo>
                      <a:pt x="431" y="100"/>
                    </a:lnTo>
                    <a:lnTo>
                      <a:pt x="429" y="100"/>
                    </a:lnTo>
                    <a:lnTo>
                      <a:pt x="429" y="101"/>
                    </a:lnTo>
                    <a:lnTo>
                      <a:pt x="410" y="118"/>
                    </a:lnTo>
                    <a:lnTo>
                      <a:pt x="392" y="135"/>
                    </a:lnTo>
                    <a:lnTo>
                      <a:pt x="373" y="154"/>
                    </a:lnTo>
                    <a:lnTo>
                      <a:pt x="370" y="154"/>
                    </a:lnTo>
                    <a:lnTo>
                      <a:pt x="370" y="155"/>
                    </a:lnTo>
                    <a:lnTo>
                      <a:pt x="354" y="171"/>
                    </a:lnTo>
                    <a:lnTo>
                      <a:pt x="352" y="171"/>
                    </a:lnTo>
                    <a:lnTo>
                      <a:pt x="352" y="172"/>
                    </a:lnTo>
                    <a:lnTo>
                      <a:pt x="333" y="189"/>
                    </a:lnTo>
                    <a:lnTo>
                      <a:pt x="314" y="206"/>
                    </a:lnTo>
                    <a:lnTo>
                      <a:pt x="296" y="224"/>
                    </a:lnTo>
                    <a:lnTo>
                      <a:pt x="293" y="224"/>
                    </a:lnTo>
                    <a:lnTo>
                      <a:pt x="293" y="226"/>
                    </a:lnTo>
                    <a:lnTo>
                      <a:pt x="277" y="242"/>
                    </a:lnTo>
                    <a:lnTo>
                      <a:pt x="274" y="242"/>
                    </a:lnTo>
                    <a:lnTo>
                      <a:pt x="274" y="243"/>
                    </a:lnTo>
                    <a:lnTo>
                      <a:pt x="256" y="260"/>
                    </a:lnTo>
                    <a:lnTo>
                      <a:pt x="237" y="277"/>
                    </a:lnTo>
                    <a:lnTo>
                      <a:pt x="219" y="295"/>
                    </a:lnTo>
                    <a:lnTo>
                      <a:pt x="216" y="295"/>
                    </a:lnTo>
                    <a:lnTo>
                      <a:pt x="216" y="297"/>
                    </a:lnTo>
                    <a:lnTo>
                      <a:pt x="200" y="312"/>
                    </a:lnTo>
                    <a:lnTo>
                      <a:pt x="197" y="312"/>
                    </a:lnTo>
                    <a:lnTo>
                      <a:pt x="197" y="314"/>
                    </a:lnTo>
                    <a:lnTo>
                      <a:pt x="179" y="331"/>
                    </a:lnTo>
                    <a:lnTo>
                      <a:pt x="160" y="348"/>
                    </a:lnTo>
                    <a:lnTo>
                      <a:pt x="141" y="366"/>
                    </a:lnTo>
                    <a:lnTo>
                      <a:pt x="139" y="366"/>
                    </a:lnTo>
                    <a:lnTo>
                      <a:pt x="139" y="367"/>
                    </a:lnTo>
                    <a:lnTo>
                      <a:pt x="123" y="383"/>
                    </a:lnTo>
                    <a:lnTo>
                      <a:pt x="120" y="383"/>
                    </a:lnTo>
                    <a:lnTo>
                      <a:pt x="120" y="384"/>
                    </a:lnTo>
                    <a:lnTo>
                      <a:pt x="101" y="401"/>
                    </a:lnTo>
                    <a:lnTo>
                      <a:pt x="83" y="419"/>
                    </a:lnTo>
                    <a:lnTo>
                      <a:pt x="64" y="437"/>
                    </a:lnTo>
                    <a:lnTo>
                      <a:pt x="62" y="437"/>
                    </a:lnTo>
                    <a:lnTo>
                      <a:pt x="62" y="438"/>
                    </a:lnTo>
                    <a:lnTo>
                      <a:pt x="46" y="454"/>
                    </a:lnTo>
                    <a:lnTo>
                      <a:pt x="43" y="454"/>
                    </a:lnTo>
                    <a:lnTo>
                      <a:pt x="43" y="455"/>
                    </a:lnTo>
                    <a:lnTo>
                      <a:pt x="24" y="472"/>
                    </a:lnTo>
                    <a:lnTo>
                      <a:pt x="6" y="489"/>
                    </a:lnTo>
                    <a:lnTo>
                      <a:pt x="0" y="495"/>
                    </a:lnTo>
                    <a:lnTo>
                      <a:pt x="63" y="495"/>
                    </a:lnTo>
                    <a:lnTo>
                      <a:pt x="63" y="493"/>
                    </a:lnTo>
                    <a:lnTo>
                      <a:pt x="81" y="476"/>
                    </a:lnTo>
                    <a:lnTo>
                      <a:pt x="100" y="459"/>
                    </a:lnTo>
                    <a:lnTo>
                      <a:pt x="119" y="441"/>
                    </a:lnTo>
                    <a:lnTo>
                      <a:pt x="121" y="441"/>
                    </a:lnTo>
                    <a:lnTo>
                      <a:pt x="121" y="440"/>
                    </a:lnTo>
                    <a:lnTo>
                      <a:pt x="137" y="424"/>
                    </a:lnTo>
                    <a:lnTo>
                      <a:pt x="140" y="424"/>
                    </a:lnTo>
                    <a:lnTo>
                      <a:pt x="140" y="422"/>
                    </a:lnTo>
                    <a:lnTo>
                      <a:pt x="159" y="405"/>
                    </a:lnTo>
                    <a:lnTo>
                      <a:pt x="177" y="388"/>
                    </a:lnTo>
                    <a:lnTo>
                      <a:pt x="196" y="370"/>
                    </a:lnTo>
                    <a:lnTo>
                      <a:pt x="199" y="370"/>
                    </a:lnTo>
                    <a:lnTo>
                      <a:pt x="199" y="369"/>
                    </a:lnTo>
                    <a:lnTo>
                      <a:pt x="217" y="352"/>
                    </a:lnTo>
                    <a:lnTo>
                      <a:pt x="236" y="335"/>
                    </a:lnTo>
                    <a:lnTo>
                      <a:pt x="254" y="316"/>
                    </a:lnTo>
                    <a:lnTo>
                      <a:pt x="257" y="316"/>
                    </a:lnTo>
                    <a:lnTo>
                      <a:pt x="257" y="315"/>
                    </a:lnTo>
                    <a:lnTo>
                      <a:pt x="273" y="299"/>
                    </a:lnTo>
                    <a:lnTo>
                      <a:pt x="276" y="299"/>
                    </a:lnTo>
                    <a:lnTo>
                      <a:pt x="276" y="298"/>
                    </a:lnTo>
                    <a:lnTo>
                      <a:pt x="294" y="281"/>
                    </a:lnTo>
                    <a:lnTo>
                      <a:pt x="313" y="264"/>
                    </a:lnTo>
                    <a:lnTo>
                      <a:pt x="332" y="245"/>
                    </a:lnTo>
                    <a:lnTo>
                      <a:pt x="334" y="245"/>
                    </a:lnTo>
                    <a:lnTo>
                      <a:pt x="334" y="244"/>
                    </a:lnTo>
                    <a:lnTo>
                      <a:pt x="350" y="228"/>
                    </a:lnTo>
                    <a:lnTo>
                      <a:pt x="353" y="228"/>
                    </a:lnTo>
                    <a:lnTo>
                      <a:pt x="353" y="227"/>
                    </a:lnTo>
                    <a:lnTo>
                      <a:pt x="372" y="210"/>
                    </a:lnTo>
                    <a:lnTo>
                      <a:pt x="390" y="193"/>
                    </a:lnTo>
                    <a:lnTo>
                      <a:pt x="409" y="175"/>
                    </a:lnTo>
                    <a:lnTo>
                      <a:pt x="412" y="175"/>
                    </a:lnTo>
                    <a:lnTo>
                      <a:pt x="412" y="173"/>
                    </a:lnTo>
                    <a:lnTo>
                      <a:pt x="427" y="158"/>
                    </a:lnTo>
                    <a:lnTo>
                      <a:pt x="430" y="158"/>
                    </a:lnTo>
                    <a:lnTo>
                      <a:pt x="430" y="156"/>
                    </a:lnTo>
                    <a:lnTo>
                      <a:pt x="449" y="139"/>
                    </a:lnTo>
                    <a:lnTo>
                      <a:pt x="467" y="122"/>
                    </a:lnTo>
                    <a:lnTo>
                      <a:pt x="486" y="104"/>
                    </a:lnTo>
                    <a:lnTo>
                      <a:pt x="489" y="104"/>
                    </a:lnTo>
                    <a:lnTo>
                      <a:pt x="489" y="103"/>
                    </a:lnTo>
                    <a:lnTo>
                      <a:pt x="505" y="87"/>
                    </a:lnTo>
                    <a:lnTo>
                      <a:pt x="507" y="87"/>
                    </a:lnTo>
                    <a:lnTo>
                      <a:pt x="507" y="85"/>
                    </a:lnTo>
                    <a:lnTo>
                      <a:pt x="526" y="68"/>
                    </a:lnTo>
                    <a:lnTo>
                      <a:pt x="539" y="57"/>
                    </a:lnTo>
                    <a:lnTo>
                      <a:pt x="539" y="0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8" name="Freeform 2173"/>
              <p:cNvSpPr>
                <a:spLocks/>
              </p:cNvSpPr>
              <p:nvPr/>
            </p:nvSpPr>
            <p:spPr bwMode="auto">
              <a:xfrm>
                <a:off x="3062" y="2248"/>
                <a:ext cx="52" cy="55"/>
              </a:xfrm>
              <a:custGeom>
                <a:avLst/>
                <a:gdLst>
                  <a:gd name="T0" fmla="*/ 0 w 155"/>
                  <a:gd name="T1" fmla="*/ 0 h 166"/>
                  <a:gd name="T2" fmla="*/ 0 w 155"/>
                  <a:gd name="T3" fmla="*/ 20 h 166"/>
                  <a:gd name="T4" fmla="*/ 0 w 155"/>
                  <a:gd name="T5" fmla="*/ 20 h 166"/>
                  <a:gd name="T6" fmla="*/ 2 w 155"/>
                  <a:gd name="T7" fmla="*/ 22 h 166"/>
                  <a:gd name="T8" fmla="*/ 2 w 155"/>
                  <a:gd name="T9" fmla="*/ 22 h 166"/>
                  <a:gd name="T10" fmla="*/ 3 w 155"/>
                  <a:gd name="T11" fmla="*/ 22 h 166"/>
                  <a:gd name="T12" fmla="*/ 8 w 155"/>
                  <a:gd name="T13" fmla="*/ 28 h 166"/>
                  <a:gd name="T14" fmla="*/ 8 w 155"/>
                  <a:gd name="T15" fmla="*/ 28 h 166"/>
                  <a:gd name="T16" fmla="*/ 8 w 155"/>
                  <a:gd name="T17" fmla="*/ 28 h 166"/>
                  <a:gd name="T18" fmla="*/ 14 w 155"/>
                  <a:gd name="T19" fmla="*/ 34 h 166"/>
                  <a:gd name="T20" fmla="*/ 20 w 155"/>
                  <a:gd name="T21" fmla="*/ 40 h 166"/>
                  <a:gd name="T22" fmla="*/ 26 w 155"/>
                  <a:gd name="T23" fmla="*/ 47 h 166"/>
                  <a:gd name="T24" fmla="*/ 26 w 155"/>
                  <a:gd name="T25" fmla="*/ 47 h 166"/>
                  <a:gd name="T26" fmla="*/ 27 w 155"/>
                  <a:gd name="T27" fmla="*/ 47 h 166"/>
                  <a:gd name="T28" fmla="*/ 32 w 155"/>
                  <a:gd name="T29" fmla="*/ 53 h 166"/>
                  <a:gd name="T30" fmla="*/ 32 w 155"/>
                  <a:gd name="T31" fmla="*/ 54 h 166"/>
                  <a:gd name="T32" fmla="*/ 33 w 155"/>
                  <a:gd name="T33" fmla="*/ 54 h 166"/>
                  <a:gd name="T34" fmla="*/ 33 w 155"/>
                  <a:gd name="T35" fmla="*/ 55 h 166"/>
                  <a:gd name="T36" fmla="*/ 52 w 155"/>
                  <a:gd name="T37" fmla="*/ 55 h 166"/>
                  <a:gd name="T38" fmla="*/ 51 w 155"/>
                  <a:gd name="T39" fmla="*/ 54 h 166"/>
                  <a:gd name="T40" fmla="*/ 51 w 155"/>
                  <a:gd name="T41" fmla="*/ 53 h 166"/>
                  <a:gd name="T42" fmla="*/ 51 w 155"/>
                  <a:gd name="T43" fmla="*/ 53 h 166"/>
                  <a:gd name="T44" fmla="*/ 45 w 155"/>
                  <a:gd name="T45" fmla="*/ 47 h 166"/>
                  <a:gd name="T46" fmla="*/ 39 w 155"/>
                  <a:gd name="T47" fmla="*/ 41 h 166"/>
                  <a:gd name="T48" fmla="*/ 33 w 155"/>
                  <a:gd name="T49" fmla="*/ 35 h 166"/>
                  <a:gd name="T50" fmla="*/ 33 w 155"/>
                  <a:gd name="T51" fmla="*/ 34 h 166"/>
                  <a:gd name="T52" fmla="*/ 33 w 155"/>
                  <a:gd name="T53" fmla="*/ 34 h 166"/>
                  <a:gd name="T54" fmla="*/ 27 w 155"/>
                  <a:gd name="T55" fmla="*/ 29 h 166"/>
                  <a:gd name="T56" fmla="*/ 27 w 155"/>
                  <a:gd name="T57" fmla="*/ 28 h 166"/>
                  <a:gd name="T58" fmla="*/ 27 w 155"/>
                  <a:gd name="T59" fmla="*/ 28 h 166"/>
                  <a:gd name="T60" fmla="*/ 21 w 155"/>
                  <a:gd name="T61" fmla="*/ 22 h 166"/>
                  <a:gd name="T62" fmla="*/ 15 w 155"/>
                  <a:gd name="T63" fmla="*/ 16 h 166"/>
                  <a:gd name="T64" fmla="*/ 9 w 155"/>
                  <a:gd name="T65" fmla="*/ 10 h 166"/>
                  <a:gd name="T66" fmla="*/ 9 w 155"/>
                  <a:gd name="T67" fmla="*/ 9 h 166"/>
                  <a:gd name="T68" fmla="*/ 8 w 155"/>
                  <a:gd name="T69" fmla="*/ 9 h 166"/>
                  <a:gd name="T70" fmla="*/ 3 w 155"/>
                  <a:gd name="T71" fmla="*/ 4 h 166"/>
                  <a:gd name="T72" fmla="*/ 3 w 155"/>
                  <a:gd name="T73" fmla="*/ 3 h 166"/>
                  <a:gd name="T74" fmla="*/ 3 w 155"/>
                  <a:gd name="T75" fmla="*/ 3 h 166"/>
                  <a:gd name="T76" fmla="*/ 0 w 155"/>
                  <a:gd name="T77" fmla="*/ 0 h 166"/>
                  <a:gd name="T78" fmla="*/ 0 w 155"/>
                  <a:gd name="T79" fmla="*/ 0 h 16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55"/>
                  <a:gd name="T121" fmla="*/ 0 h 166"/>
                  <a:gd name="T122" fmla="*/ 155 w 155"/>
                  <a:gd name="T123" fmla="*/ 166 h 16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55" h="166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6" y="65"/>
                    </a:lnTo>
                    <a:lnTo>
                      <a:pt x="6" y="67"/>
                    </a:lnTo>
                    <a:lnTo>
                      <a:pt x="8" y="67"/>
                    </a:lnTo>
                    <a:lnTo>
                      <a:pt x="23" y="83"/>
                    </a:lnTo>
                    <a:lnTo>
                      <a:pt x="23" y="86"/>
                    </a:lnTo>
                    <a:lnTo>
                      <a:pt x="25" y="86"/>
                    </a:lnTo>
                    <a:lnTo>
                      <a:pt x="42" y="104"/>
                    </a:lnTo>
                    <a:lnTo>
                      <a:pt x="59" y="122"/>
                    </a:lnTo>
                    <a:lnTo>
                      <a:pt x="78" y="141"/>
                    </a:lnTo>
                    <a:lnTo>
                      <a:pt x="78" y="143"/>
                    </a:lnTo>
                    <a:lnTo>
                      <a:pt x="79" y="143"/>
                    </a:lnTo>
                    <a:lnTo>
                      <a:pt x="95" y="159"/>
                    </a:lnTo>
                    <a:lnTo>
                      <a:pt x="95" y="162"/>
                    </a:lnTo>
                    <a:lnTo>
                      <a:pt x="97" y="162"/>
                    </a:lnTo>
                    <a:lnTo>
                      <a:pt x="99" y="166"/>
                    </a:lnTo>
                    <a:lnTo>
                      <a:pt x="155" y="166"/>
                    </a:lnTo>
                    <a:lnTo>
                      <a:pt x="153" y="163"/>
                    </a:lnTo>
                    <a:lnTo>
                      <a:pt x="153" y="160"/>
                    </a:lnTo>
                    <a:lnTo>
                      <a:pt x="151" y="160"/>
                    </a:lnTo>
                    <a:lnTo>
                      <a:pt x="134" y="142"/>
                    </a:lnTo>
                    <a:lnTo>
                      <a:pt x="117" y="124"/>
                    </a:lnTo>
                    <a:lnTo>
                      <a:pt x="98" y="105"/>
                    </a:lnTo>
                    <a:lnTo>
                      <a:pt x="98" y="103"/>
                    </a:lnTo>
                    <a:lnTo>
                      <a:pt x="97" y="103"/>
                    </a:lnTo>
                    <a:lnTo>
                      <a:pt x="81" y="87"/>
                    </a:lnTo>
                    <a:lnTo>
                      <a:pt x="81" y="84"/>
                    </a:lnTo>
                    <a:lnTo>
                      <a:pt x="79" y="84"/>
                    </a:lnTo>
                    <a:lnTo>
                      <a:pt x="62" y="66"/>
                    </a:lnTo>
                    <a:lnTo>
                      <a:pt x="45" y="48"/>
                    </a:lnTo>
                    <a:lnTo>
                      <a:pt x="26" y="29"/>
                    </a:lnTo>
                    <a:lnTo>
                      <a:pt x="26" y="27"/>
                    </a:lnTo>
                    <a:lnTo>
                      <a:pt x="25" y="27"/>
                    </a:lnTo>
                    <a:lnTo>
                      <a:pt x="9" y="11"/>
                    </a:lnTo>
                    <a:lnTo>
                      <a:pt x="9" y="8"/>
                    </a:lnTo>
                    <a:lnTo>
                      <a:pt x="8" y="8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599" name="Freeform 2174"/>
              <p:cNvSpPr>
                <a:spLocks/>
              </p:cNvSpPr>
              <p:nvPr/>
            </p:nvSpPr>
            <p:spPr bwMode="auto">
              <a:xfrm>
                <a:off x="3382" y="2008"/>
                <a:ext cx="77" cy="82"/>
              </a:xfrm>
              <a:custGeom>
                <a:avLst/>
                <a:gdLst>
                  <a:gd name="T0" fmla="*/ 0 w 231"/>
                  <a:gd name="T1" fmla="*/ 0 h 245"/>
                  <a:gd name="T2" fmla="*/ 4 w 231"/>
                  <a:gd name="T3" fmla="*/ 4 h 245"/>
                  <a:gd name="T4" fmla="*/ 4 w 231"/>
                  <a:gd name="T5" fmla="*/ 5 h 245"/>
                  <a:gd name="T6" fmla="*/ 5 w 231"/>
                  <a:gd name="T7" fmla="*/ 5 h 245"/>
                  <a:gd name="T8" fmla="*/ 11 w 231"/>
                  <a:gd name="T9" fmla="*/ 11 h 245"/>
                  <a:gd name="T10" fmla="*/ 16 w 231"/>
                  <a:gd name="T11" fmla="*/ 17 h 245"/>
                  <a:gd name="T12" fmla="*/ 22 w 231"/>
                  <a:gd name="T13" fmla="*/ 24 h 245"/>
                  <a:gd name="T14" fmla="*/ 28 w 231"/>
                  <a:gd name="T15" fmla="*/ 30 h 245"/>
                  <a:gd name="T16" fmla="*/ 34 w 231"/>
                  <a:gd name="T17" fmla="*/ 36 h 245"/>
                  <a:gd name="T18" fmla="*/ 40 w 231"/>
                  <a:gd name="T19" fmla="*/ 42 h 245"/>
                  <a:gd name="T20" fmla="*/ 40 w 231"/>
                  <a:gd name="T21" fmla="*/ 43 h 245"/>
                  <a:gd name="T22" fmla="*/ 40 w 231"/>
                  <a:gd name="T23" fmla="*/ 43 h 245"/>
                  <a:gd name="T24" fmla="*/ 46 w 231"/>
                  <a:gd name="T25" fmla="*/ 48 h 245"/>
                  <a:gd name="T26" fmla="*/ 46 w 231"/>
                  <a:gd name="T27" fmla="*/ 49 h 245"/>
                  <a:gd name="T28" fmla="*/ 46 w 231"/>
                  <a:gd name="T29" fmla="*/ 49 h 245"/>
                  <a:gd name="T30" fmla="*/ 51 w 231"/>
                  <a:gd name="T31" fmla="*/ 54 h 245"/>
                  <a:gd name="T32" fmla="*/ 51 w 231"/>
                  <a:gd name="T33" fmla="*/ 55 h 245"/>
                  <a:gd name="T34" fmla="*/ 52 w 231"/>
                  <a:gd name="T35" fmla="*/ 55 h 245"/>
                  <a:gd name="T36" fmla="*/ 57 w 231"/>
                  <a:gd name="T37" fmla="*/ 61 h 245"/>
                  <a:gd name="T38" fmla="*/ 57 w 231"/>
                  <a:gd name="T39" fmla="*/ 61 h 245"/>
                  <a:gd name="T40" fmla="*/ 58 w 231"/>
                  <a:gd name="T41" fmla="*/ 61 h 245"/>
                  <a:gd name="T42" fmla="*/ 63 w 231"/>
                  <a:gd name="T43" fmla="*/ 67 h 245"/>
                  <a:gd name="T44" fmla="*/ 63 w 231"/>
                  <a:gd name="T45" fmla="*/ 68 h 245"/>
                  <a:gd name="T46" fmla="*/ 63 w 231"/>
                  <a:gd name="T47" fmla="*/ 68 h 245"/>
                  <a:gd name="T48" fmla="*/ 69 w 231"/>
                  <a:gd name="T49" fmla="*/ 74 h 245"/>
                  <a:gd name="T50" fmla="*/ 75 w 231"/>
                  <a:gd name="T51" fmla="*/ 80 h 245"/>
                  <a:gd name="T52" fmla="*/ 77 w 231"/>
                  <a:gd name="T53" fmla="*/ 82 h 245"/>
                  <a:gd name="T54" fmla="*/ 77 w 231"/>
                  <a:gd name="T55" fmla="*/ 62 h 245"/>
                  <a:gd name="T56" fmla="*/ 77 w 231"/>
                  <a:gd name="T57" fmla="*/ 62 h 245"/>
                  <a:gd name="T58" fmla="*/ 73 w 231"/>
                  <a:gd name="T59" fmla="*/ 58 h 245"/>
                  <a:gd name="T60" fmla="*/ 73 w 231"/>
                  <a:gd name="T61" fmla="*/ 58 h 245"/>
                  <a:gd name="T62" fmla="*/ 70 w 231"/>
                  <a:gd name="T63" fmla="*/ 54 h 245"/>
                  <a:gd name="T64" fmla="*/ 63 w 231"/>
                  <a:gd name="T65" fmla="*/ 48 h 245"/>
                  <a:gd name="T66" fmla="*/ 63 w 231"/>
                  <a:gd name="T67" fmla="*/ 47 h 245"/>
                  <a:gd name="T68" fmla="*/ 63 w 231"/>
                  <a:gd name="T69" fmla="*/ 47 h 245"/>
                  <a:gd name="T70" fmla="*/ 58 w 231"/>
                  <a:gd name="T71" fmla="*/ 42 h 245"/>
                  <a:gd name="T72" fmla="*/ 58 w 231"/>
                  <a:gd name="T73" fmla="*/ 41 h 245"/>
                  <a:gd name="T74" fmla="*/ 57 w 231"/>
                  <a:gd name="T75" fmla="*/ 41 h 245"/>
                  <a:gd name="T76" fmla="*/ 51 w 231"/>
                  <a:gd name="T77" fmla="*/ 35 h 245"/>
                  <a:gd name="T78" fmla="*/ 46 w 231"/>
                  <a:gd name="T79" fmla="*/ 29 h 245"/>
                  <a:gd name="T80" fmla="*/ 39 w 231"/>
                  <a:gd name="T81" fmla="*/ 23 h 245"/>
                  <a:gd name="T82" fmla="*/ 39 w 231"/>
                  <a:gd name="T83" fmla="*/ 22 h 245"/>
                  <a:gd name="T84" fmla="*/ 39 w 231"/>
                  <a:gd name="T85" fmla="*/ 22 h 245"/>
                  <a:gd name="T86" fmla="*/ 34 w 231"/>
                  <a:gd name="T87" fmla="*/ 17 h 245"/>
                  <a:gd name="T88" fmla="*/ 34 w 231"/>
                  <a:gd name="T89" fmla="*/ 16 h 245"/>
                  <a:gd name="T90" fmla="*/ 33 w 231"/>
                  <a:gd name="T91" fmla="*/ 16 h 245"/>
                  <a:gd name="T92" fmla="*/ 27 w 231"/>
                  <a:gd name="T93" fmla="*/ 10 h 245"/>
                  <a:gd name="T94" fmla="*/ 22 w 231"/>
                  <a:gd name="T95" fmla="*/ 3 h 245"/>
                  <a:gd name="T96" fmla="*/ 19 w 231"/>
                  <a:gd name="T97" fmla="*/ 0 h 245"/>
                  <a:gd name="T98" fmla="*/ 0 w 231"/>
                  <a:gd name="T99" fmla="*/ 0 h 24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31"/>
                  <a:gd name="T151" fmla="*/ 0 h 245"/>
                  <a:gd name="T152" fmla="*/ 231 w 231"/>
                  <a:gd name="T153" fmla="*/ 245 h 24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31" h="245">
                    <a:moveTo>
                      <a:pt x="0" y="0"/>
                    </a:moveTo>
                    <a:lnTo>
                      <a:pt x="13" y="13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32" y="34"/>
                    </a:lnTo>
                    <a:lnTo>
                      <a:pt x="49" y="52"/>
                    </a:lnTo>
                    <a:lnTo>
                      <a:pt x="66" y="71"/>
                    </a:lnTo>
                    <a:lnTo>
                      <a:pt x="84" y="89"/>
                    </a:lnTo>
                    <a:lnTo>
                      <a:pt x="101" y="107"/>
                    </a:lnTo>
                    <a:lnTo>
                      <a:pt x="119" y="126"/>
                    </a:lnTo>
                    <a:lnTo>
                      <a:pt x="119" y="128"/>
                    </a:lnTo>
                    <a:lnTo>
                      <a:pt x="121" y="128"/>
                    </a:lnTo>
                    <a:lnTo>
                      <a:pt x="137" y="144"/>
                    </a:lnTo>
                    <a:lnTo>
                      <a:pt x="137" y="147"/>
                    </a:lnTo>
                    <a:lnTo>
                      <a:pt x="138" y="147"/>
                    </a:lnTo>
                    <a:lnTo>
                      <a:pt x="154" y="162"/>
                    </a:lnTo>
                    <a:lnTo>
                      <a:pt x="154" y="165"/>
                    </a:lnTo>
                    <a:lnTo>
                      <a:pt x="155" y="165"/>
                    </a:lnTo>
                    <a:lnTo>
                      <a:pt x="171" y="181"/>
                    </a:lnTo>
                    <a:lnTo>
                      <a:pt x="171" y="183"/>
                    </a:lnTo>
                    <a:lnTo>
                      <a:pt x="173" y="183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90" y="202"/>
                    </a:lnTo>
                    <a:lnTo>
                      <a:pt x="207" y="220"/>
                    </a:lnTo>
                    <a:lnTo>
                      <a:pt x="225" y="238"/>
                    </a:lnTo>
                    <a:lnTo>
                      <a:pt x="231" y="245"/>
                    </a:lnTo>
                    <a:lnTo>
                      <a:pt x="231" y="186"/>
                    </a:lnTo>
                    <a:lnTo>
                      <a:pt x="230" y="186"/>
                    </a:lnTo>
                    <a:lnTo>
                      <a:pt x="219" y="173"/>
                    </a:lnTo>
                    <a:lnTo>
                      <a:pt x="218" y="173"/>
                    </a:lnTo>
                    <a:lnTo>
                      <a:pt x="209" y="162"/>
                    </a:lnTo>
                    <a:lnTo>
                      <a:pt x="190" y="144"/>
                    </a:lnTo>
                    <a:lnTo>
                      <a:pt x="190" y="141"/>
                    </a:lnTo>
                    <a:lnTo>
                      <a:pt x="189" y="141"/>
                    </a:lnTo>
                    <a:lnTo>
                      <a:pt x="173" y="126"/>
                    </a:lnTo>
                    <a:lnTo>
                      <a:pt x="173" y="123"/>
                    </a:lnTo>
                    <a:lnTo>
                      <a:pt x="171" y="123"/>
                    </a:lnTo>
                    <a:lnTo>
                      <a:pt x="154" y="105"/>
                    </a:lnTo>
                    <a:lnTo>
                      <a:pt x="137" y="86"/>
                    </a:lnTo>
                    <a:lnTo>
                      <a:pt x="118" y="68"/>
                    </a:lnTo>
                    <a:lnTo>
                      <a:pt x="118" y="65"/>
                    </a:lnTo>
                    <a:lnTo>
                      <a:pt x="117" y="65"/>
                    </a:lnTo>
                    <a:lnTo>
                      <a:pt x="101" y="50"/>
                    </a:lnTo>
                    <a:lnTo>
                      <a:pt x="101" y="47"/>
                    </a:lnTo>
                    <a:lnTo>
                      <a:pt x="100" y="47"/>
                    </a:lnTo>
                    <a:lnTo>
                      <a:pt x="82" y="29"/>
                    </a:lnTo>
                    <a:lnTo>
                      <a:pt x="65" y="10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0" name="Freeform 2175"/>
              <p:cNvSpPr>
                <a:spLocks/>
              </p:cNvSpPr>
              <p:nvPr/>
            </p:nvSpPr>
            <p:spPr bwMode="auto">
              <a:xfrm>
                <a:off x="3260" y="2121"/>
                <a:ext cx="199" cy="182"/>
              </a:xfrm>
              <a:custGeom>
                <a:avLst/>
                <a:gdLst>
                  <a:gd name="T0" fmla="*/ 199 w 596"/>
                  <a:gd name="T1" fmla="*/ 0 h 547"/>
                  <a:gd name="T2" fmla="*/ 195 w 596"/>
                  <a:gd name="T3" fmla="*/ 3 h 547"/>
                  <a:gd name="T4" fmla="*/ 190 w 596"/>
                  <a:gd name="T5" fmla="*/ 9 h 547"/>
                  <a:gd name="T6" fmla="*/ 189 w 596"/>
                  <a:gd name="T7" fmla="*/ 9 h 547"/>
                  <a:gd name="T8" fmla="*/ 176 w 596"/>
                  <a:gd name="T9" fmla="*/ 20 h 547"/>
                  <a:gd name="T10" fmla="*/ 169 w 596"/>
                  <a:gd name="T11" fmla="*/ 27 h 547"/>
                  <a:gd name="T12" fmla="*/ 164 w 596"/>
                  <a:gd name="T13" fmla="*/ 32 h 547"/>
                  <a:gd name="T14" fmla="*/ 163 w 596"/>
                  <a:gd name="T15" fmla="*/ 33 h 547"/>
                  <a:gd name="T16" fmla="*/ 151 w 596"/>
                  <a:gd name="T17" fmla="*/ 44 h 547"/>
                  <a:gd name="T18" fmla="*/ 144 w 596"/>
                  <a:gd name="T19" fmla="*/ 50 h 547"/>
                  <a:gd name="T20" fmla="*/ 138 w 596"/>
                  <a:gd name="T21" fmla="*/ 56 h 547"/>
                  <a:gd name="T22" fmla="*/ 137 w 596"/>
                  <a:gd name="T23" fmla="*/ 56 h 547"/>
                  <a:gd name="T24" fmla="*/ 125 w 596"/>
                  <a:gd name="T25" fmla="*/ 68 h 547"/>
                  <a:gd name="T26" fmla="*/ 118 w 596"/>
                  <a:gd name="T27" fmla="*/ 74 h 547"/>
                  <a:gd name="T28" fmla="*/ 113 w 596"/>
                  <a:gd name="T29" fmla="*/ 79 h 547"/>
                  <a:gd name="T30" fmla="*/ 112 w 596"/>
                  <a:gd name="T31" fmla="*/ 80 h 547"/>
                  <a:gd name="T32" fmla="*/ 99 w 596"/>
                  <a:gd name="T33" fmla="*/ 91 h 547"/>
                  <a:gd name="T34" fmla="*/ 92 w 596"/>
                  <a:gd name="T35" fmla="*/ 97 h 547"/>
                  <a:gd name="T36" fmla="*/ 87 w 596"/>
                  <a:gd name="T37" fmla="*/ 103 h 547"/>
                  <a:gd name="T38" fmla="*/ 86 w 596"/>
                  <a:gd name="T39" fmla="*/ 103 h 547"/>
                  <a:gd name="T40" fmla="*/ 73 w 596"/>
                  <a:gd name="T41" fmla="*/ 115 h 547"/>
                  <a:gd name="T42" fmla="*/ 66 w 596"/>
                  <a:gd name="T43" fmla="*/ 121 h 547"/>
                  <a:gd name="T44" fmla="*/ 61 w 596"/>
                  <a:gd name="T45" fmla="*/ 126 h 547"/>
                  <a:gd name="T46" fmla="*/ 60 w 596"/>
                  <a:gd name="T47" fmla="*/ 127 h 547"/>
                  <a:gd name="T48" fmla="*/ 47 w 596"/>
                  <a:gd name="T49" fmla="*/ 138 h 547"/>
                  <a:gd name="T50" fmla="*/ 40 w 596"/>
                  <a:gd name="T51" fmla="*/ 144 h 547"/>
                  <a:gd name="T52" fmla="*/ 35 w 596"/>
                  <a:gd name="T53" fmla="*/ 150 h 547"/>
                  <a:gd name="T54" fmla="*/ 34 w 596"/>
                  <a:gd name="T55" fmla="*/ 150 h 547"/>
                  <a:gd name="T56" fmla="*/ 22 w 596"/>
                  <a:gd name="T57" fmla="*/ 162 h 547"/>
                  <a:gd name="T58" fmla="*/ 15 w 596"/>
                  <a:gd name="T59" fmla="*/ 168 h 547"/>
                  <a:gd name="T60" fmla="*/ 9 w 596"/>
                  <a:gd name="T61" fmla="*/ 174 h 547"/>
                  <a:gd name="T62" fmla="*/ 8 w 596"/>
                  <a:gd name="T63" fmla="*/ 174 h 547"/>
                  <a:gd name="T64" fmla="*/ 0 w 596"/>
                  <a:gd name="T65" fmla="*/ 182 h 547"/>
                  <a:gd name="T66" fmla="*/ 20 w 596"/>
                  <a:gd name="T67" fmla="*/ 181 h 547"/>
                  <a:gd name="T68" fmla="*/ 21 w 596"/>
                  <a:gd name="T69" fmla="*/ 181 h 547"/>
                  <a:gd name="T70" fmla="*/ 27 w 596"/>
                  <a:gd name="T71" fmla="*/ 175 h 547"/>
                  <a:gd name="T72" fmla="*/ 28 w 596"/>
                  <a:gd name="T73" fmla="*/ 174 h 547"/>
                  <a:gd name="T74" fmla="*/ 40 w 596"/>
                  <a:gd name="T75" fmla="*/ 163 h 547"/>
                  <a:gd name="T76" fmla="*/ 47 w 596"/>
                  <a:gd name="T77" fmla="*/ 157 h 547"/>
                  <a:gd name="T78" fmla="*/ 52 w 596"/>
                  <a:gd name="T79" fmla="*/ 151 h 547"/>
                  <a:gd name="T80" fmla="*/ 53 w 596"/>
                  <a:gd name="T81" fmla="*/ 151 h 547"/>
                  <a:gd name="T82" fmla="*/ 66 w 596"/>
                  <a:gd name="T83" fmla="*/ 139 h 547"/>
                  <a:gd name="T84" fmla="*/ 73 w 596"/>
                  <a:gd name="T85" fmla="*/ 133 h 547"/>
                  <a:gd name="T86" fmla="*/ 78 w 596"/>
                  <a:gd name="T87" fmla="*/ 128 h 547"/>
                  <a:gd name="T88" fmla="*/ 79 w 596"/>
                  <a:gd name="T89" fmla="*/ 127 h 547"/>
                  <a:gd name="T90" fmla="*/ 91 w 596"/>
                  <a:gd name="T91" fmla="*/ 116 h 547"/>
                  <a:gd name="T92" fmla="*/ 99 w 596"/>
                  <a:gd name="T93" fmla="*/ 110 h 547"/>
                  <a:gd name="T94" fmla="*/ 104 w 596"/>
                  <a:gd name="T95" fmla="*/ 104 h 547"/>
                  <a:gd name="T96" fmla="*/ 105 w 596"/>
                  <a:gd name="T97" fmla="*/ 104 h 547"/>
                  <a:gd name="T98" fmla="*/ 117 w 596"/>
                  <a:gd name="T99" fmla="*/ 92 h 547"/>
                  <a:gd name="T100" fmla="*/ 125 w 596"/>
                  <a:gd name="T101" fmla="*/ 86 h 547"/>
                  <a:gd name="T102" fmla="*/ 130 w 596"/>
                  <a:gd name="T103" fmla="*/ 81 h 547"/>
                  <a:gd name="T104" fmla="*/ 131 w 596"/>
                  <a:gd name="T105" fmla="*/ 80 h 547"/>
                  <a:gd name="T106" fmla="*/ 143 w 596"/>
                  <a:gd name="T107" fmla="*/ 69 h 547"/>
                  <a:gd name="T108" fmla="*/ 150 w 596"/>
                  <a:gd name="T109" fmla="*/ 63 h 547"/>
                  <a:gd name="T110" fmla="*/ 156 w 596"/>
                  <a:gd name="T111" fmla="*/ 57 h 547"/>
                  <a:gd name="T112" fmla="*/ 157 w 596"/>
                  <a:gd name="T113" fmla="*/ 57 h 547"/>
                  <a:gd name="T114" fmla="*/ 169 w 596"/>
                  <a:gd name="T115" fmla="*/ 45 h 547"/>
                  <a:gd name="T116" fmla="*/ 176 w 596"/>
                  <a:gd name="T117" fmla="*/ 39 h 547"/>
                  <a:gd name="T118" fmla="*/ 181 w 596"/>
                  <a:gd name="T119" fmla="*/ 34 h 547"/>
                  <a:gd name="T120" fmla="*/ 182 w 596"/>
                  <a:gd name="T121" fmla="*/ 33 h 547"/>
                  <a:gd name="T122" fmla="*/ 195 w 596"/>
                  <a:gd name="T123" fmla="*/ 22 h 547"/>
                  <a:gd name="T124" fmla="*/ 199 w 596"/>
                  <a:gd name="T125" fmla="*/ 0 h 5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596"/>
                  <a:gd name="T190" fmla="*/ 0 h 547"/>
                  <a:gd name="T191" fmla="*/ 596 w 596"/>
                  <a:gd name="T192" fmla="*/ 547 h 54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596" h="547">
                    <a:moveTo>
                      <a:pt x="595" y="0"/>
                    </a:moveTo>
                    <a:lnTo>
                      <a:pt x="595" y="1"/>
                    </a:lnTo>
                    <a:lnTo>
                      <a:pt x="587" y="9"/>
                    </a:lnTo>
                    <a:lnTo>
                      <a:pt x="584" y="9"/>
                    </a:lnTo>
                    <a:lnTo>
                      <a:pt x="584" y="10"/>
                    </a:lnTo>
                    <a:lnTo>
                      <a:pt x="568" y="26"/>
                    </a:lnTo>
                    <a:lnTo>
                      <a:pt x="566" y="26"/>
                    </a:lnTo>
                    <a:lnTo>
                      <a:pt x="566" y="27"/>
                    </a:lnTo>
                    <a:lnTo>
                      <a:pt x="547" y="44"/>
                    </a:lnTo>
                    <a:lnTo>
                      <a:pt x="528" y="61"/>
                    </a:lnTo>
                    <a:lnTo>
                      <a:pt x="510" y="80"/>
                    </a:lnTo>
                    <a:lnTo>
                      <a:pt x="507" y="80"/>
                    </a:lnTo>
                    <a:lnTo>
                      <a:pt x="507" y="81"/>
                    </a:lnTo>
                    <a:lnTo>
                      <a:pt x="491" y="97"/>
                    </a:lnTo>
                    <a:lnTo>
                      <a:pt x="488" y="97"/>
                    </a:lnTo>
                    <a:lnTo>
                      <a:pt x="488" y="98"/>
                    </a:lnTo>
                    <a:lnTo>
                      <a:pt x="470" y="115"/>
                    </a:lnTo>
                    <a:lnTo>
                      <a:pt x="451" y="132"/>
                    </a:lnTo>
                    <a:lnTo>
                      <a:pt x="433" y="151"/>
                    </a:lnTo>
                    <a:lnTo>
                      <a:pt x="430" y="151"/>
                    </a:lnTo>
                    <a:lnTo>
                      <a:pt x="430" y="152"/>
                    </a:lnTo>
                    <a:lnTo>
                      <a:pt x="414" y="168"/>
                    </a:lnTo>
                    <a:lnTo>
                      <a:pt x="411" y="168"/>
                    </a:lnTo>
                    <a:lnTo>
                      <a:pt x="411" y="169"/>
                    </a:lnTo>
                    <a:lnTo>
                      <a:pt x="393" y="186"/>
                    </a:lnTo>
                    <a:lnTo>
                      <a:pt x="374" y="203"/>
                    </a:lnTo>
                    <a:lnTo>
                      <a:pt x="355" y="221"/>
                    </a:lnTo>
                    <a:lnTo>
                      <a:pt x="353" y="221"/>
                    </a:lnTo>
                    <a:lnTo>
                      <a:pt x="353" y="223"/>
                    </a:lnTo>
                    <a:lnTo>
                      <a:pt x="337" y="238"/>
                    </a:lnTo>
                    <a:lnTo>
                      <a:pt x="334" y="238"/>
                    </a:lnTo>
                    <a:lnTo>
                      <a:pt x="334" y="240"/>
                    </a:lnTo>
                    <a:lnTo>
                      <a:pt x="315" y="257"/>
                    </a:lnTo>
                    <a:lnTo>
                      <a:pt x="297" y="274"/>
                    </a:lnTo>
                    <a:lnTo>
                      <a:pt x="278" y="292"/>
                    </a:lnTo>
                    <a:lnTo>
                      <a:pt x="276" y="292"/>
                    </a:lnTo>
                    <a:lnTo>
                      <a:pt x="276" y="294"/>
                    </a:lnTo>
                    <a:lnTo>
                      <a:pt x="260" y="309"/>
                    </a:lnTo>
                    <a:lnTo>
                      <a:pt x="257" y="309"/>
                    </a:lnTo>
                    <a:lnTo>
                      <a:pt x="257" y="311"/>
                    </a:lnTo>
                    <a:lnTo>
                      <a:pt x="238" y="328"/>
                    </a:lnTo>
                    <a:lnTo>
                      <a:pt x="220" y="345"/>
                    </a:lnTo>
                    <a:lnTo>
                      <a:pt x="201" y="363"/>
                    </a:lnTo>
                    <a:lnTo>
                      <a:pt x="198" y="363"/>
                    </a:lnTo>
                    <a:lnTo>
                      <a:pt x="198" y="364"/>
                    </a:lnTo>
                    <a:lnTo>
                      <a:pt x="182" y="380"/>
                    </a:lnTo>
                    <a:lnTo>
                      <a:pt x="180" y="380"/>
                    </a:lnTo>
                    <a:lnTo>
                      <a:pt x="180" y="381"/>
                    </a:lnTo>
                    <a:lnTo>
                      <a:pt x="161" y="398"/>
                    </a:lnTo>
                    <a:lnTo>
                      <a:pt x="142" y="415"/>
                    </a:lnTo>
                    <a:lnTo>
                      <a:pt x="124" y="434"/>
                    </a:lnTo>
                    <a:lnTo>
                      <a:pt x="121" y="434"/>
                    </a:lnTo>
                    <a:lnTo>
                      <a:pt x="121" y="435"/>
                    </a:lnTo>
                    <a:lnTo>
                      <a:pt x="105" y="451"/>
                    </a:lnTo>
                    <a:lnTo>
                      <a:pt x="103" y="451"/>
                    </a:lnTo>
                    <a:lnTo>
                      <a:pt x="103" y="452"/>
                    </a:lnTo>
                    <a:lnTo>
                      <a:pt x="84" y="469"/>
                    </a:lnTo>
                    <a:lnTo>
                      <a:pt x="65" y="486"/>
                    </a:lnTo>
                    <a:lnTo>
                      <a:pt x="47" y="505"/>
                    </a:lnTo>
                    <a:lnTo>
                      <a:pt x="44" y="505"/>
                    </a:lnTo>
                    <a:lnTo>
                      <a:pt x="44" y="506"/>
                    </a:lnTo>
                    <a:lnTo>
                      <a:pt x="28" y="522"/>
                    </a:lnTo>
                    <a:lnTo>
                      <a:pt x="25" y="522"/>
                    </a:lnTo>
                    <a:lnTo>
                      <a:pt x="25" y="523"/>
                    </a:lnTo>
                    <a:lnTo>
                      <a:pt x="7" y="540"/>
                    </a:lnTo>
                    <a:lnTo>
                      <a:pt x="0" y="547"/>
                    </a:lnTo>
                    <a:lnTo>
                      <a:pt x="59" y="547"/>
                    </a:lnTo>
                    <a:lnTo>
                      <a:pt x="59" y="545"/>
                    </a:lnTo>
                    <a:lnTo>
                      <a:pt x="61" y="543"/>
                    </a:lnTo>
                    <a:lnTo>
                      <a:pt x="64" y="543"/>
                    </a:lnTo>
                    <a:lnTo>
                      <a:pt x="64" y="541"/>
                    </a:lnTo>
                    <a:lnTo>
                      <a:pt x="80" y="526"/>
                    </a:lnTo>
                    <a:lnTo>
                      <a:pt x="83" y="526"/>
                    </a:lnTo>
                    <a:lnTo>
                      <a:pt x="83" y="524"/>
                    </a:lnTo>
                    <a:lnTo>
                      <a:pt x="101" y="507"/>
                    </a:lnTo>
                    <a:lnTo>
                      <a:pt x="120" y="490"/>
                    </a:lnTo>
                    <a:lnTo>
                      <a:pt x="138" y="472"/>
                    </a:lnTo>
                    <a:lnTo>
                      <a:pt x="141" y="472"/>
                    </a:lnTo>
                    <a:lnTo>
                      <a:pt x="141" y="471"/>
                    </a:lnTo>
                    <a:lnTo>
                      <a:pt x="157" y="455"/>
                    </a:lnTo>
                    <a:lnTo>
                      <a:pt x="160" y="455"/>
                    </a:lnTo>
                    <a:lnTo>
                      <a:pt x="160" y="453"/>
                    </a:lnTo>
                    <a:lnTo>
                      <a:pt x="178" y="436"/>
                    </a:lnTo>
                    <a:lnTo>
                      <a:pt x="197" y="419"/>
                    </a:lnTo>
                    <a:lnTo>
                      <a:pt x="216" y="401"/>
                    </a:lnTo>
                    <a:lnTo>
                      <a:pt x="218" y="401"/>
                    </a:lnTo>
                    <a:lnTo>
                      <a:pt x="218" y="400"/>
                    </a:lnTo>
                    <a:lnTo>
                      <a:pt x="234" y="384"/>
                    </a:lnTo>
                    <a:lnTo>
                      <a:pt x="237" y="384"/>
                    </a:lnTo>
                    <a:lnTo>
                      <a:pt x="237" y="383"/>
                    </a:lnTo>
                    <a:lnTo>
                      <a:pt x="256" y="366"/>
                    </a:lnTo>
                    <a:lnTo>
                      <a:pt x="274" y="349"/>
                    </a:lnTo>
                    <a:lnTo>
                      <a:pt x="293" y="330"/>
                    </a:lnTo>
                    <a:lnTo>
                      <a:pt x="296" y="330"/>
                    </a:lnTo>
                    <a:lnTo>
                      <a:pt x="296" y="329"/>
                    </a:lnTo>
                    <a:lnTo>
                      <a:pt x="311" y="313"/>
                    </a:lnTo>
                    <a:lnTo>
                      <a:pt x="314" y="313"/>
                    </a:lnTo>
                    <a:lnTo>
                      <a:pt x="314" y="312"/>
                    </a:lnTo>
                    <a:lnTo>
                      <a:pt x="333" y="295"/>
                    </a:lnTo>
                    <a:lnTo>
                      <a:pt x="351" y="278"/>
                    </a:lnTo>
                    <a:lnTo>
                      <a:pt x="370" y="259"/>
                    </a:lnTo>
                    <a:lnTo>
                      <a:pt x="373" y="259"/>
                    </a:lnTo>
                    <a:lnTo>
                      <a:pt x="373" y="258"/>
                    </a:lnTo>
                    <a:lnTo>
                      <a:pt x="389" y="242"/>
                    </a:lnTo>
                    <a:lnTo>
                      <a:pt x="391" y="242"/>
                    </a:lnTo>
                    <a:lnTo>
                      <a:pt x="391" y="241"/>
                    </a:lnTo>
                    <a:lnTo>
                      <a:pt x="410" y="224"/>
                    </a:lnTo>
                    <a:lnTo>
                      <a:pt x="429" y="207"/>
                    </a:lnTo>
                    <a:lnTo>
                      <a:pt x="447" y="189"/>
                    </a:lnTo>
                    <a:lnTo>
                      <a:pt x="450" y="189"/>
                    </a:lnTo>
                    <a:lnTo>
                      <a:pt x="450" y="187"/>
                    </a:lnTo>
                    <a:lnTo>
                      <a:pt x="466" y="172"/>
                    </a:lnTo>
                    <a:lnTo>
                      <a:pt x="469" y="172"/>
                    </a:lnTo>
                    <a:lnTo>
                      <a:pt x="469" y="170"/>
                    </a:lnTo>
                    <a:lnTo>
                      <a:pt x="487" y="153"/>
                    </a:lnTo>
                    <a:lnTo>
                      <a:pt x="506" y="136"/>
                    </a:lnTo>
                    <a:lnTo>
                      <a:pt x="524" y="118"/>
                    </a:lnTo>
                    <a:lnTo>
                      <a:pt x="527" y="118"/>
                    </a:lnTo>
                    <a:lnTo>
                      <a:pt x="527" y="117"/>
                    </a:lnTo>
                    <a:lnTo>
                      <a:pt x="543" y="101"/>
                    </a:lnTo>
                    <a:lnTo>
                      <a:pt x="546" y="101"/>
                    </a:lnTo>
                    <a:lnTo>
                      <a:pt x="546" y="99"/>
                    </a:lnTo>
                    <a:lnTo>
                      <a:pt x="564" y="82"/>
                    </a:lnTo>
                    <a:lnTo>
                      <a:pt x="583" y="65"/>
                    </a:lnTo>
                    <a:lnTo>
                      <a:pt x="596" y="54"/>
                    </a:lnTo>
                    <a:lnTo>
                      <a:pt x="596" y="0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1" name="Freeform 2176"/>
              <p:cNvSpPr>
                <a:spLocks/>
              </p:cNvSpPr>
              <p:nvPr/>
            </p:nvSpPr>
            <p:spPr bwMode="auto">
              <a:xfrm>
                <a:off x="3062" y="2229"/>
                <a:ext cx="70" cy="74"/>
              </a:xfrm>
              <a:custGeom>
                <a:avLst/>
                <a:gdLst>
                  <a:gd name="T0" fmla="*/ 0 w 210"/>
                  <a:gd name="T1" fmla="*/ 0 h 223"/>
                  <a:gd name="T2" fmla="*/ 0 w 210"/>
                  <a:gd name="T3" fmla="*/ 20 h 223"/>
                  <a:gd name="T4" fmla="*/ 0 w 210"/>
                  <a:gd name="T5" fmla="*/ 20 h 223"/>
                  <a:gd name="T6" fmla="*/ 3 w 210"/>
                  <a:gd name="T7" fmla="*/ 22 h 223"/>
                  <a:gd name="T8" fmla="*/ 8 w 210"/>
                  <a:gd name="T9" fmla="*/ 28 h 223"/>
                  <a:gd name="T10" fmla="*/ 14 w 210"/>
                  <a:gd name="T11" fmla="*/ 34 h 223"/>
                  <a:gd name="T12" fmla="*/ 14 w 210"/>
                  <a:gd name="T13" fmla="*/ 35 h 223"/>
                  <a:gd name="T14" fmla="*/ 15 w 210"/>
                  <a:gd name="T15" fmla="*/ 35 h 223"/>
                  <a:gd name="T16" fmla="*/ 20 w 210"/>
                  <a:gd name="T17" fmla="*/ 40 h 223"/>
                  <a:gd name="T18" fmla="*/ 20 w 210"/>
                  <a:gd name="T19" fmla="*/ 41 h 223"/>
                  <a:gd name="T20" fmla="*/ 21 w 210"/>
                  <a:gd name="T21" fmla="*/ 41 h 223"/>
                  <a:gd name="T22" fmla="*/ 26 w 210"/>
                  <a:gd name="T23" fmla="*/ 47 h 223"/>
                  <a:gd name="T24" fmla="*/ 32 w 210"/>
                  <a:gd name="T25" fmla="*/ 53 h 223"/>
                  <a:gd name="T26" fmla="*/ 38 w 210"/>
                  <a:gd name="T27" fmla="*/ 59 h 223"/>
                  <a:gd name="T28" fmla="*/ 38 w 210"/>
                  <a:gd name="T29" fmla="*/ 60 h 223"/>
                  <a:gd name="T30" fmla="*/ 39 w 210"/>
                  <a:gd name="T31" fmla="*/ 60 h 223"/>
                  <a:gd name="T32" fmla="*/ 44 w 210"/>
                  <a:gd name="T33" fmla="*/ 66 h 223"/>
                  <a:gd name="T34" fmla="*/ 44 w 210"/>
                  <a:gd name="T35" fmla="*/ 66 h 223"/>
                  <a:gd name="T36" fmla="*/ 45 w 210"/>
                  <a:gd name="T37" fmla="*/ 66 h 223"/>
                  <a:gd name="T38" fmla="*/ 50 w 210"/>
                  <a:gd name="T39" fmla="*/ 73 h 223"/>
                  <a:gd name="T40" fmla="*/ 51 w 210"/>
                  <a:gd name="T41" fmla="*/ 74 h 223"/>
                  <a:gd name="T42" fmla="*/ 70 w 210"/>
                  <a:gd name="T43" fmla="*/ 74 h 223"/>
                  <a:gd name="T44" fmla="*/ 68 w 210"/>
                  <a:gd name="T45" fmla="*/ 72 h 223"/>
                  <a:gd name="T46" fmla="*/ 68 w 210"/>
                  <a:gd name="T47" fmla="*/ 71 h 223"/>
                  <a:gd name="T48" fmla="*/ 68 w 210"/>
                  <a:gd name="T49" fmla="*/ 71 h 223"/>
                  <a:gd name="T50" fmla="*/ 62 w 210"/>
                  <a:gd name="T51" fmla="*/ 65 h 223"/>
                  <a:gd name="T52" fmla="*/ 56 w 210"/>
                  <a:gd name="T53" fmla="*/ 59 h 223"/>
                  <a:gd name="T54" fmla="*/ 56 w 210"/>
                  <a:gd name="T55" fmla="*/ 58 h 223"/>
                  <a:gd name="T56" fmla="*/ 55 w 210"/>
                  <a:gd name="T57" fmla="*/ 58 h 223"/>
                  <a:gd name="T58" fmla="*/ 50 w 210"/>
                  <a:gd name="T59" fmla="*/ 53 h 223"/>
                  <a:gd name="T60" fmla="*/ 50 w 210"/>
                  <a:gd name="T61" fmla="*/ 52 h 223"/>
                  <a:gd name="T62" fmla="*/ 50 w 210"/>
                  <a:gd name="T63" fmla="*/ 52 h 223"/>
                  <a:gd name="T64" fmla="*/ 44 w 210"/>
                  <a:gd name="T65" fmla="*/ 46 h 223"/>
                  <a:gd name="T66" fmla="*/ 38 w 210"/>
                  <a:gd name="T67" fmla="*/ 40 h 223"/>
                  <a:gd name="T68" fmla="*/ 38 w 210"/>
                  <a:gd name="T69" fmla="*/ 39 h 223"/>
                  <a:gd name="T70" fmla="*/ 37 w 210"/>
                  <a:gd name="T71" fmla="*/ 39 h 223"/>
                  <a:gd name="T72" fmla="*/ 31 w 210"/>
                  <a:gd name="T73" fmla="*/ 33 h 223"/>
                  <a:gd name="T74" fmla="*/ 25 w 210"/>
                  <a:gd name="T75" fmla="*/ 27 h 223"/>
                  <a:gd name="T76" fmla="*/ 25 w 210"/>
                  <a:gd name="T77" fmla="*/ 26 h 223"/>
                  <a:gd name="T78" fmla="*/ 25 w 210"/>
                  <a:gd name="T79" fmla="*/ 26 h 223"/>
                  <a:gd name="T80" fmla="*/ 19 w 210"/>
                  <a:gd name="T81" fmla="*/ 20 h 223"/>
                  <a:gd name="T82" fmla="*/ 13 w 210"/>
                  <a:gd name="T83" fmla="*/ 14 h 223"/>
                  <a:gd name="T84" fmla="*/ 7 w 210"/>
                  <a:gd name="T85" fmla="*/ 8 h 223"/>
                  <a:gd name="T86" fmla="*/ 7 w 210"/>
                  <a:gd name="T87" fmla="*/ 7 h 223"/>
                  <a:gd name="T88" fmla="*/ 7 w 210"/>
                  <a:gd name="T89" fmla="*/ 7 h 223"/>
                  <a:gd name="T90" fmla="*/ 1 w 210"/>
                  <a:gd name="T91" fmla="*/ 1 h 223"/>
                  <a:gd name="T92" fmla="*/ 0 w 210"/>
                  <a:gd name="T93" fmla="*/ 0 h 223"/>
                  <a:gd name="T94" fmla="*/ 0 w 210"/>
                  <a:gd name="T95" fmla="*/ 0 h 2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10"/>
                  <a:gd name="T145" fmla="*/ 0 h 223"/>
                  <a:gd name="T146" fmla="*/ 210 w 210"/>
                  <a:gd name="T147" fmla="*/ 223 h 2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10" h="223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8" y="67"/>
                    </a:lnTo>
                    <a:lnTo>
                      <a:pt x="25" y="85"/>
                    </a:lnTo>
                    <a:lnTo>
                      <a:pt x="43" y="103"/>
                    </a:lnTo>
                    <a:lnTo>
                      <a:pt x="43" y="106"/>
                    </a:lnTo>
                    <a:lnTo>
                      <a:pt x="45" y="106"/>
                    </a:lnTo>
                    <a:lnTo>
                      <a:pt x="61" y="122"/>
                    </a:lnTo>
                    <a:lnTo>
                      <a:pt x="61" y="124"/>
                    </a:lnTo>
                    <a:lnTo>
                      <a:pt x="62" y="124"/>
                    </a:lnTo>
                    <a:lnTo>
                      <a:pt x="79" y="143"/>
                    </a:lnTo>
                    <a:lnTo>
                      <a:pt x="97" y="161"/>
                    </a:lnTo>
                    <a:lnTo>
                      <a:pt x="115" y="179"/>
                    </a:lnTo>
                    <a:lnTo>
                      <a:pt x="115" y="182"/>
                    </a:lnTo>
                    <a:lnTo>
                      <a:pt x="117" y="182"/>
                    </a:lnTo>
                    <a:lnTo>
                      <a:pt x="133" y="198"/>
                    </a:lnTo>
                    <a:lnTo>
                      <a:pt x="133" y="200"/>
                    </a:lnTo>
                    <a:lnTo>
                      <a:pt x="134" y="200"/>
                    </a:lnTo>
                    <a:lnTo>
                      <a:pt x="151" y="219"/>
                    </a:lnTo>
                    <a:lnTo>
                      <a:pt x="154" y="223"/>
                    </a:lnTo>
                    <a:lnTo>
                      <a:pt x="210" y="223"/>
                    </a:lnTo>
                    <a:lnTo>
                      <a:pt x="204" y="217"/>
                    </a:lnTo>
                    <a:lnTo>
                      <a:pt x="204" y="215"/>
                    </a:lnTo>
                    <a:lnTo>
                      <a:pt x="203" y="215"/>
                    </a:lnTo>
                    <a:lnTo>
                      <a:pt x="186" y="196"/>
                    </a:lnTo>
                    <a:lnTo>
                      <a:pt x="167" y="178"/>
                    </a:lnTo>
                    <a:lnTo>
                      <a:pt x="167" y="175"/>
                    </a:lnTo>
                    <a:lnTo>
                      <a:pt x="166" y="175"/>
                    </a:lnTo>
                    <a:lnTo>
                      <a:pt x="150" y="160"/>
                    </a:lnTo>
                    <a:lnTo>
                      <a:pt x="150" y="157"/>
                    </a:lnTo>
                    <a:lnTo>
                      <a:pt x="149" y="157"/>
                    </a:lnTo>
                    <a:lnTo>
                      <a:pt x="131" y="139"/>
                    </a:lnTo>
                    <a:lnTo>
                      <a:pt x="113" y="120"/>
                    </a:lnTo>
                    <a:lnTo>
                      <a:pt x="113" y="118"/>
                    </a:lnTo>
                    <a:lnTo>
                      <a:pt x="111" y="118"/>
                    </a:lnTo>
                    <a:lnTo>
                      <a:pt x="94" y="99"/>
                    </a:lnTo>
                    <a:lnTo>
                      <a:pt x="75" y="81"/>
                    </a:lnTo>
                    <a:lnTo>
                      <a:pt x="75" y="78"/>
                    </a:lnTo>
                    <a:lnTo>
                      <a:pt x="74" y="78"/>
                    </a:lnTo>
                    <a:lnTo>
                      <a:pt x="57" y="60"/>
                    </a:lnTo>
                    <a:lnTo>
                      <a:pt x="39" y="42"/>
                    </a:lnTo>
                    <a:lnTo>
                      <a:pt x="21" y="23"/>
                    </a:lnTo>
                    <a:lnTo>
                      <a:pt x="21" y="21"/>
                    </a:lnTo>
                    <a:lnTo>
                      <a:pt x="20" y="21"/>
                    </a:lnTo>
                    <a:lnTo>
                      <a:pt x="2" y="2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2" name="Freeform 2177"/>
              <p:cNvSpPr>
                <a:spLocks/>
              </p:cNvSpPr>
              <p:nvPr/>
            </p:nvSpPr>
            <p:spPr bwMode="auto">
              <a:xfrm>
                <a:off x="3241" y="2008"/>
                <a:ext cx="218" cy="295"/>
              </a:xfrm>
              <a:custGeom>
                <a:avLst/>
                <a:gdLst>
                  <a:gd name="T0" fmla="*/ 129 w 654"/>
                  <a:gd name="T1" fmla="*/ 7 h 884"/>
                  <a:gd name="T2" fmla="*/ 141 w 654"/>
                  <a:gd name="T3" fmla="*/ 19 h 884"/>
                  <a:gd name="T4" fmla="*/ 153 w 654"/>
                  <a:gd name="T5" fmla="*/ 32 h 884"/>
                  <a:gd name="T6" fmla="*/ 166 w 654"/>
                  <a:gd name="T7" fmla="*/ 45 h 884"/>
                  <a:gd name="T8" fmla="*/ 178 w 654"/>
                  <a:gd name="T9" fmla="*/ 58 h 884"/>
                  <a:gd name="T10" fmla="*/ 190 w 654"/>
                  <a:gd name="T11" fmla="*/ 71 h 884"/>
                  <a:gd name="T12" fmla="*/ 203 w 654"/>
                  <a:gd name="T13" fmla="*/ 84 h 884"/>
                  <a:gd name="T14" fmla="*/ 215 w 654"/>
                  <a:gd name="T15" fmla="*/ 97 h 884"/>
                  <a:gd name="T16" fmla="*/ 208 w 654"/>
                  <a:gd name="T17" fmla="*/ 103 h 884"/>
                  <a:gd name="T18" fmla="*/ 189 w 654"/>
                  <a:gd name="T19" fmla="*/ 121 h 884"/>
                  <a:gd name="T20" fmla="*/ 183 w 654"/>
                  <a:gd name="T21" fmla="*/ 127 h 884"/>
                  <a:gd name="T22" fmla="*/ 163 w 654"/>
                  <a:gd name="T23" fmla="*/ 144 h 884"/>
                  <a:gd name="T24" fmla="*/ 157 w 654"/>
                  <a:gd name="T25" fmla="*/ 151 h 884"/>
                  <a:gd name="T26" fmla="*/ 137 w 654"/>
                  <a:gd name="T27" fmla="*/ 168 h 884"/>
                  <a:gd name="T28" fmla="*/ 131 w 654"/>
                  <a:gd name="T29" fmla="*/ 174 h 884"/>
                  <a:gd name="T30" fmla="*/ 112 w 654"/>
                  <a:gd name="T31" fmla="*/ 192 h 884"/>
                  <a:gd name="T32" fmla="*/ 105 w 654"/>
                  <a:gd name="T33" fmla="*/ 198 h 884"/>
                  <a:gd name="T34" fmla="*/ 86 w 654"/>
                  <a:gd name="T35" fmla="*/ 215 h 884"/>
                  <a:gd name="T36" fmla="*/ 80 w 654"/>
                  <a:gd name="T37" fmla="*/ 221 h 884"/>
                  <a:gd name="T38" fmla="*/ 60 w 654"/>
                  <a:gd name="T39" fmla="*/ 239 h 884"/>
                  <a:gd name="T40" fmla="*/ 54 w 654"/>
                  <a:gd name="T41" fmla="*/ 245 h 884"/>
                  <a:gd name="T42" fmla="*/ 34 w 654"/>
                  <a:gd name="T43" fmla="*/ 263 h 884"/>
                  <a:gd name="T44" fmla="*/ 28 w 654"/>
                  <a:gd name="T45" fmla="*/ 269 h 884"/>
                  <a:gd name="T46" fmla="*/ 9 w 654"/>
                  <a:gd name="T47" fmla="*/ 286 h 884"/>
                  <a:gd name="T48" fmla="*/ 3 w 654"/>
                  <a:gd name="T49" fmla="*/ 292 h 884"/>
                  <a:gd name="T50" fmla="*/ 24 w 654"/>
                  <a:gd name="T51" fmla="*/ 291 h 884"/>
                  <a:gd name="T52" fmla="*/ 29 w 654"/>
                  <a:gd name="T53" fmla="*/ 287 h 884"/>
                  <a:gd name="T54" fmla="*/ 41 w 654"/>
                  <a:gd name="T55" fmla="*/ 275 h 884"/>
                  <a:gd name="T56" fmla="*/ 54 w 654"/>
                  <a:gd name="T57" fmla="*/ 263 h 884"/>
                  <a:gd name="T58" fmla="*/ 67 w 654"/>
                  <a:gd name="T59" fmla="*/ 252 h 884"/>
                  <a:gd name="T60" fmla="*/ 80 w 654"/>
                  <a:gd name="T61" fmla="*/ 239 h 884"/>
                  <a:gd name="T62" fmla="*/ 93 w 654"/>
                  <a:gd name="T63" fmla="*/ 228 h 884"/>
                  <a:gd name="T64" fmla="*/ 106 w 654"/>
                  <a:gd name="T65" fmla="*/ 216 h 884"/>
                  <a:gd name="T66" fmla="*/ 118 w 654"/>
                  <a:gd name="T67" fmla="*/ 204 h 884"/>
                  <a:gd name="T68" fmla="*/ 132 w 654"/>
                  <a:gd name="T69" fmla="*/ 192 h 884"/>
                  <a:gd name="T70" fmla="*/ 144 w 654"/>
                  <a:gd name="T71" fmla="*/ 181 h 884"/>
                  <a:gd name="T72" fmla="*/ 157 w 654"/>
                  <a:gd name="T73" fmla="*/ 169 h 884"/>
                  <a:gd name="T74" fmla="*/ 170 w 654"/>
                  <a:gd name="T75" fmla="*/ 157 h 884"/>
                  <a:gd name="T76" fmla="*/ 183 w 654"/>
                  <a:gd name="T77" fmla="*/ 145 h 884"/>
                  <a:gd name="T78" fmla="*/ 195 w 654"/>
                  <a:gd name="T79" fmla="*/ 133 h 884"/>
                  <a:gd name="T80" fmla="*/ 209 w 654"/>
                  <a:gd name="T81" fmla="*/ 121 h 884"/>
                  <a:gd name="T82" fmla="*/ 218 w 654"/>
                  <a:gd name="T83" fmla="*/ 113 h 884"/>
                  <a:gd name="T84" fmla="*/ 214 w 654"/>
                  <a:gd name="T85" fmla="*/ 77 h 884"/>
                  <a:gd name="T86" fmla="*/ 204 w 654"/>
                  <a:gd name="T87" fmla="*/ 66 h 884"/>
                  <a:gd name="T88" fmla="*/ 193 w 654"/>
                  <a:gd name="T89" fmla="*/ 55 h 884"/>
                  <a:gd name="T90" fmla="*/ 187 w 654"/>
                  <a:gd name="T91" fmla="*/ 48 h 884"/>
                  <a:gd name="T92" fmla="*/ 181 w 654"/>
                  <a:gd name="T93" fmla="*/ 42 h 884"/>
                  <a:gd name="T94" fmla="*/ 158 w 654"/>
                  <a:gd name="T95" fmla="*/ 17 h 884"/>
                  <a:gd name="T96" fmla="*/ 145 w 654"/>
                  <a:gd name="T97" fmla="*/ 4 h 8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54"/>
                  <a:gd name="T148" fmla="*/ 0 h 884"/>
                  <a:gd name="T149" fmla="*/ 654 w 654"/>
                  <a:gd name="T150" fmla="*/ 884 h 8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54" h="884">
                    <a:moveTo>
                      <a:pt x="368" y="0"/>
                    </a:moveTo>
                    <a:lnTo>
                      <a:pt x="387" y="18"/>
                    </a:lnTo>
                    <a:lnTo>
                      <a:pt x="387" y="21"/>
                    </a:lnTo>
                    <a:lnTo>
                      <a:pt x="388" y="21"/>
                    </a:lnTo>
                    <a:lnTo>
                      <a:pt x="404" y="37"/>
                    </a:lnTo>
                    <a:lnTo>
                      <a:pt x="404" y="39"/>
                    </a:lnTo>
                    <a:lnTo>
                      <a:pt x="405" y="39"/>
                    </a:lnTo>
                    <a:lnTo>
                      <a:pt x="423" y="58"/>
                    </a:lnTo>
                    <a:lnTo>
                      <a:pt x="441" y="76"/>
                    </a:lnTo>
                    <a:lnTo>
                      <a:pt x="441" y="79"/>
                    </a:lnTo>
                    <a:lnTo>
                      <a:pt x="443" y="79"/>
                    </a:lnTo>
                    <a:lnTo>
                      <a:pt x="460" y="97"/>
                    </a:lnTo>
                    <a:lnTo>
                      <a:pt x="479" y="115"/>
                    </a:lnTo>
                    <a:lnTo>
                      <a:pt x="479" y="118"/>
                    </a:lnTo>
                    <a:lnTo>
                      <a:pt x="480" y="118"/>
                    </a:lnTo>
                    <a:lnTo>
                      <a:pt x="497" y="136"/>
                    </a:lnTo>
                    <a:lnTo>
                      <a:pt x="516" y="155"/>
                    </a:lnTo>
                    <a:lnTo>
                      <a:pt x="516" y="157"/>
                    </a:lnTo>
                    <a:lnTo>
                      <a:pt x="517" y="157"/>
                    </a:lnTo>
                    <a:lnTo>
                      <a:pt x="533" y="173"/>
                    </a:lnTo>
                    <a:lnTo>
                      <a:pt x="533" y="176"/>
                    </a:lnTo>
                    <a:lnTo>
                      <a:pt x="534" y="176"/>
                    </a:lnTo>
                    <a:lnTo>
                      <a:pt x="552" y="194"/>
                    </a:lnTo>
                    <a:lnTo>
                      <a:pt x="570" y="212"/>
                    </a:lnTo>
                    <a:lnTo>
                      <a:pt x="570" y="215"/>
                    </a:lnTo>
                    <a:lnTo>
                      <a:pt x="572" y="215"/>
                    </a:lnTo>
                    <a:lnTo>
                      <a:pt x="589" y="233"/>
                    </a:lnTo>
                    <a:lnTo>
                      <a:pt x="608" y="252"/>
                    </a:lnTo>
                    <a:lnTo>
                      <a:pt x="608" y="254"/>
                    </a:lnTo>
                    <a:lnTo>
                      <a:pt x="609" y="254"/>
                    </a:lnTo>
                    <a:lnTo>
                      <a:pt x="626" y="273"/>
                    </a:lnTo>
                    <a:lnTo>
                      <a:pt x="644" y="291"/>
                    </a:lnTo>
                    <a:lnTo>
                      <a:pt x="644" y="292"/>
                    </a:lnTo>
                    <a:lnTo>
                      <a:pt x="628" y="308"/>
                    </a:lnTo>
                    <a:lnTo>
                      <a:pt x="625" y="308"/>
                    </a:lnTo>
                    <a:lnTo>
                      <a:pt x="625" y="309"/>
                    </a:lnTo>
                    <a:lnTo>
                      <a:pt x="606" y="326"/>
                    </a:lnTo>
                    <a:lnTo>
                      <a:pt x="588" y="343"/>
                    </a:lnTo>
                    <a:lnTo>
                      <a:pt x="569" y="362"/>
                    </a:lnTo>
                    <a:lnTo>
                      <a:pt x="566" y="362"/>
                    </a:lnTo>
                    <a:lnTo>
                      <a:pt x="566" y="363"/>
                    </a:lnTo>
                    <a:lnTo>
                      <a:pt x="550" y="379"/>
                    </a:lnTo>
                    <a:lnTo>
                      <a:pt x="548" y="379"/>
                    </a:lnTo>
                    <a:lnTo>
                      <a:pt x="548" y="380"/>
                    </a:lnTo>
                    <a:lnTo>
                      <a:pt x="529" y="397"/>
                    </a:lnTo>
                    <a:lnTo>
                      <a:pt x="511" y="414"/>
                    </a:lnTo>
                    <a:lnTo>
                      <a:pt x="492" y="433"/>
                    </a:lnTo>
                    <a:lnTo>
                      <a:pt x="489" y="433"/>
                    </a:lnTo>
                    <a:lnTo>
                      <a:pt x="489" y="434"/>
                    </a:lnTo>
                    <a:lnTo>
                      <a:pt x="473" y="450"/>
                    </a:lnTo>
                    <a:lnTo>
                      <a:pt x="471" y="450"/>
                    </a:lnTo>
                    <a:lnTo>
                      <a:pt x="471" y="451"/>
                    </a:lnTo>
                    <a:lnTo>
                      <a:pt x="452" y="468"/>
                    </a:lnTo>
                    <a:lnTo>
                      <a:pt x="433" y="485"/>
                    </a:lnTo>
                    <a:lnTo>
                      <a:pt x="415" y="503"/>
                    </a:lnTo>
                    <a:lnTo>
                      <a:pt x="412" y="503"/>
                    </a:lnTo>
                    <a:lnTo>
                      <a:pt x="412" y="505"/>
                    </a:lnTo>
                    <a:lnTo>
                      <a:pt x="396" y="520"/>
                    </a:lnTo>
                    <a:lnTo>
                      <a:pt x="393" y="520"/>
                    </a:lnTo>
                    <a:lnTo>
                      <a:pt x="393" y="522"/>
                    </a:lnTo>
                    <a:lnTo>
                      <a:pt x="375" y="539"/>
                    </a:lnTo>
                    <a:lnTo>
                      <a:pt x="356" y="556"/>
                    </a:lnTo>
                    <a:lnTo>
                      <a:pt x="338" y="574"/>
                    </a:lnTo>
                    <a:lnTo>
                      <a:pt x="335" y="574"/>
                    </a:lnTo>
                    <a:lnTo>
                      <a:pt x="335" y="575"/>
                    </a:lnTo>
                    <a:lnTo>
                      <a:pt x="319" y="591"/>
                    </a:lnTo>
                    <a:lnTo>
                      <a:pt x="316" y="591"/>
                    </a:lnTo>
                    <a:lnTo>
                      <a:pt x="316" y="592"/>
                    </a:lnTo>
                    <a:lnTo>
                      <a:pt x="298" y="610"/>
                    </a:lnTo>
                    <a:lnTo>
                      <a:pt x="279" y="627"/>
                    </a:lnTo>
                    <a:lnTo>
                      <a:pt x="260" y="645"/>
                    </a:lnTo>
                    <a:lnTo>
                      <a:pt x="258" y="645"/>
                    </a:lnTo>
                    <a:lnTo>
                      <a:pt x="258" y="646"/>
                    </a:lnTo>
                    <a:lnTo>
                      <a:pt x="242" y="662"/>
                    </a:lnTo>
                    <a:lnTo>
                      <a:pt x="239" y="662"/>
                    </a:lnTo>
                    <a:lnTo>
                      <a:pt x="239" y="663"/>
                    </a:lnTo>
                    <a:lnTo>
                      <a:pt x="220" y="680"/>
                    </a:lnTo>
                    <a:lnTo>
                      <a:pt x="202" y="697"/>
                    </a:lnTo>
                    <a:lnTo>
                      <a:pt x="183" y="716"/>
                    </a:lnTo>
                    <a:lnTo>
                      <a:pt x="181" y="716"/>
                    </a:lnTo>
                    <a:lnTo>
                      <a:pt x="181" y="717"/>
                    </a:lnTo>
                    <a:lnTo>
                      <a:pt x="165" y="733"/>
                    </a:lnTo>
                    <a:lnTo>
                      <a:pt x="162" y="733"/>
                    </a:lnTo>
                    <a:lnTo>
                      <a:pt x="162" y="734"/>
                    </a:lnTo>
                    <a:lnTo>
                      <a:pt x="143" y="751"/>
                    </a:lnTo>
                    <a:lnTo>
                      <a:pt x="125" y="768"/>
                    </a:lnTo>
                    <a:lnTo>
                      <a:pt x="106" y="787"/>
                    </a:lnTo>
                    <a:lnTo>
                      <a:pt x="103" y="787"/>
                    </a:lnTo>
                    <a:lnTo>
                      <a:pt x="103" y="788"/>
                    </a:lnTo>
                    <a:lnTo>
                      <a:pt x="87" y="804"/>
                    </a:lnTo>
                    <a:lnTo>
                      <a:pt x="85" y="804"/>
                    </a:lnTo>
                    <a:lnTo>
                      <a:pt x="85" y="805"/>
                    </a:lnTo>
                    <a:lnTo>
                      <a:pt x="66" y="822"/>
                    </a:lnTo>
                    <a:lnTo>
                      <a:pt x="47" y="839"/>
                    </a:lnTo>
                    <a:lnTo>
                      <a:pt x="29" y="857"/>
                    </a:lnTo>
                    <a:lnTo>
                      <a:pt x="26" y="857"/>
                    </a:lnTo>
                    <a:lnTo>
                      <a:pt x="26" y="859"/>
                    </a:lnTo>
                    <a:lnTo>
                      <a:pt x="10" y="874"/>
                    </a:lnTo>
                    <a:lnTo>
                      <a:pt x="8" y="874"/>
                    </a:lnTo>
                    <a:lnTo>
                      <a:pt x="8" y="876"/>
                    </a:lnTo>
                    <a:lnTo>
                      <a:pt x="0" y="884"/>
                    </a:lnTo>
                    <a:lnTo>
                      <a:pt x="59" y="884"/>
                    </a:lnTo>
                    <a:lnTo>
                      <a:pt x="59" y="882"/>
                    </a:lnTo>
                    <a:lnTo>
                      <a:pt x="73" y="872"/>
                    </a:lnTo>
                    <a:lnTo>
                      <a:pt x="73" y="870"/>
                    </a:lnTo>
                    <a:lnTo>
                      <a:pt x="83" y="860"/>
                    </a:lnTo>
                    <a:lnTo>
                      <a:pt x="86" y="860"/>
                    </a:lnTo>
                    <a:lnTo>
                      <a:pt x="86" y="859"/>
                    </a:lnTo>
                    <a:lnTo>
                      <a:pt x="102" y="843"/>
                    </a:lnTo>
                    <a:lnTo>
                      <a:pt x="105" y="843"/>
                    </a:lnTo>
                    <a:lnTo>
                      <a:pt x="105" y="842"/>
                    </a:lnTo>
                    <a:lnTo>
                      <a:pt x="123" y="825"/>
                    </a:lnTo>
                    <a:lnTo>
                      <a:pt x="142" y="808"/>
                    </a:lnTo>
                    <a:lnTo>
                      <a:pt x="161" y="789"/>
                    </a:lnTo>
                    <a:lnTo>
                      <a:pt x="163" y="789"/>
                    </a:lnTo>
                    <a:lnTo>
                      <a:pt x="163" y="788"/>
                    </a:lnTo>
                    <a:lnTo>
                      <a:pt x="179" y="772"/>
                    </a:lnTo>
                    <a:lnTo>
                      <a:pt x="182" y="772"/>
                    </a:lnTo>
                    <a:lnTo>
                      <a:pt x="182" y="771"/>
                    </a:lnTo>
                    <a:lnTo>
                      <a:pt x="200" y="754"/>
                    </a:lnTo>
                    <a:lnTo>
                      <a:pt x="219" y="737"/>
                    </a:lnTo>
                    <a:lnTo>
                      <a:pt x="238" y="718"/>
                    </a:lnTo>
                    <a:lnTo>
                      <a:pt x="240" y="718"/>
                    </a:lnTo>
                    <a:lnTo>
                      <a:pt x="240" y="717"/>
                    </a:lnTo>
                    <a:lnTo>
                      <a:pt x="256" y="701"/>
                    </a:lnTo>
                    <a:lnTo>
                      <a:pt x="259" y="701"/>
                    </a:lnTo>
                    <a:lnTo>
                      <a:pt x="259" y="700"/>
                    </a:lnTo>
                    <a:lnTo>
                      <a:pt x="278" y="683"/>
                    </a:lnTo>
                    <a:lnTo>
                      <a:pt x="296" y="666"/>
                    </a:lnTo>
                    <a:lnTo>
                      <a:pt x="315" y="648"/>
                    </a:lnTo>
                    <a:lnTo>
                      <a:pt x="318" y="648"/>
                    </a:lnTo>
                    <a:lnTo>
                      <a:pt x="318" y="646"/>
                    </a:lnTo>
                    <a:lnTo>
                      <a:pt x="334" y="631"/>
                    </a:lnTo>
                    <a:lnTo>
                      <a:pt x="336" y="631"/>
                    </a:lnTo>
                    <a:lnTo>
                      <a:pt x="336" y="629"/>
                    </a:lnTo>
                    <a:lnTo>
                      <a:pt x="355" y="612"/>
                    </a:lnTo>
                    <a:lnTo>
                      <a:pt x="373" y="595"/>
                    </a:lnTo>
                    <a:lnTo>
                      <a:pt x="392" y="577"/>
                    </a:lnTo>
                    <a:lnTo>
                      <a:pt x="395" y="577"/>
                    </a:lnTo>
                    <a:lnTo>
                      <a:pt x="395" y="575"/>
                    </a:lnTo>
                    <a:lnTo>
                      <a:pt x="411" y="560"/>
                    </a:lnTo>
                    <a:lnTo>
                      <a:pt x="413" y="560"/>
                    </a:lnTo>
                    <a:lnTo>
                      <a:pt x="413" y="558"/>
                    </a:lnTo>
                    <a:lnTo>
                      <a:pt x="432" y="541"/>
                    </a:lnTo>
                    <a:lnTo>
                      <a:pt x="451" y="524"/>
                    </a:lnTo>
                    <a:lnTo>
                      <a:pt x="469" y="506"/>
                    </a:lnTo>
                    <a:lnTo>
                      <a:pt x="472" y="506"/>
                    </a:lnTo>
                    <a:lnTo>
                      <a:pt x="472" y="505"/>
                    </a:lnTo>
                    <a:lnTo>
                      <a:pt x="488" y="489"/>
                    </a:lnTo>
                    <a:lnTo>
                      <a:pt x="491" y="489"/>
                    </a:lnTo>
                    <a:lnTo>
                      <a:pt x="491" y="488"/>
                    </a:lnTo>
                    <a:lnTo>
                      <a:pt x="509" y="471"/>
                    </a:lnTo>
                    <a:lnTo>
                      <a:pt x="528" y="454"/>
                    </a:lnTo>
                    <a:lnTo>
                      <a:pt x="546" y="435"/>
                    </a:lnTo>
                    <a:lnTo>
                      <a:pt x="549" y="435"/>
                    </a:lnTo>
                    <a:lnTo>
                      <a:pt x="549" y="434"/>
                    </a:lnTo>
                    <a:lnTo>
                      <a:pt x="565" y="418"/>
                    </a:lnTo>
                    <a:lnTo>
                      <a:pt x="568" y="418"/>
                    </a:lnTo>
                    <a:lnTo>
                      <a:pt x="568" y="417"/>
                    </a:lnTo>
                    <a:lnTo>
                      <a:pt x="586" y="400"/>
                    </a:lnTo>
                    <a:lnTo>
                      <a:pt x="605" y="383"/>
                    </a:lnTo>
                    <a:lnTo>
                      <a:pt x="624" y="364"/>
                    </a:lnTo>
                    <a:lnTo>
                      <a:pt x="626" y="364"/>
                    </a:lnTo>
                    <a:lnTo>
                      <a:pt x="626" y="363"/>
                    </a:lnTo>
                    <a:lnTo>
                      <a:pt x="642" y="347"/>
                    </a:lnTo>
                    <a:lnTo>
                      <a:pt x="645" y="347"/>
                    </a:lnTo>
                    <a:lnTo>
                      <a:pt x="645" y="346"/>
                    </a:lnTo>
                    <a:lnTo>
                      <a:pt x="654" y="338"/>
                    </a:lnTo>
                    <a:lnTo>
                      <a:pt x="654" y="244"/>
                    </a:lnTo>
                    <a:lnTo>
                      <a:pt x="653" y="244"/>
                    </a:lnTo>
                    <a:lnTo>
                      <a:pt x="642" y="231"/>
                    </a:lnTo>
                    <a:lnTo>
                      <a:pt x="641" y="231"/>
                    </a:lnTo>
                    <a:lnTo>
                      <a:pt x="632" y="220"/>
                    </a:lnTo>
                    <a:lnTo>
                      <a:pt x="613" y="202"/>
                    </a:lnTo>
                    <a:lnTo>
                      <a:pt x="613" y="199"/>
                    </a:lnTo>
                    <a:lnTo>
                      <a:pt x="612" y="199"/>
                    </a:lnTo>
                    <a:lnTo>
                      <a:pt x="596" y="183"/>
                    </a:lnTo>
                    <a:lnTo>
                      <a:pt x="596" y="181"/>
                    </a:lnTo>
                    <a:lnTo>
                      <a:pt x="594" y="181"/>
                    </a:lnTo>
                    <a:lnTo>
                      <a:pt x="578" y="165"/>
                    </a:lnTo>
                    <a:lnTo>
                      <a:pt x="578" y="162"/>
                    </a:lnTo>
                    <a:lnTo>
                      <a:pt x="577" y="162"/>
                    </a:lnTo>
                    <a:lnTo>
                      <a:pt x="561" y="147"/>
                    </a:lnTo>
                    <a:lnTo>
                      <a:pt x="561" y="144"/>
                    </a:lnTo>
                    <a:lnTo>
                      <a:pt x="560" y="144"/>
                    </a:lnTo>
                    <a:lnTo>
                      <a:pt x="544" y="128"/>
                    </a:lnTo>
                    <a:lnTo>
                      <a:pt x="544" y="126"/>
                    </a:lnTo>
                    <a:lnTo>
                      <a:pt x="542" y="126"/>
                    </a:lnTo>
                    <a:lnTo>
                      <a:pt x="525" y="107"/>
                    </a:lnTo>
                    <a:lnTo>
                      <a:pt x="508" y="89"/>
                    </a:lnTo>
                    <a:lnTo>
                      <a:pt x="491" y="71"/>
                    </a:lnTo>
                    <a:lnTo>
                      <a:pt x="473" y="52"/>
                    </a:lnTo>
                    <a:lnTo>
                      <a:pt x="456" y="34"/>
                    </a:lnTo>
                    <a:lnTo>
                      <a:pt x="437" y="16"/>
                    </a:lnTo>
                    <a:lnTo>
                      <a:pt x="437" y="13"/>
                    </a:lnTo>
                    <a:lnTo>
                      <a:pt x="436" y="13"/>
                    </a:lnTo>
                    <a:lnTo>
                      <a:pt x="424" y="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6E6E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3" name="Freeform 2178"/>
              <p:cNvSpPr>
                <a:spLocks/>
              </p:cNvSpPr>
              <p:nvPr/>
            </p:nvSpPr>
            <p:spPr bwMode="auto">
              <a:xfrm>
                <a:off x="3062" y="2209"/>
                <a:ext cx="88" cy="94"/>
              </a:xfrm>
              <a:custGeom>
                <a:avLst/>
                <a:gdLst>
                  <a:gd name="T0" fmla="*/ 0 w 264"/>
                  <a:gd name="T1" fmla="*/ 0 h 281"/>
                  <a:gd name="T2" fmla="*/ 0 w 264"/>
                  <a:gd name="T3" fmla="*/ 20 h 281"/>
                  <a:gd name="T4" fmla="*/ 0 w 264"/>
                  <a:gd name="T5" fmla="*/ 20 h 281"/>
                  <a:gd name="T6" fmla="*/ 0 w 264"/>
                  <a:gd name="T7" fmla="*/ 21 h 281"/>
                  <a:gd name="T8" fmla="*/ 1 w 264"/>
                  <a:gd name="T9" fmla="*/ 21 h 281"/>
                  <a:gd name="T10" fmla="*/ 7 w 264"/>
                  <a:gd name="T11" fmla="*/ 27 h 281"/>
                  <a:gd name="T12" fmla="*/ 13 w 264"/>
                  <a:gd name="T13" fmla="*/ 33 h 281"/>
                  <a:gd name="T14" fmla="*/ 13 w 264"/>
                  <a:gd name="T15" fmla="*/ 34 h 281"/>
                  <a:gd name="T16" fmla="*/ 13 w 264"/>
                  <a:gd name="T17" fmla="*/ 34 h 281"/>
                  <a:gd name="T18" fmla="*/ 18 w 264"/>
                  <a:gd name="T19" fmla="*/ 39 h 281"/>
                  <a:gd name="T20" fmla="*/ 18 w 264"/>
                  <a:gd name="T21" fmla="*/ 40 h 281"/>
                  <a:gd name="T22" fmla="*/ 19 w 264"/>
                  <a:gd name="T23" fmla="*/ 40 h 281"/>
                  <a:gd name="T24" fmla="*/ 25 w 264"/>
                  <a:gd name="T25" fmla="*/ 46 h 281"/>
                  <a:gd name="T26" fmla="*/ 31 w 264"/>
                  <a:gd name="T27" fmla="*/ 52 h 281"/>
                  <a:gd name="T28" fmla="*/ 31 w 264"/>
                  <a:gd name="T29" fmla="*/ 53 h 281"/>
                  <a:gd name="T30" fmla="*/ 31 w 264"/>
                  <a:gd name="T31" fmla="*/ 53 h 281"/>
                  <a:gd name="T32" fmla="*/ 37 w 264"/>
                  <a:gd name="T33" fmla="*/ 59 h 281"/>
                  <a:gd name="T34" fmla="*/ 43 w 264"/>
                  <a:gd name="T35" fmla="*/ 65 h 281"/>
                  <a:gd name="T36" fmla="*/ 43 w 264"/>
                  <a:gd name="T37" fmla="*/ 66 h 281"/>
                  <a:gd name="T38" fmla="*/ 44 w 264"/>
                  <a:gd name="T39" fmla="*/ 66 h 281"/>
                  <a:gd name="T40" fmla="*/ 50 w 264"/>
                  <a:gd name="T41" fmla="*/ 72 h 281"/>
                  <a:gd name="T42" fmla="*/ 55 w 264"/>
                  <a:gd name="T43" fmla="*/ 79 h 281"/>
                  <a:gd name="T44" fmla="*/ 62 w 264"/>
                  <a:gd name="T45" fmla="*/ 85 h 281"/>
                  <a:gd name="T46" fmla="*/ 62 w 264"/>
                  <a:gd name="T47" fmla="*/ 86 h 281"/>
                  <a:gd name="T48" fmla="*/ 62 w 264"/>
                  <a:gd name="T49" fmla="*/ 86 h 281"/>
                  <a:gd name="T50" fmla="*/ 68 w 264"/>
                  <a:gd name="T51" fmla="*/ 92 h 281"/>
                  <a:gd name="T52" fmla="*/ 69 w 264"/>
                  <a:gd name="T53" fmla="*/ 94 h 281"/>
                  <a:gd name="T54" fmla="*/ 88 w 264"/>
                  <a:gd name="T55" fmla="*/ 94 h 281"/>
                  <a:gd name="T56" fmla="*/ 83 w 264"/>
                  <a:gd name="T57" fmla="*/ 89 h 281"/>
                  <a:gd name="T58" fmla="*/ 77 w 264"/>
                  <a:gd name="T59" fmla="*/ 82 h 281"/>
                  <a:gd name="T60" fmla="*/ 72 w 264"/>
                  <a:gd name="T61" fmla="*/ 76 h 281"/>
                  <a:gd name="T62" fmla="*/ 66 w 264"/>
                  <a:gd name="T63" fmla="*/ 70 h 281"/>
                  <a:gd name="T64" fmla="*/ 60 w 264"/>
                  <a:gd name="T65" fmla="*/ 64 h 281"/>
                  <a:gd name="T66" fmla="*/ 60 w 264"/>
                  <a:gd name="T67" fmla="*/ 63 h 281"/>
                  <a:gd name="T68" fmla="*/ 59 w 264"/>
                  <a:gd name="T69" fmla="*/ 63 h 281"/>
                  <a:gd name="T70" fmla="*/ 54 w 264"/>
                  <a:gd name="T71" fmla="*/ 58 h 281"/>
                  <a:gd name="T72" fmla="*/ 54 w 264"/>
                  <a:gd name="T73" fmla="*/ 57 h 281"/>
                  <a:gd name="T74" fmla="*/ 54 w 264"/>
                  <a:gd name="T75" fmla="*/ 57 h 281"/>
                  <a:gd name="T76" fmla="*/ 48 w 264"/>
                  <a:gd name="T77" fmla="*/ 52 h 281"/>
                  <a:gd name="T78" fmla="*/ 48 w 264"/>
                  <a:gd name="T79" fmla="*/ 51 h 281"/>
                  <a:gd name="T80" fmla="*/ 48 w 264"/>
                  <a:gd name="T81" fmla="*/ 51 h 281"/>
                  <a:gd name="T82" fmla="*/ 42 w 264"/>
                  <a:gd name="T83" fmla="*/ 45 h 281"/>
                  <a:gd name="T84" fmla="*/ 42 w 264"/>
                  <a:gd name="T85" fmla="*/ 45 h 281"/>
                  <a:gd name="T86" fmla="*/ 42 w 264"/>
                  <a:gd name="T87" fmla="*/ 45 h 281"/>
                  <a:gd name="T88" fmla="*/ 37 w 264"/>
                  <a:gd name="T89" fmla="*/ 39 h 281"/>
                  <a:gd name="T90" fmla="*/ 37 w 264"/>
                  <a:gd name="T91" fmla="*/ 38 h 281"/>
                  <a:gd name="T92" fmla="*/ 36 w 264"/>
                  <a:gd name="T93" fmla="*/ 38 h 281"/>
                  <a:gd name="T94" fmla="*/ 31 w 264"/>
                  <a:gd name="T95" fmla="*/ 33 h 281"/>
                  <a:gd name="T96" fmla="*/ 31 w 264"/>
                  <a:gd name="T97" fmla="*/ 32 h 281"/>
                  <a:gd name="T98" fmla="*/ 30 w 264"/>
                  <a:gd name="T99" fmla="*/ 32 h 281"/>
                  <a:gd name="T100" fmla="*/ 25 w 264"/>
                  <a:gd name="T101" fmla="*/ 26 h 281"/>
                  <a:gd name="T102" fmla="*/ 19 w 264"/>
                  <a:gd name="T103" fmla="*/ 20 h 281"/>
                  <a:gd name="T104" fmla="*/ 13 w 264"/>
                  <a:gd name="T105" fmla="*/ 14 h 281"/>
                  <a:gd name="T106" fmla="*/ 7 w 264"/>
                  <a:gd name="T107" fmla="*/ 8 h 281"/>
                  <a:gd name="T108" fmla="*/ 2 w 264"/>
                  <a:gd name="T109" fmla="*/ 2 h 281"/>
                  <a:gd name="T110" fmla="*/ 0 w 264"/>
                  <a:gd name="T111" fmla="*/ 0 h 281"/>
                  <a:gd name="T112" fmla="*/ 0 w 264"/>
                  <a:gd name="T113" fmla="*/ 0 h 28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64"/>
                  <a:gd name="T172" fmla="*/ 0 h 281"/>
                  <a:gd name="T173" fmla="*/ 264 w 264"/>
                  <a:gd name="T174" fmla="*/ 281 h 28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64" h="281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1" y="62"/>
                    </a:lnTo>
                    <a:lnTo>
                      <a:pt x="2" y="62"/>
                    </a:lnTo>
                    <a:lnTo>
                      <a:pt x="20" y="80"/>
                    </a:lnTo>
                    <a:lnTo>
                      <a:pt x="38" y="98"/>
                    </a:lnTo>
                    <a:lnTo>
                      <a:pt x="38" y="101"/>
                    </a:lnTo>
                    <a:lnTo>
                      <a:pt x="39" y="101"/>
                    </a:lnTo>
                    <a:lnTo>
                      <a:pt x="55" y="117"/>
                    </a:lnTo>
                    <a:lnTo>
                      <a:pt x="55" y="119"/>
                    </a:lnTo>
                    <a:lnTo>
                      <a:pt x="57" y="119"/>
                    </a:lnTo>
                    <a:lnTo>
                      <a:pt x="74" y="138"/>
                    </a:lnTo>
                    <a:lnTo>
                      <a:pt x="93" y="156"/>
                    </a:lnTo>
                    <a:lnTo>
                      <a:pt x="93" y="159"/>
                    </a:lnTo>
                    <a:lnTo>
                      <a:pt x="94" y="159"/>
                    </a:lnTo>
                    <a:lnTo>
                      <a:pt x="111" y="177"/>
                    </a:lnTo>
                    <a:lnTo>
                      <a:pt x="130" y="195"/>
                    </a:lnTo>
                    <a:lnTo>
                      <a:pt x="130" y="198"/>
                    </a:lnTo>
                    <a:lnTo>
                      <a:pt x="131" y="198"/>
                    </a:lnTo>
                    <a:lnTo>
                      <a:pt x="149" y="216"/>
                    </a:lnTo>
                    <a:lnTo>
                      <a:pt x="166" y="235"/>
                    </a:lnTo>
                    <a:lnTo>
                      <a:pt x="185" y="253"/>
                    </a:lnTo>
                    <a:lnTo>
                      <a:pt x="185" y="256"/>
                    </a:lnTo>
                    <a:lnTo>
                      <a:pt x="186" y="256"/>
                    </a:lnTo>
                    <a:lnTo>
                      <a:pt x="203" y="274"/>
                    </a:lnTo>
                    <a:lnTo>
                      <a:pt x="208" y="281"/>
                    </a:lnTo>
                    <a:lnTo>
                      <a:pt x="264" y="281"/>
                    </a:lnTo>
                    <a:lnTo>
                      <a:pt x="250" y="265"/>
                    </a:lnTo>
                    <a:lnTo>
                      <a:pt x="232" y="246"/>
                    </a:lnTo>
                    <a:lnTo>
                      <a:pt x="215" y="228"/>
                    </a:lnTo>
                    <a:lnTo>
                      <a:pt x="198" y="210"/>
                    </a:lnTo>
                    <a:lnTo>
                      <a:pt x="179" y="191"/>
                    </a:lnTo>
                    <a:lnTo>
                      <a:pt x="179" y="189"/>
                    </a:lnTo>
                    <a:lnTo>
                      <a:pt x="178" y="189"/>
                    </a:lnTo>
                    <a:lnTo>
                      <a:pt x="162" y="173"/>
                    </a:lnTo>
                    <a:lnTo>
                      <a:pt x="162" y="170"/>
                    </a:lnTo>
                    <a:lnTo>
                      <a:pt x="161" y="170"/>
                    </a:lnTo>
                    <a:lnTo>
                      <a:pt x="145" y="155"/>
                    </a:lnTo>
                    <a:lnTo>
                      <a:pt x="145" y="152"/>
                    </a:lnTo>
                    <a:lnTo>
                      <a:pt x="143" y="152"/>
                    </a:lnTo>
                    <a:lnTo>
                      <a:pt x="127" y="136"/>
                    </a:lnTo>
                    <a:lnTo>
                      <a:pt x="127" y="134"/>
                    </a:lnTo>
                    <a:lnTo>
                      <a:pt x="126" y="134"/>
                    </a:lnTo>
                    <a:lnTo>
                      <a:pt x="110" y="118"/>
                    </a:lnTo>
                    <a:lnTo>
                      <a:pt x="110" y="115"/>
                    </a:lnTo>
                    <a:lnTo>
                      <a:pt x="109" y="115"/>
                    </a:lnTo>
                    <a:lnTo>
                      <a:pt x="93" y="100"/>
                    </a:lnTo>
                    <a:lnTo>
                      <a:pt x="93" y="97"/>
                    </a:lnTo>
                    <a:lnTo>
                      <a:pt x="91" y="97"/>
                    </a:lnTo>
                    <a:lnTo>
                      <a:pt x="74" y="79"/>
                    </a:lnTo>
                    <a:lnTo>
                      <a:pt x="57" y="60"/>
                    </a:lnTo>
                    <a:lnTo>
                      <a:pt x="39" y="42"/>
                    </a:lnTo>
                    <a:lnTo>
                      <a:pt x="22" y="24"/>
                    </a:lnTo>
                    <a:lnTo>
                      <a:pt x="5" y="5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4" name="Freeform 2179"/>
              <p:cNvSpPr>
                <a:spLocks/>
              </p:cNvSpPr>
              <p:nvPr/>
            </p:nvSpPr>
            <p:spPr bwMode="auto">
              <a:xfrm>
                <a:off x="3221" y="2008"/>
                <a:ext cx="235" cy="295"/>
              </a:xfrm>
              <a:custGeom>
                <a:avLst/>
                <a:gdLst>
                  <a:gd name="T0" fmla="*/ 140 w 704"/>
                  <a:gd name="T1" fmla="*/ 17 h 884"/>
                  <a:gd name="T2" fmla="*/ 163 w 704"/>
                  <a:gd name="T3" fmla="*/ 41 h 884"/>
                  <a:gd name="T4" fmla="*/ 176 w 704"/>
                  <a:gd name="T5" fmla="*/ 54 h 884"/>
                  <a:gd name="T6" fmla="*/ 187 w 704"/>
                  <a:gd name="T7" fmla="*/ 66 h 884"/>
                  <a:gd name="T8" fmla="*/ 192 w 704"/>
                  <a:gd name="T9" fmla="*/ 72 h 884"/>
                  <a:gd name="T10" fmla="*/ 199 w 704"/>
                  <a:gd name="T11" fmla="*/ 79 h 884"/>
                  <a:gd name="T12" fmla="*/ 210 w 704"/>
                  <a:gd name="T13" fmla="*/ 90 h 884"/>
                  <a:gd name="T14" fmla="*/ 215 w 704"/>
                  <a:gd name="T15" fmla="*/ 97 h 884"/>
                  <a:gd name="T16" fmla="*/ 204 w 704"/>
                  <a:gd name="T17" fmla="*/ 108 h 884"/>
                  <a:gd name="T18" fmla="*/ 191 w 704"/>
                  <a:gd name="T19" fmla="*/ 120 h 884"/>
                  <a:gd name="T20" fmla="*/ 178 w 704"/>
                  <a:gd name="T21" fmla="*/ 132 h 884"/>
                  <a:gd name="T22" fmla="*/ 165 w 704"/>
                  <a:gd name="T23" fmla="*/ 143 h 884"/>
                  <a:gd name="T24" fmla="*/ 152 w 704"/>
                  <a:gd name="T25" fmla="*/ 155 h 884"/>
                  <a:gd name="T26" fmla="*/ 139 w 704"/>
                  <a:gd name="T27" fmla="*/ 167 h 884"/>
                  <a:gd name="T28" fmla="*/ 127 w 704"/>
                  <a:gd name="T29" fmla="*/ 179 h 884"/>
                  <a:gd name="T30" fmla="*/ 113 w 704"/>
                  <a:gd name="T31" fmla="*/ 191 h 884"/>
                  <a:gd name="T32" fmla="*/ 101 w 704"/>
                  <a:gd name="T33" fmla="*/ 203 h 884"/>
                  <a:gd name="T34" fmla="*/ 94 w 704"/>
                  <a:gd name="T35" fmla="*/ 208 h 884"/>
                  <a:gd name="T36" fmla="*/ 75 w 704"/>
                  <a:gd name="T37" fmla="*/ 226 h 884"/>
                  <a:gd name="T38" fmla="*/ 68 w 704"/>
                  <a:gd name="T39" fmla="*/ 232 h 884"/>
                  <a:gd name="T40" fmla="*/ 49 w 704"/>
                  <a:gd name="T41" fmla="*/ 250 h 884"/>
                  <a:gd name="T42" fmla="*/ 42 w 704"/>
                  <a:gd name="T43" fmla="*/ 256 h 884"/>
                  <a:gd name="T44" fmla="*/ 23 w 704"/>
                  <a:gd name="T45" fmla="*/ 273 h 884"/>
                  <a:gd name="T46" fmla="*/ 16 w 704"/>
                  <a:gd name="T47" fmla="*/ 279 h 884"/>
                  <a:gd name="T48" fmla="*/ 0 w 704"/>
                  <a:gd name="T49" fmla="*/ 295 h 884"/>
                  <a:gd name="T50" fmla="*/ 29 w 704"/>
                  <a:gd name="T51" fmla="*/ 287 h 884"/>
                  <a:gd name="T52" fmla="*/ 41 w 704"/>
                  <a:gd name="T53" fmla="*/ 275 h 884"/>
                  <a:gd name="T54" fmla="*/ 55 w 704"/>
                  <a:gd name="T55" fmla="*/ 263 h 884"/>
                  <a:gd name="T56" fmla="*/ 67 w 704"/>
                  <a:gd name="T57" fmla="*/ 251 h 884"/>
                  <a:gd name="T58" fmla="*/ 80 w 704"/>
                  <a:gd name="T59" fmla="*/ 239 h 884"/>
                  <a:gd name="T60" fmla="*/ 93 w 704"/>
                  <a:gd name="T61" fmla="*/ 228 h 884"/>
                  <a:gd name="T62" fmla="*/ 106 w 704"/>
                  <a:gd name="T63" fmla="*/ 216 h 884"/>
                  <a:gd name="T64" fmla="*/ 119 w 704"/>
                  <a:gd name="T65" fmla="*/ 204 h 884"/>
                  <a:gd name="T66" fmla="*/ 132 w 704"/>
                  <a:gd name="T67" fmla="*/ 192 h 884"/>
                  <a:gd name="T68" fmla="*/ 144 w 704"/>
                  <a:gd name="T69" fmla="*/ 180 h 884"/>
                  <a:gd name="T70" fmla="*/ 158 w 704"/>
                  <a:gd name="T71" fmla="*/ 169 h 884"/>
                  <a:gd name="T72" fmla="*/ 170 w 704"/>
                  <a:gd name="T73" fmla="*/ 157 h 884"/>
                  <a:gd name="T74" fmla="*/ 184 w 704"/>
                  <a:gd name="T75" fmla="*/ 145 h 884"/>
                  <a:gd name="T76" fmla="*/ 196 w 704"/>
                  <a:gd name="T77" fmla="*/ 133 h 884"/>
                  <a:gd name="T78" fmla="*/ 209 w 704"/>
                  <a:gd name="T79" fmla="*/ 121 h 884"/>
                  <a:gd name="T80" fmla="*/ 222 w 704"/>
                  <a:gd name="T81" fmla="*/ 109 h 884"/>
                  <a:gd name="T82" fmla="*/ 235 w 704"/>
                  <a:gd name="T83" fmla="*/ 97 h 884"/>
                  <a:gd name="T84" fmla="*/ 229 w 704"/>
                  <a:gd name="T85" fmla="*/ 90 h 884"/>
                  <a:gd name="T86" fmla="*/ 217 w 704"/>
                  <a:gd name="T87" fmla="*/ 77 h 884"/>
                  <a:gd name="T88" fmla="*/ 204 w 704"/>
                  <a:gd name="T89" fmla="*/ 64 h 884"/>
                  <a:gd name="T90" fmla="*/ 186 w 704"/>
                  <a:gd name="T91" fmla="*/ 46 h 884"/>
                  <a:gd name="T92" fmla="*/ 174 w 704"/>
                  <a:gd name="T93" fmla="*/ 33 h 884"/>
                  <a:gd name="T94" fmla="*/ 161 w 704"/>
                  <a:gd name="T95" fmla="*/ 20 h 884"/>
                  <a:gd name="T96" fmla="*/ 149 w 704"/>
                  <a:gd name="T97" fmla="*/ 7 h 8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704"/>
                  <a:gd name="T148" fmla="*/ 0 h 884"/>
                  <a:gd name="T149" fmla="*/ 704 w 704"/>
                  <a:gd name="T150" fmla="*/ 884 h 8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704" h="884">
                    <a:moveTo>
                      <a:pt x="373" y="0"/>
                    </a:moveTo>
                    <a:lnTo>
                      <a:pt x="385" y="13"/>
                    </a:lnTo>
                    <a:lnTo>
                      <a:pt x="402" y="31"/>
                    </a:lnTo>
                    <a:lnTo>
                      <a:pt x="419" y="50"/>
                    </a:lnTo>
                    <a:lnTo>
                      <a:pt x="436" y="68"/>
                    </a:lnTo>
                    <a:lnTo>
                      <a:pt x="454" y="86"/>
                    </a:lnTo>
                    <a:lnTo>
                      <a:pt x="471" y="105"/>
                    </a:lnTo>
                    <a:lnTo>
                      <a:pt x="488" y="123"/>
                    </a:lnTo>
                    <a:lnTo>
                      <a:pt x="506" y="141"/>
                    </a:lnTo>
                    <a:lnTo>
                      <a:pt x="524" y="160"/>
                    </a:lnTo>
                    <a:lnTo>
                      <a:pt x="524" y="162"/>
                    </a:lnTo>
                    <a:lnTo>
                      <a:pt x="526" y="162"/>
                    </a:lnTo>
                    <a:lnTo>
                      <a:pt x="542" y="178"/>
                    </a:lnTo>
                    <a:lnTo>
                      <a:pt x="542" y="181"/>
                    </a:lnTo>
                    <a:lnTo>
                      <a:pt x="543" y="181"/>
                    </a:lnTo>
                    <a:lnTo>
                      <a:pt x="559" y="197"/>
                    </a:lnTo>
                    <a:lnTo>
                      <a:pt x="559" y="199"/>
                    </a:lnTo>
                    <a:lnTo>
                      <a:pt x="560" y="199"/>
                    </a:lnTo>
                    <a:lnTo>
                      <a:pt x="576" y="215"/>
                    </a:lnTo>
                    <a:lnTo>
                      <a:pt x="576" y="217"/>
                    </a:lnTo>
                    <a:lnTo>
                      <a:pt x="578" y="217"/>
                    </a:lnTo>
                    <a:lnTo>
                      <a:pt x="593" y="233"/>
                    </a:lnTo>
                    <a:lnTo>
                      <a:pt x="593" y="236"/>
                    </a:lnTo>
                    <a:lnTo>
                      <a:pt x="595" y="236"/>
                    </a:lnTo>
                    <a:lnTo>
                      <a:pt x="611" y="252"/>
                    </a:lnTo>
                    <a:lnTo>
                      <a:pt x="611" y="254"/>
                    </a:lnTo>
                    <a:lnTo>
                      <a:pt x="612" y="254"/>
                    </a:lnTo>
                    <a:lnTo>
                      <a:pt x="628" y="270"/>
                    </a:lnTo>
                    <a:lnTo>
                      <a:pt x="628" y="273"/>
                    </a:lnTo>
                    <a:lnTo>
                      <a:pt x="629" y="273"/>
                    </a:lnTo>
                    <a:lnTo>
                      <a:pt x="645" y="288"/>
                    </a:lnTo>
                    <a:lnTo>
                      <a:pt x="645" y="291"/>
                    </a:lnTo>
                    <a:lnTo>
                      <a:pt x="629" y="307"/>
                    </a:lnTo>
                    <a:lnTo>
                      <a:pt x="627" y="307"/>
                    </a:lnTo>
                    <a:lnTo>
                      <a:pt x="627" y="308"/>
                    </a:lnTo>
                    <a:lnTo>
                      <a:pt x="611" y="324"/>
                    </a:lnTo>
                    <a:lnTo>
                      <a:pt x="608" y="324"/>
                    </a:lnTo>
                    <a:lnTo>
                      <a:pt x="608" y="325"/>
                    </a:lnTo>
                    <a:lnTo>
                      <a:pt x="590" y="342"/>
                    </a:lnTo>
                    <a:lnTo>
                      <a:pt x="571" y="359"/>
                    </a:lnTo>
                    <a:lnTo>
                      <a:pt x="552" y="377"/>
                    </a:lnTo>
                    <a:lnTo>
                      <a:pt x="550" y="377"/>
                    </a:lnTo>
                    <a:lnTo>
                      <a:pt x="550" y="379"/>
                    </a:lnTo>
                    <a:lnTo>
                      <a:pt x="534" y="395"/>
                    </a:lnTo>
                    <a:lnTo>
                      <a:pt x="531" y="395"/>
                    </a:lnTo>
                    <a:lnTo>
                      <a:pt x="531" y="396"/>
                    </a:lnTo>
                    <a:lnTo>
                      <a:pt x="512" y="413"/>
                    </a:lnTo>
                    <a:lnTo>
                      <a:pt x="494" y="430"/>
                    </a:lnTo>
                    <a:lnTo>
                      <a:pt x="475" y="448"/>
                    </a:lnTo>
                    <a:lnTo>
                      <a:pt x="472" y="448"/>
                    </a:lnTo>
                    <a:lnTo>
                      <a:pt x="472" y="450"/>
                    </a:lnTo>
                    <a:lnTo>
                      <a:pt x="456" y="465"/>
                    </a:lnTo>
                    <a:lnTo>
                      <a:pt x="454" y="465"/>
                    </a:lnTo>
                    <a:lnTo>
                      <a:pt x="454" y="467"/>
                    </a:lnTo>
                    <a:lnTo>
                      <a:pt x="435" y="484"/>
                    </a:lnTo>
                    <a:lnTo>
                      <a:pt x="417" y="501"/>
                    </a:lnTo>
                    <a:lnTo>
                      <a:pt x="398" y="519"/>
                    </a:lnTo>
                    <a:lnTo>
                      <a:pt x="395" y="519"/>
                    </a:lnTo>
                    <a:lnTo>
                      <a:pt x="395" y="520"/>
                    </a:lnTo>
                    <a:lnTo>
                      <a:pt x="379" y="536"/>
                    </a:lnTo>
                    <a:lnTo>
                      <a:pt x="377" y="536"/>
                    </a:lnTo>
                    <a:lnTo>
                      <a:pt x="377" y="537"/>
                    </a:lnTo>
                    <a:lnTo>
                      <a:pt x="358" y="554"/>
                    </a:lnTo>
                    <a:lnTo>
                      <a:pt x="339" y="572"/>
                    </a:lnTo>
                    <a:lnTo>
                      <a:pt x="321" y="590"/>
                    </a:lnTo>
                    <a:lnTo>
                      <a:pt x="318" y="590"/>
                    </a:lnTo>
                    <a:lnTo>
                      <a:pt x="318" y="591"/>
                    </a:lnTo>
                    <a:lnTo>
                      <a:pt x="302" y="607"/>
                    </a:lnTo>
                    <a:lnTo>
                      <a:pt x="299" y="607"/>
                    </a:lnTo>
                    <a:lnTo>
                      <a:pt x="299" y="608"/>
                    </a:lnTo>
                    <a:lnTo>
                      <a:pt x="283" y="624"/>
                    </a:lnTo>
                    <a:lnTo>
                      <a:pt x="281" y="624"/>
                    </a:lnTo>
                    <a:lnTo>
                      <a:pt x="281" y="625"/>
                    </a:lnTo>
                    <a:lnTo>
                      <a:pt x="262" y="642"/>
                    </a:lnTo>
                    <a:lnTo>
                      <a:pt x="244" y="659"/>
                    </a:lnTo>
                    <a:lnTo>
                      <a:pt x="225" y="678"/>
                    </a:lnTo>
                    <a:lnTo>
                      <a:pt x="222" y="678"/>
                    </a:lnTo>
                    <a:lnTo>
                      <a:pt x="222" y="679"/>
                    </a:lnTo>
                    <a:lnTo>
                      <a:pt x="206" y="695"/>
                    </a:lnTo>
                    <a:lnTo>
                      <a:pt x="204" y="695"/>
                    </a:lnTo>
                    <a:lnTo>
                      <a:pt x="204" y="696"/>
                    </a:lnTo>
                    <a:lnTo>
                      <a:pt x="185" y="713"/>
                    </a:lnTo>
                    <a:lnTo>
                      <a:pt x="166" y="730"/>
                    </a:lnTo>
                    <a:lnTo>
                      <a:pt x="148" y="749"/>
                    </a:lnTo>
                    <a:lnTo>
                      <a:pt x="145" y="749"/>
                    </a:lnTo>
                    <a:lnTo>
                      <a:pt x="145" y="750"/>
                    </a:lnTo>
                    <a:lnTo>
                      <a:pt x="129" y="766"/>
                    </a:lnTo>
                    <a:lnTo>
                      <a:pt x="126" y="766"/>
                    </a:lnTo>
                    <a:lnTo>
                      <a:pt x="126" y="767"/>
                    </a:lnTo>
                    <a:lnTo>
                      <a:pt x="108" y="784"/>
                    </a:lnTo>
                    <a:lnTo>
                      <a:pt x="89" y="801"/>
                    </a:lnTo>
                    <a:lnTo>
                      <a:pt x="70" y="819"/>
                    </a:lnTo>
                    <a:lnTo>
                      <a:pt x="68" y="819"/>
                    </a:lnTo>
                    <a:lnTo>
                      <a:pt x="68" y="821"/>
                    </a:lnTo>
                    <a:lnTo>
                      <a:pt x="52" y="836"/>
                    </a:lnTo>
                    <a:lnTo>
                      <a:pt x="49" y="836"/>
                    </a:lnTo>
                    <a:lnTo>
                      <a:pt x="49" y="838"/>
                    </a:lnTo>
                    <a:lnTo>
                      <a:pt x="31" y="855"/>
                    </a:lnTo>
                    <a:lnTo>
                      <a:pt x="12" y="872"/>
                    </a:lnTo>
                    <a:lnTo>
                      <a:pt x="0" y="884"/>
                    </a:lnTo>
                    <a:lnTo>
                      <a:pt x="60" y="884"/>
                    </a:lnTo>
                    <a:lnTo>
                      <a:pt x="60" y="882"/>
                    </a:lnTo>
                    <a:lnTo>
                      <a:pt x="68" y="876"/>
                    </a:lnTo>
                    <a:lnTo>
                      <a:pt x="86" y="859"/>
                    </a:lnTo>
                    <a:lnTo>
                      <a:pt x="105" y="840"/>
                    </a:lnTo>
                    <a:lnTo>
                      <a:pt x="108" y="840"/>
                    </a:lnTo>
                    <a:lnTo>
                      <a:pt x="108" y="839"/>
                    </a:lnTo>
                    <a:lnTo>
                      <a:pt x="124" y="823"/>
                    </a:lnTo>
                    <a:lnTo>
                      <a:pt x="126" y="823"/>
                    </a:lnTo>
                    <a:lnTo>
                      <a:pt x="126" y="822"/>
                    </a:lnTo>
                    <a:lnTo>
                      <a:pt x="145" y="805"/>
                    </a:lnTo>
                    <a:lnTo>
                      <a:pt x="164" y="788"/>
                    </a:lnTo>
                    <a:lnTo>
                      <a:pt x="182" y="770"/>
                    </a:lnTo>
                    <a:lnTo>
                      <a:pt x="185" y="770"/>
                    </a:lnTo>
                    <a:lnTo>
                      <a:pt x="185" y="768"/>
                    </a:lnTo>
                    <a:lnTo>
                      <a:pt x="201" y="752"/>
                    </a:lnTo>
                    <a:lnTo>
                      <a:pt x="204" y="752"/>
                    </a:lnTo>
                    <a:lnTo>
                      <a:pt x="204" y="751"/>
                    </a:lnTo>
                    <a:lnTo>
                      <a:pt x="222" y="734"/>
                    </a:lnTo>
                    <a:lnTo>
                      <a:pt x="241" y="717"/>
                    </a:lnTo>
                    <a:lnTo>
                      <a:pt x="259" y="699"/>
                    </a:lnTo>
                    <a:lnTo>
                      <a:pt x="262" y="699"/>
                    </a:lnTo>
                    <a:lnTo>
                      <a:pt x="262" y="697"/>
                    </a:lnTo>
                    <a:lnTo>
                      <a:pt x="278" y="682"/>
                    </a:lnTo>
                    <a:lnTo>
                      <a:pt x="281" y="682"/>
                    </a:lnTo>
                    <a:lnTo>
                      <a:pt x="281" y="680"/>
                    </a:lnTo>
                    <a:lnTo>
                      <a:pt x="299" y="663"/>
                    </a:lnTo>
                    <a:lnTo>
                      <a:pt x="318" y="646"/>
                    </a:lnTo>
                    <a:lnTo>
                      <a:pt x="337" y="628"/>
                    </a:lnTo>
                    <a:lnTo>
                      <a:pt x="339" y="628"/>
                    </a:lnTo>
                    <a:lnTo>
                      <a:pt x="339" y="627"/>
                    </a:lnTo>
                    <a:lnTo>
                      <a:pt x="355" y="611"/>
                    </a:lnTo>
                    <a:lnTo>
                      <a:pt x="358" y="611"/>
                    </a:lnTo>
                    <a:lnTo>
                      <a:pt x="358" y="610"/>
                    </a:lnTo>
                    <a:lnTo>
                      <a:pt x="377" y="592"/>
                    </a:lnTo>
                    <a:lnTo>
                      <a:pt x="395" y="575"/>
                    </a:lnTo>
                    <a:lnTo>
                      <a:pt x="414" y="557"/>
                    </a:lnTo>
                    <a:lnTo>
                      <a:pt x="417" y="557"/>
                    </a:lnTo>
                    <a:lnTo>
                      <a:pt x="417" y="556"/>
                    </a:lnTo>
                    <a:lnTo>
                      <a:pt x="432" y="540"/>
                    </a:lnTo>
                    <a:lnTo>
                      <a:pt x="435" y="540"/>
                    </a:lnTo>
                    <a:lnTo>
                      <a:pt x="435" y="539"/>
                    </a:lnTo>
                    <a:lnTo>
                      <a:pt x="454" y="522"/>
                    </a:lnTo>
                    <a:lnTo>
                      <a:pt x="472" y="505"/>
                    </a:lnTo>
                    <a:lnTo>
                      <a:pt x="491" y="486"/>
                    </a:lnTo>
                    <a:lnTo>
                      <a:pt x="494" y="486"/>
                    </a:lnTo>
                    <a:lnTo>
                      <a:pt x="494" y="485"/>
                    </a:lnTo>
                    <a:lnTo>
                      <a:pt x="510" y="469"/>
                    </a:lnTo>
                    <a:lnTo>
                      <a:pt x="512" y="469"/>
                    </a:lnTo>
                    <a:lnTo>
                      <a:pt x="512" y="468"/>
                    </a:lnTo>
                    <a:lnTo>
                      <a:pt x="531" y="451"/>
                    </a:lnTo>
                    <a:lnTo>
                      <a:pt x="550" y="434"/>
                    </a:lnTo>
                    <a:lnTo>
                      <a:pt x="568" y="415"/>
                    </a:lnTo>
                    <a:lnTo>
                      <a:pt x="571" y="415"/>
                    </a:lnTo>
                    <a:lnTo>
                      <a:pt x="571" y="414"/>
                    </a:lnTo>
                    <a:lnTo>
                      <a:pt x="587" y="398"/>
                    </a:lnTo>
                    <a:lnTo>
                      <a:pt x="590" y="398"/>
                    </a:lnTo>
                    <a:lnTo>
                      <a:pt x="590" y="397"/>
                    </a:lnTo>
                    <a:lnTo>
                      <a:pt x="608" y="380"/>
                    </a:lnTo>
                    <a:lnTo>
                      <a:pt x="627" y="363"/>
                    </a:lnTo>
                    <a:lnTo>
                      <a:pt x="645" y="345"/>
                    </a:lnTo>
                    <a:lnTo>
                      <a:pt x="648" y="345"/>
                    </a:lnTo>
                    <a:lnTo>
                      <a:pt x="648" y="343"/>
                    </a:lnTo>
                    <a:lnTo>
                      <a:pt x="664" y="328"/>
                    </a:lnTo>
                    <a:lnTo>
                      <a:pt x="667" y="328"/>
                    </a:lnTo>
                    <a:lnTo>
                      <a:pt x="667" y="326"/>
                    </a:lnTo>
                    <a:lnTo>
                      <a:pt x="685" y="309"/>
                    </a:lnTo>
                    <a:lnTo>
                      <a:pt x="704" y="292"/>
                    </a:lnTo>
                    <a:lnTo>
                      <a:pt x="704" y="290"/>
                    </a:lnTo>
                    <a:lnTo>
                      <a:pt x="703" y="290"/>
                    </a:lnTo>
                    <a:lnTo>
                      <a:pt x="687" y="274"/>
                    </a:lnTo>
                    <a:lnTo>
                      <a:pt x="687" y="271"/>
                    </a:lnTo>
                    <a:lnTo>
                      <a:pt x="685" y="271"/>
                    </a:lnTo>
                    <a:lnTo>
                      <a:pt x="668" y="253"/>
                    </a:lnTo>
                    <a:lnTo>
                      <a:pt x="649" y="235"/>
                    </a:lnTo>
                    <a:lnTo>
                      <a:pt x="649" y="232"/>
                    </a:lnTo>
                    <a:lnTo>
                      <a:pt x="648" y="232"/>
                    </a:lnTo>
                    <a:lnTo>
                      <a:pt x="631" y="214"/>
                    </a:lnTo>
                    <a:lnTo>
                      <a:pt x="612" y="195"/>
                    </a:lnTo>
                    <a:lnTo>
                      <a:pt x="612" y="193"/>
                    </a:lnTo>
                    <a:lnTo>
                      <a:pt x="611" y="193"/>
                    </a:lnTo>
                    <a:lnTo>
                      <a:pt x="593" y="174"/>
                    </a:lnTo>
                    <a:lnTo>
                      <a:pt x="576" y="156"/>
                    </a:lnTo>
                    <a:lnTo>
                      <a:pt x="558" y="138"/>
                    </a:lnTo>
                    <a:lnTo>
                      <a:pt x="558" y="135"/>
                    </a:lnTo>
                    <a:lnTo>
                      <a:pt x="556" y="135"/>
                    </a:lnTo>
                    <a:lnTo>
                      <a:pt x="539" y="117"/>
                    </a:lnTo>
                    <a:lnTo>
                      <a:pt x="520" y="98"/>
                    </a:lnTo>
                    <a:lnTo>
                      <a:pt x="520" y="96"/>
                    </a:lnTo>
                    <a:lnTo>
                      <a:pt x="519" y="96"/>
                    </a:lnTo>
                    <a:lnTo>
                      <a:pt x="502" y="77"/>
                    </a:lnTo>
                    <a:lnTo>
                      <a:pt x="483" y="59"/>
                    </a:lnTo>
                    <a:lnTo>
                      <a:pt x="483" y="56"/>
                    </a:lnTo>
                    <a:lnTo>
                      <a:pt x="482" y="56"/>
                    </a:lnTo>
                    <a:lnTo>
                      <a:pt x="464" y="38"/>
                    </a:lnTo>
                    <a:lnTo>
                      <a:pt x="447" y="20"/>
                    </a:lnTo>
                    <a:lnTo>
                      <a:pt x="428" y="0"/>
                    </a:lnTo>
                    <a:lnTo>
                      <a:pt x="373" y="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5" name="Freeform 2180"/>
              <p:cNvSpPr>
                <a:spLocks/>
              </p:cNvSpPr>
              <p:nvPr/>
            </p:nvSpPr>
            <p:spPr bwMode="auto">
              <a:xfrm>
                <a:off x="3062" y="2190"/>
                <a:ext cx="107" cy="113"/>
              </a:xfrm>
              <a:custGeom>
                <a:avLst/>
                <a:gdLst>
                  <a:gd name="T0" fmla="*/ 0 w 319"/>
                  <a:gd name="T1" fmla="*/ 20 h 339"/>
                  <a:gd name="T2" fmla="*/ 1 w 319"/>
                  <a:gd name="T3" fmla="*/ 21 h 339"/>
                  <a:gd name="T4" fmla="*/ 2 w 319"/>
                  <a:gd name="T5" fmla="*/ 22 h 339"/>
                  <a:gd name="T6" fmla="*/ 7 w 319"/>
                  <a:gd name="T7" fmla="*/ 28 h 339"/>
                  <a:gd name="T8" fmla="*/ 13 w 319"/>
                  <a:gd name="T9" fmla="*/ 33 h 339"/>
                  <a:gd name="T10" fmla="*/ 13 w 319"/>
                  <a:gd name="T11" fmla="*/ 34 h 339"/>
                  <a:gd name="T12" fmla="*/ 18 w 319"/>
                  <a:gd name="T13" fmla="*/ 40 h 339"/>
                  <a:gd name="T14" fmla="*/ 24 w 319"/>
                  <a:gd name="T15" fmla="*/ 45 h 339"/>
                  <a:gd name="T16" fmla="*/ 25 w 319"/>
                  <a:gd name="T17" fmla="*/ 46 h 339"/>
                  <a:gd name="T18" fmla="*/ 37 w 319"/>
                  <a:gd name="T19" fmla="*/ 58 h 339"/>
                  <a:gd name="T20" fmla="*/ 48 w 319"/>
                  <a:gd name="T21" fmla="*/ 70 h 339"/>
                  <a:gd name="T22" fmla="*/ 60 w 319"/>
                  <a:gd name="T23" fmla="*/ 83 h 339"/>
                  <a:gd name="T24" fmla="*/ 66 w 319"/>
                  <a:gd name="T25" fmla="*/ 90 h 339"/>
                  <a:gd name="T26" fmla="*/ 72 w 319"/>
                  <a:gd name="T27" fmla="*/ 95 h 339"/>
                  <a:gd name="T28" fmla="*/ 72 w 319"/>
                  <a:gd name="T29" fmla="*/ 96 h 339"/>
                  <a:gd name="T30" fmla="*/ 77 w 319"/>
                  <a:gd name="T31" fmla="*/ 102 h 339"/>
                  <a:gd name="T32" fmla="*/ 83 w 319"/>
                  <a:gd name="T33" fmla="*/ 107 h 339"/>
                  <a:gd name="T34" fmla="*/ 84 w 319"/>
                  <a:gd name="T35" fmla="*/ 108 h 339"/>
                  <a:gd name="T36" fmla="*/ 107 w 319"/>
                  <a:gd name="T37" fmla="*/ 113 h 339"/>
                  <a:gd name="T38" fmla="*/ 107 w 319"/>
                  <a:gd name="T39" fmla="*/ 112 h 339"/>
                  <a:gd name="T40" fmla="*/ 95 w 319"/>
                  <a:gd name="T41" fmla="*/ 100 h 339"/>
                  <a:gd name="T42" fmla="*/ 94 w 319"/>
                  <a:gd name="T43" fmla="*/ 99 h 339"/>
                  <a:gd name="T44" fmla="*/ 83 w 319"/>
                  <a:gd name="T45" fmla="*/ 87 h 339"/>
                  <a:gd name="T46" fmla="*/ 76 w 319"/>
                  <a:gd name="T47" fmla="*/ 80 h 339"/>
                  <a:gd name="T48" fmla="*/ 70 w 319"/>
                  <a:gd name="T49" fmla="*/ 74 h 339"/>
                  <a:gd name="T50" fmla="*/ 64 w 319"/>
                  <a:gd name="T51" fmla="*/ 67 h 339"/>
                  <a:gd name="T52" fmla="*/ 57 w 319"/>
                  <a:gd name="T53" fmla="*/ 60 h 339"/>
                  <a:gd name="T54" fmla="*/ 51 w 319"/>
                  <a:gd name="T55" fmla="*/ 53 h 339"/>
                  <a:gd name="T56" fmla="*/ 45 w 319"/>
                  <a:gd name="T57" fmla="*/ 47 h 339"/>
                  <a:gd name="T58" fmla="*/ 33 w 319"/>
                  <a:gd name="T59" fmla="*/ 35 h 339"/>
                  <a:gd name="T60" fmla="*/ 33 w 319"/>
                  <a:gd name="T61" fmla="*/ 34 h 339"/>
                  <a:gd name="T62" fmla="*/ 20 w 319"/>
                  <a:gd name="T63" fmla="*/ 22 h 339"/>
                  <a:gd name="T64" fmla="*/ 20 w 319"/>
                  <a:gd name="T65" fmla="*/ 21 h 339"/>
                  <a:gd name="T66" fmla="*/ 8 w 319"/>
                  <a:gd name="T67" fmla="*/ 9 h 339"/>
                  <a:gd name="T68" fmla="*/ 7 w 319"/>
                  <a:gd name="T69" fmla="*/ 8 h 339"/>
                  <a:gd name="T70" fmla="*/ 0 w 319"/>
                  <a:gd name="T71" fmla="*/ 0 h 3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19"/>
                  <a:gd name="T109" fmla="*/ 0 h 339"/>
                  <a:gd name="T110" fmla="*/ 319 w 319"/>
                  <a:gd name="T111" fmla="*/ 339 h 3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19" h="339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4" y="62"/>
                    </a:lnTo>
                    <a:lnTo>
                      <a:pt x="4" y="65"/>
                    </a:lnTo>
                    <a:lnTo>
                      <a:pt x="5" y="65"/>
                    </a:lnTo>
                    <a:lnTo>
                      <a:pt x="21" y="80"/>
                    </a:lnTo>
                    <a:lnTo>
                      <a:pt x="21" y="83"/>
                    </a:lnTo>
                    <a:lnTo>
                      <a:pt x="22" y="83"/>
                    </a:lnTo>
                    <a:lnTo>
                      <a:pt x="38" y="99"/>
                    </a:lnTo>
                    <a:lnTo>
                      <a:pt x="38" y="101"/>
                    </a:lnTo>
                    <a:lnTo>
                      <a:pt x="39" y="101"/>
                    </a:lnTo>
                    <a:lnTo>
                      <a:pt x="55" y="117"/>
                    </a:lnTo>
                    <a:lnTo>
                      <a:pt x="55" y="120"/>
                    </a:lnTo>
                    <a:lnTo>
                      <a:pt x="57" y="120"/>
                    </a:lnTo>
                    <a:lnTo>
                      <a:pt x="73" y="135"/>
                    </a:lnTo>
                    <a:lnTo>
                      <a:pt x="73" y="138"/>
                    </a:lnTo>
                    <a:lnTo>
                      <a:pt x="74" y="138"/>
                    </a:lnTo>
                    <a:lnTo>
                      <a:pt x="91" y="156"/>
                    </a:lnTo>
                    <a:lnTo>
                      <a:pt x="109" y="175"/>
                    </a:lnTo>
                    <a:lnTo>
                      <a:pt x="126" y="193"/>
                    </a:lnTo>
                    <a:lnTo>
                      <a:pt x="143" y="211"/>
                    </a:lnTo>
                    <a:lnTo>
                      <a:pt x="161" y="230"/>
                    </a:lnTo>
                    <a:lnTo>
                      <a:pt x="178" y="248"/>
                    </a:lnTo>
                    <a:lnTo>
                      <a:pt x="197" y="266"/>
                    </a:lnTo>
                    <a:lnTo>
                      <a:pt x="197" y="269"/>
                    </a:lnTo>
                    <a:lnTo>
                      <a:pt x="198" y="269"/>
                    </a:lnTo>
                    <a:lnTo>
                      <a:pt x="214" y="285"/>
                    </a:lnTo>
                    <a:lnTo>
                      <a:pt x="214" y="287"/>
                    </a:lnTo>
                    <a:lnTo>
                      <a:pt x="215" y="287"/>
                    </a:lnTo>
                    <a:lnTo>
                      <a:pt x="231" y="303"/>
                    </a:lnTo>
                    <a:lnTo>
                      <a:pt x="231" y="306"/>
                    </a:lnTo>
                    <a:lnTo>
                      <a:pt x="232" y="306"/>
                    </a:lnTo>
                    <a:lnTo>
                      <a:pt x="248" y="322"/>
                    </a:lnTo>
                    <a:lnTo>
                      <a:pt x="248" y="324"/>
                    </a:lnTo>
                    <a:lnTo>
                      <a:pt x="250" y="324"/>
                    </a:lnTo>
                    <a:lnTo>
                      <a:pt x="263" y="339"/>
                    </a:lnTo>
                    <a:lnTo>
                      <a:pt x="319" y="339"/>
                    </a:lnTo>
                    <a:lnTo>
                      <a:pt x="319" y="336"/>
                    </a:lnTo>
                    <a:lnTo>
                      <a:pt x="318" y="336"/>
                    </a:lnTo>
                    <a:lnTo>
                      <a:pt x="300" y="318"/>
                    </a:lnTo>
                    <a:lnTo>
                      <a:pt x="282" y="299"/>
                    </a:lnTo>
                    <a:lnTo>
                      <a:pt x="282" y="297"/>
                    </a:lnTo>
                    <a:lnTo>
                      <a:pt x="280" y="297"/>
                    </a:lnTo>
                    <a:lnTo>
                      <a:pt x="263" y="278"/>
                    </a:lnTo>
                    <a:lnTo>
                      <a:pt x="246" y="260"/>
                    </a:lnTo>
                    <a:lnTo>
                      <a:pt x="227" y="242"/>
                    </a:lnTo>
                    <a:lnTo>
                      <a:pt x="227" y="239"/>
                    </a:lnTo>
                    <a:lnTo>
                      <a:pt x="226" y="239"/>
                    </a:lnTo>
                    <a:lnTo>
                      <a:pt x="208" y="221"/>
                    </a:lnTo>
                    <a:lnTo>
                      <a:pt x="190" y="202"/>
                    </a:lnTo>
                    <a:lnTo>
                      <a:pt x="190" y="200"/>
                    </a:lnTo>
                    <a:lnTo>
                      <a:pt x="189" y="200"/>
                    </a:lnTo>
                    <a:lnTo>
                      <a:pt x="171" y="181"/>
                    </a:lnTo>
                    <a:lnTo>
                      <a:pt x="153" y="163"/>
                    </a:lnTo>
                    <a:lnTo>
                      <a:pt x="153" y="160"/>
                    </a:lnTo>
                    <a:lnTo>
                      <a:pt x="151" y="160"/>
                    </a:lnTo>
                    <a:lnTo>
                      <a:pt x="134" y="142"/>
                    </a:lnTo>
                    <a:lnTo>
                      <a:pt x="117" y="124"/>
                    </a:lnTo>
                    <a:lnTo>
                      <a:pt x="98" y="105"/>
                    </a:lnTo>
                    <a:lnTo>
                      <a:pt x="98" y="103"/>
                    </a:lnTo>
                    <a:lnTo>
                      <a:pt x="97" y="103"/>
                    </a:lnTo>
                    <a:lnTo>
                      <a:pt x="79" y="84"/>
                    </a:lnTo>
                    <a:lnTo>
                      <a:pt x="61" y="66"/>
                    </a:lnTo>
                    <a:lnTo>
                      <a:pt x="61" y="63"/>
                    </a:lnTo>
                    <a:lnTo>
                      <a:pt x="59" y="63"/>
                    </a:lnTo>
                    <a:lnTo>
                      <a:pt x="42" y="45"/>
                    </a:lnTo>
                    <a:lnTo>
                      <a:pt x="23" y="27"/>
                    </a:lnTo>
                    <a:lnTo>
                      <a:pt x="23" y="24"/>
                    </a:lnTo>
                    <a:lnTo>
                      <a:pt x="22" y="24"/>
                    </a:lnTo>
                    <a:lnTo>
                      <a:pt x="5" y="6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6" name="Freeform 2181"/>
              <p:cNvSpPr>
                <a:spLocks/>
              </p:cNvSpPr>
              <p:nvPr/>
            </p:nvSpPr>
            <p:spPr bwMode="auto">
              <a:xfrm>
                <a:off x="3201" y="2008"/>
                <a:ext cx="236" cy="295"/>
              </a:xfrm>
              <a:custGeom>
                <a:avLst/>
                <a:gdLst>
                  <a:gd name="T0" fmla="*/ 131 w 706"/>
                  <a:gd name="T1" fmla="*/ 5 h 884"/>
                  <a:gd name="T2" fmla="*/ 143 w 706"/>
                  <a:gd name="T3" fmla="*/ 18 h 884"/>
                  <a:gd name="T4" fmla="*/ 156 w 706"/>
                  <a:gd name="T5" fmla="*/ 31 h 884"/>
                  <a:gd name="T6" fmla="*/ 173 w 706"/>
                  <a:gd name="T7" fmla="*/ 51 h 884"/>
                  <a:gd name="T8" fmla="*/ 186 w 706"/>
                  <a:gd name="T9" fmla="*/ 64 h 884"/>
                  <a:gd name="T10" fmla="*/ 199 w 706"/>
                  <a:gd name="T11" fmla="*/ 77 h 884"/>
                  <a:gd name="T12" fmla="*/ 211 w 706"/>
                  <a:gd name="T13" fmla="*/ 90 h 884"/>
                  <a:gd name="T14" fmla="*/ 212 w 706"/>
                  <a:gd name="T15" fmla="*/ 101 h 884"/>
                  <a:gd name="T16" fmla="*/ 204 w 706"/>
                  <a:gd name="T17" fmla="*/ 107 h 884"/>
                  <a:gd name="T18" fmla="*/ 186 w 706"/>
                  <a:gd name="T19" fmla="*/ 125 h 884"/>
                  <a:gd name="T20" fmla="*/ 179 w 706"/>
                  <a:gd name="T21" fmla="*/ 131 h 884"/>
                  <a:gd name="T22" fmla="*/ 160 w 706"/>
                  <a:gd name="T23" fmla="*/ 149 h 884"/>
                  <a:gd name="T24" fmla="*/ 153 w 706"/>
                  <a:gd name="T25" fmla="*/ 155 h 884"/>
                  <a:gd name="T26" fmla="*/ 134 w 706"/>
                  <a:gd name="T27" fmla="*/ 172 h 884"/>
                  <a:gd name="T28" fmla="*/ 127 w 706"/>
                  <a:gd name="T29" fmla="*/ 178 h 884"/>
                  <a:gd name="T30" fmla="*/ 108 w 706"/>
                  <a:gd name="T31" fmla="*/ 196 h 884"/>
                  <a:gd name="T32" fmla="*/ 101 w 706"/>
                  <a:gd name="T33" fmla="*/ 202 h 884"/>
                  <a:gd name="T34" fmla="*/ 83 w 706"/>
                  <a:gd name="T35" fmla="*/ 220 h 884"/>
                  <a:gd name="T36" fmla="*/ 75 w 706"/>
                  <a:gd name="T37" fmla="*/ 225 h 884"/>
                  <a:gd name="T38" fmla="*/ 56 w 706"/>
                  <a:gd name="T39" fmla="*/ 243 h 884"/>
                  <a:gd name="T40" fmla="*/ 49 w 706"/>
                  <a:gd name="T41" fmla="*/ 249 h 884"/>
                  <a:gd name="T42" fmla="*/ 31 w 706"/>
                  <a:gd name="T43" fmla="*/ 267 h 884"/>
                  <a:gd name="T44" fmla="*/ 24 w 706"/>
                  <a:gd name="T45" fmla="*/ 273 h 884"/>
                  <a:gd name="T46" fmla="*/ 5 w 706"/>
                  <a:gd name="T47" fmla="*/ 290 h 884"/>
                  <a:gd name="T48" fmla="*/ 20 w 706"/>
                  <a:gd name="T49" fmla="*/ 295 h 884"/>
                  <a:gd name="T50" fmla="*/ 36 w 706"/>
                  <a:gd name="T51" fmla="*/ 280 h 884"/>
                  <a:gd name="T52" fmla="*/ 43 w 706"/>
                  <a:gd name="T53" fmla="*/ 274 h 884"/>
                  <a:gd name="T54" fmla="*/ 62 w 706"/>
                  <a:gd name="T55" fmla="*/ 256 h 884"/>
                  <a:gd name="T56" fmla="*/ 69 w 706"/>
                  <a:gd name="T57" fmla="*/ 250 h 884"/>
                  <a:gd name="T58" fmla="*/ 88 w 706"/>
                  <a:gd name="T59" fmla="*/ 232 h 884"/>
                  <a:gd name="T60" fmla="*/ 95 w 706"/>
                  <a:gd name="T61" fmla="*/ 227 h 884"/>
                  <a:gd name="T62" fmla="*/ 114 w 706"/>
                  <a:gd name="T63" fmla="*/ 209 h 884"/>
                  <a:gd name="T64" fmla="*/ 121 w 706"/>
                  <a:gd name="T65" fmla="*/ 203 h 884"/>
                  <a:gd name="T66" fmla="*/ 127 w 706"/>
                  <a:gd name="T67" fmla="*/ 197 h 884"/>
                  <a:gd name="T68" fmla="*/ 146 w 706"/>
                  <a:gd name="T69" fmla="*/ 179 h 884"/>
                  <a:gd name="T70" fmla="*/ 153 w 706"/>
                  <a:gd name="T71" fmla="*/ 173 h 884"/>
                  <a:gd name="T72" fmla="*/ 172 w 706"/>
                  <a:gd name="T73" fmla="*/ 156 h 884"/>
                  <a:gd name="T74" fmla="*/ 179 w 706"/>
                  <a:gd name="T75" fmla="*/ 150 h 884"/>
                  <a:gd name="T76" fmla="*/ 198 w 706"/>
                  <a:gd name="T77" fmla="*/ 132 h 884"/>
                  <a:gd name="T78" fmla="*/ 204 w 706"/>
                  <a:gd name="T79" fmla="*/ 126 h 884"/>
                  <a:gd name="T80" fmla="*/ 224 w 706"/>
                  <a:gd name="T81" fmla="*/ 108 h 884"/>
                  <a:gd name="T82" fmla="*/ 230 w 706"/>
                  <a:gd name="T83" fmla="*/ 102 h 884"/>
                  <a:gd name="T84" fmla="*/ 230 w 706"/>
                  <a:gd name="T85" fmla="*/ 91 h 884"/>
                  <a:gd name="T86" fmla="*/ 224 w 706"/>
                  <a:gd name="T87" fmla="*/ 84 h 884"/>
                  <a:gd name="T88" fmla="*/ 218 w 706"/>
                  <a:gd name="T89" fmla="*/ 78 h 884"/>
                  <a:gd name="T90" fmla="*/ 207 w 706"/>
                  <a:gd name="T91" fmla="*/ 66 h 884"/>
                  <a:gd name="T92" fmla="*/ 201 w 706"/>
                  <a:gd name="T93" fmla="*/ 59 h 884"/>
                  <a:gd name="T94" fmla="*/ 195 w 706"/>
                  <a:gd name="T95" fmla="*/ 53 h 884"/>
                  <a:gd name="T96" fmla="*/ 172 w 706"/>
                  <a:gd name="T97" fmla="*/ 29 h 884"/>
                  <a:gd name="T98" fmla="*/ 149 w 706"/>
                  <a:gd name="T99" fmla="*/ 4 h 88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706"/>
                  <a:gd name="T151" fmla="*/ 0 h 884"/>
                  <a:gd name="T152" fmla="*/ 706 w 706"/>
                  <a:gd name="T153" fmla="*/ 884 h 88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706" h="884">
                    <a:moveTo>
                      <a:pt x="377" y="0"/>
                    </a:moveTo>
                    <a:lnTo>
                      <a:pt x="390" y="13"/>
                    </a:lnTo>
                    <a:lnTo>
                      <a:pt x="390" y="16"/>
                    </a:lnTo>
                    <a:lnTo>
                      <a:pt x="392" y="16"/>
                    </a:lnTo>
                    <a:lnTo>
                      <a:pt x="409" y="34"/>
                    </a:lnTo>
                    <a:lnTo>
                      <a:pt x="428" y="52"/>
                    </a:lnTo>
                    <a:lnTo>
                      <a:pt x="428" y="55"/>
                    </a:lnTo>
                    <a:lnTo>
                      <a:pt x="429" y="55"/>
                    </a:lnTo>
                    <a:lnTo>
                      <a:pt x="446" y="73"/>
                    </a:lnTo>
                    <a:lnTo>
                      <a:pt x="465" y="92"/>
                    </a:lnTo>
                    <a:lnTo>
                      <a:pt x="465" y="94"/>
                    </a:lnTo>
                    <a:lnTo>
                      <a:pt x="466" y="94"/>
                    </a:lnTo>
                    <a:lnTo>
                      <a:pt x="483" y="113"/>
                    </a:lnTo>
                    <a:lnTo>
                      <a:pt x="501" y="131"/>
                    </a:lnTo>
                    <a:lnTo>
                      <a:pt x="519" y="149"/>
                    </a:lnTo>
                    <a:lnTo>
                      <a:pt x="519" y="152"/>
                    </a:lnTo>
                    <a:lnTo>
                      <a:pt x="521" y="152"/>
                    </a:lnTo>
                    <a:lnTo>
                      <a:pt x="538" y="170"/>
                    </a:lnTo>
                    <a:lnTo>
                      <a:pt x="557" y="189"/>
                    </a:lnTo>
                    <a:lnTo>
                      <a:pt x="557" y="191"/>
                    </a:lnTo>
                    <a:lnTo>
                      <a:pt x="558" y="191"/>
                    </a:lnTo>
                    <a:lnTo>
                      <a:pt x="575" y="210"/>
                    </a:lnTo>
                    <a:lnTo>
                      <a:pt x="594" y="228"/>
                    </a:lnTo>
                    <a:lnTo>
                      <a:pt x="594" y="231"/>
                    </a:lnTo>
                    <a:lnTo>
                      <a:pt x="595" y="231"/>
                    </a:lnTo>
                    <a:lnTo>
                      <a:pt x="613" y="249"/>
                    </a:lnTo>
                    <a:lnTo>
                      <a:pt x="631" y="267"/>
                    </a:lnTo>
                    <a:lnTo>
                      <a:pt x="631" y="270"/>
                    </a:lnTo>
                    <a:lnTo>
                      <a:pt x="633" y="270"/>
                    </a:lnTo>
                    <a:lnTo>
                      <a:pt x="649" y="286"/>
                    </a:lnTo>
                    <a:lnTo>
                      <a:pt x="649" y="288"/>
                    </a:lnTo>
                    <a:lnTo>
                      <a:pt x="633" y="304"/>
                    </a:lnTo>
                    <a:lnTo>
                      <a:pt x="630" y="304"/>
                    </a:lnTo>
                    <a:lnTo>
                      <a:pt x="630" y="305"/>
                    </a:lnTo>
                    <a:lnTo>
                      <a:pt x="614" y="321"/>
                    </a:lnTo>
                    <a:lnTo>
                      <a:pt x="611" y="321"/>
                    </a:lnTo>
                    <a:lnTo>
                      <a:pt x="611" y="322"/>
                    </a:lnTo>
                    <a:lnTo>
                      <a:pt x="593" y="339"/>
                    </a:lnTo>
                    <a:lnTo>
                      <a:pt x="574" y="356"/>
                    </a:lnTo>
                    <a:lnTo>
                      <a:pt x="555" y="375"/>
                    </a:lnTo>
                    <a:lnTo>
                      <a:pt x="553" y="375"/>
                    </a:lnTo>
                    <a:lnTo>
                      <a:pt x="553" y="376"/>
                    </a:lnTo>
                    <a:lnTo>
                      <a:pt x="537" y="392"/>
                    </a:lnTo>
                    <a:lnTo>
                      <a:pt x="534" y="392"/>
                    </a:lnTo>
                    <a:lnTo>
                      <a:pt x="534" y="393"/>
                    </a:lnTo>
                    <a:lnTo>
                      <a:pt x="515" y="410"/>
                    </a:lnTo>
                    <a:lnTo>
                      <a:pt x="497" y="427"/>
                    </a:lnTo>
                    <a:lnTo>
                      <a:pt x="478" y="446"/>
                    </a:lnTo>
                    <a:lnTo>
                      <a:pt x="476" y="446"/>
                    </a:lnTo>
                    <a:lnTo>
                      <a:pt x="476" y="447"/>
                    </a:lnTo>
                    <a:lnTo>
                      <a:pt x="460" y="463"/>
                    </a:lnTo>
                    <a:lnTo>
                      <a:pt x="457" y="463"/>
                    </a:lnTo>
                    <a:lnTo>
                      <a:pt x="457" y="464"/>
                    </a:lnTo>
                    <a:lnTo>
                      <a:pt x="438" y="481"/>
                    </a:lnTo>
                    <a:lnTo>
                      <a:pt x="420" y="498"/>
                    </a:lnTo>
                    <a:lnTo>
                      <a:pt x="401" y="516"/>
                    </a:lnTo>
                    <a:lnTo>
                      <a:pt x="398" y="516"/>
                    </a:lnTo>
                    <a:lnTo>
                      <a:pt x="398" y="518"/>
                    </a:lnTo>
                    <a:lnTo>
                      <a:pt x="382" y="533"/>
                    </a:lnTo>
                    <a:lnTo>
                      <a:pt x="380" y="533"/>
                    </a:lnTo>
                    <a:lnTo>
                      <a:pt x="380" y="535"/>
                    </a:lnTo>
                    <a:lnTo>
                      <a:pt x="361" y="552"/>
                    </a:lnTo>
                    <a:lnTo>
                      <a:pt x="342" y="569"/>
                    </a:lnTo>
                    <a:lnTo>
                      <a:pt x="324" y="587"/>
                    </a:lnTo>
                    <a:lnTo>
                      <a:pt x="321" y="587"/>
                    </a:lnTo>
                    <a:lnTo>
                      <a:pt x="321" y="589"/>
                    </a:lnTo>
                    <a:lnTo>
                      <a:pt x="305" y="604"/>
                    </a:lnTo>
                    <a:lnTo>
                      <a:pt x="303" y="604"/>
                    </a:lnTo>
                    <a:lnTo>
                      <a:pt x="303" y="606"/>
                    </a:lnTo>
                    <a:lnTo>
                      <a:pt x="284" y="623"/>
                    </a:lnTo>
                    <a:lnTo>
                      <a:pt x="265" y="640"/>
                    </a:lnTo>
                    <a:lnTo>
                      <a:pt x="247" y="658"/>
                    </a:lnTo>
                    <a:lnTo>
                      <a:pt x="244" y="658"/>
                    </a:lnTo>
                    <a:lnTo>
                      <a:pt x="244" y="659"/>
                    </a:lnTo>
                    <a:lnTo>
                      <a:pt x="228" y="675"/>
                    </a:lnTo>
                    <a:lnTo>
                      <a:pt x="225" y="675"/>
                    </a:lnTo>
                    <a:lnTo>
                      <a:pt x="225" y="676"/>
                    </a:lnTo>
                    <a:lnTo>
                      <a:pt x="207" y="693"/>
                    </a:lnTo>
                    <a:lnTo>
                      <a:pt x="188" y="710"/>
                    </a:lnTo>
                    <a:lnTo>
                      <a:pt x="169" y="729"/>
                    </a:lnTo>
                    <a:lnTo>
                      <a:pt x="167" y="729"/>
                    </a:lnTo>
                    <a:lnTo>
                      <a:pt x="167" y="730"/>
                    </a:lnTo>
                    <a:lnTo>
                      <a:pt x="151" y="746"/>
                    </a:lnTo>
                    <a:lnTo>
                      <a:pt x="148" y="746"/>
                    </a:lnTo>
                    <a:lnTo>
                      <a:pt x="148" y="747"/>
                    </a:lnTo>
                    <a:lnTo>
                      <a:pt x="129" y="764"/>
                    </a:lnTo>
                    <a:lnTo>
                      <a:pt x="111" y="781"/>
                    </a:lnTo>
                    <a:lnTo>
                      <a:pt x="92" y="800"/>
                    </a:lnTo>
                    <a:lnTo>
                      <a:pt x="90" y="800"/>
                    </a:lnTo>
                    <a:lnTo>
                      <a:pt x="90" y="801"/>
                    </a:lnTo>
                    <a:lnTo>
                      <a:pt x="74" y="817"/>
                    </a:lnTo>
                    <a:lnTo>
                      <a:pt x="71" y="817"/>
                    </a:lnTo>
                    <a:lnTo>
                      <a:pt x="71" y="818"/>
                    </a:lnTo>
                    <a:lnTo>
                      <a:pt x="52" y="835"/>
                    </a:lnTo>
                    <a:lnTo>
                      <a:pt x="34" y="852"/>
                    </a:lnTo>
                    <a:lnTo>
                      <a:pt x="15" y="870"/>
                    </a:lnTo>
                    <a:lnTo>
                      <a:pt x="12" y="870"/>
                    </a:lnTo>
                    <a:lnTo>
                      <a:pt x="12" y="872"/>
                    </a:lnTo>
                    <a:lnTo>
                      <a:pt x="0" y="884"/>
                    </a:lnTo>
                    <a:lnTo>
                      <a:pt x="60" y="884"/>
                    </a:lnTo>
                    <a:lnTo>
                      <a:pt x="60" y="882"/>
                    </a:lnTo>
                    <a:lnTo>
                      <a:pt x="71" y="873"/>
                    </a:lnTo>
                    <a:lnTo>
                      <a:pt x="90" y="856"/>
                    </a:lnTo>
                    <a:lnTo>
                      <a:pt x="108" y="838"/>
                    </a:lnTo>
                    <a:lnTo>
                      <a:pt x="111" y="838"/>
                    </a:lnTo>
                    <a:lnTo>
                      <a:pt x="111" y="836"/>
                    </a:lnTo>
                    <a:lnTo>
                      <a:pt x="127" y="821"/>
                    </a:lnTo>
                    <a:lnTo>
                      <a:pt x="129" y="821"/>
                    </a:lnTo>
                    <a:lnTo>
                      <a:pt x="129" y="819"/>
                    </a:lnTo>
                    <a:lnTo>
                      <a:pt x="148" y="802"/>
                    </a:lnTo>
                    <a:lnTo>
                      <a:pt x="167" y="785"/>
                    </a:lnTo>
                    <a:lnTo>
                      <a:pt x="185" y="767"/>
                    </a:lnTo>
                    <a:lnTo>
                      <a:pt x="188" y="767"/>
                    </a:lnTo>
                    <a:lnTo>
                      <a:pt x="188" y="766"/>
                    </a:lnTo>
                    <a:lnTo>
                      <a:pt x="204" y="750"/>
                    </a:lnTo>
                    <a:lnTo>
                      <a:pt x="207" y="750"/>
                    </a:lnTo>
                    <a:lnTo>
                      <a:pt x="207" y="749"/>
                    </a:lnTo>
                    <a:lnTo>
                      <a:pt x="225" y="731"/>
                    </a:lnTo>
                    <a:lnTo>
                      <a:pt x="244" y="714"/>
                    </a:lnTo>
                    <a:lnTo>
                      <a:pt x="263" y="696"/>
                    </a:lnTo>
                    <a:lnTo>
                      <a:pt x="265" y="696"/>
                    </a:lnTo>
                    <a:lnTo>
                      <a:pt x="265" y="695"/>
                    </a:lnTo>
                    <a:lnTo>
                      <a:pt x="281" y="679"/>
                    </a:lnTo>
                    <a:lnTo>
                      <a:pt x="284" y="679"/>
                    </a:lnTo>
                    <a:lnTo>
                      <a:pt x="284" y="678"/>
                    </a:lnTo>
                    <a:lnTo>
                      <a:pt x="303" y="661"/>
                    </a:lnTo>
                    <a:lnTo>
                      <a:pt x="321" y="644"/>
                    </a:lnTo>
                    <a:lnTo>
                      <a:pt x="340" y="625"/>
                    </a:lnTo>
                    <a:lnTo>
                      <a:pt x="342" y="625"/>
                    </a:lnTo>
                    <a:lnTo>
                      <a:pt x="342" y="624"/>
                    </a:lnTo>
                    <a:lnTo>
                      <a:pt x="358" y="608"/>
                    </a:lnTo>
                    <a:lnTo>
                      <a:pt x="361" y="608"/>
                    </a:lnTo>
                    <a:lnTo>
                      <a:pt x="361" y="607"/>
                    </a:lnTo>
                    <a:lnTo>
                      <a:pt x="377" y="591"/>
                    </a:lnTo>
                    <a:lnTo>
                      <a:pt x="380" y="591"/>
                    </a:lnTo>
                    <a:lnTo>
                      <a:pt x="380" y="590"/>
                    </a:lnTo>
                    <a:lnTo>
                      <a:pt x="398" y="573"/>
                    </a:lnTo>
                    <a:lnTo>
                      <a:pt x="417" y="556"/>
                    </a:lnTo>
                    <a:lnTo>
                      <a:pt x="436" y="537"/>
                    </a:lnTo>
                    <a:lnTo>
                      <a:pt x="438" y="537"/>
                    </a:lnTo>
                    <a:lnTo>
                      <a:pt x="438" y="536"/>
                    </a:lnTo>
                    <a:lnTo>
                      <a:pt x="454" y="520"/>
                    </a:lnTo>
                    <a:lnTo>
                      <a:pt x="457" y="520"/>
                    </a:lnTo>
                    <a:lnTo>
                      <a:pt x="457" y="519"/>
                    </a:lnTo>
                    <a:lnTo>
                      <a:pt x="476" y="502"/>
                    </a:lnTo>
                    <a:lnTo>
                      <a:pt x="494" y="485"/>
                    </a:lnTo>
                    <a:lnTo>
                      <a:pt x="513" y="467"/>
                    </a:lnTo>
                    <a:lnTo>
                      <a:pt x="515" y="467"/>
                    </a:lnTo>
                    <a:lnTo>
                      <a:pt x="515" y="465"/>
                    </a:lnTo>
                    <a:lnTo>
                      <a:pt x="531" y="450"/>
                    </a:lnTo>
                    <a:lnTo>
                      <a:pt x="534" y="450"/>
                    </a:lnTo>
                    <a:lnTo>
                      <a:pt x="534" y="448"/>
                    </a:lnTo>
                    <a:lnTo>
                      <a:pt x="553" y="431"/>
                    </a:lnTo>
                    <a:lnTo>
                      <a:pt x="571" y="414"/>
                    </a:lnTo>
                    <a:lnTo>
                      <a:pt x="590" y="396"/>
                    </a:lnTo>
                    <a:lnTo>
                      <a:pt x="593" y="396"/>
                    </a:lnTo>
                    <a:lnTo>
                      <a:pt x="593" y="395"/>
                    </a:lnTo>
                    <a:lnTo>
                      <a:pt x="609" y="379"/>
                    </a:lnTo>
                    <a:lnTo>
                      <a:pt x="611" y="379"/>
                    </a:lnTo>
                    <a:lnTo>
                      <a:pt x="611" y="377"/>
                    </a:lnTo>
                    <a:lnTo>
                      <a:pt x="630" y="360"/>
                    </a:lnTo>
                    <a:lnTo>
                      <a:pt x="649" y="343"/>
                    </a:lnTo>
                    <a:lnTo>
                      <a:pt x="667" y="325"/>
                    </a:lnTo>
                    <a:lnTo>
                      <a:pt x="670" y="325"/>
                    </a:lnTo>
                    <a:lnTo>
                      <a:pt x="670" y="324"/>
                    </a:lnTo>
                    <a:lnTo>
                      <a:pt x="686" y="308"/>
                    </a:lnTo>
                    <a:lnTo>
                      <a:pt x="688" y="308"/>
                    </a:lnTo>
                    <a:lnTo>
                      <a:pt x="688" y="307"/>
                    </a:lnTo>
                    <a:lnTo>
                      <a:pt x="706" y="291"/>
                    </a:lnTo>
                    <a:lnTo>
                      <a:pt x="706" y="288"/>
                    </a:lnTo>
                    <a:lnTo>
                      <a:pt x="704" y="288"/>
                    </a:lnTo>
                    <a:lnTo>
                      <a:pt x="688" y="273"/>
                    </a:lnTo>
                    <a:lnTo>
                      <a:pt x="688" y="270"/>
                    </a:lnTo>
                    <a:lnTo>
                      <a:pt x="687" y="270"/>
                    </a:lnTo>
                    <a:lnTo>
                      <a:pt x="671" y="254"/>
                    </a:lnTo>
                    <a:lnTo>
                      <a:pt x="671" y="252"/>
                    </a:lnTo>
                    <a:lnTo>
                      <a:pt x="670" y="252"/>
                    </a:lnTo>
                    <a:lnTo>
                      <a:pt x="654" y="236"/>
                    </a:lnTo>
                    <a:lnTo>
                      <a:pt x="654" y="233"/>
                    </a:lnTo>
                    <a:lnTo>
                      <a:pt x="652" y="233"/>
                    </a:lnTo>
                    <a:lnTo>
                      <a:pt x="637" y="217"/>
                    </a:lnTo>
                    <a:lnTo>
                      <a:pt x="637" y="215"/>
                    </a:lnTo>
                    <a:lnTo>
                      <a:pt x="635" y="215"/>
                    </a:lnTo>
                    <a:lnTo>
                      <a:pt x="619" y="199"/>
                    </a:lnTo>
                    <a:lnTo>
                      <a:pt x="619" y="197"/>
                    </a:lnTo>
                    <a:lnTo>
                      <a:pt x="618" y="197"/>
                    </a:lnTo>
                    <a:lnTo>
                      <a:pt x="602" y="181"/>
                    </a:lnTo>
                    <a:lnTo>
                      <a:pt x="602" y="178"/>
                    </a:lnTo>
                    <a:lnTo>
                      <a:pt x="601" y="178"/>
                    </a:lnTo>
                    <a:lnTo>
                      <a:pt x="585" y="162"/>
                    </a:lnTo>
                    <a:lnTo>
                      <a:pt x="585" y="160"/>
                    </a:lnTo>
                    <a:lnTo>
                      <a:pt x="583" y="160"/>
                    </a:lnTo>
                    <a:lnTo>
                      <a:pt x="566" y="141"/>
                    </a:lnTo>
                    <a:lnTo>
                      <a:pt x="549" y="123"/>
                    </a:lnTo>
                    <a:lnTo>
                      <a:pt x="531" y="105"/>
                    </a:lnTo>
                    <a:lnTo>
                      <a:pt x="514" y="86"/>
                    </a:lnTo>
                    <a:lnTo>
                      <a:pt x="497" y="68"/>
                    </a:lnTo>
                    <a:lnTo>
                      <a:pt x="479" y="50"/>
                    </a:lnTo>
                    <a:lnTo>
                      <a:pt x="462" y="31"/>
                    </a:lnTo>
                    <a:lnTo>
                      <a:pt x="445" y="13"/>
                    </a:lnTo>
                    <a:lnTo>
                      <a:pt x="433" y="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82828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7" name="Freeform 2182"/>
              <p:cNvSpPr>
                <a:spLocks/>
              </p:cNvSpPr>
              <p:nvPr/>
            </p:nvSpPr>
            <p:spPr bwMode="auto">
              <a:xfrm>
                <a:off x="3062" y="2171"/>
                <a:ext cx="125" cy="132"/>
              </a:xfrm>
              <a:custGeom>
                <a:avLst/>
                <a:gdLst>
                  <a:gd name="T0" fmla="*/ 0 w 373"/>
                  <a:gd name="T1" fmla="*/ 20 h 396"/>
                  <a:gd name="T2" fmla="*/ 1 w 373"/>
                  <a:gd name="T3" fmla="*/ 20 h 396"/>
                  <a:gd name="T4" fmla="*/ 2 w 373"/>
                  <a:gd name="T5" fmla="*/ 21 h 396"/>
                  <a:gd name="T6" fmla="*/ 14 w 373"/>
                  <a:gd name="T7" fmla="*/ 34 h 396"/>
                  <a:gd name="T8" fmla="*/ 14 w 373"/>
                  <a:gd name="T9" fmla="*/ 34 h 396"/>
                  <a:gd name="T10" fmla="*/ 26 w 373"/>
                  <a:gd name="T11" fmla="*/ 47 h 396"/>
                  <a:gd name="T12" fmla="*/ 26 w 373"/>
                  <a:gd name="T13" fmla="*/ 48 h 396"/>
                  <a:gd name="T14" fmla="*/ 39 w 373"/>
                  <a:gd name="T15" fmla="*/ 60 h 396"/>
                  <a:gd name="T16" fmla="*/ 39 w 373"/>
                  <a:gd name="T17" fmla="*/ 61 h 396"/>
                  <a:gd name="T18" fmla="*/ 45 w 373"/>
                  <a:gd name="T19" fmla="*/ 67 h 396"/>
                  <a:gd name="T20" fmla="*/ 51 w 373"/>
                  <a:gd name="T21" fmla="*/ 73 h 396"/>
                  <a:gd name="T22" fmla="*/ 57 w 373"/>
                  <a:gd name="T23" fmla="*/ 80 h 396"/>
                  <a:gd name="T24" fmla="*/ 63 w 373"/>
                  <a:gd name="T25" fmla="*/ 86 h 396"/>
                  <a:gd name="T26" fmla="*/ 69 w 373"/>
                  <a:gd name="T27" fmla="*/ 93 h 396"/>
                  <a:gd name="T28" fmla="*/ 76 w 373"/>
                  <a:gd name="T29" fmla="*/ 99 h 396"/>
                  <a:gd name="T30" fmla="*/ 82 w 373"/>
                  <a:gd name="T31" fmla="*/ 106 h 396"/>
                  <a:gd name="T32" fmla="*/ 88 w 373"/>
                  <a:gd name="T33" fmla="*/ 111 h 396"/>
                  <a:gd name="T34" fmla="*/ 88 w 373"/>
                  <a:gd name="T35" fmla="*/ 112 h 396"/>
                  <a:gd name="T36" fmla="*/ 100 w 373"/>
                  <a:gd name="T37" fmla="*/ 124 h 396"/>
                  <a:gd name="T38" fmla="*/ 101 w 373"/>
                  <a:gd name="T39" fmla="*/ 125 h 396"/>
                  <a:gd name="T40" fmla="*/ 107 w 373"/>
                  <a:gd name="T41" fmla="*/ 132 h 396"/>
                  <a:gd name="T42" fmla="*/ 120 w 373"/>
                  <a:gd name="T43" fmla="*/ 127 h 396"/>
                  <a:gd name="T44" fmla="*/ 109 w 373"/>
                  <a:gd name="T45" fmla="*/ 114 h 396"/>
                  <a:gd name="T46" fmla="*/ 97 w 373"/>
                  <a:gd name="T47" fmla="*/ 102 h 396"/>
                  <a:gd name="T48" fmla="*/ 85 w 373"/>
                  <a:gd name="T49" fmla="*/ 90 h 396"/>
                  <a:gd name="T50" fmla="*/ 74 w 373"/>
                  <a:gd name="T51" fmla="*/ 78 h 396"/>
                  <a:gd name="T52" fmla="*/ 62 w 373"/>
                  <a:gd name="T53" fmla="*/ 65 h 396"/>
                  <a:gd name="T54" fmla="*/ 61 w 373"/>
                  <a:gd name="T55" fmla="*/ 65 h 396"/>
                  <a:gd name="T56" fmla="*/ 56 w 373"/>
                  <a:gd name="T57" fmla="*/ 58 h 396"/>
                  <a:gd name="T58" fmla="*/ 50 w 373"/>
                  <a:gd name="T59" fmla="*/ 53 h 396"/>
                  <a:gd name="T60" fmla="*/ 50 w 373"/>
                  <a:gd name="T61" fmla="*/ 52 h 396"/>
                  <a:gd name="T62" fmla="*/ 45 w 373"/>
                  <a:gd name="T63" fmla="*/ 46 h 396"/>
                  <a:gd name="T64" fmla="*/ 39 w 373"/>
                  <a:gd name="T65" fmla="*/ 41 h 396"/>
                  <a:gd name="T66" fmla="*/ 38 w 373"/>
                  <a:gd name="T67" fmla="*/ 40 h 396"/>
                  <a:gd name="T68" fmla="*/ 33 w 373"/>
                  <a:gd name="T69" fmla="*/ 34 h 396"/>
                  <a:gd name="T70" fmla="*/ 27 w 373"/>
                  <a:gd name="T71" fmla="*/ 29 h 396"/>
                  <a:gd name="T72" fmla="*/ 26 w 373"/>
                  <a:gd name="T73" fmla="*/ 28 h 396"/>
                  <a:gd name="T74" fmla="*/ 21 w 373"/>
                  <a:gd name="T75" fmla="*/ 22 h 396"/>
                  <a:gd name="T76" fmla="*/ 15 w 373"/>
                  <a:gd name="T77" fmla="*/ 16 h 396"/>
                  <a:gd name="T78" fmla="*/ 15 w 373"/>
                  <a:gd name="T79" fmla="*/ 16 h 396"/>
                  <a:gd name="T80" fmla="*/ 10 w 373"/>
                  <a:gd name="T81" fmla="*/ 9 h 396"/>
                  <a:gd name="T82" fmla="*/ 4 w 373"/>
                  <a:gd name="T83" fmla="*/ 4 h 396"/>
                  <a:gd name="T84" fmla="*/ 3 w 373"/>
                  <a:gd name="T85" fmla="*/ 3 h 396"/>
                  <a:gd name="T86" fmla="*/ 0 w 373"/>
                  <a:gd name="T87" fmla="*/ 0 h 3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73"/>
                  <a:gd name="T133" fmla="*/ 0 h 396"/>
                  <a:gd name="T134" fmla="*/ 373 w 373"/>
                  <a:gd name="T135" fmla="*/ 396 h 39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73" h="396">
                    <a:moveTo>
                      <a:pt x="0" y="0"/>
                    </a:moveTo>
                    <a:lnTo>
                      <a:pt x="0" y="59"/>
                    </a:lnTo>
                    <a:lnTo>
                      <a:pt x="1" y="59"/>
                    </a:lnTo>
                    <a:lnTo>
                      <a:pt x="4" y="61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22" y="82"/>
                    </a:lnTo>
                    <a:lnTo>
                      <a:pt x="41" y="101"/>
                    </a:lnTo>
                    <a:lnTo>
                      <a:pt x="41" y="103"/>
                    </a:lnTo>
                    <a:lnTo>
                      <a:pt x="42" y="103"/>
                    </a:lnTo>
                    <a:lnTo>
                      <a:pt x="59" y="122"/>
                    </a:lnTo>
                    <a:lnTo>
                      <a:pt x="78" y="140"/>
                    </a:lnTo>
                    <a:lnTo>
                      <a:pt x="78" y="143"/>
                    </a:lnTo>
                    <a:lnTo>
                      <a:pt x="79" y="143"/>
                    </a:lnTo>
                    <a:lnTo>
                      <a:pt x="97" y="161"/>
                    </a:lnTo>
                    <a:lnTo>
                      <a:pt x="115" y="179"/>
                    </a:lnTo>
                    <a:lnTo>
                      <a:pt x="115" y="182"/>
                    </a:lnTo>
                    <a:lnTo>
                      <a:pt x="117" y="182"/>
                    </a:lnTo>
                    <a:lnTo>
                      <a:pt x="133" y="198"/>
                    </a:lnTo>
                    <a:lnTo>
                      <a:pt x="133" y="200"/>
                    </a:lnTo>
                    <a:lnTo>
                      <a:pt x="134" y="200"/>
                    </a:lnTo>
                    <a:lnTo>
                      <a:pt x="151" y="219"/>
                    </a:lnTo>
                    <a:lnTo>
                      <a:pt x="170" y="237"/>
                    </a:lnTo>
                    <a:lnTo>
                      <a:pt x="170" y="240"/>
                    </a:lnTo>
                    <a:lnTo>
                      <a:pt x="171" y="240"/>
                    </a:lnTo>
                    <a:lnTo>
                      <a:pt x="189" y="258"/>
                    </a:lnTo>
                    <a:lnTo>
                      <a:pt x="207" y="276"/>
                    </a:lnTo>
                    <a:lnTo>
                      <a:pt x="207" y="279"/>
                    </a:lnTo>
                    <a:lnTo>
                      <a:pt x="208" y="279"/>
                    </a:lnTo>
                    <a:lnTo>
                      <a:pt x="226" y="297"/>
                    </a:lnTo>
                    <a:lnTo>
                      <a:pt x="244" y="316"/>
                    </a:lnTo>
                    <a:lnTo>
                      <a:pt x="244" y="318"/>
                    </a:lnTo>
                    <a:lnTo>
                      <a:pt x="246" y="318"/>
                    </a:lnTo>
                    <a:lnTo>
                      <a:pt x="262" y="334"/>
                    </a:lnTo>
                    <a:lnTo>
                      <a:pt x="262" y="337"/>
                    </a:lnTo>
                    <a:lnTo>
                      <a:pt x="263" y="337"/>
                    </a:lnTo>
                    <a:lnTo>
                      <a:pt x="280" y="355"/>
                    </a:lnTo>
                    <a:lnTo>
                      <a:pt x="299" y="373"/>
                    </a:lnTo>
                    <a:lnTo>
                      <a:pt x="299" y="376"/>
                    </a:lnTo>
                    <a:lnTo>
                      <a:pt x="300" y="376"/>
                    </a:lnTo>
                    <a:lnTo>
                      <a:pt x="318" y="394"/>
                    </a:lnTo>
                    <a:lnTo>
                      <a:pt x="318" y="396"/>
                    </a:lnTo>
                    <a:lnTo>
                      <a:pt x="373" y="396"/>
                    </a:lnTo>
                    <a:lnTo>
                      <a:pt x="359" y="380"/>
                    </a:lnTo>
                    <a:lnTo>
                      <a:pt x="342" y="361"/>
                    </a:lnTo>
                    <a:lnTo>
                      <a:pt x="324" y="343"/>
                    </a:lnTo>
                    <a:lnTo>
                      <a:pt x="307" y="325"/>
                    </a:lnTo>
                    <a:lnTo>
                      <a:pt x="290" y="306"/>
                    </a:lnTo>
                    <a:lnTo>
                      <a:pt x="272" y="288"/>
                    </a:lnTo>
                    <a:lnTo>
                      <a:pt x="255" y="270"/>
                    </a:lnTo>
                    <a:lnTo>
                      <a:pt x="238" y="251"/>
                    </a:lnTo>
                    <a:lnTo>
                      <a:pt x="220" y="233"/>
                    </a:lnTo>
                    <a:lnTo>
                      <a:pt x="203" y="215"/>
                    </a:lnTo>
                    <a:lnTo>
                      <a:pt x="185" y="196"/>
                    </a:lnTo>
                    <a:lnTo>
                      <a:pt x="185" y="194"/>
                    </a:lnTo>
                    <a:lnTo>
                      <a:pt x="183" y="194"/>
                    </a:lnTo>
                    <a:lnTo>
                      <a:pt x="167" y="178"/>
                    </a:lnTo>
                    <a:lnTo>
                      <a:pt x="167" y="175"/>
                    </a:lnTo>
                    <a:lnTo>
                      <a:pt x="166" y="175"/>
                    </a:lnTo>
                    <a:lnTo>
                      <a:pt x="150" y="160"/>
                    </a:lnTo>
                    <a:lnTo>
                      <a:pt x="150" y="157"/>
                    </a:lnTo>
                    <a:lnTo>
                      <a:pt x="149" y="157"/>
                    </a:lnTo>
                    <a:lnTo>
                      <a:pt x="133" y="141"/>
                    </a:lnTo>
                    <a:lnTo>
                      <a:pt x="133" y="139"/>
                    </a:lnTo>
                    <a:lnTo>
                      <a:pt x="131" y="139"/>
                    </a:lnTo>
                    <a:lnTo>
                      <a:pt x="115" y="123"/>
                    </a:lnTo>
                    <a:lnTo>
                      <a:pt x="115" y="120"/>
                    </a:lnTo>
                    <a:lnTo>
                      <a:pt x="114" y="120"/>
                    </a:lnTo>
                    <a:lnTo>
                      <a:pt x="98" y="104"/>
                    </a:lnTo>
                    <a:lnTo>
                      <a:pt x="98" y="102"/>
                    </a:lnTo>
                    <a:lnTo>
                      <a:pt x="97" y="102"/>
                    </a:lnTo>
                    <a:lnTo>
                      <a:pt x="81" y="86"/>
                    </a:lnTo>
                    <a:lnTo>
                      <a:pt x="81" y="84"/>
                    </a:lnTo>
                    <a:lnTo>
                      <a:pt x="79" y="84"/>
                    </a:lnTo>
                    <a:lnTo>
                      <a:pt x="63" y="68"/>
                    </a:lnTo>
                    <a:lnTo>
                      <a:pt x="63" y="65"/>
                    </a:lnTo>
                    <a:lnTo>
                      <a:pt x="62" y="65"/>
                    </a:lnTo>
                    <a:lnTo>
                      <a:pt x="46" y="49"/>
                    </a:lnTo>
                    <a:lnTo>
                      <a:pt x="46" y="47"/>
                    </a:lnTo>
                    <a:lnTo>
                      <a:pt x="45" y="47"/>
                    </a:lnTo>
                    <a:lnTo>
                      <a:pt x="29" y="31"/>
                    </a:lnTo>
                    <a:lnTo>
                      <a:pt x="29" y="28"/>
                    </a:lnTo>
                    <a:lnTo>
                      <a:pt x="27" y="28"/>
                    </a:lnTo>
                    <a:lnTo>
                      <a:pt x="12" y="13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8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8" name="Freeform 2183"/>
              <p:cNvSpPr>
                <a:spLocks/>
              </p:cNvSpPr>
              <p:nvPr/>
            </p:nvSpPr>
            <p:spPr bwMode="auto">
              <a:xfrm>
                <a:off x="3062" y="2008"/>
                <a:ext cx="30" cy="28"/>
              </a:xfrm>
              <a:custGeom>
                <a:avLst/>
                <a:gdLst>
                  <a:gd name="T0" fmla="*/ 10 w 90"/>
                  <a:gd name="T1" fmla="*/ 0 h 84"/>
                  <a:gd name="T2" fmla="*/ 10 w 90"/>
                  <a:gd name="T3" fmla="*/ 0 h 84"/>
                  <a:gd name="T4" fmla="*/ 6 w 90"/>
                  <a:gd name="T5" fmla="*/ 4 h 84"/>
                  <a:gd name="T6" fmla="*/ 0 w 90"/>
                  <a:gd name="T7" fmla="*/ 10 h 84"/>
                  <a:gd name="T8" fmla="*/ 0 w 90"/>
                  <a:gd name="T9" fmla="*/ 28 h 84"/>
                  <a:gd name="T10" fmla="*/ 5 w 90"/>
                  <a:gd name="T11" fmla="*/ 23 h 84"/>
                  <a:gd name="T12" fmla="*/ 11 w 90"/>
                  <a:gd name="T13" fmla="*/ 17 h 84"/>
                  <a:gd name="T14" fmla="*/ 12 w 90"/>
                  <a:gd name="T15" fmla="*/ 17 h 84"/>
                  <a:gd name="T16" fmla="*/ 12 w 90"/>
                  <a:gd name="T17" fmla="*/ 17 h 84"/>
                  <a:gd name="T18" fmla="*/ 18 w 90"/>
                  <a:gd name="T19" fmla="*/ 11 h 84"/>
                  <a:gd name="T20" fmla="*/ 18 w 90"/>
                  <a:gd name="T21" fmla="*/ 11 h 84"/>
                  <a:gd name="T22" fmla="*/ 18 w 90"/>
                  <a:gd name="T23" fmla="*/ 11 h 84"/>
                  <a:gd name="T24" fmla="*/ 25 w 90"/>
                  <a:gd name="T25" fmla="*/ 5 h 84"/>
                  <a:gd name="T26" fmla="*/ 30 w 90"/>
                  <a:gd name="T27" fmla="*/ 0 h 84"/>
                  <a:gd name="T28" fmla="*/ 10 w 90"/>
                  <a:gd name="T29" fmla="*/ 0 h 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0"/>
                  <a:gd name="T46" fmla="*/ 0 h 84"/>
                  <a:gd name="T47" fmla="*/ 90 w 90"/>
                  <a:gd name="T48" fmla="*/ 84 h 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0" h="84">
                    <a:moveTo>
                      <a:pt x="30" y="0"/>
                    </a:moveTo>
                    <a:lnTo>
                      <a:pt x="30" y="1"/>
                    </a:lnTo>
                    <a:lnTo>
                      <a:pt x="17" y="13"/>
                    </a:lnTo>
                    <a:lnTo>
                      <a:pt x="0" y="29"/>
                    </a:lnTo>
                    <a:lnTo>
                      <a:pt x="0" y="84"/>
                    </a:lnTo>
                    <a:lnTo>
                      <a:pt x="16" y="69"/>
                    </a:lnTo>
                    <a:lnTo>
                      <a:pt x="34" y="51"/>
                    </a:lnTo>
                    <a:lnTo>
                      <a:pt x="37" y="51"/>
                    </a:lnTo>
                    <a:lnTo>
                      <a:pt x="37" y="50"/>
                    </a:lnTo>
                    <a:lnTo>
                      <a:pt x="53" y="34"/>
                    </a:lnTo>
                    <a:lnTo>
                      <a:pt x="55" y="34"/>
                    </a:lnTo>
                    <a:lnTo>
                      <a:pt x="55" y="33"/>
                    </a:lnTo>
                    <a:lnTo>
                      <a:pt x="74" y="16"/>
                    </a:lnTo>
                    <a:lnTo>
                      <a:pt x="90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09" name="Freeform 2184"/>
              <p:cNvSpPr>
                <a:spLocks/>
              </p:cNvSpPr>
              <p:nvPr/>
            </p:nvSpPr>
            <p:spPr bwMode="auto">
              <a:xfrm>
                <a:off x="3062" y="2008"/>
                <a:ext cx="356" cy="295"/>
              </a:xfrm>
              <a:custGeom>
                <a:avLst/>
                <a:gdLst>
                  <a:gd name="T0" fmla="*/ 267 w 1067"/>
                  <a:gd name="T1" fmla="*/ 22 h 884"/>
                  <a:gd name="T2" fmla="*/ 296 w 1067"/>
                  <a:gd name="T3" fmla="*/ 52 h 884"/>
                  <a:gd name="T4" fmla="*/ 325 w 1067"/>
                  <a:gd name="T5" fmla="*/ 83 h 884"/>
                  <a:gd name="T6" fmla="*/ 330 w 1067"/>
                  <a:gd name="T7" fmla="*/ 101 h 884"/>
                  <a:gd name="T8" fmla="*/ 318 w 1067"/>
                  <a:gd name="T9" fmla="*/ 113 h 884"/>
                  <a:gd name="T10" fmla="*/ 299 w 1067"/>
                  <a:gd name="T11" fmla="*/ 130 h 884"/>
                  <a:gd name="T12" fmla="*/ 280 w 1067"/>
                  <a:gd name="T13" fmla="*/ 148 h 884"/>
                  <a:gd name="T14" fmla="*/ 266 w 1067"/>
                  <a:gd name="T15" fmla="*/ 160 h 884"/>
                  <a:gd name="T16" fmla="*/ 247 w 1067"/>
                  <a:gd name="T17" fmla="*/ 178 h 884"/>
                  <a:gd name="T18" fmla="*/ 235 w 1067"/>
                  <a:gd name="T19" fmla="*/ 189 h 884"/>
                  <a:gd name="T20" fmla="*/ 216 w 1067"/>
                  <a:gd name="T21" fmla="*/ 207 h 884"/>
                  <a:gd name="T22" fmla="*/ 209 w 1067"/>
                  <a:gd name="T23" fmla="*/ 213 h 884"/>
                  <a:gd name="T24" fmla="*/ 189 w 1067"/>
                  <a:gd name="T25" fmla="*/ 231 h 884"/>
                  <a:gd name="T26" fmla="*/ 176 w 1067"/>
                  <a:gd name="T27" fmla="*/ 242 h 884"/>
                  <a:gd name="T28" fmla="*/ 157 w 1067"/>
                  <a:gd name="T29" fmla="*/ 260 h 884"/>
                  <a:gd name="T30" fmla="*/ 144 w 1067"/>
                  <a:gd name="T31" fmla="*/ 272 h 884"/>
                  <a:gd name="T32" fmla="*/ 120 w 1067"/>
                  <a:gd name="T33" fmla="*/ 270 h 884"/>
                  <a:gd name="T34" fmla="*/ 107 w 1067"/>
                  <a:gd name="T35" fmla="*/ 257 h 884"/>
                  <a:gd name="T36" fmla="*/ 89 w 1067"/>
                  <a:gd name="T37" fmla="*/ 238 h 884"/>
                  <a:gd name="T38" fmla="*/ 70 w 1067"/>
                  <a:gd name="T39" fmla="*/ 218 h 884"/>
                  <a:gd name="T40" fmla="*/ 64 w 1067"/>
                  <a:gd name="T41" fmla="*/ 211 h 884"/>
                  <a:gd name="T42" fmla="*/ 46 w 1067"/>
                  <a:gd name="T43" fmla="*/ 192 h 884"/>
                  <a:gd name="T44" fmla="*/ 27 w 1067"/>
                  <a:gd name="T45" fmla="*/ 173 h 884"/>
                  <a:gd name="T46" fmla="*/ 15 w 1067"/>
                  <a:gd name="T47" fmla="*/ 159 h 884"/>
                  <a:gd name="T48" fmla="*/ 0 w 1067"/>
                  <a:gd name="T49" fmla="*/ 163 h 884"/>
                  <a:gd name="T50" fmla="*/ 21 w 1067"/>
                  <a:gd name="T51" fmla="*/ 185 h 884"/>
                  <a:gd name="T52" fmla="*/ 50 w 1067"/>
                  <a:gd name="T53" fmla="*/ 216 h 884"/>
                  <a:gd name="T54" fmla="*/ 68 w 1067"/>
                  <a:gd name="T55" fmla="*/ 235 h 884"/>
                  <a:gd name="T56" fmla="*/ 79 w 1067"/>
                  <a:gd name="T57" fmla="*/ 247 h 884"/>
                  <a:gd name="T58" fmla="*/ 90 w 1067"/>
                  <a:gd name="T59" fmla="*/ 259 h 884"/>
                  <a:gd name="T60" fmla="*/ 97 w 1067"/>
                  <a:gd name="T61" fmla="*/ 266 h 884"/>
                  <a:gd name="T62" fmla="*/ 108 w 1067"/>
                  <a:gd name="T63" fmla="*/ 278 h 884"/>
                  <a:gd name="T64" fmla="*/ 119 w 1067"/>
                  <a:gd name="T65" fmla="*/ 289 h 884"/>
                  <a:gd name="T66" fmla="*/ 140 w 1067"/>
                  <a:gd name="T67" fmla="*/ 294 h 884"/>
                  <a:gd name="T68" fmla="*/ 156 w 1067"/>
                  <a:gd name="T69" fmla="*/ 279 h 884"/>
                  <a:gd name="T70" fmla="*/ 170 w 1067"/>
                  <a:gd name="T71" fmla="*/ 267 h 884"/>
                  <a:gd name="T72" fmla="*/ 190 w 1067"/>
                  <a:gd name="T73" fmla="*/ 249 h 884"/>
                  <a:gd name="T74" fmla="*/ 202 w 1067"/>
                  <a:gd name="T75" fmla="*/ 238 h 884"/>
                  <a:gd name="T76" fmla="*/ 221 w 1067"/>
                  <a:gd name="T77" fmla="*/ 220 h 884"/>
                  <a:gd name="T78" fmla="*/ 240 w 1067"/>
                  <a:gd name="T79" fmla="*/ 202 h 884"/>
                  <a:gd name="T80" fmla="*/ 247 w 1067"/>
                  <a:gd name="T81" fmla="*/ 196 h 884"/>
                  <a:gd name="T82" fmla="*/ 267 w 1067"/>
                  <a:gd name="T83" fmla="*/ 178 h 884"/>
                  <a:gd name="T84" fmla="*/ 285 w 1067"/>
                  <a:gd name="T85" fmla="*/ 161 h 884"/>
                  <a:gd name="T86" fmla="*/ 299 w 1067"/>
                  <a:gd name="T87" fmla="*/ 149 h 884"/>
                  <a:gd name="T88" fmla="*/ 318 w 1067"/>
                  <a:gd name="T89" fmla="*/ 131 h 884"/>
                  <a:gd name="T90" fmla="*/ 331 w 1067"/>
                  <a:gd name="T91" fmla="*/ 119 h 884"/>
                  <a:gd name="T92" fmla="*/ 349 w 1067"/>
                  <a:gd name="T93" fmla="*/ 102 h 884"/>
                  <a:gd name="T94" fmla="*/ 356 w 1067"/>
                  <a:gd name="T95" fmla="*/ 95 h 884"/>
                  <a:gd name="T96" fmla="*/ 338 w 1067"/>
                  <a:gd name="T97" fmla="*/ 77 h 884"/>
                  <a:gd name="T98" fmla="*/ 325 w 1067"/>
                  <a:gd name="T99" fmla="*/ 63 h 884"/>
                  <a:gd name="T100" fmla="*/ 312 w 1067"/>
                  <a:gd name="T101" fmla="*/ 50 h 884"/>
                  <a:gd name="T102" fmla="*/ 294 w 1067"/>
                  <a:gd name="T103" fmla="*/ 31 h 884"/>
                  <a:gd name="T104" fmla="*/ 276 w 1067"/>
                  <a:gd name="T105" fmla="*/ 11 h 884"/>
                  <a:gd name="T106" fmla="*/ 247 w 1067"/>
                  <a:gd name="T107" fmla="*/ 0 h 88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67"/>
                  <a:gd name="T163" fmla="*/ 0 h 884"/>
                  <a:gd name="T164" fmla="*/ 1067 w 1067"/>
                  <a:gd name="T165" fmla="*/ 884 h 88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67" h="884">
                    <a:moveTo>
                      <a:pt x="739" y="0"/>
                    </a:moveTo>
                    <a:lnTo>
                      <a:pt x="749" y="10"/>
                    </a:lnTo>
                    <a:lnTo>
                      <a:pt x="766" y="29"/>
                    </a:lnTo>
                    <a:lnTo>
                      <a:pt x="783" y="47"/>
                    </a:lnTo>
                    <a:lnTo>
                      <a:pt x="801" y="65"/>
                    </a:lnTo>
                    <a:lnTo>
                      <a:pt x="818" y="84"/>
                    </a:lnTo>
                    <a:lnTo>
                      <a:pt x="835" y="102"/>
                    </a:lnTo>
                    <a:lnTo>
                      <a:pt x="853" y="120"/>
                    </a:lnTo>
                    <a:lnTo>
                      <a:pt x="870" y="139"/>
                    </a:lnTo>
                    <a:lnTo>
                      <a:pt x="887" y="157"/>
                    </a:lnTo>
                    <a:lnTo>
                      <a:pt x="904" y="176"/>
                    </a:lnTo>
                    <a:lnTo>
                      <a:pt x="922" y="194"/>
                    </a:lnTo>
                    <a:lnTo>
                      <a:pt x="939" y="212"/>
                    </a:lnTo>
                    <a:lnTo>
                      <a:pt x="956" y="231"/>
                    </a:lnTo>
                    <a:lnTo>
                      <a:pt x="974" y="249"/>
                    </a:lnTo>
                    <a:lnTo>
                      <a:pt x="991" y="267"/>
                    </a:lnTo>
                    <a:lnTo>
                      <a:pt x="1008" y="286"/>
                    </a:lnTo>
                    <a:lnTo>
                      <a:pt x="1008" y="287"/>
                    </a:lnTo>
                    <a:lnTo>
                      <a:pt x="992" y="303"/>
                    </a:lnTo>
                    <a:lnTo>
                      <a:pt x="990" y="303"/>
                    </a:lnTo>
                    <a:lnTo>
                      <a:pt x="990" y="304"/>
                    </a:lnTo>
                    <a:lnTo>
                      <a:pt x="974" y="320"/>
                    </a:lnTo>
                    <a:lnTo>
                      <a:pt x="971" y="320"/>
                    </a:lnTo>
                    <a:lnTo>
                      <a:pt x="971" y="321"/>
                    </a:lnTo>
                    <a:lnTo>
                      <a:pt x="952" y="338"/>
                    </a:lnTo>
                    <a:lnTo>
                      <a:pt x="934" y="355"/>
                    </a:lnTo>
                    <a:lnTo>
                      <a:pt x="915" y="374"/>
                    </a:lnTo>
                    <a:lnTo>
                      <a:pt x="912" y="374"/>
                    </a:lnTo>
                    <a:lnTo>
                      <a:pt x="912" y="375"/>
                    </a:lnTo>
                    <a:lnTo>
                      <a:pt x="896" y="391"/>
                    </a:lnTo>
                    <a:lnTo>
                      <a:pt x="894" y="391"/>
                    </a:lnTo>
                    <a:lnTo>
                      <a:pt x="894" y="392"/>
                    </a:lnTo>
                    <a:lnTo>
                      <a:pt x="875" y="409"/>
                    </a:lnTo>
                    <a:lnTo>
                      <a:pt x="857" y="426"/>
                    </a:lnTo>
                    <a:lnTo>
                      <a:pt x="838" y="443"/>
                    </a:lnTo>
                    <a:lnTo>
                      <a:pt x="819" y="461"/>
                    </a:lnTo>
                    <a:lnTo>
                      <a:pt x="817" y="461"/>
                    </a:lnTo>
                    <a:lnTo>
                      <a:pt x="817" y="463"/>
                    </a:lnTo>
                    <a:lnTo>
                      <a:pt x="801" y="478"/>
                    </a:lnTo>
                    <a:lnTo>
                      <a:pt x="798" y="478"/>
                    </a:lnTo>
                    <a:lnTo>
                      <a:pt x="798" y="480"/>
                    </a:lnTo>
                    <a:lnTo>
                      <a:pt x="779" y="497"/>
                    </a:lnTo>
                    <a:lnTo>
                      <a:pt x="761" y="514"/>
                    </a:lnTo>
                    <a:lnTo>
                      <a:pt x="742" y="532"/>
                    </a:lnTo>
                    <a:lnTo>
                      <a:pt x="739" y="532"/>
                    </a:lnTo>
                    <a:lnTo>
                      <a:pt x="739" y="533"/>
                    </a:lnTo>
                    <a:lnTo>
                      <a:pt x="723" y="549"/>
                    </a:lnTo>
                    <a:lnTo>
                      <a:pt x="721" y="549"/>
                    </a:lnTo>
                    <a:lnTo>
                      <a:pt x="721" y="551"/>
                    </a:lnTo>
                    <a:lnTo>
                      <a:pt x="705" y="566"/>
                    </a:lnTo>
                    <a:lnTo>
                      <a:pt x="702" y="566"/>
                    </a:lnTo>
                    <a:lnTo>
                      <a:pt x="702" y="568"/>
                    </a:lnTo>
                    <a:lnTo>
                      <a:pt x="684" y="585"/>
                    </a:lnTo>
                    <a:lnTo>
                      <a:pt x="665" y="602"/>
                    </a:lnTo>
                    <a:lnTo>
                      <a:pt x="646" y="620"/>
                    </a:lnTo>
                    <a:lnTo>
                      <a:pt x="644" y="620"/>
                    </a:lnTo>
                    <a:lnTo>
                      <a:pt x="644" y="621"/>
                    </a:lnTo>
                    <a:lnTo>
                      <a:pt x="628" y="637"/>
                    </a:lnTo>
                    <a:lnTo>
                      <a:pt x="625" y="637"/>
                    </a:lnTo>
                    <a:lnTo>
                      <a:pt x="625" y="638"/>
                    </a:lnTo>
                    <a:lnTo>
                      <a:pt x="606" y="655"/>
                    </a:lnTo>
                    <a:lnTo>
                      <a:pt x="588" y="672"/>
                    </a:lnTo>
                    <a:lnTo>
                      <a:pt x="569" y="691"/>
                    </a:lnTo>
                    <a:lnTo>
                      <a:pt x="566" y="691"/>
                    </a:lnTo>
                    <a:lnTo>
                      <a:pt x="566" y="692"/>
                    </a:lnTo>
                    <a:lnTo>
                      <a:pt x="550" y="708"/>
                    </a:lnTo>
                    <a:lnTo>
                      <a:pt x="548" y="708"/>
                    </a:lnTo>
                    <a:lnTo>
                      <a:pt x="548" y="709"/>
                    </a:lnTo>
                    <a:lnTo>
                      <a:pt x="532" y="725"/>
                    </a:lnTo>
                    <a:lnTo>
                      <a:pt x="529" y="725"/>
                    </a:lnTo>
                    <a:lnTo>
                      <a:pt x="529" y="726"/>
                    </a:lnTo>
                    <a:lnTo>
                      <a:pt x="511" y="743"/>
                    </a:lnTo>
                    <a:lnTo>
                      <a:pt x="492" y="760"/>
                    </a:lnTo>
                    <a:lnTo>
                      <a:pt x="473" y="779"/>
                    </a:lnTo>
                    <a:lnTo>
                      <a:pt x="471" y="779"/>
                    </a:lnTo>
                    <a:lnTo>
                      <a:pt x="471" y="780"/>
                    </a:lnTo>
                    <a:lnTo>
                      <a:pt x="455" y="796"/>
                    </a:lnTo>
                    <a:lnTo>
                      <a:pt x="452" y="796"/>
                    </a:lnTo>
                    <a:lnTo>
                      <a:pt x="452" y="797"/>
                    </a:lnTo>
                    <a:lnTo>
                      <a:pt x="433" y="814"/>
                    </a:lnTo>
                    <a:lnTo>
                      <a:pt x="415" y="831"/>
                    </a:lnTo>
                    <a:lnTo>
                      <a:pt x="396" y="848"/>
                    </a:lnTo>
                    <a:lnTo>
                      <a:pt x="379" y="830"/>
                    </a:lnTo>
                    <a:lnTo>
                      <a:pt x="360" y="811"/>
                    </a:lnTo>
                    <a:lnTo>
                      <a:pt x="360" y="809"/>
                    </a:lnTo>
                    <a:lnTo>
                      <a:pt x="359" y="809"/>
                    </a:lnTo>
                    <a:lnTo>
                      <a:pt x="342" y="790"/>
                    </a:lnTo>
                    <a:lnTo>
                      <a:pt x="323" y="772"/>
                    </a:lnTo>
                    <a:lnTo>
                      <a:pt x="323" y="770"/>
                    </a:lnTo>
                    <a:lnTo>
                      <a:pt x="322" y="770"/>
                    </a:lnTo>
                    <a:lnTo>
                      <a:pt x="304" y="751"/>
                    </a:lnTo>
                    <a:lnTo>
                      <a:pt x="286" y="733"/>
                    </a:lnTo>
                    <a:lnTo>
                      <a:pt x="286" y="730"/>
                    </a:lnTo>
                    <a:lnTo>
                      <a:pt x="284" y="730"/>
                    </a:lnTo>
                    <a:lnTo>
                      <a:pt x="267" y="712"/>
                    </a:lnTo>
                    <a:lnTo>
                      <a:pt x="248" y="693"/>
                    </a:lnTo>
                    <a:lnTo>
                      <a:pt x="248" y="691"/>
                    </a:lnTo>
                    <a:lnTo>
                      <a:pt x="247" y="691"/>
                    </a:lnTo>
                    <a:lnTo>
                      <a:pt x="230" y="672"/>
                    </a:lnTo>
                    <a:lnTo>
                      <a:pt x="211" y="654"/>
                    </a:lnTo>
                    <a:lnTo>
                      <a:pt x="211" y="651"/>
                    </a:lnTo>
                    <a:lnTo>
                      <a:pt x="210" y="651"/>
                    </a:lnTo>
                    <a:lnTo>
                      <a:pt x="194" y="636"/>
                    </a:lnTo>
                    <a:lnTo>
                      <a:pt x="194" y="633"/>
                    </a:lnTo>
                    <a:lnTo>
                      <a:pt x="193" y="633"/>
                    </a:lnTo>
                    <a:lnTo>
                      <a:pt x="175" y="615"/>
                    </a:lnTo>
                    <a:lnTo>
                      <a:pt x="157" y="596"/>
                    </a:lnTo>
                    <a:lnTo>
                      <a:pt x="157" y="594"/>
                    </a:lnTo>
                    <a:lnTo>
                      <a:pt x="155" y="594"/>
                    </a:lnTo>
                    <a:lnTo>
                      <a:pt x="138" y="575"/>
                    </a:lnTo>
                    <a:lnTo>
                      <a:pt x="119" y="557"/>
                    </a:lnTo>
                    <a:lnTo>
                      <a:pt x="119" y="554"/>
                    </a:lnTo>
                    <a:lnTo>
                      <a:pt x="118" y="554"/>
                    </a:lnTo>
                    <a:lnTo>
                      <a:pt x="101" y="536"/>
                    </a:lnTo>
                    <a:lnTo>
                      <a:pt x="82" y="518"/>
                    </a:lnTo>
                    <a:lnTo>
                      <a:pt x="82" y="515"/>
                    </a:lnTo>
                    <a:lnTo>
                      <a:pt x="81" y="515"/>
                    </a:lnTo>
                    <a:lnTo>
                      <a:pt x="63" y="497"/>
                    </a:lnTo>
                    <a:lnTo>
                      <a:pt x="45" y="478"/>
                    </a:lnTo>
                    <a:lnTo>
                      <a:pt x="45" y="476"/>
                    </a:lnTo>
                    <a:lnTo>
                      <a:pt x="43" y="476"/>
                    </a:lnTo>
                    <a:lnTo>
                      <a:pt x="26" y="457"/>
                    </a:lnTo>
                    <a:lnTo>
                      <a:pt x="9" y="439"/>
                    </a:lnTo>
                    <a:lnTo>
                      <a:pt x="0" y="430"/>
                    </a:lnTo>
                    <a:lnTo>
                      <a:pt x="0" y="489"/>
                    </a:lnTo>
                    <a:lnTo>
                      <a:pt x="1" y="489"/>
                    </a:lnTo>
                    <a:lnTo>
                      <a:pt x="10" y="499"/>
                    </a:lnTo>
                    <a:lnTo>
                      <a:pt x="27" y="518"/>
                    </a:lnTo>
                    <a:lnTo>
                      <a:pt x="45" y="536"/>
                    </a:lnTo>
                    <a:lnTo>
                      <a:pt x="62" y="554"/>
                    </a:lnTo>
                    <a:lnTo>
                      <a:pt x="79" y="573"/>
                    </a:lnTo>
                    <a:lnTo>
                      <a:pt x="97" y="591"/>
                    </a:lnTo>
                    <a:lnTo>
                      <a:pt x="114" y="610"/>
                    </a:lnTo>
                    <a:lnTo>
                      <a:pt x="131" y="628"/>
                    </a:lnTo>
                    <a:lnTo>
                      <a:pt x="149" y="646"/>
                    </a:lnTo>
                    <a:lnTo>
                      <a:pt x="166" y="665"/>
                    </a:lnTo>
                    <a:lnTo>
                      <a:pt x="183" y="683"/>
                    </a:lnTo>
                    <a:lnTo>
                      <a:pt x="202" y="701"/>
                    </a:lnTo>
                    <a:lnTo>
                      <a:pt x="202" y="704"/>
                    </a:lnTo>
                    <a:lnTo>
                      <a:pt x="203" y="704"/>
                    </a:lnTo>
                    <a:lnTo>
                      <a:pt x="219" y="720"/>
                    </a:lnTo>
                    <a:lnTo>
                      <a:pt x="219" y="722"/>
                    </a:lnTo>
                    <a:lnTo>
                      <a:pt x="220" y="722"/>
                    </a:lnTo>
                    <a:lnTo>
                      <a:pt x="236" y="738"/>
                    </a:lnTo>
                    <a:lnTo>
                      <a:pt x="236" y="741"/>
                    </a:lnTo>
                    <a:lnTo>
                      <a:pt x="238" y="741"/>
                    </a:lnTo>
                    <a:lnTo>
                      <a:pt x="254" y="756"/>
                    </a:lnTo>
                    <a:lnTo>
                      <a:pt x="254" y="759"/>
                    </a:lnTo>
                    <a:lnTo>
                      <a:pt x="255" y="759"/>
                    </a:lnTo>
                    <a:lnTo>
                      <a:pt x="271" y="775"/>
                    </a:lnTo>
                    <a:lnTo>
                      <a:pt x="271" y="777"/>
                    </a:lnTo>
                    <a:lnTo>
                      <a:pt x="272" y="777"/>
                    </a:lnTo>
                    <a:lnTo>
                      <a:pt x="288" y="793"/>
                    </a:lnTo>
                    <a:lnTo>
                      <a:pt x="288" y="796"/>
                    </a:lnTo>
                    <a:lnTo>
                      <a:pt x="290" y="796"/>
                    </a:lnTo>
                    <a:lnTo>
                      <a:pt x="306" y="811"/>
                    </a:lnTo>
                    <a:lnTo>
                      <a:pt x="306" y="814"/>
                    </a:lnTo>
                    <a:lnTo>
                      <a:pt x="307" y="814"/>
                    </a:lnTo>
                    <a:lnTo>
                      <a:pt x="323" y="830"/>
                    </a:lnTo>
                    <a:lnTo>
                      <a:pt x="323" y="832"/>
                    </a:lnTo>
                    <a:lnTo>
                      <a:pt x="324" y="832"/>
                    </a:lnTo>
                    <a:lnTo>
                      <a:pt x="340" y="848"/>
                    </a:lnTo>
                    <a:lnTo>
                      <a:pt x="340" y="851"/>
                    </a:lnTo>
                    <a:lnTo>
                      <a:pt x="342" y="851"/>
                    </a:lnTo>
                    <a:lnTo>
                      <a:pt x="358" y="867"/>
                    </a:lnTo>
                    <a:lnTo>
                      <a:pt x="358" y="869"/>
                    </a:lnTo>
                    <a:lnTo>
                      <a:pt x="359" y="869"/>
                    </a:lnTo>
                    <a:lnTo>
                      <a:pt x="372" y="884"/>
                    </a:lnTo>
                    <a:lnTo>
                      <a:pt x="419" y="884"/>
                    </a:lnTo>
                    <a:lnTo>
                      <a:pt x="419" y="882"/>
                    </a:lnTo>
                    <a:lnTo>
                      <a:pt x="429" y="872"/>
                    </a:lnTo>
                    <a:lnTo>
                      <a:pt x="432" y="872"/>
                    </a:lnTo>
                    <a:lnTo>
                      <a:pt x="432" y="870"/>
                    </a:lnTo>
                    <a:lnTo>
                      <a:pt x="451" y="853"/>
                    </a:lnTo>
                    <a:lnTo>
                      <a:pt x="469" y="836"/>
                    </a:lnTo>
                    <a:lnTo>
                      <a:pt x="488" y="818"/>
                    </a:lnTo>
                    <a:lnTo>
                      <a:pt x="491" y="818"/>
                    </a:lnTo>
                    <a:lnTo>
                      <a:pt x="491" y="817"/>
                    </a:lnTo>
                    <a:lnTo>
                      <a:pt x="507" y="801"/>
                    </a:lnTo>
                    <a:lnTo>
                      <a:pt x="509" y="801"/>
                    </a:lnTo>
                    <a:lnTo>
                      <a:pt x="509" y="800"/>
                    </a:lnTo>
                    <a:lnTo>
                      <a:pt x="528" y="783"/>
                    </a:lnTo>
                    <a:lnTo>
                      <a:pt x="546" y="766"/>
                    </a:lnTo>
                    <a:lnTo>
                      <a:pt x="565" y="747"/>
                    </a:lnTo>
                    <a:lnTo>
                      <a:pt x="568" y="747"/>
                    </a:lnTo>
                    <a:lnTo>
                      <a:pt x="568" y="746"/>
                    </a:lnTo>
                    <a:lnTo>
                      <a:pt x="584" y="730"/>
                    </a:lnTo>
                    <a:lnTo>
                      <a:pt x="586" y="730"/>
                    </a:lnTo>
                    <a:lnTo>
                      <a:pt x="586" y="729"/>
                    </a:lnTo>
                    <a:lnTo>
                      <a:pt x="605" y="712"/>
                    </a:lnTo>
                    <a:lnTo>
                      <a:pt x="624" y="695"/>
                    </a:lnTo>
                    <a:lnTo>
                      <a:pt x="642" y="676"/>
                    </a:lnTo>
                    <a:lnTo>
                      <a:pt x="645" y="676"/>
                    </a:lnTo>
                    <a:lnTo>
                      <a:pt x="645" y="675"/>
                    </a:lnTo>
                    <a:lnTo>
                      <a:pt x="661" y="659"/>
                    </a:lnTo>
                    <a:lnTo>
                      <a:pt x="664" y="659"/>
                    </a:lnTo>
                    <a:lnTo>
                      <a:pt x="664" y="658"/>
                    </a:lnTo>
                    <a:lnTo>
                      <a:pt x="682" y="641"/>
                    </a:lnTo>
                    <a:lnTo>
                      <a:pt x="701" y="624"/>
                    </a:lnTo>
                    <a:lnTo>
                      <a:pt x="720" y="606"/>
                    </a:lnTo>
                    <a:lnTo>
                      <a:pt x="722" y="606"/>
                    </a:lnTo>
                    <a:lnTo>
                      <a:pt x="722" y="604"/>
                    </a:lnTo>
                    <a:lnTo>
                      <a:pt x="738" y="589"/>
                    </a:lnTo>
                    <a:lnTo>
                      <a:pt x="741" y="589"/>
                    </a:lnTo>
                    <a:lnTo>
                      <a:pt x="741" y="587"/>
                    </a:lnTo>
                    <a:lnTo>
                      <a:pt x="759" y="570"/>
                    </a:lnTo>
                    <a:lnTo>
                      <a:pt x="778" y="553"/>
                    </a:lnTo>
                    <a:lnTo>
                      <a:pt x="797" y="535"/>
                    </a:lnTo>
                    <a:lnTo>
                      <a:pt x="799" y="535"/>
                    </a:lnTo>
                    <a:lnTo>
                      <a:pt x="799" y="533"/>
                    </a:lnTo>
                    <a:lnTo>
                      <a:pt x="815" y="518"/>
                    </a:lnTo>
                    <a:lnTo>
                      <a:pt x="818" y="518"/>
                    </a:lnTo>
                    <a:lnTo>
                      <a:pt x="818" y="516"/>
                    </a:lnTo>
                    <a:lnTo>
                      <a:pt x="837" y="499"/>
                    </a:lnTo>
                    <a:lnTo>
                      <a:pt x="855" y="482"/>
                    </a:lnTo>
                    <a:lnTo>
                      <a:pt x="874" y="464"/>
                    </a:lnTo>
                    <a:lnTo>
                      <a:pt x="877" y="464"/>
                    </a:lnTo>
                    <a:lnTo>
                      <a:pt x="877" y="463"/>
                    </a:lnTo>
                    <a:lnTo>
                      <a:pt x="893" y="447"/>
                    </a:lnTo>
                    <a:lnTo>
                      <a:pt x="895" y="447"/>
                    </a:lnTo>
                    <a:lnTo>
                      <a:pt x="895" y="446"/>
                    </a:lnTo>
                    <a:lnTo>
                      <a:pt x="914" y="429"/>
                    </a:lnTo>
                    <a:lnTo>
                      <a:pt x="932" y="412"/>
                    </a:lnTo>
                    <a:lnTo>
                      <a:pt x="951" y="393"/>
                    </a:lnTo>
                    <a:lnTo>
                      <a:pt x="954" y="393"/>
                    </a:lnTo>
                    <a:lnTo>
                      <a:pt x="954" y="392"/>
                    </a:lnTo>
                    <a:lnTo>
                      <a:pt x="970" y="376"/>
                    </a:lnTo>
                    <a:lnTo>
                      <a:pt x="972" y="376"/>
                    </a:lnTo>
                    <a:lnTo>
                      <a:pt x="972" y="375"/>
                    </a:lnTo>
                    <a:lnTo>
                      <a:pt x="991" y="358"/>
                    </a:lnTo>
                    <a:lnTo>
                      <a:pt x="1010" y="341"/>
                    </a:lnTo>
                    <a:lnTo>
                      <a:pt x="1028" y="322"/>
                    </a:lnTo>
                    <a:lnTo>
                      <a:pt x="1031" y="322"/>
                    </a:lnTo>
                    <a:lnTo>
                      <a:pt x="1031" y="321"/>
                    </a:lnTo>
                    <a:lnTo>
                      <a:pt x="1047" y="305"/>
                    </a:lnTo>
                    <a:lnTo>
                      <a:pt x="1050" y="305"/>
                    </a:lnTo>
                    <a:lnTo>
                      <a:pt x="1050" y="304"/>
                    </a:lnTo>
                    <a:lnTo>
                      <a:pt x="1067" y="288"/>
                    </a:lnTo>
                    <a:lnTo>
                      <a:pt x="1067" y="286"/>
                    </a:lnTo>
                    <a:lnTo>
                      <a:pt x="1066" y="286"/>
                    </a:lnTo>
                    <a:lnTo>
                      <a:pt x="1050" y="270"/>
                    </a:lnTo>
                    <a:lnTo>
                      <a:pt x="1050" y="267"/>
                    </a:lnTo>
                    <a:lnTo>
                      <a:pt x="1048" y="267"/>
                    </a:lnTo>
                    <a:lnTo>
                      <a:pt x="1031" y="249"/>
                    </a:lnTo>
                    <a:lnTo>
                      <a:pt x="1012" y="231"/>
                    </a:lnTo>
                    <a:lnTo>
                      <a:pt x="1012" y="228"/>
                    </a:lnTo>
                    <a:lnTo>
                      <a:pt x="1011" y="228"/>
                    </a:lnTo>
                    <a:lnTo>
                      <a:pt x="994" y="210"/>
                    </a:lnTo>
                    <a:lnTo>
                      <a:pt x="975" y="191"/>
                    </a:lnTo>
                    <a:lnTo>
                      <a:pt x="975" y="189"/>
                    </a:lnTo>
                    <a:lnTo>
                      <a:pt x="974" y="189"/>
                    </a:lnTo>
                    <a:lnTo>
                      <a:pt x="956" y="170"/>
                    </a:lnTo>
                    <a:lnTo>
                      <a:pt x="938" y="152"/>
                    </a:lnTo>
                    <a:lnTo>
                      <a:pt x="938" y="149"/>
                    </a:lnTo>
                    <a:lnTo>
                      <a:pt x="936" y="149"/>
                    </a:lnTo>
                    <a:lnTo>
                      <a:pt x="919" y="131"/>
                    </a:lnTo>
                    <a:lnTo>
                      <a:pt x="902" y="113"/>
                    </a:lnTo>
                    <a:lnTo>
                      <a:pt x="883" y="94"/>
                    </a:lnTo>
                    <a:lnTo>
                      <a:pt x="883" y="92"/>
                    </a:lnTo>
                    <a:lnTo>
                      <a:pt x="882" y="92"/>
                    </a:lnTo>
                    <a:lnTo>
                      <a:pt x="865" y="73"/>
                    </a:lnTo>
                    <a:lnTo>
                      <a:pt x="846" y="55"/>
                    </a:lnTo>
                    <a:lnTo>
                      <a:pt x="846" y="52"/>
                    </a:lnTo>
                    <a:lnTo>
                      <a:pt x="845" y="52"/>
                    </a:lnTo>
                    <a:lnTo>
                      <a:pt x="827" y="34"/>
                    </a:lnTo>
                    <a:lnTo>
                      <a:pt x="809" y="16"/>
                    </a:lnTo>
                    <a:lnTo>
                      <a:pt x="809" y="13"/>
                    </a:lnTo>
                    <a:lnTo>
                      <a:pt x="807" y="13"/>
                    </a:lnTo>
                    <a:lnTo>
                      <a:pt x="795" y="0"/>
                    </a:lnTo>
                    <a:lnTo>
                      <a:pt x="739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0" name="Freeform 2185"/>
              <p:cNvSpPr>
                <a:spLocks/>
              </p:cNvSpPr>
              <p:nvPr/>
            </p:nvSpPr>
            <p:spPr bwMode="auto">
              <a:xfrm>
                <a:off x="3062" y="2008"/>
                <a:ext cx="49" cy="46"/>
              </a:xfrm>
              <a:custGeom>
                <a:avLst/>
                <a:gdLst>
                  <a:gd name="T0" fmla="*/ 30 w 147"/>
                  <a:gd name="T1" fmla="*/ 0 h 136"/>
                  <a:gd name="T2" fmla="*/ 30 w 147"/>
                  <a:gd name="T3" fmla="*/ 0 h 136"/>
                  <a:gd name="T4" fmla="*/ 25 w 147"/>
                  <a:gd name="T5" fmla="*/ 5 h 136"/>
                  <a:gd name="T6" fmla="*/ 24 w 147"/>
                  <a:gd name="T7" fmla="*/ 5 h 136"/>
                  <a:gd name="T8" fmla="*/ 24 w 147"/>
                  <a:gd name="T9" fmla="*/ 5 h 136"/>
                  <a:gd name="T10" fmla="*/ 18 w 147"/>
                  <a:gd name="T11" fmla="*/ 11 h 136"/>
                  <a:gd name="T12" fmla="*/ 12 w 147"/>
                  <a:gd name="T13" fmla="*/ 17 h 136"/>
                  <a:gd name="T14" fmla="*/ 6 w 147"/>
                  <a:gd name="T15" fmla="*/ 23 h 136"/>
                  <a:gd name="T16" fmla="*/ 5 w 147"/>
                  <a:gd name="T17" fmla="*/ 23 h 136"/>
                  <a:gd name="T18" fmla="*/ 5 w 147"/>
                  <a:gd name="T19" fmla="*/ 23 h 136"/>
                  <a:gd name="T20" fmla="*/ 0 w 147"/>
                  <a:gd name="T21" fmla="*/ 28 h 136"/>
                  <a:gd name="T22" fmla="*/ 0 w 147"/>
                  <a:gd name="T23" fmla="*/ 46 h 136"/>
                  <a:gd name="T24" fmla="*/ 4 w 147"/>
                  <a:gd name="T25" fmla="*/ 42 h 136"/>
                  <a:gd name="T26" fmla="*/ 5 w 147"/>
                  <a:gd name="T27" fmla="*/ 42 h 136"/>
                  <a:gd name="T28" fmla="*/ 5 w 147"/>
                  <a:gd name="T29" fmla="*/ 41 h 136"/>
                  <a:gd name="T30" fmla="*/ 10 w 147"/>
                  <a:gd name="T31" fmla="*/ 36 h 136"/>
                  <a:gd name="T32" fmla="*/ 11 w 147"/>
                  <a:gd name="T33" fmla="*/ 36 h 136"/>
                  <a:gd name="T34" fmla="*/ 11 w 147"/>
                  <a:gd name="T35" fmla="*/ 36 h 136"/>
                  <a:gd name="T36" fmla="*/ 18 w 147"/>
                  <a:gd name="T37" fmla="*/ 30 h 136"/>
                  <a:gd name="T38" fmla="*/ 24 w 147"/>
                  <a:gd name="T39" fmla="*/ 24 h 136"/>
                  <a:gd name="T40" fmla="*/ 30 w 147"/>
                  <a:gd name="T41" fmla="*/ 18 h 136"/>
                  <a:gd name="T42" fmla="*/ 36 w 147"/>
                  <a:gd name="T43" fmla="*/ 12 h 136"/>
                  <a:gd name="T44" fmla="*/ 37 w 147"/>
                  <a:gd name="T45" fmla="*/ 12 h 136"/>
                  <a:gd name="T46" fmla="*/ 37 w 147"/>
                  <a:gd name="T47" fmla="*/ 12 h 136"/>
                  <a:gd name="T48" fmla="*/ 42 w 147"/>
                  <a:gd name="T49" fmla="*/ 6 h 136"/>
                  <a:gd name="T50" fmla="*/ 43 w 147"/>
                  <a:gd name="T51" fmla="*/ 6 h 136"/>
                  <a:gd name="T52" fmla="*/ 43 w 147"/>
                  <a:gd name="T53" fmla="*/ 6 h 136"/>
                  <a:gd name="T54" fmla="*/ 49 w 147"/>
                  <a:gd name="T55" fmla="*/ 0 h 136"/>
                  <a:gd name="T56" fmla="*/ 30 w 147"/>
                  <a:gd name="T57" fmla="*/ 0 h 1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7"/>
                  <a:gd name="T88" fmla="*/ 0 h 136"/>
                  <a:gd name="T89" fmla="*/ 147 w 147"/>
                  <a:gd name="T90" fmla="*/ 136 h 1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7" h="136">
                    <a:moveTo>
                      <a:pt x="89" y="0"/>
                    </a:moveTo>
                    <a:lnTo>
                      <a:pt x="89" y="1"/>
                    </a:lnTo>
                    <a:lnTo>
                      <a:pt x="75" y="14"/>
                    </a:lnTo>
                    <a:lnTo>
                      <a:pt x="73" y="14"/>
                    </a:lnTo>
                    <a:lnTo>
                      <a:pt x="73" y="16"/>
                    </a:lnTo>
                    <a:lnTo>
                      <a:pt x="54" y="33"/>
                    </a:lnTo>
                    <a:lnTo>
                      <a:pt x="35" y="50"/>
                    </a:lnTo>
                    <a:lnTo>
                      <a:pt x="17" y="68"/>
                    </a:lnTo>
                    <a:lnTo>
                      <a:pt x="14" y="68"/>
                    </a:lnTo>
                    <a:lnTo>
                      <a:pt x="14" y="69"/>
                    </a:lnTo>
                    <a:lnTo>
                      <a:pt x="0" y="82"/>
                    </a:lnTo>
                    <a:lnTo>
                      <a:pt x="0" y="136"/>
                    </a:lnTo>
                    <a:lnTo>
                      <a:pt x="13" y="123"/>
                    </a:lnTo>
                    <a:lnTo>
                      <a:pt x="16" y="123"/>
                    </a:lnTo>
                    <a:lnTo>
                      <a:pt x="16" y="122"/>
                    </a:lnTo>
                    <a:lnTo>
                      <a:pt x="31" y="106"/>
                    </a:lnTo>
                    <a:lnTo>
                      <a:pt x="34" y="106"/>
                    </a:lnTo>
                    <a:lnTo>
                      <a:pt x="34" y="105"/>
                    </a:lnTo>
                    <a:lnTo>
                      <a:pt x="53" y="88"/>
                    </a:lnTo>
                    <a:lnTo>
                      <a:pt x="71" y="71"/>
                    </a:lnTo>
                    <a:lnTo>
                      <a:pt x="90" y="54"/>
                    </a:lnTo>
                    <a:lnTo>
                      <a:pt x="109" y="35"/>
                    </a:lnTo>
                    <a:lnTo>
                      <a:pt x="111" y="35"/>
                    </a:lnTo>
                    <a:lnTo>
                      <a:pt x="111" y="34"/>
                    </a:lnTo>
                    <a:lnTo>
                      <a:pt x="127" y="18"/>
                    </a:lnTo>
                    <a:lnTo>
                      <a:pt x="130" y="18"/>
                    </a:lnTo>
                    <a:lnTo>
                      <a:pt x="130" y="17"/>
                    </a:lnTo>
                    <a:lnTo>
                      <a:pt x="147" y="0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1" name="Freeform 2186"/>
              <p:cNvSpPr>
                <a:spLocks/>
              </p:cNvSpPr>
              <p:nvPr/>
            </p:nvSpPr>
            <p:spPr bwMode="auto">
              <a:xfrm>
                <a:off x="3062" y="2008"/>
                <a:ext cx="337" cy="283"/>
              </a:xfrm>
              <a:custGeom>
                <a:avLst/>
                <a:gdLst>
                  <a:gd name="T0" fmla="*/ 241 w 1010"/>
                  <a:gd name="T1" fmla="*/ 13 h 849"/>
                  <a:gd name="T2" fmla="*/ 258 w 1010"/>
                  <a:gd name="T3" fmla="*/ 31 h 849"/>
                  <a:gd name="T4" fmla="*/ 276 w 1010"/>
                  <a:gd name="T5" fmla="*/ 50 h 849"/>
                  <a:gd name="T6" fmla="*/ 294 w 1010"/>
                  <a:gd name="T7" fmla="*/ 69 h 849"/>
                  <a:gd name="T8" fmla="*/ 300 w 1010"/>
                  <a:gd name="T9" fmla="*/ 76 h 849"/>
                  <a:gd name="T10" fmla="*/ 312 w 1010"/>
                  <a:gd name="T11" fmla="*/ 100 h 849"/>
                  <a:gd name="T12" fmla="*/ 305 w 1010"/>
                  <a:gd name="T13" fmla="*/ 106 h 849"/>
                  <a:gd name="T14" fmla="*/ 286 w 1010"/>
                  <a:gd name="T15" fmla="*/ 124 h 849"/>
                  <a:gd name="T16" fmla="*/ 267 w 1010"/>
                  <a:gd name="T17" fmla="*/ 141 h 849"/>
                  <a:gd name="T18" fmla="*/ 254 w 1010"/>
                  <a:gd name="T19" fmla="*/ 153 h 849"/>
                  <a:gd name="T20" fmla="*/ 241 w 1010"/>
                  <a:gd name="T21" fmla="*/ 165 h 849"/>
                  <a:gd name="T22" fmla="*/ 223 w 1010"/>
                  <a:gd name="T23" fmla="*/ 182 h 849"/>
                  <a:gd name="T24" fmla="*/ 203 w 1010"/>
                  <a:gd name="T25" fmla="*/ 200 h 849"/>
                  <a:gd name="T26" fmla="*/ 196 w 1010"/>
                  <a:gd name="T27" fmla="*/ 206 h 849"/>
                  <a:gd name="T28" fmla="*/ 178 w 1010"/>
                  <a:gd name="T29" fmla="*/ 223 h 849"/>
                  <a:gd name="T30" fmla="*/ 164 w 1010"/>
                  <a:gd name="T31" fmla="*/ 235 h 849"/>
                  <a:gd name="T32" fmla="*/ 144 w 1010"/>
                  <a:gd name="T33" fmla="*/ 253 h 849"/>
                  <a:gd name="T34" fmla="*/ 132 w 1010"/>
                  <a:gd name="T35" fmla="*/ 264 h 849"/>
                  <a:gd name="T36" fmla="*/ 114 w 1010"/>
                  <a:gd name="T37" fmla="*/ 245 h 849"/>
                  <a:gd name="T38" fmla="*/ 97 w 1010"/>
                  <a:gd name="T39" fmla="*/ 227 h 849"/>
                  <a:gd name="T40" fmla="*/ 85 w 1010"/>
                  <a:gd name="T41" fmla="*/ 214 h 849"/>
                  <a:gd name="T42" fmla="*/ 61 w 1010"/>
                  <a:gd name="T43" fmla="*/ 189 h 849"/>
                  <a:gd name="T44" fmla="*/ 55 w 1010"/>
                  <a:gd name="T45" fmla="*/ 182 h 849"/>
                  <a:gd name="T46" fmla="*/ 37 w 1010"/>
                  <a:gd name="T47" fmla="*/ 163 h 849"/>
                  <a:gd name="T48" fmla="*/ 19 w 1010"/>
                  <a:gd name="T49" fmla="*/ 145 h 849"/>
                  <a:gd name="T50" fmla="*/ 2 w 1010"/>
                  <a:gd name="T51" fmla="*/ 126 h 849"/>
                  <a:gd name="T52" fmla="*/ 0 w 1010"/>
                  <a:gd name="T53" fmla="*/ 144 h 849"/>
                  <a:gd name="T54" fmla="*/ 15 w 1010"/>
                  <a:gd name="T55" fmla="*/ 159 h 849"/>
                  <a:gd name="T56" fmla="*/ 33 w 1010"/>
                  <a:gd name="T57" fmla="*/ 179 h 849"/>
                  <a:gd name="T58" fmla="*/ 52 w 1010"/>
                  <a:gd name="T59" fmla="*/ 198 h 849"/>
                  <a:gd name="T60" fmla="*/ 64 w 1010"/>
                  <a:gd name="T61" fmla="*/ 212 h 849"/>
                  <a:gd name="T62" fmla="*/ 76 w 1010"/>
                  <a:gd name="T63" fmla="*/ 224 h 849"/>
                  <a:gd name="T64" fmla="*/ 95 w 1010"/>
                  <a:gd name="T65" fmla="*/ 243 h 849"/>
                  <a:gd name="T66" fmla="*/ 107 w 1010"/>
                  <a:gd name="T67" fmla="*/ 257 h 849"/>
                  <a:gd name="T68" fmla="*/ 120 w 1010"/>
                  <a:gd name="T69" fmla="*/ 270 h 849"/>
                  <a:gd name="T70" fmla="*/ 132 w 1010"/>
                  <a:gd name="T71" fmla="*/ 283 h 849"/>
                  <a:gd name="T72" fmla="*/ 145 w 1010"/>
                  <a:gd name="T73" fmla="*/ 272 h 849"/>
                  <a:gd name="T74" fmla="*/ 164 w 1010"/>
                  <a:gd name="T75" fmla="*/ 254 h 849"/>
                  <a:gd name="T76" fmla="*/ 177 w 1010"/>
                  <a:gd name="T77" fmla="*/ 242 h 849"/>
                  <a:gd name="T78" fmla="*/ 197 w 1010"/>
                  <a:gd name="T79" fmla="*/ 224 h 849"/>
                  <a:gd name="T80" fmla="*/ 215 w 1010"/>
                  <a:gd name="T81" fmla="*/ 207 h 849"/>
                  <a:gd name="T82" fmla="*/ 229 w 1010"/>
                  <a:gd name="T83" fmla="*/ 195 h 849"/>
                  <a:gd name="T84" fmla="*/ 253 w 1010"/>
                  <a:gd name="T85" fmla="*/ 172 h 849"/>
                  <a:gd name="T86" fmla="*/ 261 w 1010"/>
                  <a:gd name="T87" fmla="*/ 166 h 849"/>
                  <a:gd name="T88" fmla="*/ 280 w 1010"/>
                  <a:gd name="T89" fmla="*/ 148 h 849"/>
                  <a:gd name="T90" fmla="*/ 293 w 1010"/>
                  <a:gd name="T91" fmla="*/ 137 h 849"/>
                  <a:gd name="T92" fmla="*/ 312 w 1010"/>
                  <a:gd name="T93" fmla="*/ 119 h 849"/>
                  <a:gd name="T94" fmla="*/ 324 w 1010"/>
                  <a:gd name="T95" fmla="*/ 107 h 849"/>
                  <a:gd name="T96" fmla="*/ 331 w 1010"/>
                  <a:gd name="T97" fmla="*/ 90 h 849"/>
                  <a:gd name="T98" fmla="*/ 325 w 1010"/>
                  <a:gd name="T99" fmla="*/ 83 h 849"/>
                  <a:gd name="T100" fmla="*/ 314 w 1010"/>
                  <a:gd name="T101" fmla="*/ 70 h 849"/>
                  <a:gd name="T102" fmla="*/ 302 w 1010"/>
                  <a:gd name="T103" fmla="*/ 59 h 849"/>
                  <a:gd name="T104" fmla="*/ 296 w 1010"/>
                  <a:gd name="T105" fmla="*/ 52 h 849"/>
                  <a:gd name="T106" fmla="*/ 285 w 1010"/>
                  <a:gd name="T107" fmla="*/ 40 h 849"/>
                  <a:gd name="T108" fmla="*/ 273 w 1010"/>
                  <a:gd name="T109" fmla="*/ 28 h 849"/>
                  <a:gd name="T110" fmla="*/ 267 w 1010"/>
                  <a:gd name="T111" fmla="*/ 21 h 849"/>
                  <a:gd name="T112" fmla="*/ 256 w 1010"/>
                  <a:gd name="T113" fmla="*/ 9 h 849"/>
                  <a:gd name="T114" fmla="*/ 247 w 1010"/>
                  <a:gd name="T115" fmla="*/ 0 h 84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10"/>
                  <a:gd name="T175" fmla="*/ 0 h 849"/>
                  <a:gd name="T176" fmla="*/ 1010 w 1010"/>
                  <a:gd name="T177" fmla="*/ 849 h 849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10" h="849">
                    <a:moveTo>
                      <a:pt x="685" y="0"/>
                    </a:moveTo>
                    <a:lnTo>
                      <a:pt x="702" y="18"/>
                    </a:lnTo>
                    <a:lnTo>
                      <a:pt x="721" y="37"/>
                    </a:lnTo>
                    <a:lnTo>
                      <a:pt x="721" y="39"/>
                    </a:lnTo>
                    <a:lnTo>
                      <a:pt x="722" y="39"/>
                    </a:lnTo>
                    <a:lnTo>
                      <a:pt x="738" y="55"/>
                    </a:lnTo>
                    <a:lnTo>
                      <a:pt x="738" y="58"/>
                    </a:lnTo>
                    <a:lnTo>
                      <a:pt x="739" y="58"/>
                    </a:lnTo>
                    <a:lnTo>
                      <a:pt x="757" y="76"/>
                    </a:lnTo>
                    <a:lnTo>
                      <a:pt x="774" y="94"/>
                    </a:lnTo>
                    <a:lnTo>
                      <a:pt x="791" y="113"/>
                    </a:lnTo>
                    <a:lnTo>
                      <a:pt x="810" y="131"/>
                    </a:lnTo>
                    <a:lnTo>
                      <a:pt x="810" y="134"/>
                    </a:lnTo>
                    <a:lnTo>
                      <a:pt x="811" y="134"/>
                    </a:lnTo>
                    <a:lnTo>
                      <a:pt x="827" y="149"/>
                    </a:lnTo>
                    <a:lnTo>
                      <a:pt x="827" y="152"/>
                    </a:lnTo>
                    <a:lnTo>
                      <a:pt x="829" y="152"/>
                    </a:lnTo>
                    <a:lnTo>
                      <a:pt x="846" y="170"/>
                    </a:lnTo>
                    <a:lnTo>
                      <a:pt x="863" y="189"/>
                    </a:lnTo>
                    <a:lnTo>
                      <a:pt x="882" y="207"/>
                    </a:lnTo>
                    <a:lnTo>
                      <a:pt x="882" y="210"/>
                    </a:lnTo>
                    <a:lnTo>
                      <a:pt x="883" y="210"/>
                    </a:lnTo>
                    <a:lnTo>
                      <a:pt x="899" y="225"/>
                    </a:lnTo>
                    <a:lnTo>
                      <a:pt x="899" y="228"/>
                    </a:lnTo>
                    <a:lnTo>
                      <a:pt x="900" y="228"/>
                    </a:lnTo>
                    <a:lnTo>
                      <a:pt x="918" y="246"/>
                    </a:lnTo>
                    <a:lnTo>
                      <a:pt x="935" y="265"/>
                    </a:lnTo>
                    <a:lnTo>
                      <a:pt x="952" y="283"/>
                    </a:lnTo>
                    <a:lnTo>
                      <a:pt x="952" y="284"/>
                    </a:lnTo>
                    <a:lnTo>
                      <a:pt x="936" y="300"/>
                    </a:lnTo>
                    <a:lnTo>
                      <a:pt x="934" y="300"/>
                    </a:lnTo>
                    <a:lnTo>
                      <a:pt x="934" y="301"/>
                    </a:lnTo>
                    <a:lnTo>
                      <a:pt x="918" y="317"/>
                    </a:lnTo>
                    <a:lnTo>
                      <a:pt x="915" y="317"/>
                    </a:lnTo>
                    <a:lnTo>
                      <a:pt x="915" y="318"/>
                    </a:lnTo>
                    <a:lnTo>
                      <a:pt x="896" y="336"/>
                    </a:lnTo>
                    <a:lnTo>
                      <a:pt x="878" y="353"/>
                    </a:lnTo>
                    <a:lnTo>
                      <a:pt x="859" y="371"/>
                    </a:lnTo>
                    <a:lnTo>
                      <a:pt x="857" y="371"/>
                    </a:lnTo>
                    <a:lnTo>
                      <a:pt x="857" y="372"/>
                    </a:lnTo>
                    <a:lnTo>
                      <a:pt x="841" y="388"/>
                    </a:lnTo>
                    <a:lnTo>
                      <a:pt x="838" y="388"/>
                    </a:lnTo>
                    <a:lnTo>
                      <a:pt x="838" y="389"/>
                    </a:lnTo>
                    <a:lnTo>
                      <a:pt x="819" y="406"/>
                    </a:lnTo>
                    <a:lnTo>
                      <a:pt x="801" y="423"/>
                    </a:lnTo>
                    <a:lnTo>
                      <a:pt x="782" y="442"/>
                    </a:lnTo>
                    <a:lnTo>
                      <a:pt x="779" y="442"/>
                    </a:lnTo>
                    <a:lnTo>
                      <a:pt x="779" y="443"/>
                    </a:lnTo>
                    <a:lnTo>
                      <a:pt x="763" y="459"/>
                    </a:lnTo>
                    <a:lnTo>
                      <a:pt x="761" y="459"/>
                    </a:lnTo>
                    <a:lnTo>
                      <a:pt x="761" y="460"/>
                    </a:lnTo>
                    <a:lnTo>
                      <a:pt x="745" y="476"/>
                    </a:lnTo>
                    <a:lnTo>
                      <a:pt x="742" y="476"/>
                    </a:lnTo>
                    <a:lnTo>
                      <a:pt x="742" y="477"/>
                    </a:lnTo>
                    <a:lnTo>
                      <a:pt x="723" y="494"/>
                    </a:lnTo>
                    <a:lnTo>
                      <a:pt x="705" y="511"/>
                    </a:lnTo>
                    <a:lnTo>
                      <a:pt x="686" y="530"/>
                    </a:lnTo>
                    <a:lnTo>
                      <a:pt x="684" y="530"/>
                    </a:lnTo>
                    <a:lnTo>
                      <a:pt x="684" y="531"/>
                    </a:lnTo>
                    <a:lnTo>
                      <a:pt x="668" y="547"/>
                    </a:lnTo>
                    <a:lnTo>
                      <a:pt x="665" y="547"/>
                    </a:lnTo>
                    <a:lnTo>
                      <a:pt x="665" y="548"/>
                    </a:lnTo>
                    <a:lnTo>
                      <a:pt x="646" y="565"/>
                    </a:lnTo>
                    <a:lnTo>
                      <a:pt x="628" y="582"/>
                    </a:lnTo>
                    <a:lnTo>
                      <a:pt x="609" y="600"/>
                    </a:lnTo>
                    <a:lnTo>
                      <a:pt x="606" y="600"/>
                    </a:lnTo>
                    <a:lnTo>
                      <a:pt x="606" y="602"/>
                    </a:lnTo>
                    <a:lnTo>
                      <a:pt x="590" y="617"/>
                    </a:lnTo>
                    <a:lnTo>
                      <a:pt x="588" y="617"/>
                    </a:lnTo>
                    <a:lnTo>
                      <a:pt x="588" y="619"/>
                    </a:lnTo>
                    <a:lnTo>
                      <a:pt x="572" y="634"/>
                    </a:lnTo>
                    <a:lnTo>
                      <a:pt x="569" y="634"/>
                    </a:lnTo>
                    <a:lnTo>
                      <a:pt x="569" y="636"/>
                    </a:lnTo>
                    <a:lnTo>
                      <a:pt x="550" y="653"/>
                    </a:lnTo>
                    <a:lnTo>
                      <a:pt x="532" y="670"/>
                    </a:lnTo>
                    <a:lnTo>
                      <a:pt x="513" y="688"/>
                    </a:lnTo>
                    <a:lnTo>
                      <a:pt x="511" y="688"/>
                    </a:lnTo>
                    <a:lnTo>
                      <a:pt x="511" y="690"/>
                    </a:lnTo>
                    <a:lnTo>
                      <a:pt x="495" y="705"/>
                    </a:lnTo>
                    <a:lnTo>
                      <a:pt x="492" y="705"/>
                    </a:lnTo>
                    <a:lnTo>
                      <a:pt x="492" y="707"/>
                    </a:lnTo>
                    <a:lnTo>
                      <a:pt x="473" y="724"/>
                    </a:lnTo>
                    <a:lnTo>
                      <a:pt x="455" y="741"/>
                    </a:lnTo>
                    <a:lnTo>
                      <a:pt x="436" y="759"/>
                    </a:lnTo>
                    <a:lnTo>
                      <a:pt x="433" y="759"/>
                    </a:lnTo>
                    <a:lnTo>
                      <a:pt x="433" y="760"/>
                    </a:lnTo>
                    <a:lnTo>
                      <a:pt x="417" y="776"/>
                    </a:lnTo>
                    <a:lnTo>
                      <a:pt x="415" y="776"/>
                    </a:lnTo>
                    <a:lnTo>
                      <a:pt x="415" y="777"/>
                    </a:lnTo>
                    <a:lnTo>
                      <a:pt x="397" y="793"/>
                    </a:lnTo>
                    <a:lnTo>
                      <a:pt x="380" y="775"/>
                    </a:lnTo>
                    <a:lnTo>
                      <a:pt x="363" y="756"/>
                    </a:lnTo>
                    <a:lnTo>
                      <a:pt x="344" y="738"/>
                    </a:lnTo>
                    <a:lnTo>
                      <a:pt x="344" y="735"/>
                    </a:lnTo>
                    <a:lnTo>
                      <a:pt x="343" y="735"/>
                    </a:lnTo>
                    <a:lnTo>
                      <a:pt x="327" y="720"/>
                    </a:lnTo>
                    <a:lnTo>
                      <a:pt x="327" y="717"/>
                    </a:lnTo>
                    <a:lnTo>
                      <a:pt x="326" y="717"/>
                    </a:lnTo>
                    <a:lnTo>
                      <a:pt x="308" y="699"/>
                    </a:lnTo>
                    <a:lnTo>
                      <a:pt x="291" y="680"/>
                    </a:lnTo>
                    <a:lnTo>
                      <a:pt x="272" y="662"/>
                    </a:lnTo>
                    <a:lnTo>
                      <a:pt x="272" y="659"/>
                    </a:lnTo>
                    <a:lnTo>
                      <a:pt x="271" y="659"/>
                    </a:lnTo>
                    <a:lnTo>
                      <a:pt x="255" y="644"/>
                    </a:lnTo>
                    <a:lnTo>
                      <a:pt x="255" y="641"/>
                    </a:lnTo>
                    <a:lnTo>
                      <a:pt x="254" y="641"/>
                    </a:lnTo>
                    <a:lnTo>
                      <a:pt x="236" y="623"/>
                    </a:lnTo>
                    <a:lnTo>
                      <a:pt x="219" y="604"/>
                    </a:lnTo>
                    <a:lnTo>
                      <a:pt x="202" y="586"/>
                    </a:lnTo>
                    <a:lnTo>
                      <a:pt x="183" y="568"/>
                    </a:lnTo>
                    <a:lnTo>
                      <a:pt x="183" y="565"/>
                    </a:lnTo>
                    <a:lnTo>
                      <a:pt x="182" y="565"/>
                    </a:lnTo>
                    <a:lnTo>
                      <a:pt x="166" y="549"/>
                    </a:lnTo>
                    <a:lnTo>
                      <a:pt x="166" y="547"/>
                    </a:lnTo>
                    <a:lnTo>
                      <a:pt x="165" y="547"/>
                    </a:lnTo>
                    <a:lnTo>
                      <a:pt x="147" y="528"/>
                    </a:lnTo>
                    <a:lnTo>
                      <a:pt x="130" y="510"/>
                    </a:lnTo>
                    <a:lnTo>
                      <a:pt x="111" y="492"/>
                    </a:lnTo>
                    <a:lnTo>
                      <a:pt x="111" y="489"/>
                    </a:lnTo>
                    <a:lnTo>
                      <a:pt x="110" y="489"/>
                    </a:lnTo>
                    <a:lnTo>
                      <a:pt x="94" y="473"/>
                    </a:lnTo>
                    <a:lnTo>
                      <a:pt x="94" y="471"/>
                    </a:lnTo>
                    <a:lnTo>
                      <a:pt x="93" y="471"/>
                    </a:lnTo>
                    <a:lnTo>
                      <a:pt x="75" y="452"/>
                    </a:lnTo>
                    <a:lnTo>
                      <a:pt x="58" y="434"/>
                    </a:lnTo>
                    <a:lnTo>
                      <a:pt x="41" y="415"/>
                    </a:lnTo>
                    <a:lnTo>
                      <a:pt x="22" y="397"/>
                    </a:lnTo>
                    <a:lnTo>
                      <a:pt x="22" y="395"/>
                    </a:lnTo>
                    <a:lnTo>
                      <a:pt x="21" y="395"/>
                    </a:lnTo>
                    <a:lnTo>
                      <a:pt x="5" y="379"/>
                    </a:lnTo>
                    <a:lnTo>
                      <a:pt x="5" y="376"/>
                    </a:lnTo>
                    <a:lnTo>
                      <a:pt x="4" y="376"/>
                    </a:lnTo>
                    <a:lnTo>
                      <a:pt x="0" y="372"/>
                    </a:lnTo>
                    <a:lnTo>
                      <a:pt x="0" y="431"/>
                    </a:lnTo>
                    <a:lnTo>
                      <a:pt x="1" y="431"/>
                    </a:lnTo>
                    <a:lnTo>
                      <a:pt x="8" y="439"/>
                    </a:lnTo>
                    <a:lnTo>
                      <a:pt x="25" y="457"/>
                    </a:lnTo>
                    <a:lnTo>
                      <a:pt x="43" y="476"/>
                    </a:lnTo>
                    <a:lnTo>
                      <a:pt x="43" y="478"/>
                    </a:lnTo>
                    <a:lnTo>
                      <a:pt x="45" y="478"/>
                    </a:lnTo>
                    <a:lnTo>
                      <a:pt x="62" y="497"/>
                    </a:lnTo>
                    <a:lnTo>
                      <a:pt x="81" y="515"/>
                    </a:lnTo>
                    <a:lnTo>
                      <a:pt x="81" y="518"/>
                    </a:lnTo>
                    <a:lnTo>
                      <a:pt x="82" y="518"/>
                    </a:lnTo>
                    <a:lnTo>
                      <a:pt x="99" y="536"/>
                    </a:lnTo>
                    <a:lnTo>
                      <a:pt x="118" y="554"/>
                    </a:lnTo>
                    <a:lnTo>
                      <a:pt x="118" y="557"/>
                    </a:lnTo>
                    <a:lnTo>
                      <a:pt x="119" y="557"/>
                    </a:lnTo>
                    <a:lnTo>
                      <a:pt x="137" y="575"/>
                    </a:lnTo>
                    <a:lnTo>
                      <a:pt x="155" y="594"/>
                    </a:lnTo>
                    <a:lnTo>
                      <a:pt x="155" y="596"/>
                    </a:lnTo>
                    <a:lnTo>
                      <a:pt x="157" y="596"/>
                    </a:lnTo>
                    <a:lnTo>
                      <a:pt x="174" y="615"/>
                    </a:lnTo>
                    <a:lnTo>
                      <a:pt x="193" y="633"/>
                    </a:lnTo>
                    <a:lnTo>
                      <a:pt x="193" y="636"/>
                    </a:lnTo>
                    <a:lnTo>
                      <a:pt x="194" y="636"/>
                    </a:lnTo>
                    <a:lnTo>
                      <a:pt x="210" y="651"/>
                    </a:lnTo>
                    <a:lnTo>
                      <a:pt x="210" y="654"/>
                    </a:lnTo>
                    <a:lnTo>
                      <a:pt x="211" y="654"/>
                    </a:lnTo>
                    <a:lnTo>
                      <a:pt x="228" y="672"/>
                    </a:lnTo>
                    <a:lnTo>
                      <a:pt x="247" y="691"/>
                    </a:lnTo>
                    <a:lnTo>
                      <a:pt x="247" y="693"/>
                    </a:lnTo>
                    <a:lnTo>
                      <a:pt x="248" y="693"/>
                    </a:lnTo>
                    <a:lnTo>
                      <a:pt x="266" y="712"/>
                    </a:lnTo>
                    <a:lnTo>
                      <a:pt x="284" y="730"/>
                    </a:lnTo>
                    <a:lnTo>
                      <a:pt x="284" y="733"/>
                    </a:lnTo>
                    <a:lnTo>
                      <a:pt x="286" y="733"/>
                    </a:lnTo>
                    <a:lnTo>
                      <a:pt x="303" y="751"/>
                    </a:lnTo>
                    <a:lnTo>
                      <a:pt x="322" y="770"/>
                    </a:lnTo>
                    <a:lnTo>
                      <a:pt x="322" y="772"/>
                    </a:lnTo>
                    <a:lnTo>
                      <a:pt x="323" y="772"/>
                    </a:lnTo>
                    <a:lnTo>
                      <a:pt x="340" y="790"/>
                    </a:lnTo>
                    <a:lnTo>
                      <a:pt x="359" y="809"/>
                    </a:lnTo>
                    <a:lnTo>
                      <a:pt x="359" y="811"/>
                    </a:lnTo>
                    <a:lnTo>
                      <a:pt x="360" y="811"/>
                    </a:lnTo>
                    <a:lnTo>
                      <a:pt x="377" y="830"/>
                    </a:lnTo>
                    <a:lnTo>
                      <a:pt x="395" y="848"/>
                    </a:lnTo>
                    <a:lnTo>
                      <a:pt x="395" y="849"/>
                    </a:lnTo>
                    <a:lnTo>
                      <a:pt x="397" y="849"/>
                    </a:lnTo>
                    <a:lnTo>
                      <a:pt x="397" y="848"/>
                    </a:lnTo>
                    <a:lnTo>
                      <a:pt x="413" y="832"/>
                    </a:lnTo>
                    <a:lnTo>
                      <a:pt x="416" y="832"/>
                    </a:lnTo>
                    <a:lnTo>
                      <a:pt x="416" y="831"/>
                    </a:lnTo>
                    <a:lnTo>
                      <a:pt x="432" y="815"/>
                    </a:lnTo>
                    <a:lnTo>
                      <a:pt x="435" y="815"/>
                    </a:lnTo>
                    <a:lnTo>
                      <a:pt x="435" y="814"/>
                    </a:lnTo>
                    <a:lnTo>
                      <a:pt x="453" y="797"/>
                    </a:lnTo>
                    <a:lnTo>
                      <a:pt x="472" y="780"/>
                    </a:lnTo>
                    <a:lnTo>
                      <a:pt x="491" y="762"/>
                    </a:lnTo>
                    <a:lnTo>
                      <a:pt x="493" y="762"/>
                    </a:lnTo>
                    <a:lnTo>
                      <a:pt x="493" y="760"/>
                    </a:lnTo>
                    <a:lnTo>
                      <a:pt x="509" y="745"/>
                    </a:lnTo>
                    <a:lnTo>
                      <a:pt x="512" y="745"/>
                    </a:lnTo>
                    <a:lnTo>
                      <a:pt x="512" y="743"/>
                    </a:lnTo>
                    <a:lnTo>
                      <a:pt x="531" y="726"/>
                    </a:lnTo>
                    <a:lnTo>
                      <a:pt x="549" y="709"/>
                    </a:lnTo>
                    <a:lnTo>
                      <a:pt x="568" y="692"/>
                    </a:lnTo>
                    <a:lnTo>
                      <a:pt x="586" y="674"/>
                    </a:lnTo>
                    <a:lnTo>
                      <a:pt x="589" y="674"/>
                    </a:lnTo>
                    <a:lnTo>
                      <a:pt x="589" y="672"/>
                    </a:lnTo>
                    <a:lnTo>
                      <a:pt x="605" y="657"/>
                    </a:lnTo>
                    <a:lnTo>
                      <a:pt x="608" y="657"/>
                    </a:lnTo>
                    <a:lnTo>
                      <a:pt x="608" y="655"/>
                    </a:lnTo>
                    <a:lnTo>
                      <a:pt x="626" y="638"/>
                    </a:lnTo>
                    <a:lnTo>
                      <a:pt x="645" y="621"/>
                    </a:lnTo>
                    <a:lnTo>
                      <a:pt x="664" y="603"/>
                    </a:lnTo>
                    <a:lnTo>
                      <a:pt x="666" y="603"/>
                    </a:lnTo>
                    <a:lnTo>
                      <a:pt x="666" y="602"/>
                    </a:lnTo>
                    <a:lnTo>
                      <a:pt x="682" y="586"/>
                    </a:lnTo>
                    <a:lnTo>
                      <a:pt x="685" y="586"/>
                    </a:lnTo>
                    <a:lnTo>
                      <a:pt x="685" y="585"/>
                    </a:lnTo>
                    <a:lnTo>
                      <a:pt x="704" y="568"/>
                    </a:lnTo>
                    <a:lnTo>
                      <a:pt x="722" y="551"/>
                    </a:lnTo>
                    <a:lnTo>
                      <a:pt x="741" y="533"/>
                    </a:lnTo>
                    <a:lnTo>
                      <a:pt x="759" y="515"/>
                    </a:lnTo>
                    <a:lnTo>
                      <a:pt x="762" y="515"/>
                    </a:lnTo>
                    <a:lnTo>
                      <a:pt x="762" y="514"/>
                    </a:lnTo>
                    <a:lnTo>
                      <a:pt x="778" y="498"/>
                    </a:lnTo>
                    <a:lnTo>
                      <a:pt x="781" y="498"/>
                    </a:lnTo>
                    <a:lnTo>
                      <a:pt x="781" y="497"/>
                    </a:lnTo>
                    <a:lnTo>
                      <a:pt x="799" y="480"/>
                    </a:lnTo>
                    <a:lnTo>
                      <a:pt x="818" y="463"/>
                    </a:lnTo>
                    <a:lnTo>
                      <a:pt x="837" y="444"/>
                    </a:lnTo>
                    <a:lnTo>
                      <a:pt x="839" y="444"/>
                    </a:lnTo>
                    <a:lnTo>
                      <a:pt x="839" y="443"/>
                    </a:lnTo>
                    <a:lnTo>
                      <a:pt x="855" y="427"/>
                    </a:lnTo>
                    <a:lnTo>
                      <a:pt x="858" y="427"/>
                    </a:lnTo>
                    <a:lnTo>
                      <a:pt x="858" y="426"/>
                    </a:lnTo>
                    <a:lnTo>
                      <a:pt x="874" y="410"/>
                    </a:lnTo>
                    <a:lnTo>
                      <a:pt x="877" y="410"/>
                    </a:lnTo>
                    <a:lnTo>
                      <a:pt x="877" y="409"/>
                    </a:lnTo>
                    <a:lnTo>
                      <a:pt x="895" y="392"/>
                    </a:lnTo>
                    <a:lnTo>
                      <a:pt x="914" y="375"/>
                    </a:lnTo>
                    <a:lnTo>
                      <a:pt x="932" y="356"/>
                    </a:lnTo>
                    <a:lnTo>
                      <a:pt x="935" y="356"/>
                    </a:lnTo>
                    <a:lnTo>
                      <a:pt x="935" y="355"/>
                    </a:lnTo>
                    <a:lnTo>
                      <a:pt x="951" y="339"/>
                    </a:lnTo>
                    <a:lnTo>
                      <a:pt x="954" y="339"/>
                    </a:lnTo>
                    <a:lnTo>
                      <a:pt x="954" y="338"/>
                    </a:lnTo>
                    <a:lnTo>
                      <a:pt x="972" y="321"/>
                    </a:lnTo>
                    <a:lnTo>
                      <a:pt x="991" y="304"/>
                    </a:lnTo>
                    <a:lnTo>
                      <a:pt x="1010" y="287"/>
                    </a:lnTo>
                    <a:lnTo>
                      <a:pt x="1010" y="284"/>
                    </a:lnTo>
                    <a:lnTo>
                      <a:pt x="1008" y="284"/>
                    </a:lnTo>
                    <a:lnTo>
                      <a:pt x="992" y="269"/>
                    </a:lnTo>
                    <a:lnTo>
                      <a:pt x="992" y="266"/>
                    </a:lnTo>
                    <a:lnTo>
                      <a:pt x="991" y="266"/>
                    </a:lnTo>
                    <a:lnTo>
                      <a:pt x="975" y="250"/>
                    </a:lnTo>
                    <a:lnTo>
                      <a:pt x="975" y="248"/>
                    </a:lnTo>
                    <a:lnTo>
                      <a:pt x="974" y="248"/>
                    </a:lnTo>
                    <a:lnTo>
                      <a:pt x="958" y="232"/>
                    </a:lnTo>
                    <a:lnTo>
                      <a:pt x="958" y="229"/>
                    </a:lnTo>
                    <a:lnTo>
                      <a:pt x="956" y="229"/>
                    </a:lnTo>
                    <a:lnTo>
                      <a:pt x="940" y="214"/>
                    </a:lnTo>
                    <a:lnTo>
                      <a:pt x="940" y="211"/>
                    </a:lnTo>
                    <a:lnTo>
                      <a:pt x="939" y="211"/>
                    </a:lnTo>
                    <a:lnTo>
                      <a:pt x="923" y="195"/>
                    </a:lnTo>
                    <a:lnTo>
                      <a:pt x="923" y="193"/>
                    </a:lnTo>
                    <a:lnTo>
                      <a:pt x="922" y="193"/>
                    </a:lnTo>
                    <a:lnTo>
                      <a:pt x="906" y="177"/>
                    </a:lnTo>
                    <a:lnTo>
                      <a:pt x="906" y="174"/>
                    </a:lnTo>
                    <a:lnTo>
                      <a:pt x="904" y="174"/>
                    </a:lnTo>
                    <a:lnTo>
                      <a:pt x="889" y="158"/>
                    </a:lnTo>
                    <a:lnTo>
                      <a:pt x="889" y="156"/>
                    </a:lnTo>
                    <a:lnTo>
                      <a:pt x="887" y="156"/>
                    </a:lnTo>
                    <a:lnTo>
                      <a:pt x="871" y="140"/>
                    </a:lnTo>
                    <a:lnTo>
                      <a:pt x="871" y="138"/>
                    </a:lnTo>
                    <a:lnTo>
                      <a:pt x="870" y="138"/>
                    </a:lnTo>
                    <a:lnTo>
                      <a:pt x="854" y="122"/>
                    </a:lnTo>
                    <a:lnTo>
                      <a:pt x="854" y="119"/>
                    </a:lnTo>
                    <a:lnTo>
                      <a:pt x="853" y="119"/>
                    </a:lnTo>
                    <a:lnTo>
                      <a:pt x="837" y="103"/>
                    </a:lnTo>
                    <a:lnTo>
                      <a:pt x="837" y="101"/>
                    </a:lnTo>
                    <a:lnTo>
                      <a:pt x="835" y="101"/>
                    </a:lnTo>
                    <a:lnTo>
                      <a:pt x="819" y="85"/>
                    </a:lnTo>
                    <a:lnTo>
                      <a:pt x="819" y="82"/>
                    </a:lnTo>
                    <a:lnTo>
                      <a:pt x="818" y="82"/>
                    </a:lnTo>
                    <a:lnTo>
                      <a:pt x="802" y="67"/>
                    </a:lnTo>
                    <a:lnTo>
                      <a:pt x="802" y="64"/>
                    </a:lnTo>
                    <a:lnTo>
                      <a:pt x="801" y="64"/>
                    </a:lnTo>
                    <a:lnTo>
                      <a:pt x="785" y="48"/>
                    </a:lnTo>
                    <a:lnTo>
                      <a:pt x="785" y="46"/>
                    </a:lnTo>
                    <a:lnTo>
                      <a:pt x="783" y="46"/>
                    </a:lnTo>
                    <a:lnTo>
                      <a:pt x="767" y="30"/>
                    </a:lnTo>
                    <a:lnTo>
                      <a:pt x="767" y="27"/>
                    </a:lnTo>
                    <a:lnTo>
                      <a:pt x="766" y="27"/>
                    </a:lnTo>
                    <a:lnTo>
                      <a:pt x="750" y="12"/>
                    </a:lnTo>
                    <a:lnTo>
                      <a:pt x="750" y="9"/>
                    </a:lnTo>
                    <a:lnTo>
                      <a:pt x="749" y="9"/>
                    </a:lnTo>
                    <a:lnTo>
                      <a:pt x="741" y="0"/>
                    </a:lnTo>
                    <a:lnTo>
                      <a:pt x="685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2" name="Freeform 2187"/>
              <p:cNvSpPr>
                <a:spLocks/>
              </p:cNvSpPr>
              <p:nvPr/>
            </p:nvSpPr>
            <p:spPr bwMode="auto">
              <a:xfrm>
                <a:off x="3062" y="2008"/>
                <a:ext cx="70" cy="64"/>
              </a:xfrm>
              <a:custGeom>
                <a:avLst/>
                <a:gdLst>
                  <a:gd name="T0" fmla="*/ 49 w 208"/>
                  <a:gd name="T1" fmla="*/ 0 h 191"/>
                  <a:gd name="T2" fmla="*/ 49 w 208"/>
                  <a:gd name="T3" fmla="*/ 0 h 191"/>
                  <a:gd name="T4" fmla="*/ 44 w 208"/>
                  <a:gd name="T5" fmla="*/ 6 h 191"/>
                  <a:gd name="T6" fmla="*/ 43 w 208"/>
                  <a:gd name="T7" fmla="*/ 6 h 191"/>
                  <a:gd name="T8" fmla="*/ 43 w 208"/>
                  <a:gd name="T9" fmla="*/ 6 h 191"/>
                  <a:gd name="T10" fmla="*/ 37 w 208"/>
                  <a:gd name="T11" fmla="*/ 11 h 191"/>
                  <a:gd name="T12" fmla="*/ 37 w 208"/>
                  <a:gd name="T13" fmla="*/ 11 h 191"/>
                  <a:gd name="T14" fmla="*/ 37 w 208"/>
                  <a:gd name="T15" fmla="*/ 12 h 191"/>
                  <a:gd name="T16" fmla="*/ 30 w 208"/>
                  <a:gd name="T17" fmla="*/ 17 h 191"/>
                  <a:gd name="T18" fmla="*/ 24 w 208"/>
                  <a:gd name="T19" fmla="*/ 23 h 191"/>
                  <a:gd name="T20" fmla="*/ 18 w 208"/>
                  <a:gd name="T21" fmla="*/ 29 h 191"/>
                  <a:gd name="T22" fmla="*/ 11 w 208"/>
                  <a:gd name="T23" fmla="*/ 35 h 191"/>
                  <a:gd name="T24" fmla="*/ 10 w 208"/>
                  <a:gd name="T25" fmla="*/ 35 h 191"/>
                  <a:gd name="T26" fmla="*/ 10 w 208"/>
                  <a:gd name="T27" fmla="*/ 36 h 191"/>
                  <a:gd name="T28" fmla="*/ 5 w 208"/>
                  <a:gd name="T29" fmla="*/ 41 h 191"/>
                  <a:gd name="T30" fmla="*/ 4 w 208"/>
                  <a:gd name="T31" fmla="*/ 41 h 191"/>
                  <a:gd name="T32" fmla="*/ 4 w 208"/>
                  <a:gd name="T33" fmla="*/ 41 h 191"/>
                  <a:gd name="T34" fmla="*/ 0 w 208"/>
                  <a:gd name="T35" fmla="*/ 45 h 191"/>
                  <a:gd name="T36" fmla="*/ 0 w 208"/>
                  <a:gd name="T37" fmla="*/ 64 h 191"/>
                  <a:gd name="T38" fmla="*/ 4 w 208"/>
                  <a:gd name="T39" fmla="*/ 60 h 191"/>
                  <a:gd name="T40" fmla="*/ 10 w 208"/>
                  <a:gd name="T41" fmla="*/ 54 h 191"/>
                  <a:gd name="T42" fmla="*/ 11 w 208"/>
                  <a:gd name="T43" fmla="*/ 54 h 191"/>
                  <a:gd name="T44" fmla="*/ 11 w 208"/>
                  <a:gd name="T45" fmla="*/ 54 h 191"/>
                  <a:gd name="T46" fmla="*/ 17 w 208"/>
                  <a:gd name="T47" fmla="*/ 48 h 191"/>
                  <a:gd name="T48" fmla="*/ 18 w 208"/>
                  <a:gd name="T49" fmla="*/ 48 h 191"/>
                  <a:gd name="T50" fmla="*/ 18 w 208"/>
                  <a:gd name="T51" fmla="*/ 48 h 191"/>
                  <a:gd name="T52" fmla="*/ 23 w 208"/>
                  <a:gd name="T53" fmla="*/ 43 h 191"/>
                  <a:gd name="T54" fmla="*/ 24 w 208"/>
                  <a:gd name="T55" fmla="*/ 43 h 191"/>
                  <a:gd name="T56" fmla="*/ 24 w 208"/>
                  <a:gd name="T57" fmla="*/ 42 h 191"/>
                  <a:gd name="T58" fmla="*/ 30 w 208"/>
                  <a:gd name="T59" fmla="*/ 37 h 191"/>
                  <a:gd name="T60" fmla="*/ 37 w 208"/>
                  <a:gd name="T61" fmla="*/ 31 h 191"/>
                  <a:gd name="T62" fmla="*/ 43 w 208"/>
                  <a:gd name="T63" fmla="*/ 24 h 191"/>
                  <a:gd name="T64" fmla="*/ 44 w 208"/>
                  <a:gd name="T65" fmla="*/ 24 h 191"/>
                  <a:gd name="T66" fmla="*/ 44 w 208"/>
                  <a:gd name="T67" fmla="*/ 24 h 191"/>
                  <a:gd name="T68" fmla="*/ 49 w 208"/>
                  <a:gd name="T69" fmla="*/ 19 h 191"/>
                  <a:gd name="T70" fmla="*/ 50 w 208"/>
                  <a:gd name="T71" fmla="*/ 19 h 191"/>
                  <a:gd name="T72" fmla="*/ 50 w 208"/>
                  <a:gd name="T73" fmla="*/ 18 h 191"/>
                  <a:gd name="T74" fmla="*/ 56 w 208"/>
                  <a:gd name="T75" fmla="*/ 13 h 191"/>
                  <a:gd name="T76" fmla="*/ 63 w 208"/>
                  <a:gd name="T77" fmla="*/ 7 h 191"/>
                  <a:gd name="T78" fmla="*/ 69 w 208"/>
                  <a:gd name="T79" fmla="*/ 1 h 191"/>
                  <a:gd name="T80" fmla="*/ 70 w 208"/>
                  <a:gd name="T81" fmla="*/ 0 h 191"/>
                  <a:gd name="T82" fmla="*/ 49 w 208"/>
                  <a:gd name="T83" fmla="*/ 0 h 1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8"/>
                  <a:gd name="T127" fmla="*/ 0 h 191"/>
                  <a:gd name="T128" fmla="*/ 208 w 208"/>
                  <a:gd name="T129" fmla="*/ 191 h 19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8" h="191">
                    <a:moveTo>
                      <a:pt x="146" y="0"/>
                    </a:moveTo>
                    <a:lnTo>
                      <a:pt x="146" y="1"/>
                    </a:lnTo>
                    <a:lnTo>
                      <a:pt x="130" y="17"/>
                    </a:lnTo>
                    <a:lnTo>
                      <a:pt x="127" y="17"/>
                    </a:lnTo>
                    <a:lnTo>
                      <a:pt x="127" y="18"/>
                    </a:lnTo>
                    <a:lnTo>
                      <a:pt x="111" y="34"/>
                    </a:lnTo>
                    <a:lnTo>
                      <a:pt x="109" y="34"/>
                    </a:lnTo>
                    <a:lnTo>
                      <a:pt x="109" y="35"/>
                    </a:lnTo>
                    <a:lnTo>
                      <a:pt x="90" y="52"/>
                    </a:lnTo>
                    <a:lnTo>
                      <a:pt x="71" y="69"/>
                    </a:lnTo>
                    <a:lnTo>
                      <a:pt x="53" y="86"/>
                    </a:lnTo>
                    <a:lnTo>
                      <a:pt x="34" y="105"/>
                    </a:lnTo>
                    <a:lnTo>
                      <a:pt x="31" y="105"/>
                    </a:lnTo>
                    <a:lnTo>
                      <a:pt x="31" y="106"/>
                    </a:lnTo>
                    <a:lnTo>
                      <a:pt x="16" y="122"/>
                    </a:lnTo>
                    <a:lnTo>
                      <a:pt x="13" y="122"/>
                    </a:lnTo>
                    <a:lnTo>
                      <a:pt x="13" y="123"/>
                    </a:lnTo>
                    <a:lnTo>
                      <a:pt x="0" y="135"/>
                    </a:lnTo>
                    <a:lnTo>
                      <a:pt x="0" y="191"/>
                    </a:lnTo>
                    <a:lnTo>
                      <a:pt x="13" y="179"/>
                    </a:lnTo>
                    <a:lnTo>
                      <a:pt x="31" y="161"/>
                    </a:lnTo>
                    <a:lnTo>
                      <a:pt x="34" y="161"/>
                    </a:lnTo>
                    <a:lnTo>
                      <a:pt x="34" y="160"/>
                    </a:lnTo>
                    <a:lnTo>
                      <a:pt x="50" y="144"/>
                    </a:lnTo>
                    <a:lnTo>
                      <a:pt x="53" y="144"/>
                    </a:lnTo>
                    <a:lnTo>
                      <a:pt x="53" y="143"/>
                    </a:lnTo>
                    <a:lnTo>
                      <a:pt x="69" y="127"/>
                    </a:lnTo>
                    <a:lnTo>
                      <a:pt x="71" y="127"/>
                    </a:lnTo>
                    <a:lnTo>
                      <a:pt x="71" y="126"/>
                    </a:lnTo>
                    <a:lnTo>
                      <a:pt x="90" y="109"/>
                    </a:lnTo>
                    <a:lnTo>
                      <a:pt x="109" y="92"/>
                    </a:lnTo>
                    <a:lnTo>
                      <a:pt x="127" y="73"/>
                    </a:lnTo>
                    <a:lnTo>
                      <a:pt x="130" y="73"/>
                    </a:lnTo>
                    <a:lnTo>
                      <a:pt x="130" y="72"/>
                    </a:lnTo>
                    <a:lnTo>
                      <a:pt x="146" y="56"/>
                    </a:lnTo>
                    <a:lnTo>
                      <a:pt x="149" y="56"/>
                    </a:lnTo>
                    <a:lnTo>
                      <a:pt x="149" y="55"/>
                    </a:lnTo>
                    <a:lnTo>
                      <a:pt x="167" y="38"/>
                    </a:lnTo>
                    <a:lnTo>
                      <a:pt x="186" y="21"/>
                    </a:lnTo>
                    <a:lnTo>
                      <a:pt x="204" y="4"/>
                    </a:lnTo>
                    <a:lnTo>
                      <a:pt x="208" y="0"/>
                    </a:lnTo>
                    <a:lnTo>
                      <a:pt x="146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3" name="Freeform 2188"/>
              <p:cNvSpPr>
                <a:spLocks/>
              </p:cNvSpPr>
              <p:nvPr/>
            </p:nvSpPr>
            <p:spPr bwMode="auto">
              <a:xfrm>
                <a:off x="3062" y="2008"/>
                <a:ext cx="318" cy="265"/>
              </a:xfrm>
              <a:custGeom>
                <a:avLst/>
                <a:gdLst>
                  <a:gd name="T0" fmla="*/ 234 w 954"/>
                  <a:gd name="T1" fmla="*/ 24 h 794"/>
                  <a:gd name="T2" fmla="*/ 240 w 954"/>
                  <a:gd name="T3" fmla="*/ 31 h 794"/>
                  <a:gd name="T4" fmla="*/ 258 w 954"/>
                  <a:gd name="T5" fmla="*/ 51 h 794"/>
                  <a:gd name="T6" fmla="*/ 269 w 954"/>
                  <a:gd name="T7" fmla="*/ 63 h 794"/>
                  <a:gd name="T8" fmla="*/ 287 w 954"/>
                  <a:gd name="T9" fmla="*/ 82 h 794"/>
                  <a:gd name="T10" fmla="*/ 299 w 954"/>
                  <a:gd name="T11" fmla="*/ 93 h 794"/>
                  <a:gd name="T12" fmla="*/ 287 w 954"/>
                  <a:gd name="T13" fmla="*/ 105 h 794"/>
                  <a:gd name="T14" fmla="*/ 268 w 954"/>
                  <a:gd name="T15" fmla="*/ 123 h 794"/>
                  <a:gd name="T16" fmla="*/ 261 w 954"/>
                  <a:gd name="T17" fmla="*/ 129 h 794"/>
                  <a:gd name="T18" fmla="*/ 242 w 954"/>
                  <a:gd name="T19" fmla="*/ 147 h 794"/>
                  <a:gd name="T20" fmla="*/ 229 w 954"/>
                  <a:gd name="T21" fmla="*/ 158 h 794"/>
                  <a:gd name="T22" fmla="*/ 204 w 954"/>
                  <a:gd name="T23" fmla="*/ 182 h 794"/>
                  <a:gd name="T24" fmla="*/ 197 w 954"/>
                  <a:gd name="T25" fmla="*/ 188 h 794"/>
                  <a:gd name="T26" fmla="*/ 177 w 954"/>
                  <a:gd name="T27" fmla="*/ 206 h 794"/>
                  <a:gd name="T28" fmla="*/ 165 w 954"/>
                  <a:gd name="T29" fmla="*/ 217 h 794"/>
                  <a:gd name="T30" fmla="*/ 145 w 954"/>
                  <a:gd name="T31" fmla="*/ 235 h 794"/>
                  <a:gd name="T32" fmla="*/ 133 w 954"/>
                  <a:gd name="T33" fmla="*/ 246 h 794"/>
                  <a:gd name="T34" fmla="*/ 115 w 954"/>
                  <a:gd name="T35" fmla="*/ 227 h 794"/>
                  <a:gd name="T36" fmla="*/ 98 w 954"/>
                  <a:gd name="T37" fmla="*/ 209 h 794"/>
                  <a:gd name="T38" fmla="*/ 80 w 954"/>
                  <a:gd name="T39" fmla="*/ 190 h 794"/>
                  <a:gd name="T40" fmla="*/ 62 w 954"/>
                  <a:gd name="T41" fmla="*/ 171 h 794"/>
                  <a:gd name="T42" fmla="*/ 56 w 954"/>
                  <a:gd name="T43" fmla="*/ 164 h 794"/>
                  <a:gd name="T44" fmla="*/ 38 w 954"/>
                  <a:gd name="T45" fmla="*/ 146 h 794"/>
                  <a:gd name="T46" fmla="*/ 26 w 954"/>
                  <a:gd name="T47" fmla="*/ 133 h 794"/>
                  <a:gd name="T48" fmla="*/ 3 w 954"/>
                  <a:gd name="T49" fmla="*/ 108 h 794"/>
                  <a:gd name="T50" fmla="*/ 0 w 954"/>
                  <a:gd name="T51" fmla="*/ 125 h 794"/>
                  <a:gd name="T52" fmla="*/ 7 w 954"/>
                  <a:gd name="T53" fmla="*/ 133 h 794"/>
                  <a:gd name="T54" fmla="*/ 31 w 954"/>
                  <a:gd name="T55" fmla="*/ 157 h 794"/>
                  <a:gd name="T56" fmla="*/ 37 w 954"/>
                  <a:gd name="T57" fmla="*/ 164 h 794"/>
                  <a:gd name="T58" fmla="*/ 55 w 954"/>
                  <a:gd name="T59" fmla="*/ 183 h 794"/>
                  <a:gd name="T60" fmla="*/ 73 w 954"/>
                  <a:gd name="T61" fmla="*/ 202 h 794"/>
                  <a:gd name="T62" fmla="*/ 90 w 954"/>
                  <a:gd name="T63" fmla="*/ 220 h 794"/>
                  <a:gd name="T64" fmla="*/ 109 w 954"/>
                  <a:gd name="T65" fmla="*/ 239 h 794"/>
                  <a:gd name="T66" fmla="*/ 115 w 954"/>
                  <a:gd name="T67" fmla="*/ 246 h 794"/>
                  <a:gd name="T68" fmla="*/ 133 w 954"/>
                  <a:gd name="T69" fmla="*/ 265 h 794"/>
                  <a:gd name="T70" fmla="*/ 144 w 954"/>
                  <a:gd name="T71" fmla="*/ 254 h 794"/>
                  <a:gd name="T72" fmla="*/ 164 w 954"/>
                  <a:gd name="T73" fmla="*/ 236 h 794"/>
                  <a:gd name="T74" fmla="*/ 171 w 954"/>
                  <a:gd name="T75" fmla="*/ 230 h 794"/>
                  <a:gd name="T76" fmla="*/ 191 w 954"/>
                  <a:gd name="T77" fmla="*/ 212 h 794"/>
                  <a:gd name="T78" fmla="*/ 203 w 954"/>
                  <a:gd name="T79" fmla="*/ 201 h 794"/>
                  <a:gd name="T80" fmla="*/ 223 w 954"/>
                  <a:gd name="T81" fmla="*/ 183 h 794"/>
                  <a:gd name="T82" fmla="*/ 235 w 954"/>
                  <a:gd name="T83" fmla="*/ 171 h 794"/>
                  <a:gd name="T84" fmla="*/ 254 w 954"/>
                  <a:gd name="T85" fmla="*/ 154 h 794"/>
                  <a:gd name="T86" fmla="*/ 261 w 954"/>
                  <a:gd name="T87" fmla="*/ 148 h 794"/>
                  <a:gd name="T88" fmla="*/ 280 w 954"/>
                  <a:gd name="T89" fmla="*/ 129 h 794"/>
                  <a:gd name="T90" fmla="*/ 299 w 954"/>
                  <a:gd name="T91" fmla="*/ 112 h 794"/>
                  <a:gd name="T92" fmla="*/ 312 w 954"/>
                  <a:gd name="T93" fmla="*/ 100 h 794"/>
                  <a:gd name="T94" fmla="*/ 312 w 954"/>
                  <a:gd name="T95" fmla="*/ 89 h 794"/>
                  <a:gd name="T96" fmla="*/ 306 w 954"/>
                  <a:gd name="T97" fmla="*/ 82 h 794"/>
                  <a:gd name="T98" fmla="*/ 288 w 954"/>
                  <a:gd name="T99" fmla="*/ 62 h 794"/>
                  <a:gd name="T100" fmla="*/ 270 w 954"/>
                  <a:gd name="T101" fmla="*/ 44 h 794"/>
                  <a:gd name="T102" fmla="*/ 258 w 954"/>
                  <a:gd name="T103" fmla="*/ 31 h 794"/>
                  <a:gd name="T104" fmla="*/ 246 w 954"/>
                  <a:gd name="T105" fmla="*/ 19 h 794"/>
                  <a:gd name="T106" fmla="*/ 229 w 954"/>
                  <a:gd name="T107" fmla="*/ 0 h 79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54"/>
                  <a:gd name="T163" fmla="*/ 0 h 794"/>
                  <a:gd name="T164" fmla="*/ 954 w 954"/>
                  <a:gd name="T165" fmla="*/ 794 h 79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54" h="794">
                    <a:moveTo>
                      <a:pt x="630" y="0"/>
                    </a:moveTo>
                    <a:lnTo>
                      <a:pt x="648" y="18"/>
                    </a:lnTo>
                    <a:lnTo>
                      <a:pt x="665" y="37"/>
                    </a:lnTo>
                    <a:lnTo>
                      <a:pt x="682" y="55"/>
                    </a:lnTo>
                    <a:lnTo>
                      <a:pt x="701" y="73"/>
                    </a:lnTo>
                    <a:lnTo>
                      <a:pt x="701" y="76"/>
                    </a:lnTo>
                    <a:lnTo>
                      <a:pt x="702" y="76"/>
                    </a:lnTo>
                    <a:lnTo>
                      <a:pt x="718" y="92"/>
                    </a:lnTo>
                    <a:lnTo>
                      <a:pt x="718" y="94"/>
                    </a:lnTo>
                    <a:lnTo>
                      <a:pt x="720" y="94"/>
                    </a:lnTo>
                    <a:lnTo>
                      <a:pt x="737" y="113"/>
                    </a:lnTo>
                    <a:lnTo>
                      <a:pt x="754" y="131"/>
                    </a:lnTo>
                    <a:lnTo>
                      <a:pt x="773" y="149"/>
                    </a:lnTo>
                    <a:lnTo>
                      <a:pt x="773" y="152"/>
                    </a:lnTo>
                    <a:lnTo>
                      <a:pt x="774" y="152"/>
                    </a:lnTo>
                    <a:lnTo>
                      <a:pt x="790" y="168"/>
                    </a:lnTo>
                    <a:lnTo>
                      <a:pt x="790" y="170"/>
                    </a:lnTo>
                    <a:lnTo>
                      <a:pt x="791" y="170"/>
                    </a:lnTo>
                    <a:lnTo>
                      <a:pt x="807" y="186"/>
                    </a:lnTo>
                    <a:lnTo>
                      <a:pt x="807" y="189"/>
                    </a:lnTo>
                    <a:lnTo>
                      <a:pt x="809" y="189"/>
                    </a:lnTo>
                    <a:lnTo>
                      <a:pt x="826" y="207"/>
                    </a:lnTo>
                    <a:lnTo>
                      <a:pt x="843" y="225"/>
                    </a:lnTo>
                    <a:lnTo>
                      <a:pt x="862" y="244"/>
                    </a:lnTo>
                    <a:lnTo>
                      <a:pt x="862" y="246"/>
                    </a:lnTo>
                    <a:lnTo>
                      <a:pt x="863" y="246"/>
                    </a:lnTo>
                    <a:lnTo>
                      <a:pt x="879" y="262"/>
                    </a:lnTo>
                    <a:lnTo>
                      <a:pt x="879" y="265"/>
                    </a:lnTo>
                    <a:lnTo>
                      <a:pt x="881" y="265"/>
                    </a:lnTo>
                    <a:lnTo>
                      <a:pt x="896" y="280"/>
                    </a:lnTo>
                    <a:lnTo>
                      <a:pt x="896" y="283"/>
                    </a:lnTo>
                    <a:lnTo>
                      <a:pt x="881" y="299"/>
                    </a:lnTo>
                    <a:lnTo>
                      <a:pt x="878" y="299"/>
                    </a:lnTo>
                    <a:lnTo>
                      <a:pt x="878" y="300"/>
                    </a:lnTo>
                    <a:lnTo>
                      <a:pt x="862" y="316"/>
                    </a:lnTo>
                    <a:lnTo>
                      <a:pt x="859" y="316"/>
                    </a:lnTo>
                    <a:lnTo>
                      <a:pt x="859" y="317"/>
                    </a:lnTo>
                    <a:lnTo>
                      <a:pt x="841" y="334"/>
                    </a:lnTo>
                    <a:lnTo>
                      <a:pt x="822" y="351"/>
                    </a:lnTo>
                    <a:lnTo>
                      <a:pt x="803" y="370"/>
                    </a:lnTo>
                    <a:lnTo>
                      <a:pt x="801" y="370"/>
                    </a:lnTo>
                    <a:lnTo>
                      <a:pt x="801" y="371"/>
                    </a:lnTo>
                    <a:lnTo>
                      <a:pt x="785" y="387"/>
                    </a:lnTo>
                    <a:lnTo>
                      <a:pt x="782" y="387"/>
                    </a:lnTo>
                    <a:lnTo>
                      <a:pt x="782" y="388"/>
                    </a:lnTo>
                    <a:lnTo>
                      <a:pt x="766" y="404"/>
                    </a:lnTo>
                    <a:lnTo>
                      <a:pt x="763" y="404"/>
                    </a:lnTo>
                    <a:lnTo>
                      <a:pt x="763" y="405"/>
                    </a:lnTo>
                    <a:lnTo>
                      <a:pt x="745" y="422"/>
                    </a:lnTo>
                    <a:lnTo>
                      <a:pt x="726" y="439"/>
                    </a:lnTo>
                    <a:lnTo>
                      <a:pt x="708" y="457"/>
                    </a:lnTo>
                    <a:lnTo>
                      <a:pt x="705" y="457"/>
                    </a:lnTo>
                    <a:lnTo>
                      <a:pt x="705" y="459"/>
                    </a:lnTo>
                    <a:lnTo>
                      <a:pt x="689" y="474"/>
                    </a:lnTo>
                    <a:lnTo>
                      <a:pt x="686" y="474"/>
                    </a:lnTo>
                    <a:lnTo>
                      <a:pt x="686" y="476"/>
                    </a:lnTo>
                    <a:lnTo>
                      <a:pt x="668" y="493"/>
                    </a:lnTo>
                    <a:lnTo>
                      <a:pt x="649" y="510"/>
                    </a:lnTo>
                    <a:lnTo>
                      <a:pt x="630" y="527"/>
                    </a:lnTo>
                    <a:lnTo>
                      <a:pt x="612" y="545"/>
                    </a:lnTo>
                    <a:lnTo>
                      <a:pt x="609" y="545"/>
                    </a:lnTo>
                    <a:lnTo>
                      <a:pt x="609" y="547"/>
                    </a:lnTo>
                    <a:lnTo>
                      <a:pt x="593" y="562"/>
                    </a:lnTo>
                    <a:lnTo>
                      <a:pt x="590" y="562"/>
                    </a:lnTo>
                    <a:lnTo>
                      <a:pt x="590" y="564"/>
                    </a:lnTo>
                    <a:lnTo>
                      <a:pt x="572" y="581"/>
                    </a:lnTo>
                    <a:lnTo>
                      <a:pt x="553" y="598"/>
                    </a:lnTo>
                    <a:lnTo>
                      <a:pt x="535" y="616"/>
                    </a:lnTo>
                    <a:lnTo>
                      <a:pt x="532" y="616"/>
                    </a:lnTo>
                    <a:lnTo>
                      <a:pt x="532" y="617"/>
                    </a:lnTo>
                    <a:lnTo>
                      <a:pt x="516" y="633"/>
                    </a:lnTo>
                    <a:lnTo>
                      <a:pt x="513" y="633"/>
                    </a:lnTo>
                    <a:lnTo>
                      <a:pt x="513" y="634"/>
                    </a:lnTo>
                    <a:lnTo>
                      <a:pt x="497" y="650"/>
                    </a:lnTo>
                    <a:lnTo>
                      <a:pt x="495" y="650"/>
                    </a:lnTo>
                    <a:lnTo>
                      <a:pt x="495" y="651"/>
                    </a:lnTo>
                    <a:lnTo>
                      <a:pt x="476" y="669"/>
                    </a:lnTo>
                    <a:lnTo>
                      <a:pt x="457" y="686"/>
                    </a:lnTo>
                    <a:lnTo>
                      <a:pt x="439" y="704"/>
                    </a:lnTo>
                    <a:lnTo>
                      <a:pt x="436" y="704"/>
                    </a:lnTo>
                    <a:lnTo>
                      <a:pt x="436" y="705"/>
                    </a:lnTo>
                    <a:lnTo>
                      <a:pt x="420" y="721"/>
                    </a:lnTo>
                    <a:lnTo>
                      <a:pt x="417" y="721"/>
                    </a:lnTo>
                    <a:lnTo>
                      <a:pt x="417" y="722"/>
                    </a:lnTo>
                    <a:lnTo>
                      <a:pt x="400" y="738"/>
                    </a:lnTo>
                    <a:lnTo>
                      <a:pt x="383" y="720"/>
                    </a:lnTo>
                    <a:lnTo>
                      <a:pt x="366" y="701"/>
                    </a:lnTo>
                    <a:lnTo>
                      <a:pt x="347" y="683"/>
                    </a:lnTo>
                    <a:lnTo>
                      <a:pt x="347" y="680"/>
                    </a:lnTo>
                    <a:lnTo>
                      <a:pt x="346" y="680"/>
                    </a:lnTo>
                    <a:lnTo>
                      <a:pt x="330" y="665"/>
                    </a:lnTo>
                    <a:lnTo>
                      <a:pt x="330" y="662"/>
                    </a:lnTo>
                    <a:lnTo>
                      <a:pt x="328" y="662"/>
                    </a:lnTo>
                    <a:lnTo>
                      <a:pt x="311" y="644"/>
                    </a:lnTo>
                    <a:lnTo>
                      <a:pt x="294" y="625"/>
                    </a:lnTo>
                    <a:lnTo>
                      <a:pt x="276" y="607"/>
                    </a:lnTo>
                    <a:lnTo>
                      <a:pt x="258" y="589"/>
                    </a:lnTo>
                    <a:lnTo>
                      <a:pt x="258" y="586"/>
                    </a:lnTo>
                    <a:lnTo>
                      <a:pt x="256" y="586"/>
                    </a:lnTo>
                    <a:lnTo>
                      <a:pt x="240" y="570"/>
                    </a:lnTo>
                    <a:lnTo>
                      <a:pt x="240" y="568"/>
                    </a:lnTo>
                    <a:lnTo>
                      <a:pt x="239" y="568"/>
                    </a:lnTo>
                    <a:lnTo>
                      <a:pt x="222" y="549"/>
                    </a:lnTo>
                    <a:lnTo>
                      <a:pt x="204" y="531"/>
                    </a:lnTo>
                    <a:lnTo>
                      <a:pt x="186" y="513"/>
                    </a:lnTo>
                    <a:lnTo>
                      <a:pt x="186" y="510"/>
                    </a:lnTo>
                    <a:lnTo>
                      <a:pt x="185" y="510"/>
                    </a:lnTo>
                    <a:lnTo>
                      <a:pt x="169" y="494"/>
                    </a:lnTo>
                    <a:lnTo>
                      <a:pt x="169" y="492"/>
                    </a:lnTo>
                    <a:lnTo>
                      <a:pt x="167" y="492"/>
                    </a:lnTo>
                    <a:lnTo>
                      <a:pt x="151" y="476"/>
                    </a:lnTo>
                    <a:lnTo>
                      <a:pt x="151" y="473"/>
                    </a:lnTo>
                    <a:lnTo>
                      <a:pt x="150" y="473"/>
                    </a:lnTo>
                    <a:lnTo>
                      <a:pt x="133" y="455"/>
                    </a:lnTo>
                    <a:lnTo>
                      <a:pt x="115" y="436"/>
                    </a:lnTo>
                    <a:lnTo>
                      <a:pt x="97" y="418"/>
                    </a:lnTo>
                    <a:lnTo>
                      <a:pt x="97" y="415"/>
                    </a:lnTo>
                    <a:lnTo>
                      <a:pt x="95" y="415"/>
                    </a:lnTo>
                    <a:lnTo>
                      <a:pt x="79" y="400"/>
                    </a:lnTo>
                    <a:lnTo>
                      <a:pt x="79" y="397"/>
                    </a:lnTo>
                    <a:lnTo>
                      <a:pt x="78" y="397"/>
                    </a:lnTo>
                    <a:lnTo>
                      <a:pt x="61" y="379"/>
                    </a:lnTo>
                    <a:lnTo>
                      <a:pt x="43" y="360"/>
                    </a:lnTo>
                    <a:lnTo>
                      <a:pt x="26" y="342"/>
                    </a:lnTo>
                    <a:lnTo>
                      <a:pt x="8" y="324"/>
                    </a:lnTo>
                    <a:lnTo>
                      <a:pt x="8" y="321"/>
                    </a:lnTo>
                    <a:lnTo>
                      <a:pt x="6" y="321"/>
                    </a:lnTo>
                    <a:lnTo>
                      <a:pt x="0" y="315"/>
                    </a:lnTo>
                    <a:lnTo>
                      <a:pt x="0" y="374"/>
                    </a:lnTo>
                    <a:lnTo>
                      <a:pt x="1" y="374"/>
                    </a:lnTo>
                    <a:lnTo>
                      <a:pt x="4" y="376"/>
                    </a:lnTo>
                    <a:lnTo>
                      <a:pt x="4" y="379"/>
                    </a:lnTo>
                    <a:lnTo>
                      <a:pt x="5" y="379"/>
                    </a:lnTo>
                    <a:lnTo>
                      <a:pt x="21" y="395"/>
                    </a:lnTo>
                    <a:lnTo>
                      <a:pt x="21" y="397"/>
                    </a:lnTo>
                    <a:lnTo>
                      <a:pt x="22" y="397"/>
                    </a:lnTo>
                    <a:lnTo>
                      <a:pt x="39" y="415"/>
                    </a:lnTo>
                    <a:lnTo>
                      <a:pt x="57" y="434"/>
                    </a:lnTo>
                    <a:lnTo>
                      <a:pt x="74" y="452"/>
                    </a:lnTo>
                    <a:lnTo>
                      <a:pt x="93" y="471"/>
                    </a:lnTo>
                    <a:lnTo>
                      <a:pt x="93" y="473"/>
                    </a:lnTo>
                    <a:lnTo>
                      <a:pt x="94" y="473"/>
                    </a:lnTo>
                    <a:lnTo>
                      <a:pt x="110" y="489"/>
                    </a:lnTo>
                    <a:lnTo>
                      <a:pt x="110" y="492"/>
                    </a:lnTo>
                    <a:lnTo>
                      <a:pt x="111" y="492"/>
                    </a:lnTo>
                    <a:lnTo>
                      <a:pt x="129" y="510"/>
                    </a:lnTo>
                    <a:lnTo>
                      <a:pt x="146" y="528"/>
                    </a:lnTo>
                    <a:lnTo>
                      <a:pt x="165" y="547"/>
                    </a:lnTo>
                    <a:lnTo>
                      <a:pt x="165" y="549"/>
                    </a:lnTo>
                    <a:lnTo>
                      <a:pt x="166" y="549"/>
                    </a:lnTo>
                    <a:lnTo>
                      <a:pt x="182" y="565"/>
                    </a:lnTo>
                    <a:lnTo>
                      <a:pt x="182" y="568"/>
                    </a:lnTo>
                    <a:lnTo>
                      <a:pt x="183" y="568"/>
                    </a:lnTo>
                    <a:lnTo>
                      <a:pt x="200" y="586"/>
                    </a:lnTo>
                    <a:lnTo>
                      <a:pt x="218" y="604"/>
                    </a:lnTo>
                    <a:lnTo>
                      <a:pt x="235" y="623"/>
                    </a:lnTo>
                    <a:lnTo>
                      <a:pt x="254" y="641"/>
                    </a:lnTo>
                    <a:lnTo>
                      <a:pt x="254" y="644"/>
                    </a:lnTo>
                    <a:lnTo>
                      <a:pt x="255" y="644"/>
                    </a:lnTo>
                    <a:lnTo>
                      <a:pt x="271" y="659"/>
                    </a:lnTo>
                    <a:lnTo>
                      <a:pt x="271" y="662"/>
                    </a:lnTo>
                    <a:lnTo>
                      <a:pt x="272" y="662"/>
                    </a:lnTo>
                    <a:lnTo>
                      <a:pt x="290" y="680"/>
                    </a:lnTo>
                    <a:lnTo>
                      <a:pt x="307" y="699"/>
                    </a:lnTo>
                    <a:lnTo>
                      <a:pt x="326" y="717"/>
                    </a:lnTo>
                    <a:lnTo>
                      <a:pt x="326" y="720"/>
                    </a:lnTo>
                    <a:lnTo>
                      <a:pt x="327" y="720"/>
                    </a:lnTo>
                    <a:lnTo>
                      <a:pt x="343" y="735"/>
                    </a:lnTo>
                    <a:lnTo>
                      <a:pt x="343" y="738"/>
                    </a:lnTo>
                    <a:lnTo>
                      <a:pt x="344" y="738"/>
                    </a:lnTo>
                    <a:lnTo>
                      <a:pt x="362" y="756"/>
                    </a:lnTo>
                    <a:lnTo>
                      <a:pt x="379" y="775"/>
                    </a:lnTo>
                    <a:lnTo>
                      <a:pt x="396" y="793"/>
                    </a:lnTo>
                    <a:lnTo>
                      <a:pt x="396" y="794"/>
                    </a:lnTo>
                    <a:lnTo>
                      <a:pt x="399" y="794"/>
                    </a:lnTo>
                    <a:lnTo>
                      <a:pt x="399" y="793"/>
                    </a:lnTo>
                    <a:lnTo>
                      <a:pt x="415" y="777"/>
                    </a:lnTo>
                    <a:lnTo>
                      <a:pt x="417" y="777"/>
                    </a:lnTo>
                    <a:lnTo>
                      <a:pt x="417" y="776"/>
                    </a:lnTo>
                    <a:lnTo>
                      <a:pt x="433" y="760"/>
                    </a:lnTo>
                    <a:lnTo>
                      <a:pt x="436" y="760"/>
                    </a:lnTo>
                    <a:lnTo>
                      <a:pt x="436" y="759"/>
                    </a:lnTo>
                    <a:lnTo>
                      <a:pt x="455" y="742"/>
                    </a:lnTo>
                    <a:lnTo>
                      <a:pt x="473" y="725"/>
                    </a:lnTo>
                    <a:lnTo>
                      <a:pt x="492" y="707"/>
                    </a:lnTo>
                    <a:lnTo>
                      <a:pt x="495" y="707"/>
                    </a:lnTo>
                    <a:lnTo>
                      <a:pt x="495" y="705"/>
                    </a:lnTo>
                    <a:lnTo>
                      <a:pt x="511" y="690"/>
                    </a:lnTo>
                    <a:lnTo>
                      <a:pt x="513" y="690"/>
                    </a:lnTo>
                    <a:lnTo>
                      <a:pt x="513" y="688"/>
                    </a:lnTo>
                    <a:lnTo>
                      <a:pt x="532" y="671"/>
                    </a:lnTo>
                    <a:lnTo>
                      <a:pt x="550" y="654"/>
                    </a:lnTo>
                    <a:lnTo>
                      <a:pt x="569" y="636"/>
                    </a:lnTo>
                    <a:lnTo>
                      <a:pt x="572" y="636"/>
                    </a:lnTo>
                    <a:lnTo>
                      <a:pt x="572" y="634"/>
                    </a:lnTo>
                    <a:lnTo>
                      <a:pt x="588" y="619"/>
                    </a:lnTo>
                    <a:lnTo>
                      <a:pt x="590" y="619"/>
                    </a:lnTo>
                    <a:lnTo>
                      <a:pt x="590" y="617"/>
                    </a:lnTo>
                    <a:lnTo>
                      <a:pt x="606" y="602"/>
                    </a:lnTo>
                    <a:lnTo>
                      <a:pt x="609" y="602"/>
                    </a:lnTo>
                    <a:lnTo>
                      <a:pt x="609" y="600"/>
                    </a:lnTo>
                    <a:lnTo>
                      <a:pt x="628" y="583"/>
                    </a:lnTo>
                    <a:lnTo>
                      <a:pt x="646" y="566"/>
                    </a:lnTo>
                    <a:lnTo>
                      <a:pt x="665" y="548"/>
                    </a:lnTo>
                    <a:lnTo>
                      <a:pt x="668" y="548"/>
                    </a:lnTo>
                    <a:lnTo>
                      <a:pt x="668" y="547"/>
                    </a:lnTo>
                    <a:lnTo>
                      <a:pt x="684" y="531"/>
                    </a:lnTo>
                    <a:lnTo>
                      <a:pt x="686" y="531"/>
                    </a:lnTo>
                    <a:lnTo>
                      <a:pt x="686" y="530"/>
                    </a:lnTo>
                    <a:lnTo>
                      <a:pt x="705" y="513"/>
                    </a:lnTo>
                    <a:lnTo>
                      <a:pt x="723" y="495"/>
                    </a:lnTo>
                    <a:lnTo>
                      <a:pt x="742" y="477"/>
                    </a:lnTo>
                    <a:lnTo>
                      <a:pt x="745" y="477"/>
                    </a:lnTo>
                    <a:lnTo>
                      <a:pt x="745" y="476"/>
                    </a:lnTo>
                    <a:lnTo>
                      <a:pt x="761" y="460"/>
                    </a:lnTo>
                    <a:lnTo>
                      <a:pt x="763" y="460"/>
                    </a:lnTo>
                    <a:lnTo>
                      <a:pt x="763" y="459"/>
                    </a:lnTo>
                    <a:lnTo>
                      <a:pt x="779" y="443"/>
                    </a:lnTo>
                    <a:lnTo>
                      <a:pt x="782" y="443"/>
                    </a:lnTo>
                    <a:lnTo>
                      <a:pt x="782" y="442"/>
                    </a:lnTo>
                    <a:lnTo>
                      <a:pt x="801" y="425"/>
                    </a:lnTo>
                    <a:lnTo>
                      <a:pt x="819" y="408"/>
                    </a:lnTo>
                    <a:lnTo>
                      <a:pt x="838" y="389"/>
                    </a:lnTo>
                    <a:lnTo>
                      <a:pt x="841" y="389"/>
                    </a:lnTo>
                    <a:lnTo>
                      <a:pt x="841" y="388"/>
                    </a:lnTo>
                    <a:lnTo>
                      <a:pt x="857" y="372"/>
                    </a:lnTo>
                    <a:lnTo>
                      <a:pt x="859" y="372"/>
                    </a:lnTo>
                    <a:lnTo>
                      <a:pt x="859" y="371"/>
                    </a:lnTo>
                    <a:lnTo>
                      <a:pt x="878" y="354"/>
                    </a:lnTo>
                    <a:lnTo>
                      <a:pt x="896" y="337"/>
                    </a:lnTo>
                    <a:lnTo>
                      <a:pt x="915" y="318"/>
                    </a:lnTo>
                    <a:lnTo>
                      <a:pt x="918" y="318"/>
                    </a:lnTo>
                    <a:lnTo>
                      <a:pt x="918" y="317"/>
                    </a:lnTo>
                    <a:lnTo>
                      <a:pt x="934" y="301"/>
                    </a:lnTo>
                    <a:lnTo>
                      <a:pt x="936" y="301"/>
                    </a:lnTo>
                    <a:lnTo>
                      <a:pt x="936" y="300"/>
                    </a:lnTo>
                    <a:lnTo>
                      <a:pt x="954" y="284"/>
                    </a:lnTo>
                    <a:lnTo>
                      <a:pt x="954" y="282"/>
                    </a:lnTo>
                    <a:lnTo>
                      <a:pt x="952" y="282"/>
                    </a:lnTo>
                    <a:lnTo>
                      <a:pt x="936" y="266"/>
                    </a:lnTo>
                    <a:lnTo>
                      <a:pt x="936" y="263"/>
                    </a:lnTo>
                    <a:lnTo>
                      <a:pt x="935" y="263"/>
                    </a:lnTo>
                    <a:lnTo>
                      <a:pt x="919" y="248"/>
                    </a:lnTo>
                    <a:lnTo>
                      <a:pt x="919" y="245"/>
                    </a:lnTo>
                    <a:lnTo>
                      <a:pt x="918" y="245"/>
                    </a:lnTo>
                    <a:lnTo>
                      <a:pt x="900" y="227"/>
                    </a:lnTo>
                    <a:lnTo>
                      <a:pt x="883" y="208"/>
                    </a:lnTo>
                    <a:lnTo>
                      <a:pt x="865" y="190"/>
                    </a:lnTo>
                    <a:lnTo>
                      <a:pt x="865" y="187"/>
                    </a:lnTo>
                    <a:lnTo>
                      <a:pt x="863" y="187"/>
                    </a:lnTo>
                    <a:lnTo>
                      <a:pt x="847" y="172"/>
                    </a:lnTo>
                    <a:lnTo>
                      <a:pt x="847" y="169"/>
                    </a:lnTo>
                    <a:lnTo>
                      <a:pt x="846" y="169"/>
                    </a:lnTo>
                    <a:lnTo>
                      <a:pt x="829" y="151"/>
                    </a:lnTo>
                    <a:lnTo>
                      <a:pt x="811" y="132"/>
                    </a:lnTo>
                    <a:lnTo>
                      <a:pt x="793" y="114"/>
                    </a:lnTo>
                    <a:lnTo>
                      <a:pt x="793" y="111"/>
                    </a:lnTo>
                    <a:lnTo>
                      <a:pt x="791" y="111"/>
                    </a:lnTo>
                    <a:lnTo>
                      <a:pt x="775" y="96"/>
                    </a:lnTo>
                    <a:lnTo>
                      <a:pt x="775" y="93"/>
                    </a:lnTo>
                    <a:lnTo>
                      <a:pt x="774" y="93"/>
                    </a:lnTo>
                    <a:lnTo>
                      <a:pt x="758" y="77"/>
                    </a:lnTo>
                    <a:lnTo>
                      <a:pt x="758" y="75"/>
                    </a:lnTo>
                    <a:lnTo>
                      <a:pt x="757" y="75"/>
                    </a:lnTo>
                    <a:lnTo>
                      <a:pt x="739" y="56"/>
                    </a:lnTo>
                    <a:lnTo>
                      <a:pt x="722" y="38"/>
                    </a:lnTo>
                    <a:lnTo>
                      <a:pt x="704" y="20"/>
                    </a:lnTo>
                    <a:lnTo>
                      <a:pt x="704" y="17"/>
                    </a:lnTo>
                    <a:lnTo>
                      <a:pt x="702" y="17"/>
                    </a:lnTo>
                    <a:lnTo>
                      <a:pt x="686" y="0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4" name="Freeform 2189"/>
              <p:cNvSpPr>
                <a:spLocks/>
              </p:cNvSpPr>
              <p:nvPr/>
            </p:nvSpPr>
            <p:spPr bwMode="auto">
              <a:xfrm>
                <a:off x="3062" y="2008"/>
                <a:ext cx="300" cy="247"/>
              </a:xfrm>
              <a:custGeom>
                <a:avLst/>
                <a:gdLst>
                  <a:gd name="T0" fmla="*/ 209 w 898"/>
                  <a:gd name="T1" fmla="*/ 17 h 739"/>
                  <a:gd name="T2" fmla="*/ 215 w 898"/>
                  <a:gd name="T3" fmla="*/ 24 h 739"/>
                  <a:gd name="T4" fmla="*/ 233 w 898"/>
                  <a:gd name="T5" fmla="*/ 43 h 739"/>
                  <a:gd name="T6" fmla="*/ 245 w 898"/>
                  <a:gd name="T7" fmla="*/ 55 h 739"/>
                  <a:gd name="T8" fmla="*/ 257 w 898"/>
                  <a:gd name="T9" fmla="*/ 68 h 739"/>
                  <a:gd name="T10" fmla="*/ 269 w 898"/>
                  <a:gd name="T11" fmla="*/ 82 h 739"/>
                  <a:gd name="T12" fmla="*/ 280 w 898"/>
                  <a:gd name="T13" fmla="*/ 93 h 739"/>
                  <a:gd name="T14" fmla="*/ 274 w 898"/>
                  <a:gd name="T15" fmla="*/ 99 h 739"/>
                  <a:gd name="T16" fmla="*/ 262 w 898"/>
                  <a:gd name="T17" fmla="*/ 111 h 739"/>
                  <a:gd name="T18" fmla="*/ 242 w 898"/>
                  <a:gd name="T19" fmla="*/ 128 h 739"/>
                  <a:gd name="T20" fmla="*/ 236 w 898"/>
                  <a:gd name="T21" fmla="*/ 134 h 739"/>
                  <a:gd name="T22" fmla="*/ 211 w 898"/>
                  <a:gd name="T23" fmla="*/ 158 h 739"/>
                  <a:gd name="T24" fmla="*/ 204 w 898"/>
                  <a:gd name="T25" fmla="*/ 163 h 739"/>
                  <a:gd name="T26" fmla="*/ 185 w 898"/>
                  <a:gd name="T27" fmla="*/ 181 h 739"/>
                  <a:gd name="T28" fmla="*/ 173 w 898"/>
                  <a:gd name="T29" fmla="*/ 193 h 739"/>
                  <a:gd name="T30" fmla="*/ 159 w 898"/>
                  <a:gd name="T31" fmla="*/ 205 h 739"/>
                  <a:gd name="T32" fmla="*/ 146 w 898"/>
                  <a:gd name="T33" fmla="*/ 217 h 739"/>
                  <a:gd name="T34" fmla="*/ 134 w 898"/>
                  <a:gd name="T35" fmla="*/ 228 h 739"/>
                  <a:gd name="T36" fmla="*/ 116 w 898"/>
                  <a:gd name="T37" fmla="*/ 209 h 739"/>
                  <a:gd name="T38" fmla="*/ 110 w 898"/>
                  <a:gd name="T39" fmla="*/ 203 h 739"/>
                  <a:gd name="T40" fmla="*/ 99 w 898"/>
                  <a:gd name="T41" fmla="*/ 190 h 739"/>
                  <a:gd name="T42" fmla="*/ 86 w 898"/>
                  <a:gd name="T43" fmla="*/ 177 h 739"/>
                  <a:gd name="T44" fmla="*/ 75 w 898"/>
                  <a:gd name="T45" fmla="*/ 165 h 739"/>
                  <a:gd name="T46" fmla="*/ 63 w 898"/>
                  <a:gd name="T47" fmla="*/ 152 h 739"/>
                  <a:gd name="T48" fmla="*/ 51 w 898"/>
                  <a:gd name="T49" fmla="*/ 140 h 739"/>
                  <a:gd name="T50" fmla="*/ 45 w 898"/>
                  <a:gd name="T51" fmla="*/ 133 h 739"/>
                  <a:gd name="T52" fmla="*/ 27 w 898"/>
                  <a:gd name="T53" fmla="*/ 115 h 739"/>
                  <a:gd name="T54" fmla="*/ 21 w 898"/>
                  <a:gd name="T55" fmla="*/ 108 h 739"/>
                  <a:gd name="T56" fmla="*/ 15 w 898"/>
                  <a:gd name="T57" fmla="*/ 102 h 739"/>
                  <a:gd name="T58" fmla="*/ 0 w 898"/>
                  <a:gd name="T59" fmla="*/ 106 h 739"/>
                  <a:gd name="T60" fmla="*/ 3 w 898"/>
                  <a:gd name="T61" fmla="*/ 108 h 739"/>
                  <a:gd name="T62" fmla="*/ 26 w 898"/>
                  <a:gd name="T63" fmla="*/ 133 h 739"/>
                  <a:gd name="T64" fmla="*/ 32 w 898"/>
                  <a:gd name="T65" fmla="*/ 140 h 739"/>
                  <a:gd name="T66" fmla="*/ 50 w 898"/>
                  <a:gd name="T67" fmla="*/ 158 h 739"/>
                  <a:gd name="T68" fmla="*/ 56 w 898"/>
                  <a:gd name="T69" fmla="*/ 165 h 739"/>
                  <a:gd name="T70" fmla="*/ 62 w 898"/>
                  <a:gd name="T71" fmla="*/ 171 h 739"/>
                  <a:gd name="T72" fmla="*/ 80 w 898"/>
                  <a:gd name="T73" fmla="*/ 191 h 739"/>
                  <a:gd name="T74" fmla="*/ 86 w 898"/>
                  <a:gd name="T75" fmla="*/ 197 h 739"/>
                  <a:gd name="T76" fmla="*/ 110 w 898"/>
                  <a:gd name="T77" fmla="*/ 221 h 739"/>
                  <a:gd name="T78" fmla="*/ 116 w 898"/>
                  <a:gd name="T79" fmla="*/ 228 h 739"/>
                  <a:gd name="T80" fmla="*/ 133 w 898"/>
                  <a:gd name="T81" fmla="*/ 247 h 739"/>
                  <a:gd name="T82" fmla="*/ 139 w 898"/>
                  <a:gd name="T83" fmla="*/ 241 h 739"/>
                  <a:gd name="T84" fmla="*/ 147 w 898"/>
                  <a:gd name="T85" fmla="*/ 236 h 739"/>
                  <a:gd name="T86" fmla="*/ 165 w 898"/>
                  <a:gd name="T87" fmla="*/ 218 h 739"/>
                  <a:gd name="T88" fmla="*/ 172 w 898"/>
                  <a:gd name="T89" fmla="*/ 212 h 739"/>
                  <a:gd name="T90" fmla="*/ 179 w 898"/>
                  <a:gd name="T91" fmla="*/ 206 h 739"/>
                  <a:gd name="T92" fmla="*/ 198 w 898"/>
                  <a:gd name="T93" fmla="*/ 189 h 739"/>
                  <a:gd name="T94" fmla="*/ 204 w 898"/>
                  <a:gd name="T95" fmla="*/ 182 h 739"/>
                  <a:gd name="T96" fmla="*/ 229 w 898"/>
                  <a:gd name="T97" fmla="*/ 159 h 739"/>
                  <a:gd name="T98" fmla="*/ 237 w 898"/>
                  <a:gd name="T99" fmla="*/ 153 h 739"/>
                  <a:gd name="T100" fmla="*/ 255 w 898"/>
                  <a:gd name="T101" fmla="*/ 135 h 739"/>
                  <a:gd name="T102" fmla="*/ 262 w 898"/>
                  <a:gd name="T103" fmla="*/ 130 h 739"/>
                  <a:gd name="T104" fmla="*/ 268 w 898"/>
                  <a:gd name="T105" fmla="*/ 124 h 739"/>
                  <a:gd name="T106" fmla="*/ 288 w 898"/>
                  <a:gd name="T107" fmla="*/ 106 h 739"/>
                  <a:gd name="T108" fmla="*/ 294 w 898"/>
                  <a:gd name="T109" fmla="*/ 100 h 739"/>
                  <a:gd name="T110" fmla="*/ 294 w 898"/>
                  <a:gd name="T111" fmla="*/ 89 h 739"/>
                  <a:gd name="T112" fmla="*/ 288 w 898"/>
                  <a:gd name="T113" fmla="*/ 82 h 739"/>
                  <a:gd name="T114" fmla="*/ 270 w 898"/>
                  <a:gd name="T115" fmla="*/ 63 h 739"/>
                  <a:gd name="T116" fmla="*/ 264 w 898"/>
                  <a:gd name="T117" fmla="*/ 56 h 739"/>
                  <a:gd name="T118" fmla="*/ 258 w 898"/>
                  <a:gd name="T119" fmla="*/ 50 h 739"/>
                  <a:gd name="T120" fmla="*/ 241 w 898"/>
                  <a:gd name="T121" fmla="*/ 31 h 739"/>
                  <a:gd name="T122" fmla="*/ 234 w 898"/>
                  <a:gd name="T123" fmla="*/ 24 h 739"/>
                  <a:gd name="T124" fmla="*/ 211 w 898"/>
                  <a:gd name="T125" fmla="*/ 0 h 73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898"/>
                  <a:gd name="T190" fmla="*/ 0 h 739"/>
                  <a:gd name="T191" fmla="*/ 898 w 898"/>
                  <a:gd name="T192" fmla="*/ 739 h 73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898" h="739">
                    <a:moveTo>
                      <a:pt x="576" y="0"/>
                    </a:moveTo>
                    <a:lnTo>
                      <a:pt x="590" y="16"/>
                    </a:lnTo>
                    <a:lnTo>
                      <a:pt x="608" y="34"/>
                    </a:lnTo>
                    <a:lnTo>
                      <a:pt x="626" y="52"/>
                    </a:lnTo>
                    <a:lnTo>
                      <a:pt x="626" y="55"/>
                    </a:lnTo>
                    <a:lnTo>
                      <a:pt x="628" y="55"/>
                    </a:lnTo>
                    <a:lnTo>
                      <a:pt x="644" y="71"/>
                    </a:lnTo>
                    <a:lnTo>
                      <a:pt x="644" y="73"/>
                    </a:lnTo>
                    <a:lnTo>
                      <a:pt x="645" y="73"/>
                    </a:lnTo>
                    <a:lnTo>
                      <a:pt x="662" y="92"/>
                    </a:lnTo>
                    <a:lnTo>
                      <a:pt x="680" y="110"/>
                    </a:lnTo>
                    <a:lnTo>
                      <a:pt x="697" y="128"/>
                    </a:lnTo>
                    <a:lnTo>
                      <a:pt x="716" y="147"/>
                    </a:lnTo>
                    <a:lnTo>
                      <a:pt x="716" y="149"/>
                    </a:lnTo>
                    <a:lnTo>
                      <a:pt x="717" y="149"/>
                    </a:lnTo>
                    <a:lnTo>
                      <a:pt x="733" y="165"/>
                    </a:lnTo>
                    <a:lnTo>
                      <a:pt x="733" y="168"/>
                    </a:lnTo>
                    <a:lnTo>
                      <a:pt x="734" y="168"/>
                    </a:lnTo>
                    <a:lnTo>
                      <a:pt x="751" y="186"/>
                    </a:lnTo>
                    <a:lnTo>
                      <a:pt x="769" y="204"/>
                    </a:lnTo>
                    <a:lnTo>
                      <a:pt x="786" y="223"/>
                    </a:lnTo>
                    <a:lnTo>
                      <a:pt x="805" y="241"/>
                    </a:lnTo>
                    <a:lnTo>
                      <a:pt x="805" y="244"/>
                    </a:lnTo>
                    <a:lnTo>
                      <a:pt x="806" y="244"/>
                    </a:lnTo>
                    <a:lnTo>
                      <a:pt x="822" y="259"/>
                    </a:lnTo>
                    <a:lnTo>
                      <a:pt x="822" y="262"/>
                    </a:lnTo>
                    <a:lnTo>
                      <a:pt x="823" y="262"/>
                    </a:lnTo>
                    <a:lnTo>
                      <a:pt x="839" y="278"/>
                    </a:lnTo>
                    <a:lnTo>
                      <a:pt x="839" y="280"/>
                    </a:lnTo>
                    <a:lnTo>
                      <a:pt x="823" y="296"/>
                    </a:lnTo>
                    <a:lnTo>
                      <a:pt x="821" y="296"/>
                    </a:lnTo>
                    <a:lnTo>
                      <a:pt x="821" y="297"/>
                    </a:lnTo>
                    <a:lnTo>
                      <a:pt x="805" y="313"/>
                    </a:lnTo>
                    <a:lnTo>
                      <a:pt x="802" y="313"/>
                    </a:lnTo>
                    <a:lnTo>
                      <a:pt x="802" y="315"/>
                    </a:lnTo>
                    <a:lnTo>
                      <a:pt x="783" y="332"/>
                    </a:lnTo>
                    <a:lnTo>
                      <a:pt x="765" y="349"/>
                    </a:lnTo>
                    <a:lnTo>
                      <a:pt x="746" y="366"/>
                    </a:lnTo>
                    <a:lnTo>
                      <a:pt x="727" y="384"/>
                    </a:lnTo>
                    <a:lnTo>
                      <a:pt x="725" y="384"/>
                    </a:lnTo>
                    <a:lnTo>
                      <a:pt x="725" y="385"/>
                    </a:lnTo>
                    <a:lnTo>
                      <a:pt x="709" y="401"/>
                    </a:lnTo>
                    <a:lnTo>
                      <a:pt x="706" y="401"/>
                    </a:lnTo>
                    <a:lnTo>
                      <a:pt x="706" y="402"/>
                    </a:lnTo>
                    <a:lnTo>
                      <a:pt x="688" y="419"/>
                    </a:lnTo>
                    <a:lnTo>
                      <a:pt x="669" y="436"/>
                    </a:lnTo>
                    <a:lnTo>
                      <a:pt x="650" y="454"/>
                    </a:lnTo>
                    <a:lnTo>
                      <a:pt x="632" y="472"/>
                    </a:lnTo>
                    <a:lnTo>
                      <a:pt x="629" y="472"/>
                    </a:lnTo>
                    <a:lnTo>
                      <a:pt x="629" y="473"/>
                    </a:lnTo>
                    <a:lnTo>
                      <a:pt x="613" y="489"/>
                    </a:lnTo>
                    <a:lnTo>
                      <a:pt x="610" y="489"/>
                    </a:lnTo>
                    <a:lnTo>
                      <a:pt x="610" y="490"/>
                    </a:lnTo>
                    <a:lnTo>
                      <a:pt x="592" y="507"/>
                    </a:lnTo>
                    <a:lnTo>
                      <a:pt x="573" y="524"/>
                    </a:lnTo>
                    <a:lnTo>
                      <a:pt x="554" y="541"/>
                    </a:lnTo>
                    <a:lnTo>
                      <a:pt x="536" y="560"/>
                    </a:lnTo>
                    <a:lnTo>
                      <a:pt x="533" y="560"/>
                    </a:lnTo>
                    <a:lnTo>
                      <a:pt x="533" y="561"/>
                    </a:lnTo>
                    <a:lnTo>
                      <a:pt x="517" y="577"/>
                    </a:lnTo>
                    <a:lnTo>
                      <a:pt x="515" y="577"/>
                    </a:lnTo>
                    <a:lnTo>
                      <a:pt x="515" y="578"/>
                    </a:lnTo>
                    <a:lnTo>
                      <a:pt x="496" y="595"/>
                    </a:lnTo>
                    <a:lnTo>
                      <a:pt x="477" y="612"/>
                    </a:lnTo>
                    <a:lnTo>
                      <a:pt x="459" y="629"/>
                    </a:lnTo>
                    <a:lnTo>
                      <a:pt x="440" y="648"/>
                    </a:lnTo>
                    <a:lnTo>
                      <a:pt x="437" y="648"/>
                    </a:lnTo>
                    <a:lnTo>
                      <a:pt x="437" y="649"/>
                    </a:lnTo>
                    <a:lnTo>
                      <a:pt x="421" y="665"/>
                    </a:lnTo>
                    <a:lnTo>
                      <a:pt x="419" y="665"/>
                    </a:lnTo>
                    <a:lnTo>
                      <a:pt x="419" y="666"/>
                    </a:lnTo>
                    <a:lnTo>
                      <a:pt x="401" y="682"/>
                    </a:lnTo>
                    <a:lnTo>
                      <a:pt x="384" y="663"/>
                    </a:lnTo>
                    <a:lnTo>
                      <a:pt x="367" y="645"/>
                    </a:lnTo>
                    <a:lnTo>
                      <a:pt x="348" y="627"/>
                    </a:lnTo>
                    <a:lnTo>
                      <a:pt x="348" y="624"/>
                    </a:lnTo>
                    <a:lnTo>
                      <a:pt x="347" y="624"/>
                    </a:lnTo>
                    <a:lnTo>
                      <a:pt x="331" y="608"/>
                    </a:lnTo>
                    <a:lnTo>
                      <a:pt x="331" y="606"/>
                    </a:lnTo>
                    <a:lnTo>
                      <a:pt x="330" y="606"/>
                    </a:lnTo>
                    <a:lnTo>
                      <a:pt x="314" y="590"/>
                    </a:lnTo>
                    <a:lnTo>
                      <a:pt x="314" y="587"/>
                    </a:lnTo>
                    <a:lnTo>
                      <a:pt x="312" y="587"/>
                    </a:lnTo>
                    <a:lnTo>
                      <a:pt x="295" y="569"/>
                    </a:lnTo>
                    <a:lnTo>
                      <a:pt x="278" y="551"/>
                    </a:lnTo>
                    <a:lnTo>
                      <a:pt x="259" y="532"/>
                    </a:lnTo>
                    <a:lnTo>
                      <a:pt x="259" y="530"/>
                    </a:lnTo>
                    <a:lnTo>
                      <a:pt x="258" y="530"/>
                    </a:lnTo>
                    <a:lnTo>
                      <a:pt x="242" y="514"/>
                    </a:lnTo>
                    <a:lnTo>
                      <a:pt x="242" y="511"/>
                    </a:lnTo>
                    <a:lnTo>
                      <a:pt x="240" y="511"/>
                    </a:lnTo>
                    <a:lnTo>
                      <a:pt x="224" y="495"/>
                    </a:lnTo>
                    <a:lnTo>
                      <a:pt x="224" y="493"/>
                    </a:lnTo>
                    <a:lnTo>
                      <a:pt x="223" y="493"/>
                    </a:lnTo>
                    <a:lnTo>
                      <a:pt x="206" y="474"/>
                    </a:lnTo>
                    <a:lnTo>
                      <a:pt x="189" y="456"/>
                    </a:lnTo>
                    <a:lnTo>
                      <a:pt x="170" y="438"/>
                    </a:lnTo>
                    <a:lnTo>
                      <a:pt x="170" y="435"/>
                    </a:lnTo>
                    <a:lnTo>
                      <a:pt x="169" y="435"/>
                    </a:lnTo>
                    <a:lnTo>
                      <a:pt x="153" y="419"/>
                    </a:lnTo>
                    <a:lnTo>
                      <a:pt x="153" y="417"/>
                    </a:lnTo>
                    <a:lnTo>
                      <a:pt x="151" y="417"/>
                    </a:lnTo>
                    <a:lnTo>
                      <a:pt x="135" y="401"/>
                    </a:lnTo>
                    <a:lnTo>
                      <a:pt x="135" y="398"/>
                    </a:lnTo>
                    <a:lnTo>
                      <a:pt x="134" y="398"/>
                    </a:lnTo>
                    <a:lnTo>
                      <a:pt x="117" y="380"/>
                    </a:lnTo>
                    <a:lnTo>
                      <a:pt x="99" y="362"/>
                    </a:lnTo>
                    <a:lnTo>
                      <a:pt x="81" y="343"/>
                    </a:lnTo>
                    <a:lnTo>
                      <a:pt x="81" y="341"/>
                    </a:lnTo>
                    <a:lnTo>
                      <a:pt x="79" y="341"/>
                    </a:lnTo>
                    <a:lnTo>
                      <a:pt x="63" y="325"/>
                    </a:lnTo>
                    <a:lnTo>
                      <a:pt x="63" y="322"/>
                    </a:lnTo>
                    <a:lnTo>
                      <a:pt x="62" y="322"/>
                    </a:lnTo>
                    <a:lnTo>
                      <a:pt x="46" y="307"/>
                    </a:lnTo>
                    <a:lnTo>
                      <a:pt x="46" y="304"/>
                    </a:lnTo>
                    <a:lnTo>
                      <a:pt x="45" y="304"/>
                    </a:lnTo>
                    <a:lnTo>
                      <a:pt x="27" y="286"/>
                    </a:lnTo>
                    <a:lnTo>
                      <a:pt x="10" y="267"/>
                    </a:lnTo>
                    <a:lnTo>
                      <a:pt x="0" y="257"/>
                    </a:lnTo>
                    <a:lnTo>
                      <a:pt x="0" y="316"/>
                    </a:lnTo>
                    <a:lnTo>
                      <a:pt x="1" y="316"/>
                    </a:lnTo>
                    <a:lnTo>
                      <a:pt x="6" y="321"/>
                    </a:lnTo>
                    <a:lnTo>
                      <a:pt x="6" y="324"/>
                    </a:lnTo>
                    <a:lnTo>
                      <a:pt x="8" y="324"/>
                    </a:lnTo>
                    <a:lnTo>
                      <a:pt x="25" y="342"/>
                    </a:lnTo>
                    <a:lnTo>
                      <a:pt x="42" y="360"/>
                    </a:lnTo>
                    <a:lnTo>
                      <a:pt x="59" y="379"/>
                    </a:lnTo>
                    <a:lnTo>
                      <a:pt x="78" y="397"/>
                    </a:lnTo>
                    <a:lnTo>
                      <a:pt x="78" y="400"/>
                    </a:lnTo>
                    <a:lnTo>
                      <a:pt x="79" y="400"/>
                    </a:lnTo>
                    <a:lnTo>
                      <a:pt x="95" y="415"/>
                    </a:lnTo>
                    <a:lnTo>
                      <a:pt x="95" y="418"/>
                    </a:lnTo>
                    <a:lnTo>
                      <a:pt x="97" y="418"/>
                    </a:lnTo>
                    <a:lnTo>
                      <a:pt x="114" y="436"/>
                    </a:lnTo>
                    <a:lnTo>
                      <a:pt x="131" y="455"/>
                    </a:lnTo>
                    <a:lnTo>
                      <a:pt x="150" y="473"/>
                    </a:lnTo>
                    <a:lnTo>
                      <a:pt x="150" y="476"/>
                    </a:lnTo>
                    <a:lnTo>
                      <a:pt x="151" y="476"/>
                    </a:lnTo>
                    <a:lnTo>
                      <a:pt x="167" y="492"/>
                    </a:lnTo>
                    <a:lnTo>
                      <a:pt x="167" y="494"/>
                    </a:lnTo>
                    <a:lnTo>
                      <a:pt x="169" y="494"/>
                    </a:lnTo>
                    <a:lnTo>
                      <a:pt x="185" y="510"/>
                    </a:lnTo>
                    <a:lnTo>
                      <a:pt x="185" y="513"/>
                    </a:lnTo>
                    <a:lnTo>
                      <a:pt x="186" y="513"/>
                    </a:lnTo>
                    <a:lnTo>
                      <a:pt x="203" y="531"/>
                    </a:lnTo>
                    <a:lnTo>
                      <a:pt x="220" y="549"/>
                    </a:lnTo>
                    <a:lnTo>
                      <a:pt x="239" y="568"/>
                    </a:lnTo>
                    <a:lnTo>
                      <a:pt x="239" y="570"/>
                    </a:lnTo>
                    <a:lnTo>
                      <a:pt x="240" y="570"/>
                    </a:lnTo>
                    <a:lnTo>
                      <a:pt x="256" y="586"/>
                    </a:lnTo>
                    <a:lnTo>
                      <a:pt x="256" y="589"/>
                    </a:lnTo>
                    <a:lnTo>
                      <a:pt x="258" y="589"/>
                    </a:lnTo>
                    <a:lnTo>
                      <a:pt x="275" y="607"/>
                    </a:lnTo>
                    <a:lnTo>
                      <a:pt x="292" y="625"/>
                    </a:lnTo>
                    <a:lnTo>
                      <a:pt x="310" y="644"/>
                    </a:lnTo>
                    <a:lnTo>
                      <a:pt x="328" y="662"/>
                    </a:lnTo>
                    <a:lnTo>
                      <a:pt x="328" y="665"/>
                    </a:lnTo>
                    <a:lnTo>
                      <a:pt x="330" y="665"/>
                    </a:lnTo>
                    <a:lnTo>
                      <a:pt x="346" y="680"/>
                    </a:lnTo>
                    <a:lnTo>
                      <a:pt x="346" y="683"/>
                    </a:lnTo>
                    <a:lnTo>
                      <a:pt x="347" y="683"/>
                    </a:lnTo>
                    <a:lnTo>
                      <a:pt x="364" y="701"/>
                    </a:lnTo>
                    <a:lnTo>
                      <a:pt x="381" y="720"/>
                    </a:lnTo>
                    <a:lnTo>
                      <a:pt x="399" y="738"/>
                    </a:lnTo>
                    <a:lnTo>
                      <a:pt x="399" y="739"/>
                    </a:lnTo>
                    <a:lnTo>
                      <a:pt x="401" y="739"/>
                    </a:lnTo>
                    <a:lnTo>
                      <a:pt x="401" y="738"/>
                    </a:lnTo>
                    <a:lnTo>
                      <a:pt x="417" y="722"/>
                    </a:lnTo>
                    <a:lnTo>
                      <a:pt x="420" y="722"/>
                    </a:lnTo>
                    <a:lnTo>
                      <a:pt x="420" y="721"/>
                    </a:lnTo>
                    <a:lnTo>
                      <a:pt x="436" y="705"/>
                    </a:lnTo>
                    <a:lnTo>
                      <a:pt x="439" y="705"/>
                    </a:lnTo>
                    <a:lnTo>
                      <a:pt x="439" y="704"/>
                    </a:lnTo>
                    <a:lnTo>
                      <a:pt x="457" y="687"/>
                    </a:lnTo>
                    <a:lnTo>
                      <a:pt x="476" y="670"/>
                    </a:lnTo>
                    <a:lnTo>
                      <a:pt x="495" y="651"/>
                    </a:lnTo>
                    <a:lnTo>
                      <a:pt x="497" y="651"/>
                    </a:lnTo>
                    <a:lnTo>
                      <a:pt x="497" y="650"/>
                    </a:lnTo>
                    <a:lnTo>
                      <a:pt x="513" y="634"/>
                    </a:lnTo>
                    <a:lnTo>
                      <a:pt x="516" y="634"/>
                    </a:lnTo>
                    <a:lnTo>
                      <a:pt x="516" y="633"/>
                    </a:lnTo>
                    <a:lnTo>
                      <a:pt x="532" y="617"/>
                    </a:lnTo>
                    <a:lnTo>
                      <a:pt x="535" y="617"/>
                    </a:lnTo>
                    <a:lnTo>
                      <a:pt x="535" y="616"/>
                    </a:lnTo>
                    <a:lnTo>
                      <a:pt x="553" y="599"/>
                    </a:lnTo>
                    <a:lnTo>
                      <a:pt x="572" y="582"/>
                    </a:lnTo>
                    <a:lnTo>
                      <a:pt x="590" y="564"/>
                    </a:lnTo>
                    <a:lnTo>
                      <a:pt x="593" y="564"/>
                    </a:lnTo>
                    <a:lnTo>
                      <a:pt x="593" y="562"/>
                    </a:lnTo>
                    <a:lnTo>
                      <a:pt x="609" y="547"/>
                    </a:lnTo>
                    <a:lnTo>
                      <a:pt x="612" y="547"/>
                    </a:lnTo>
                    <a:lnTo>
                      <a:pt x="612" y="545"/>
                    </a:lnTo>
                    <a:lnTo>
                      <a:pt x="630" y="528"/>
                    </a:lnTo>
                    <a:lnTo>
                      <a:pt x="649" y="511"/>
                    </a:lnTo>
                    <a:lnTo>
                      <a:pt x="668" y="494"/>
                    </a:lnTo>
                    <a:lnTo>
                      <a:pt x="686" y="476"/>
                    </a:lnTo>
                    <a:lnTo>
                      <a:pt x="689" y="476"/>
                    </a:lnTo>
                    <a:lnTo>
                      <a:pt x="689" y="474"/>
                    </a:lnTo>
                    <a:lnTo>
                      <a:pt x="705" y="459"/>
                    </a:lnTo>
                    <a:lnTo>
                      <a:pt x="708" y="459"/>
                    </a:lnTo>
                    <a:lnTo>
                      <a:pt x="708" y="457"/>
                    </a:lnTo>
                    <a:lnTo>
                      <a:pt x="726" y="440"/>
                    </a:lnTo>
                    <a:lnTo>
                      <a:pt x="745" y="423"/>
                    </a:lnTo>
                    <a:lnTo>
                      <a:pt x="763" y="405"/>
                    </a:lnTo>
                    <a:lnTo>
                      <a:pt x="766" y="405"/>
                    </a:lnTo>
                    <a:lnTo>
                      <a:pt x="766" y="404"/>
                    </a:lnTo>
                    <a:lnTo>
                      <a:pt x="782" y="388"/>
                    </a:lnTo>
                    <a:lnTo>
                      <a:pt x="785" y="388"/>
                    </a:lnTo>
                    <a:lnTo>
                      <a:pt x="785" y="387"/>
                    </a:lnTo>
                    <a:lnTo>
                      <a:pt x="801" y="371"/>
                    </a:lnTo>
                    <a:lnTo>
                      <a:pt x="803" y="371"/>
                    </a:lnTo>
                    <a:lnTo>
                      <a:pt x="803" y="370"/>
                    </a:lnTo>
                    <a:lnTo>
                      <a:pt x="822" y="353"/>
                    </a:lnTo>
                    <a:lnTo>
                      <a:pt x="841" y="336"/>
                    </a:lnTo>
                    <a:lnTo>
                      <a:pt x="859" y="317"/>
                    </a:lnTo>
                    <a:lnTo>
                      <a:pt x="862" y="317"/>
                    </a:lnTo>
                    <a:lnTo>
                      <a:pt x="862" y="316"/>
                    </a:lnTo>
                    <a:lnTo>
                      <a:pt x="878" y="300"/>
                    </a:lnTo>
                    <a:lnTo>
                      <a:pt x="881" y="300"/>
                    </a:lnTo>
                    <a:lnTo>
                      <a:pt x="881" y="299"/>
                    </a:lnTo>
                    <a:lnTo>
                      <a:pt x="898" y="283"/>
                    </a:lnTo>
                    <a:lnTo>
                      <a:pt x="898" y="280"/>
                    </a:lnTo>
                    <a:lnTo>
                      <a:pt x="896" y="280"/>
                    </a:lnTo>
                    <a:lnTo>
                      <a:pt x="881" y="265"/>
                    </a:lnTo>
                    <a:lnTo>
                      <a:pt x="881" y="262"/>
                    </a:lnTo>
                    <a:lnTo>
                      <a:pt x="879" y="262"/>
                    </a:lnTo>
                    <a:lnTo>
                      <a:pt x="863" y="246"/>
                    </a:lnTo>
                    <a:lnTo>
                      <a:pt x="863" y="244"/>
                    </a:lnTo>
                    <a:lnTo>
                      <a:pt x="862" y="244"/>
                    </a:lnTo>
                    <a:lnTo>
                      <a:pt x="845" y="225"/>
                    </a:lnTo>
                    <a:lnTo>
                      <a:pt x="827" y="207"/>
                    </a:lnTo>
                    <a:lnTo>
                      <a:pt x="809" y="189"/>
                    </a:lnTo>
                    <a:lnTo>
                      <a:pt x="809" y="186"/>
                    </a:lnTo>
                    <a:lnTo>
                      <a:pt x="807" y="186"/>
                    </a:lnTo>
                    <a:lnTo>
                      <a:pt x="791" y="170"/>
                    </a:lnTo>
                    <a:lnTo>
                      <a:pt x="791" y="168"/>
                    </a:lnTo>
                    <a:lnTo>
                      <a:pt x="790" y="168"/>
                    </a:lnTo>
                    <a:lnTo>
                      <a:pt x="774" y="152"/>
                    </a:lnTo>
                    <a:lnTo>
                      <a:pt x="774" y="149"/>
                    </a:lnTo>
                    <a:lnTo>
                      <a:pt x="773" y="149"/>
                    </a:lnTo>
                    <a:lnTo>
                      <a:pt x="755" y="131"/>
                    </a:lnTo>
                    <a:lnTo>
                      <a:pt x="738" y="113"/>
                    </a:lnTo>
                    <a:lnTo>
                      <a:pt x="720" y="94"/>
                    </a:lnTo>
                    <a:lnTo>
                      <a:pt x="720" y="92"/>
                    </a:lnTo>
                    <a:lnTo>
                      <a:pt x="718" y="92"/>
                    </a:lnTo>
                    <a:lnTo>
                      <a:pt x="702" y="76"/>
                    </a:lnTo>
                    <a:lnTo>
                      <a:pt x="702" y="73"/>
                    </a:lnTo>
                    <a:lnTo>
                      <a:pt x="701" y="73"/>
                    </a:lnTo>
                    <a:lnTo>
                      <a:pt x="684" y="55"/>
                    </a:lnTo>
                    <a:lnTo>
                      <a:pt x="666" y="37"/>
                    </a:lnTo>
                    <a:lnTo>
                      <a:pt x="649" y="18"/>
                    </a:lnTo>
                    <a:lnTo>
                      <a:pt x="632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rgbClr val="AAAA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5" name="Freeform 2190"/>
              <p:cNvSpPr>
                <a:spLocks/>
              </p:cNvSpPr>
              <p:nvPr/>
            </p:nvSpPr>
            <p:spPr bwMode="auto">
              <a:xfrm>
                <a:off x="3062" y="2008"/>
                <a:ext cx="89" cy="82"/>
              </a:xfrm>
              <a:custGeom>
                <a:avLst/>
                <a:gdLst>
                  <a:gd name="T0" fmla="*/ 69 w 266"/>
                  <a:gd name="T1" fmla="*/ 0 h 244"/>
                  <a:gd name="T2" fmla="*/ 69 w 266"/>
                  <a:gd name="T3" fmla="*/ 0 h 244"/>
                  <a:gd name="T4" fmla="*/ 67 w 266"/>
                  <a:gd name="T5" fmla="*/ 2 h 244"/>
                  <a:gd name="T6" fmla="*/ 67 w 266"/>
                  <a:gd name="T7" fmla="*/ 3 h 244"/>
                  <a:gd name="T8" fmla="*/ 62 w 266"/>
                  <a:gd name="T9" fmla="*/ 7 h 244"/>
                  <a:gd name="T10" fmla="*/ 56 w 266"/>
                  <a:gd name="T11" fmla="*/ 12 h 244"/>
                  <a:gd name="T12" fmla="*/ 50 w 266"/>
                  <a:gd name="T13" fmla="*/ 18 h 244"/>
                  <a:gd name="T14" fmla="*/ 49 w 266"/>
                  <a:gd name="T15" fmla="*/ 18 h 244"/>
                  <a:gd name="T16" fmla="*/ 49 w 266"/>
                  <a:gd name="T17" fmla="*/ 19 h 244"/>
                  <a:gd name="T18" fmla="*/ 43 w 266"/>
                  <a:gd name="T19" fmla="*/ 24 h 244"/>
                  <a:gd name="T20" fmla="*/ 42 w 266"/>
                  <a:gd name="T21" fmla="*/ 24 h 244"/>
                  <a:gd name="T22" fmla="*/ 42 w 266"/>
                  <a:gd name="T23" fmla="*/ 25 h 244"/>
                  <a:gd name="T24" fmla="*/ 36 w 266"/>
                  <a:gd name="T25" fmla="*/ 30 h 244"/>
                  <a:gd name="T26" fmla="*/ 30 w 266"/>
                  <a:gd name="T27" fmla="*/ 36 h 244"/>
                  <a:gd name="T28" fmla="*/ 24 w 266"/>
                  <a:gd name="T29" fmla="*/ 42 h 244"/>
                  <a:gd name="T30" fmla="*/ 23 w 266"/>
                  <a:gd name="T31" fmla="*/ 42 h 244"/>
                  <a:gd name="T32" fmla="*/ 23 w 266"/>
                  <a:gd name="T33" fmla="*/ 43 h 244"/>
                  <a:gd name="T34" fmla="*/ 18 w 266"/>
                  <a:gd name="T35" fmla="*/ 48 h 244"/>
                  <a:gd name="T36" fmla="*/ 17 w 266"/>
                  <a:gd name="T37" fmla="*/ 48 h 244"/>
                  <a:gd name="T38" fmla="*/ 17 w 266"/>
                  <a:gd name="T39" fmla="*/ 48 h 244"/>
                  <a:gd name="T40" fmla="*/ 11 w 266"/>
                  <a:gd name="T41" fmla="*/ 54 h 244"/>
                  <a:gd name="T42" fmla="*/ 10 w 266"/>
                  <a:gd name="T43" fmla="*/ 54 h 244"/>
                  <a:gd name="T44" fmla="*/ 10 w 266"/>
                  <a:gd name="T45" fmla="*/ 54 h 244"/>
                  <a:gd name="T46" fmla="*/ 4 w 266"/>
                  <a:gd name="T47" fmla="*/ 60 h 244"/>
                  <a:gd name="T48" fmla="*/ 0 w 266"/>
                  <a:gd name="T49" fmla="*/ 64 h 244"/>
                  <a:gd name="T50" fmla="*/ 0 w 266"/>
                  <a:gd name="T51" fmla="*/ 82 h 244"/>
                  <a:gd name="T52" fmla="*/ 3 w 266"/>
                  <a:gd name="T53" fmla="*/ 78 h 244"/>
                  <a:gd name="T54" fmla="*/ 4 w 266"/>
                  <a:gd name="T55" fmla="*/ 78 h 244"/>
                  <a:gd name="T56" fmla="*/ 4 w 266"/>
                  <a:gd name="T57" fmla="*/ 78 h 244"/>
                  <a:gd name="T58" fmla="*/ 10 w 266"/>
                  <a:gd name="T59" fmla="*/ 73 h 244"/>
                  <a:gd name="T60" fmla="*/ 10 w 266"/>
                  <a:gd name="T61" fmla="*/ 73 h 244"/>
                  <a:gd name="T62" fmla="*/ 10 w 266"/>
                  <a:gd name="T63" fmla="*/ 72 h 244"/>
                  <a:gd name="T64" fmla="*/ 17 w 266"/>
                  <a:gd name="T65" fmla="*/ 67 h 244"/>
                  <a:gd name="T66" fmla="*/ 23 w 266"/>
                  <a:gd name="T67" fmla="*/ 61 h 244"/>
                  <a:gd name="T68" fmla="*/ 29 w 266"/>
                  <a:gd name="T69" fmla="*/ 55 h 244"/>
                  <a:gd name="T70" fmla="*/ 35 w 266"/>
                  <a:gd name="T71" fmla="*/ 49 h 244"/>
                  <a:gd name="T72" fmla="*/ 36 w 266"/>
                  <a:gd name="T73" fmla="*/ 49 h 244"/>
                  <a:gd name="T74" fmla="*/ 36 w 266"/>
                  <a:gd name="T75" fmla="*/ 48 h 244"/>
                  <a:gd name="T76" fmla="*/ 42 w 266"/>
                  <a:gd name="T77" fmla="*/ 43 h 244"/>
                  <a:gd name="T78" fmla="*/ 42 w 266"/>
                  <a:gd name="T79" fmla="*/ 43 h 244"/>
                  <a:gd name="T80" fmla="*/ 42 w 266"/>
                  <a:gd name="T81" fmla="*/ 43 h 244"/>
                  <a:gd name="T82" fmla="*/ 49 w 266"/>
                  <a:gd name="T83" fmla="*/ 37 h 244"/>
                  <a:gd name="T84" fmla="*/ 55 w 266"/>
                  <a:gd name="T85" fmla="*/ 31 h 244"/>
                  <a:gd name="T86" fmla="*/ 61 w 266"/>
                  <a:gd name="T87" fmla="*/ 26 h 244"/>
                  <a:gd name="T88" fmla="*/ 68 w 266"/>
                  <a:gd name="T89" fmla="*/ 19 h 244"/>
                  <a:gd name="T90" fmla="*/ 68 w 266"/>
                  <a:gd name="T91" fmla="*/ 19 h 244"/>
                  <a:gd name="T92" fmla="*/ 68 w 266"/>
                  <a:gd name="T93" fmla="*/ 19 h 244"/>
                  <a:gd name="T94" fmla="*/ 74 w 266"/>
                  <a:gd name="T95" fmla="*/ 13 h 244"/>
                  <a:gd name="T96" fmla="*/ 75 w 266"/>
                  <a:gd name="T97" fmla="*/ 13 h 244"/>
                  <a:gd name="T98" fmla="*/ 75 w 266"/>
                  <a:gd name="T99" fmla="*/ 13 h 244"/>
                  <a:gd name="T100" fmla="*/ 81 w 266"/>
                  <a:gd name="T101" fmla="*/ 7 h 244"/>
                  <a:gd name="T102" fmla="*/ 87 w 266"/>
                  <a:gd name="T103" fmla="*/ 2 h 244"/>
                  <a:gd name="T104" fmla="*/ 89 w 266"/>
                  <a:gd name="T105" fmla="*/ 0 h 244"/>
                  <a:gd name="T106" fmla="*/ 69 w 266"/>
                  <a:gd name="T107" fmla="*/ 0 h 24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66"/>
                  <a:gd name="T163" fmla="*/ 0 h 244"/>
                  <a:gd name="T164" fmla="*/ 266 w 266"/>
                  <a:gd name="T165" fmla="*/ 244 h 24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66" h="244">
                    <a:moveTo>
                      <a:pt x="207" y="0"/>
                    </a:moveTo>
                    <a:lnTo>
                      <a:pt x="207" y="1"/>
                    </a:lnTo>
                    <a:lnTo>
                      <a:pt x="199" y="6"/>
                    </a:lnTo>
                    <a:lnTo>
                      <a:pt x="199" y="8"/>
                    </a:lnTo>
                    <a:lnTo>
                      <a:pt x="186" y="20"/>
                    </a:lnTo>
                    <a:lnTo>
                      <a:pt x="167" y="37"/>
                    </a:lnTo>
                    <a:lnTo>
                      <a:pt x="149" y="55"/>
                    </a:lnTo>
                    <a:lnTo>
                      <a:pt x="146" y="55"/>
                    </a:lnTo>
                    <a:lnTo>
                      <a:pt x="146" y="56"/>
                    </a:lnTo>
                    <a:lnTo>
                      <a:pt x="130" y="72"/>
                    </a:lnTo>
                    <a:lnTo>
                      <a:pt x="127" y="72"/>
                    </a:lnTo>
                    <a:lnTo>
                      <a:pt x="127" y="73"/>
                    </a:lnTo>
                    <a:lnTo>
                      <a:pt x="109" y="90"/>
                    </a:lnTo>
                    <a:lnTo>
                      <a:pt x="90" y="107"/>
                    </a:lnTo>
                    <a:lnTo>
                      <a:pt x="71" y="126"/>
                    </a:lnTo>
                    <a:lnTo>
                      <a:pt x="69" y="126"/>
                    </a:lnTo>
                    <a:lnTo>
                      <a:pt x="69" y="127"/>
                    </a:lnTo>
                    <a:lnTo>
                      <a:pt x="53" y="143"/>
                    </a:lnTo>
                    <a:lnTo>
                      <a:pt x="50" y="143"/>
                    </a:lnTo>
                    <a:lnTo>
                      <a:pt x="50" y="144"/>
                    </a:lnTo>
                    <a:lnTo>
                      <a:pt x="34" y="160"/>
                    </a:lnTo>
                    <a:lnTo>
                      <a:pt x="31" y="160"/>
                    </a:lnTo>
                    <a:lnTo>
                      <a:pt x="31" y="161"/>
                    </a:lnTo>
                    <a:lnTo>
                      <a:pt x="13" y="178"/>
                    </a:lnTo>
                    <a:lnTo>
                      <a:pt x="0" y="190"/>
                    </a:lnTo>
                    <a:lnTo>
                      <a:pt x="0" y="244"/>
                    </a:lnTo>
                    <a:lnTo>
                      <a:pt x="10" y="233"/>
                    </a:lnTo>
                    <a:lnTo>
                      <a:pt x="13" y="233"/>
                    </a:lnTo>
                    <a:lnTo>
                      <a:pt x="13" y="232"/>
                    </a:lnTo>
                    <a:lnTo>
                      <a:pt x="29" y="216"/>
                    </a:lnTo>
                    <a:lnTo>
                      <a:pt x="31" y="216"/>
                    </a:lnTo>
                    <a:lnTo>
                      <a:pt x="31" y="215"/>
                    </a:lnTo>
                    <a:lnTo>
                      <a:pt x="50" y="198"/>
                    </a:lnTo>
                    <a:lnTo>
                      <a:pt x="69" y="181"/>
                    </a:lnTo>
                    <a:lnTo>
                      <a:pt x="87" y="164"/>
                    </a:lnTo>
                    <a:lnTo>
                      <a:pt x="106" y="145"/>
                    </a:lnTo>
                    <a:lnTo>
                      <a:pt x="109" y="145"/>
                    </a:lnTo>
                    <a:lnTo>
                      <a:pt x="109" y="144"/>
                    </a:lnTo>
                    <a:lnTo>
                      <a:pt x="125" y="128"/>
                    </a:lnTo>
                    <a:lnTo>
                      <a:pt x="127" y="128"/>
                    </a:lnTo>
                    <a:lnTo>
                      <a:pt x="127" y="127"/>
                    </a:lnTo>
                    <a:lnTo>
                      <a:pt x="146" y="110"/>
                    </a:lnTo>
                    <a:lnTo>
                      <a:pt x="165" y="93"/>
                    </a:lnTo>
                    <a:lnTo>
                      <a:pt x="183" y="76"/>
                    </a:lnTo>
                    <a:lnTo>
                      <a:pt x="202" y="58"/>
                    </a:lnTo>
                    <a:lnTo>
                      <a:pt x="204" y="58"/>
                    </a:lnTo>
                    <a:lnTo>
                      <a:pt x="204" y="56"/>
                    </a:lnTo>
                    <a:lnTo>
                      <a:pt x="220" y="40"/>
                    </a:lnTo>
                    <a:lnTo>
                      <a:pt x="223" y="40"/>
                    </a:lnTo>
                    <a:lnTo>
                      <a:pt x="223" y="39"/>
                    </a:lnTo>
                    <a:lnTo>
                      <a:pt x="242" y="22"/>
                    </a:lnTo>
                    <a:lnTo>
                      <a:pt x="260" y="5"/>
                    </a:lnTo>
                    <a:lnTo>
                      <a:pt x="266" y="0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rgbClr val="AAAA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6" name="Freeform 2191"/>
              <p:cNvSpPr>
                <a:spLocks/>
              </p:cNvSpPr>
              <p:nvPr/>
            </p:nvSpPr>
            <p:spPr bwMode="auto">
              <a:xfrm>
                <a:off x="3062" y="2008"/>
                <a:ext cx="281" cy="228"/>
              </a:xfrm>
              <a:custGeom>
                <a:avLst/>
                <a:gdLst>
                  <a:gd name="T0" fmla="*/ 197 w 841"/>
                  <a:gd name="T1" fmla="*/ 24 h 683"/>
                  <a:gd name="T2" fmla="*/ 203 w 841"/>
                  <a:gd name="T3" fmla="*/ 31 h 683"/>
                  <a:gd name="T4" fmla="*/ 221 w 841"/>
                  <a:gd name="T5" fmla="*/ 49 h 683"/>
                  <a:gd name="T6" fmla="*/ 238 w 841"/>
                  <a:gd name="T7" fmla="*/ 67 h 683"/>
                  <a:gd name="T8" fmla="*/ 244 w 841"/>
                  <a:gd name="T9" fmla="*/ 74 h 683"/>
                  <a:gd name="T10" fmla="*/ 256 w 841"/>
                  <a:gd name="T11" fmla="*/ 98 h 683"/>
                  <a:gd name="T12" fmla="*/ 249 w 841"/>
                  <a:gd name="T13" fmla="*/ 104 h 683"/>
                  <a:gd name="T14" fmla="*/ 224 w 841"/>
                  <a:gd name="T15" fmla="*/ 128 h 683"/>
                  <a:gd name="T16" fmla="*/ 212 w 841"/>
                  <a:gd name="T17" fmla="*/ 139 h 683"/>
                  <a:gd name="T18" fmla="*/ 192 w 841"/>
                  <a:gd name="T19" fmla="*/ 157 h 683"/>
                  <a:gd name="T20" fmla="*/ 179 w 841"/>
                  <a:gd name="T21" fmla="*/ 169 h 683"/>
                  <a:gd name="T22" fmla="*/ 167 w 841"/>
                  <a:gd name="T23" fmla="*/ 180 h 683"/>
                  <a:gd name="T24" fmla="*/ 147 w 841"/>
                  <a:gd name="T25" fmla="*/ 198 h 683"/>
                  <a:gd name="T26" fmla="*/ 129 w 841"/>
                  <a:gd name="T27" fmla="*/ 203 h 683"/>
                  <a:gd name="T28" fmla="*/ 112 w 841"/>
                  <a:gd name="T29" fmla="*/ 185 h 683"/>
                  <a:gd name="T30" fmla="*/ 105 w 841"/>
                  <a:gd name="T31" fmla="*/ 178 h 683"/>
                  <a:gd name="T32" fmla="*/ 82 w 841"/>
                  <a:gd name="T33" fmla="*/ 152 h 683"/>
                  <a:gd name="T34" fmla="*/ 70 w 841"/>
                  <a:gd name="T35" fmla="*/ 141 h 683"/>
                  <a:gd name="T36" fmla="*/ 52 w 841"/>
                  <a:gd name="T37" fmla="*/ 122 h 683"/>
                  <a:gd name="T38" fmla="*/ 40 w 841"/>
                  <a:gd name="T39" fmla="*/ 108 h 683"/>
                  <a:gd name="T40" fmla="*/ 28 w 841"/>
                  <a:gd name="T41" fmla="*/ 96 h 683"/>
                  <a:gd name="T42" fmla="*/ 23 w 841"/>
                  <a:gd name="T43" fmla="*/ 79 h 683"/>
                  <a:gd name="T44" fmla="*/ 36 w 841"/>
                  <a:gd name="T45" fmla="*/ 67 h 683"/>
                  <a:gd name="T46" fmla="*/ 55 w 841"/>
                  <a:gd name="T47" fmla="*/ 49 h 683"/>
                  <a:gd name="T48" fmla="*/ 68 w 841"/>
                  <a:gd name="T49" fmla="*/ 38 h 683"/>
                  <a:gd name="T50" fmla="*/ 93 w 841"/>
                  <a:gd name="T51" fmla="*/ 14 h 683"/>
                  <a:gd name="T52" fmla="*/ 100 w 841"/>
                  <a:gd name="T53" fmla="*/ 8 h 683"/>
                  <a:gd name="T54" fmla="*/ 88 w 841"/>
                  <a:gd name="T55" fmla="*/ 0 h 683"/>
                  <a:gd name="T56" fmla="*/ 81 w 841"/>
                  <a:gd name="T57" fmla="*/ 7 h 683"/>
                  <a:gd name="T58" fmla="*/ 62 w 841"/>
                  <a:gd name="T59" fmla="*/ 25 h 683"/>
                  <a:gd name="T60" fmla="*/ 54 w 841"/>
                  <a:gd name="T61" fmla="*/ 31 h 683"/>
                  <a:gd name="T62" fmla="*/ 36 w 841"/>
                  <a:gd name="T63" fmla="*/ 48 h 683"/>
                  <a:gd name="T64" fmla="*/ 22 w 841"/>
                  <a:gd name="T65" fmla="*/ 60 h 683"/>
                  <a:gd name="T66" fmla="*/ 10 w 841"/>
                  <a:gd name="T67" fmla="*/ 72 h 683"/>
                  <a:gd name="T68" fmla="*/ 3 w 841"/>
                  <a:gd name="T69" fmla="*/ 89 h 683"/>
                  <a:gd name="T70" fmla="*/ 9 w 841"/>
                  <a:gd name="T71" fmla="*/ 96 h 683"/>
                  <a:gd name="T72" fmla="*/ 33 w 841"/>
                  <a:gd name="T73" fmla="*/ 121 h 683"/>
                  <a:gd name="T74" fmla="*/ 45 w 841"/>
                  <a:gd name="T75" fmla="*/ 134 h 683"/>
                  <a:gd name="T76" fmla="*/ 63 w 841"/>
                  <a:gd name="T77" fmla="*/ 153 h 683"/>
                  <a:gd name="T78" fmla="*/ 80 w 841"/>
                  <a:gd name="T79" fmla="*/ 171 h 683"/>
                  <a:gd name="T80" fmla="*/ 98 w 841"/>
                  <a:gd name="T81" fmla="*/ 190 h 683"/>
                  <a:gd name="T82" fmla="*/ 116 w 841"/>
                  <a:gd name="T83" fmla="*/ 209 h 683"/>
                  <a:gd name="T84" fmla="*/ 128 w 841"/>
                  <a:gd name="T85" fmla="*/ 222 h 683"/>
                  <a:gd name="T86" fmla="*/ 135 w 841"/>
                  <a:gd name="T87" fmla="*/ 228 h 683"/>
                  <a:gd name="T88" fmla="*/ 147 w 841"/>
                  <a:gd name="T89" fmla="*/ 217 h 683"/>
                  <a:gd name="T90" fmla="*/ 172 w 841"/>
                  <a:gd name="T91" fmla="*/ 193 h 683"/>
                  <a:gd name="T92" fmla="*/ 179 w 841"/>
                  <a:gd name="T93" fmla="*/ 187 h 683"/>
                  <a:gd name="T94" fmla="*/ 205 w 841"/>
                  <a:gd name="T95" fmla="*/ 164 h 683"/>
                  <a:gd name="T96" fmla="*/ 217 w 841"/>
                  <a:gd name="T97" fmla="*/ 152 h 683"/>
                  <a:gd name="T98" fmla="*/ 237 w 841"/>
                  <a:gd name="T99" fmla="*/ 134 h 683"/>
                  <a:gd name="T100" fmla="*/ 256 w 841"/>
                  <a:gd name="T101" fmla="*/ 117 h 683"/>
                  <a:gd name="T102" fmla="*/ 274 w 841"/>
                  <a:gd name="T103" fmla="*/ 99 h 683"/>
                  <a:gd name="T104" fmla="*/ 280 w 841"/>
                  <a:gd name="T105" fmla="*/ 93 h 683"/>
                  <a:gd name="T106" fmla="*/ 269 w 841"/>
                  <a:gd name="T107" fmla="*/ 80 h 683"/>
                  <a:gd name="T108" fmla="*/ 245 w 841"/>
                  <a:gd name="T109" fmla="*/ 56 h 683"/>
                  <a:gd name="T110" fmla="*/ 239 w 841"/>
                  <a:gd name="T111" fmla="*/ 49 h 683"/>
                  <a:gd name="T112" fmla="*/ 216 w 841"/>
                  <a:gd name="T113" fmla="*/ 24 h 683"/>
                  <a:gd name="T114" fmla="*/ 203 w 841"/>
                  <a:gd name="T115" fmla="*/ 11 h 68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841"/>
                  <a:gd name="T175" fmla="*/ 0 h 683"/>
                  <a:gd name="T176" fmla="*/ 841 w 841"/>
                  <a:gd name="T177" fmla="*/ 683 h 68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841" h="683">
                    <a:moveTo>
                      <a:pt x="521" y="0"/>
                    </a:moveTo>
                    <a:lnTo>
                      <a:pt x="536" y="16"/>
                    </a:lnTo>
                    <a:lnTo>
                      <a:pt x="553" y="34"/>
                    </a:lnTo>
                    <a:lnTo>
                      <a:pt x="570" y="52"/>
                    </a:lnTo>
                    <a:lnTo>
                      <a:pt x="589" y="71"/>
                    </a:lnTo>
                    <a:lnTo>
                      <a:pt x="589" y="73"/>
                    </a:lnTo>
                    <a:lnTo>
                      <a:pt x="590" y="73"/>
                    </a:lnTo>
                    <a:lnTo>
                      <a:pt x="606" y="89"/>
                    </a:lnTo>
                    <a:lnTo>
                      <a:pt x="606" y="92"/>
                    </a:lnTo>
                    <a:lnTo>
                      <a:pt x="608" y="92"/>
                    </a:lnTo>
                    <a:lnTo>
                      <a:pt x="624" y="107"/>
                    </a:lnTo>
                    <a:lnTo>
                      <a:pt x="624" y="110"/>
                    </a:lnTo>
                    <a:lnTo>
                      <a:pt x="625" y="110"/>
                    </a:lnTo>
                    <a:lnTo>
                      <a:pt x="642" y="128"/>
                    </a:lnTo>
                    <a:lnTo>
                      <a:pt x="660" y="147"/>
                    </a:lnTo>
                    <a:lnTo>
                      <a:pt x="677" y="165"/>
                    </a:lnTo>
                    <a:lnTo>
                      <a:pt x="696" y="183"/>
                    </a:lnTo>
                    <a:lnTo>
                      <a:pt x="696" y="186"/>
                    </a:lnTo>
                    <a:lnTo>
                      <a:pt x="697" y="186"/>
                    </a:lnTo>
                    <a:lnTo>
                      <a:pt x="713" y="202"/>
                    </a:lnTo>
                    <a:lnTo>
                      <a:pt x="713" y="204"/>
                    </a:lnTo>
                    <a:lnTo>
                      <a:pt x="714" y="204"/>
                    </a:lnTo>
                    <a:lnTo>
                      <a:pt x="730" y="220"/>
                    </a:lnTo>
                    <a:lnTo>
                      <a:pt x="730" y="223"/>
                    </a:lnTo>
                    <a:lnTo>
                      <a:pt x="731" y="223"/>
                    </a:lnTo>
                    <a:lnTo>
                      <a:pt x="749" y="241"/>
                    </a:lnTo>
                    <a:lnTo>
                      <a:pt x="766" y="259"/>
                    </a:lnTo>
                    <a:lnTo>
                      <a:pt x="783" y="278"/>
                    </a:lnTo>
                    <a:lnTo>
                      <a:pt x="783" y="279"/>
                    </a:lnTo>
                    <a:lnTo>
                      <a:pt x="767" y="295"/>
                    </a:lnTo>
                    <a:lnTo>
                      <a:pt x="765" y="295"/>
                    </a:lnTo>
                    <a:lnTo>
                      <a:pt x="765" y="296"/>
                    </a:lnTo>
                    <a:lnTo>
                      <a:pt x="749" y="312"/>
                    </a:lnTo>
                    <a:lnTo>
                      <a:pt x="746" y="312"/>
                    </a:lnTo>
                    <a:lnTo>
                      <a:pt x="746" y="313"/>
                    </a:lnTo>
                    <a:lnTo>
                      <a:pt x="727" y="330"/>
                    </a:lnTo>
                    <a:lnTo>
                      <a:pt x="709" y="347"/>
                    </a:lnTo>
                    <a:lnTo>
                      <a:pt x="690" y="364"/>
                    </a:lnTo>
                    <a:lnTo>
                      <a:pt x="672" y="383"/>
                    </a:lnTo>
                    <a:lnTo>
                      <a:pt x="669" y="383"/>
                    </a:lnTo>
                    <a:lnTo>
                      <a:pt x="669" y="384"/>
                    </a:lnTo>
                    <a:lnTo>
                      <a:pt x="653" y="400"/>
                    </a:lnTo>
                    <a:lnTo>
                      <a:pt x="650" y="400"/>
                    </a:lnTo>
                    <a:lnTo>
                      <a:pt x="650" y="401"/>
                    </a:lnTo>
                    <a:lnTo>
                      <a:pt x="634" y="417"/>
                    </a:lnTo>
                    <a:lnTo>
                      <a:pt x="632" y="417"/>
                    </a:lnTo>
                    <a:lnTo>
                      <a:pt x="632" y="418"/>
                    </a:lnTo>
                    <a:lnTo>
                      <a:pt x="613" y="435"/>
                    </a:lnTo>
                    <a:lnTo>
                      <a:pt x="594" y="452"/>
                    </a:lnTo>
                    <a:lnTo>
                      <a:pt x="576" y="469"/>
                    </a:lnTo>
                    <a:lnTo>
                      <a:pt x="557" y="488"/>
                    </a:lnTo>
                    <a:lnTo>
                      <a:pt x="554" y="488"/>
                    </a:lnTo>
                    <a:lnTo>
                      <a:pt x="554" y="489"/>
                    </a:lnTo>
                    <a:lnTo>
                      <a:pt x="539" y="505"/>
                    </a:lnTo>
                    <a:lnTo>
                      <a:pt x="536" y="505"/>
                    </a:lnTo>
                    <a:lnTo>
                      <a:pt x="536" y="506"/>
                    </a:lnTo>
                    <a:lnTo>
                      <a:pt x="520" y="522"/>
                    </a:lnTo>
                    <a:lnTo>
                      <a:pt x="517" y="522"/>
                    </a:lnTo>
                    <a:lnTo>
                      <a:pt x="517" y="523"/>
                    </a:lnTo>
                    <a:lnTo>
                      <a:pt x="499" y="540"/>
                    </a:lnTo>
                    <a:lnTo>
                      <a:pt x="480" y="557"/>
                    </a:lnTo>
                    <a:lnTo>
                      <a:pt x="461" y="574"/>
                    </a:lnTo>
                    <a:lnTo>
                      <a:pt x="443" y="592"/>
                    </a:lnTo>
                    <a:lnTo>
                      <a:pt x="440" y="592"/>
                    </a:lnTo>
                    <a:lnTo>
                      <a:pt x="440" y="594"/>
                    </a:lnTo>
                    <a:lnTo>
                      <a:pt x="424" y="610"/>
                    </a:lnTo>
                    <a:lnTo>
                      <a:pt x="421" y="610"/>
                    </a:lnTo>
                    <a:lnTo>
                      <a:pt x="421" y="611"/>
                    </a:lnTo>
                    <a:lnTo>
                      <a:pt x="404" y="627"/>
                    </a:lnTo>
                    <a:lnTo>
                      <a:pt x="387" y="608"/>
                    </a:lnTo>
                    <a:lnTo>
                      <a:pt x="370" y="590"/>
                    </a:lnTo>
                    <a:lnTo>
                      <a:pt x="351" y="572"/>
                    </a:lnTo>
                    <a:lnTo>
                      <a:pt x="351" y="569"/>
                    </a:lnTo>
                    <a:lnTo>
                      <a:pt x="350" y="569"/>
                    </a:lnTo>
                    <a:lnTo>
                      <a:pt x="334" y="553"/>
                    </a:lnTo>
                    <a:lnTo>
                      <a:pt x="334" y="551"/>
                    </a:lnTo>
                    <a:lnTo>
                      <a:pt x="332" y="551"/>
                    </a:lnTo>
                    <a:lnTo>
                      <a:pt x="316" y="535"/>
                    </a:lnTo>
                    <a:lnTo>
                      <a:pt x="316" y="532"/>
                    </a:lnTo>
                    <a:lnTo>
                      <a:pt x="315" y="532"/>
                    </a:lnTo>
                    <a:lnTo>
                      <a:pt x="298" y="514"/>
                    </a:lnTo>
                    <a:lnTo>
                      <a:pt x="280" y="495"/>
                    </a:lnTo>
                    <a:lnTo>
                      <a:pt x="263" y="477"/>
                    </a:lnTo>
                    <a:lnTo>
                      <a:pt x="244" y="459"/>
                    </a:lnTo>
                    <a:lnTo>
                      <a:pt x="244" y="456"/>
                    </a:lnTo>
                    <a:lnTo>
                      <a:pt x="243" y="456"/>
                    </a:lnTo>
                    <a:lnTo>
                      <a:pt x="227" y="440"/>
                    </a:lnTo>
                    <a:lnTo>
                      <a:pt x="227" y="438"/>
                    </a:lnTo>
                    <a:lnTo>
                      <a:pt x="226" y="438"/>
                    </a:lnTo>
                    <a:lnTo>
                      <a:pt x="210" y="422"/>
                    </a:lnTo>
                    <a:lnTo>
                      <a:pt x="210" y="419"/>
                    </a:lnTo>
                    <a:lnTo>
                      <a:pt x="208" y="419"/>
                    </a:lnTo>
                    <a:lnTo>
                      <a:pt x="191" y="401"/>
                    </a:lnTo>
                    <a:lnTo>
                      <a:pt x="174" y="383"/>
                    </a:lnTo>
                    <a:lnTo>
                      <a:pt x="157" y="364"/>
                    </a:lnTo>
                    <a:lnTo>
                      <a:pt x="138" y="346"/>
                    </a:lnTo>
                    <a:lnTo>
                      <a:pt x="138" y="343"/>
                    </a:lnTo>
                    <a:lnTo>
                      <a:pt x="137" y="343"/>
                    </a:lnTo>
                    <a:lnTo>
                      <a:pt x="121" y="328"/>
                    </a:lnTo>
                    <a:lnTo>
                      <a:pt x="121" y="325"/>
                    </a:lnTo>
                    <a:lnTo>
                      <a:pt x="119" y="325"/>
                    </a:lnTo>
                    <a:lnTo>
                      <a:pt x="103" y="309"/>
                    </a:lnTo>
                    <a:lnTo>
                      <a:pt x="103" y="307"/>
                    </a:lnTo>
                    <a:lnTo>
                      <a:pt x="102" y="307"/>
                    </a:lnTo>
                    <a:lnTo>
                      <a:pt x="85" y="288"/>
                    </a:lnTo>
                    <a:lnTo>
                      <a:pt x="67" y="270"/>
                    </a:lnTo>
                    <a:lnTo>
                      <a:pt x="51" y="254"/>
                    </a:lnTo>
                    <a:lnTo>
                      <a:pt x="51" y="252"/>
                    </a:lnTo>
                    <a:lnTo>
                      <a:pt x="67" y="236"/>
                    </a:lnTo>
                    <a:lnTo>
                      <a:pt x="70" y="236"/>
                    </a:lnTo>
                    <a:lnTo>
                      <a:pt x="70" y="235"/>
                    </a:lnTo>
                    <a:lnTo>
                      <a:pt x="86" y="219"/>
                    </a:lnTo>
                    <a:lnTo>
                      <a:pt x="89" y="219"/>
                    </a:lnTo>
                    <a:lnTo>
                      <a:pt x="89" y="217"/>
                    </a:lnTo>
                    <a:lnTo>
                      <a:pt x="107" y="200"/>
                    </a:lnTo>
                    <a:lnTo>
                      <a:pt x="126" y="183"/>
                    </a:lnTo>
                    <a:lnTo>
                      <a:pt x="145" y="166"/>
                    </a:lnTo>
                    <a:lnTo>
                      <a:pt x="163" y="148"/>
                    </a:lnTo>
                    <a:lnTo>
                      <a:pt x="166" y="148"/>
                    </a:lnTo>
                    <a:lnTo>
                      <a:pt x="166" y="147"/>
                    </a:lnTo>
                    <a:lnTo>
                      <a:pt x="182" y="131"/>
                    </a:lnTo>
                    <a:lnTo>
                      <a:pt x="185" y="131"/>
                    </a:lnTo>
                    <a:lnTo>
                      <a:pt x="185" y="130"/>
                    </a:lnTo>
                    <a:lnTo>
                      <a:pt x="200" y="114"/>
                    </a:lnTo>
                    <a:lnTo>
                      <a:pt x="203" y="114"/>
                    </a:lnTo>
                    <a:lnTo>
                      <a:pt x="203" y="113"/>
                    </a:lnTo>
                    <a:lnTo>
                      <a:pt x="222" y="96"/>
                    </a:lnTo>
                    <a:lnTo>
                      <a:pt x="240" y="79"/>
                    </a:lnTo>
                    <a:lnTo>
                      <a:pt x="259" y="61"/>
                    </a:lnTo>
                    <a:lnTo>
                      <a:pt x="278" y="43"/>
                    </a:lnTo>
                    <a:lnTo>
                      <a:pt x="280" y="43"/>
                    </a:lnTo>
                    <a:lnTo>
                      <a:pt x="280" y="42"/>
                    </a:lnTo>
                    <a:lnTo>
                      <a:pt x="296" y="26"/>
                    </a:lnTo>
                    <a:lnTo>
                      <a:pt x="299" y="26"/>
                    </a:lnTo>
                    <a:lnTo>
                      <a:pt x="299" y="25"/>
                    </a:lnTo>
                    <a:lnTo>
                      <a:pt x="315" y="9"/>
                    </a:lnTo>
                    <a:lnTo>
                      <a:pt x="318" y="9"/>
                    </a:lnTo>
                    <a:lnTo>
                      <a:pt x="318" y="8"/>
                    </a:lnTo>
                    <a:lnTo>
                      <a:pt x="326" y="0"/>
                    </a:lnTo>
                    <a:lnTo>
                      <a:pt x="264" y="0"/>
                    </a:lnTo>
                    <a:lnTo>
                      <a:pt x="264" y="1"/>
                    </a:lnTo>
                    <a:lnTo>
                      <a:pt x="262" y="4"/>
                    </a:lnTo>
                    <a:lnTo>
                      <a:pt x="259" y="4"/>
                    </a:lnTo>
                    <a:lnTo>
                      <a:pt x="259" y="5"/>
                    </a:lnTo>
                    <a:lnTo>
                      <a:pt x="243" y="21"/>
                    </a:lnTo>
                    <a:lnTo>
                      <a:pt x="240" y="21"/>
                    </a:lnTo>
                    <a:lnTo>
                      <a:pt x="240" y="22"/>
                    </a:lnTo>
                    <a:lnTo>
                      <a:pt x="222" y="39"/>
                    </a:lnTo>
                    <a:lnTo>
                      <a:pt x="203" y="56"/>
                    </a:lnTo>
                    <a:lnTo>
                      <a:pt x="185" y="75"/>
                    </a:lnTo>
                    <a:lnTo>
                      <a:pt x="182" y="75"/>
                    </a:lnTo>
                    <a:lnTo>
                      <a:pt x="182" y="76"/>
                    </a:lnTo>
                    <a:lnTo>
                      <a:pt x="166" y="92"/>
                    </a:lnTo>
                    <a:lnTo>
                      <a:pt x="163" y="92"/>
                    </a:lnTo>
                    <a:lnTo>
                      <a:pt x="163" y="93"/>
                    </a:lnTo>
                    <a:lnTo>
                      <a:pt x="147" y="109"/>
                    </a:lnTo>
                    <a:lnTo>
                      <a:pt x="145" y="109"/>
                    </a:lnTo>
                    <a:lnTo>
                      <a:pt x="145" y="110"/>
                    </a:lnTo>
                    <a:lnTo>
                      <a:pt x="126" y="127"/>
                    </a:lnTo>
                    <a:lnTo>
                      <a:pt x="107" y="144"/>
                    </a:lnTo>
                    <a:lnTo>
                      <a:pt x="89" y="162"/>
                    </a:lnTo>
                    <a:lnTo>
                      <a:pt x="86" y="162"/>
                    </a:lnTo>
                    <a:lnTo>
                      <a:pt x="86" y="164"/>
                    </a:lnTo>
                    <a:lnTo>
                      <a:pt x="70" y="179"/>
                    </a:lnTo>
                    <a:lnTo>
                      <a:pt x="67" y="179"/>
                    </a:lnTo>
                    <a:lnTo>
                      <a:pt x="67" y="181"/>
                    </a:lnTo>
                    <a:lnTo>
                      <a:pt x="51" y="197"/>
                    </a:lnTo>
                    <a:lnTo>
                      <a:pt x="49" y="197"/>
                    </a:lnTo>
                    <a:lnTo>
                      <a:pt x="49" y="198"/>
                    </a:lnTo>
                    <a:lnTo>
                      <a:pt x="30" y="215"/>
                    </a:lnTo>
                    <a:lnTo>
                      <a:pt x="12" y="232"/>
                    </a:lnTo>
                    <a:lnTo>
                      <a:pt x="0" y="242"/>
                    </a:lnTo>
                    <a:lnTo>
                      <a:pt x="0" y="258"/>
                    </a:lnTo>
                    <a:lnTo>
                      <a:pt x="1" y="258"/>
                    </a:lnTo>
                    <a:lnTo>
                      <a:pt x="9" y="266"/>
                    </a:lnTo>
                    <a:lnTo>
                      <a:pt x="9" y="269"/>
                    </a:lnTo>
                    <a:lnTo>
                      <a:pt x="10" y="269"/>
                    </a:lnTo>
                    <a:lnTo>
                      <a:pt x="26" y="284"/>
                    </a:lnTo>
                    <a:lnTo>
                      <a:pt x="26" y="287"/>
                    </a:lnTo>
                    <a:lnTo>
                      <a:pt x="27" y="287"/>
                    </a:lnTo>
                    <a:lnTo>
                      <a:pt x="45" y="305"/>
                    </a:lnTo>
                    <a:lnTo>
                      <a:pt x="62" y="324"/>
                    </a:lnTo>
                    <a:lnTo>
                      <a:pt x="79" y="342"/>
                    </a:lnTo>
                    <a:lnTo>
                      <a:pt x="98" y="360"/>
                    </a:lnTo>
                    <a:lnTo>
                      <a:pt x="98" y="363"/>
                    </a:lnTo>
                    <a:lnTo>
                      <a:pt x="99" y="363"/>
                    </a:lnTo>
                    <a:lnTo>
                      <a:pt x="115" y="379"/>
                    </a:lnTo>
                    <a:lnTo>
                      <a:pt x="115" y="381"/>
                    </a:lnTo>
                    <a:lnTo>
                      <a:pt x="117" y="381"/>
                    </a:lnTo>
                    <a:lnTo>
                      <a:pt x="134" y="400"/>
                    </a:lnTo>
                    <a:lnTo>
                      <a:pt x="151" y="418"/>
                    </a:lnTo>
                    <a:lnTo>
                      <a:pt x="169" y="436"/>
                    </a:lnTo>
                    <a:lnTo>
                      <a:pt x="187" y="455"/>
                    </a:lnTo>
                    <a:lnTo>
                      <a:pt x="187" y="457"/>
                    </a:lnTo>
                    <a:lnTo>
                      <a:pt x="189" y="457"/>
                    </a:lnTo>
                    <a:lnTo>
                      <a:pt x="204" y="473"/>
                    </a:lnTo>
                    <a:lnTo>
                      <a:pt x="204" y="476"/>
                    </a:lnTo>
                    <a:lnTo>
                      <a:pt x="206" y="476"/>
                    </a:lnTo>
                    <a:lnTo>
                      <a:pt x="223" y="494"/>
                    </a:lnTo>
                    <a:lnTo>
                      <a:pt x="240" y="513"/>
                    </a:lnTo>
                    <a:lnTo>
                      <a:pt x="258" y="531"/>
                    </a:lnTo>
                    <a:lnTo>
                      <a:pt x="276" y="549"/>
                    </a:lnTo>
                    <a:lnTo>
                      <a:pt x="276" y="552"/>
                    </a:lnTo>
                    <a:lnTo>
                      <a:pt x="278" y="552"/>
                    </a:lnTo>
                    <a:lnTo>
                      <a:pt x="294" y="568"/>
                    </a:lnTo>
                    <a:lnTo>
                      <a:pt x="294" y="570"/>
                    </a:lnTo>
                    <a:lnTo>
                      <a:pt x="295" y="570"/>
                    </a:lnTo>
                    <a:lnTo>
                      <a:pt x="312" y="589"/>
                    </a:lnTo>
                    <a:lnTo>
                      <a:pt x="330" y="607"/>
                    </a:lnTo>
                    <a:lnTo>
                      <a:pt x="347" y="625"/>
                    </a:lnTo>
                    <a:lnTo>
                      <a:pt x="366" y="644"/>
                    </a:lnTo>
                    <a:lnTo>
                      <a:pt x="366" y="646"/>
                    </a:lnTo>
                    <a:lnTo>
                      <a:pt x="367" y="646"/>
                    </a:lnTo>
                    <a:lnTo>
                      <a:pt x="383" y="662"/>
                    </a:lnTo>
                    <a:lnTo>
                      <a:pt x="383" y="665"/>
                    </a:lnTo>
                    <a:lnTo>
                      <a:pt x="384" y="665"/>
                    </a:lnTo>
                    <a:lnTo>
                      <a:pt x="400" y="680"/>
                    </a:lnTo>
                    <a:lnTo>
                      <a:pt x="400" y="683"/>
                    </a:lnTo>
                    <a:lnTo>
                      <a:pt x="403" y="683"/>
                    </a:lnTo>
                    <a:lnTo>
                      <a:pt x="403" y="682"/>
                    </a:lnTo>
                    <a:lnTo>
                      <a:pt x="419" y="666"/>
                    </a:lnTo>
                    <a:lnTo>
                      <a:pt x="421" y="666"/>
                    </a:lnTo>
                    <a:lnTo>
                      <a:pt x="421" y="665"/>
                    </a:lnTo>
                    <a:lnTo>
                      <a:pt x="437" y="649"/>
                    </a:lnTo>
                    <a:lnTo>
                      <a:pt x="440" y="649"/>
                    </a:lnTo>
                    <a:lnTo>
                      <a:pt x="440" y="648"/>
                    </a:lnTo>
                    <a:lnTo>
                      <a:pt x="459" y="631"/>
                    </a:lnTo>
                    <a:lnTo>
                      <a:pt x="477" y="613"/>
                    </a:lnTo>
                    <a:lnTo>
                      <a:pt x="496" y="596"/>
                    </a:lnTo>
                    <a:lnTo>
                      <a:pt x="515" y="578"/>
                    </a:lnTo>
                    <a:lnTo>
                      <a:pt x="517" y="578"/>
                    </a:lnTo>
                    <a:lnTo>
                      <a:pt x="517" y="577"/>
                    </a:lnTo>
                    <a:lnTo>
                      <a:pt x="533" y="561"/>
                    </a:lnTo>
                    <a:lnTo>
                      <a:pt x="536" y="561"/>
                    </a:lnTo>
                    <a:lnTo>
                      <a:pt x="536" y="560"/>
                    </a:lnTo>
                    <a:lnTo>
                      <a:pt x="554" y="543"/>
                    </a:lnTo>
                    <a:lnTo>
                      <a:pt x="573" y="526"/>
                    </a:lnTo>
                    <a:lnTo>
                      <a:pt x="592" y="509"/>
                    </a:lnTo>
                    <a:lnTo>
                      <a:pt x="610" y="490"/>
                    </a:lnTo>
                    <a:lnTo>
                      <a:pt x="613" y="490"/>
                    </a:lnTo>
                    <a:lnTo>
                      <a:pt x="613" y="489"/>
                    </a:lnTo>
                    <a:lnTo>
                      <a:pt x="629" y="473"/>
                    </a:lnTo>
                    <a:lnTo>
                      <a:pt x="632" y="473"/>
                    </a:lnTo>
                    <a:lnTo>
                      <a:pt x="632" y="472"/>
                    </a:lnTo>
                    <a:lnTo>
                      <a:pt x="650" y="455"/>
                    </a:lnTo>
                    <a:lnTo>
                      <a:pt x="669" y="438"/>
                    </a:lnTo>
                    <a:lnTo>
                      <a:pt x="688" y="421"/>
                    </a:lnTo>
                    <a:lnTo>
                      <a:pt x="706" y="402"/>
                    </a:lnTo>
                    <a:lnTo>
                      <a:pt x="709" y="402"/>
                    </a:lnTo>
                    <a:lnTo>
                      <a:pt x="709" y="401"/>
                    </a:lnTo>
                    <a:lnTo>
                      <a:pt x="725" y="385"/>
                    </a:lnTo>
                    <a:lnTo>
                      <a:pt x="727" y="385"/>
                    </a:lnTo>
                    <a:lnTo>
                      <a:pt x="727" y="384"/>
                    </a:lnTo>
                    <a:lnTo>
                      <a:pt x="746" y="367"/>
                    </a:lnTo>
                    <a:lnTo>
                      <a:pt x="765" y="350"/>
                    </a:lnTo>
                    <a:lnTo>
                      <a:pt x="783" y="333"/>
                    </a:lnTo>
                    <a:lnTo>
                      <a:pt x="802" y="315"/>
                    </a:lnTo>
                    <a:lnTo>
                      <a:pt x="805" y="315"/>
                    </a:lnTo>
                    <a:lnTo>
                      <a:pt x="805" y="313"/>
                    </a:lnTo>
                    <a:lnTo>
                      <a:pt x="821" y="297"/>
                    </a:lnTo>
                    <a:lnTo>
                      <a:pt x="823" y="297"/>
                    </a:lnTo>
                    <a:lnTo>
                      <a:pt x="823" y="296"/>
                    </a:lnTo>
                    <a:lnTo>
                      <a:pt x="841" y="280"/>
                    </a:lnTo>
                    <a:lnTo>
                      <a:pt x="841" y="278"/>
                    </a:lnTo>
                    <a:lnTo>
                      <a:pt x="839" y="278"/>
                    </a:lnTo>
                    <a:lnTo>
                      <a:pt x="823" y="262"/>
                    </a:lnTo>
                    <a:lnTo>
                      <a:pt x="823" y="259"/>
                    </a:lnTo>
                    <a:lnTo>
                      <a:pt x="822" y="259"/>
                    </a:lnTo>
                    <a:lnTo>
                      <a:pt x="806" y="244"/>
                    </a:lnTo>
                    <a:lnTo>
                      <a:pt x="806" y="241"/>
                    </a:lnTo>
                    <a:lnTo>
                      <a:pt x="805" y="241"/>
                    </a:lnTo>
                    <a:lnTo>
                      <a:pt x="787" y="223"/>
                    </a:lnTo>
                    <a:lnTo>
                      <a:pt x="770" y="204"/>
                    </a:lnTo>
                    <a:lnTo>
                      <a:pt x="753" y="186"/>
                    </a:lnTo>
                    <a:lnTo>
                      <a:pt x="734" y="168"/>
                    </a:lnTo>
                    <a:lnTo>
                      <a:pt x="734" y="165"/>
                    </a:lnTo>
                    <a:lnTo>
                      <a:pt x="733" y="165"/>
                    </a:lnTo>
                    <a:lnTo>
                      <a:pt x="717" y="149"/>
                    </a:lnTo>
                    <a:lnTo>
                      <a:pt x="717" y="147"/>
                    </a:lnTo>
                    <a:lnTo>
                      <a:pt x="716" y="147"/>
                    </a:lnTo>
                    <a:lnTo>
                      <a:pt x="698" y="128"/>
                    </a:lnTo>
                    <a:lnTo>
                      <a:pt x="681" y="110"/>
                    </a:lnTo>
                    <a:lnTo>
                      <a:pt x="664" y="92"/>
                    </a:lnTo>
                    <a:lnTo>
                      <a:pt x="645" y="73"/>
                    </a:lnTo>
                    <a:lnTo>
                      <a:pt x="645" y="71"/>
                    </a:lnTo>
                    <a:lnTo>
                      <a:pt x="644" y="71"/>
                    </a:lnTo>
                    <a:lnTo>
                      <a:pt x="628" y="55"/>
                    </a:lnTo>
                    <a:lnTo>
                      <a:pt x="628" y="52"/>
                    </a:lnTo>
                    <a:lnTo>
                      <a:pt x="626" y="52"/>
                    </a:lnTo>
                    <a:lnTo>
                      <a:pt x="609" y="34"/>
                    </a:lnTo>
                    <a:lnTo>
                      <a:pt x="592" y="16"/>
                    </a:lnTo>
                    <a:lnTo>
                      <a:pt x="577" y="0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7" name="Freeform 2192"/>
              <p:cNvSpPr>
                <a:spLocks/>
              </p:cNvSpPr>
              <p:nvPr/>
            </p:nvSpPr>
            <p:spPr bwMode="auto">
              <a:xfrm>
                <a:off x="3079" y="2008"/>
                <a:ext cx="245" cy="210"/>
              </a:xfrm>
              <a:custGeom>
                <a:avLst/>
                <a:gdLst>
                  <a:gd name="T0" fmla="*/ 77 w 736"/>
                  <a:gd name="T1" fmla="*/ 14 h 628"/>
                  <a:gd name="T2" fmla="*/ 63 w 736"/>
                  <a:gd name="T3" fmla="*/ 26 h 628"/>
                  <a:gd name="T4" fmla="*/ 51 w 736"/>
                  <a:gd name="T5" fmla="*/ 38 h 628"/>
                  <a:gd name="T6" fmla="*/ 31 w 736"/>
                  <a:gd name="T7" fmla="*/ 56 h 628"/>
                  <a:gd name="T8" fmla="*/ 19 w 736"/>
                  <a:gd name="T9" fmla="*/ 67 h 628"/>
                  <a:gd name="T10" fmla="*/ 0 w 736"/>
                  <a:gd name="T11" fmla="*/ 84 h 628"/>
                  <a:gd name="T12" fmla="*/ 18 w 736"/>
                  <a:gd name="T13" fmla="*/ 103 h 628"/>
                  <a:gd name="T14" fmla="*/ 29 w 736"/>
                  <a:gd name="T15" fmla="*/ 116 h 628"/>
                  <a:gd name="T16" fmla="*/ 53 w 736"/>
                  <a:gd name="T17" fmla="*/ 140 h 628"/>
                  <a:gd name="T18" fmla="*/ 59 w 736"/>
                  <a:gd name="T19" fmla="*/ 147 h 628"/>
                  <a:gd name="T20" fmla="*/ 77 w 736"/>
                  <a:gd name="T21" fmla="*/ 166 h 628"/>
                  <a:gd name="T22" fmla="*/ 94 w 736"/>
                  <a:gd name="T23" fmla="*/ 184 h 628"/>
                  <a:gd name="T24" fmla="*/ 101 w 736"/>
                  <a:gd name="T25" fmla="*/ 191 h 628"/>
                  <a:gd name="T26" fmla="*/ 119 w 736"/>
                  <a:gd name="T27" fmla="*/ 210 h 628"/>
                  <a:gd name="T28" fmla="*/ 130 w 736"/>
                  <a:gd name="T29" fmla="*/ 199 h 628"/>
                  <a:gd name="T30" fmla="*/ 150 w 736"/>
                  <a:gd name="T31" fmla="*/ 181 h 628"/>
                  <a:gd name="T32" fmla="*/ 163 w 736"/>
                  <a:gd name="T33" fmla="*/ 169 h 628"/>
                  <a:gd name="T34" fmla="*/ 175 w 736"/>
                  <a:gd name="T35" fmla="*/ 157 h 628"/>
                  <a:gd name="T36" fmla="*/ 195 w 736"/>
                  <a:gd name="T37" fmla="*/ 139 h 628"/>
                  <a:gd name="T38" fmla="*/ 207 w 736"/>
                  <a:gd name="T39" fmla="*/ 128 h 628"/>
                  <a:gd name="T40" fmla="*/ 232 w 736"/>
                  <a:gd name="T41" fmla="*/ 105 h 628"/>
                  <a:gd name="T42" fmla="*/ 239 w 736"/>
                  <a:gd name="T43" fmla="*/ 99 h 628"/>
                  <a:gd name="T44" fmla="*/ 239 w 736"/>
                  <a:gd name="T45" fmla="*/ 86 h 628"/>
                  <a:gd name="T46" fmla="*/ 227 w 736"/>
                  <a:gd name="T47" fmla="*/ 74 h 628"/>
                  <a:gd name="T48" fmla="*/ 209 w 736"/>
                  <a:gd name="T49" fmla="*/ 55 h 628"/>
                  <a:gd name="T50" fmla="*/ 198 w 736"/>
                  <a:gd name="T51" fmla="*/ 42 h 628"/>
                  <a:gd name="T52" fmla="*/ 174 w 736"/>
                  <a:gd name="T53" fmla="*/ 18 h 628"/>
                  <a:gd name="T54" fmla="*/ 168 w 736"/>
                  <a:gd name="T55" fmla="*/ 11 h 628"/>
                  <a:gd name="T56" fmla="*/ 139 w 736"/>
                  <a:gd name="T57" fmla="*/ 0 h 628"/>
                  <a:gd name="T58" fmla="*/ 155 w 736"/>
                  <a:gd name="T59" fmla="*/ 17 h 628"/>
                  <a:gd name="T60" fmla="*/ 161 w 736"/>
                  <a:gd name="T61" fmla="*/ 24 h 628"/>
                  <a:gd name="T62" fmla="*/ 190 w 736"/>
                  <a:gd name="T63" fmla="*/ 54 h 628"/>
                  <a:gd name="T64" fmla="*/ 197 w 736"/>
                  <a:gd name="T65" fmla="*/ 61 h 628"/>
                  <a:gd name="T66" fmla="*/ 214 w 736"/>
                  <a:gd name="T67" fmla="*/ 80 h 628"/>
                  <a:gd name="T68" fmla="*/ 219 w 736"/>
                  <a:gd name="T69" fmla="*/ 98 h 628"/>
                  <a:gd name="T70" fmla="*/ 208 w 736"/>
                  <a:gd name="T71" fmla="*/ 109 h 628"/>
                  <a:gd name="T72" fmla="*/ 188 w 736"/>
                  <a:gd name="T73" fmla="*/ 127 h 628"/>
                  <a:gd name="T74" fmla="*/ 175 w 736"/>
                  <a:gd name="T75" fmla="*/ 138 h 628"/>
                  <a:gd name="T76" fmla="*/ 163 w 736"/>
                  <a:gd name="T77" fmla="*/ 150 h 628"/>
                  <a:gd name="T78" fmla="*/ 144 w 736"/>
                  <a:gd name="T79" fmla="*/ 168 h 628"/>
                  <a:gd name="T80" fmla="*/ 130 w 736"/>
                  <a:gd name="T81" fmla="*/ 179 h 628"/>
                  <a:gd name="T82" fmla="*/ 119 w 736"/>
                  <a:gd name="T83" fmla="*/ 191 h 628"/>
                  <a:gd name="T84" fmla="*/ 95 w 736"/>
                  <a:gd name="T85" fmla="*/ 165 h 628"/>
                  <a:gd name="T86" fmla="*/ 84 w 736"/>
                  <a:gd name="T87" fmla="*/ 154 h 628"/>
                  <a:gd name="T88" fmla="*/ 66 w 736"/>
                  <a:gd name="T89" fmla="*/ 134 h 628"/>
                  <a:gd name="T90" fmla="*/ 48 w 736"/>
                  <a:gd name="T91" fmla="*/ 116 h 628"/>
                  <a:gd name="T92" fmla="*/ 42 w 736"/>
                  <a:gd name="T93" fmla="*/ 109 h 628"/>
                  <a:gd name="T94" fmla="*/ 19 w 736"/>
                  <a:gd name="T95" fmla="*/ 85 h 628"/>
                  <a:gd name="T96" fmla="*/ 32 w 736"/>
                  <a:gd name="T97" fmla="*/ 74 h 628"/>
                  <a:gd name="T98" fmla="*/ 44 w 736"/>
                  <a:gd name="T99" fmla="*/ 62 h 628"/>
                  <a:gd name="T100" fmla="*/ 64 w 736"/>
                  <a:gd name="T101" fmla="*/ 44 h 628"/>
                  <a:gd name="T102" fmla="*/ 76 w 736"/>
                  <a:gd name="T103" fmla="*/ 33 h 628"/>
                  <a:gd name="T104" fmla="*/ 89 w 736"/>
                  <a:gd name="T105" fmla="*/ 21 h 628"/>
                  <a:gd name="T106" fmla="*/ 108 w 736"/>
                  <a:gd name="T107" fmla="*/ 3 h 62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36"/>
                  <a:gd name="T163" fmla="*/ 0 h 628"/>
                  <a:gd name="T164" fmla="*/ 736 w 736"/>
                  <a:gd name="T165" fmla="*/ 628 h 62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36" h="628">
                    <a:moveTo>
                      <a:pt x="275" y="0"/>
                    </a:moveTo>
                    <a:lnTo>
                      <a:pt x="275" y="1"/>
                    </a:lnTo>
                    <a:lnTo>
                      <a:pt x="267" y="8"/>
                    </a:lnTo>
                    <a:lnTo>
                      <a:pt x="249" y="25"/>
                    </a:lnTo>
                    <a:lnTo>
                      <a:pt x="230" y="42"/>
                    </a:lnTo>
                    <a:lnTo>
                      <a:pt x="211" y="60"/>
                    </a:lnTo>
                    <a:lnTo>
                      <a:pt x="209" y="60"/>
                    </a:lnTo>
                    <a:lnTo>
                      <a:pt x="209" y="61"/>
                    </a:lnTo>
                    <a:lnTo>
                      <a:pt x="193" y="77"/>
                    </a:lnTo>
                    <a:lnTo>
                      <a:pt x="190" y="77"/>
                    </a:lnTo>
                    <a:lnTo>
                      <a:pt x="190" y="79"/>
                    </a:lnTo>
                    <a:lnTo>
                      <a:pt x="174" y="94"/>
                    </a:lnTo>
                    <a:lnTo>
                      <a:pt x="171" y="94"/>
                    </a:lnTo>
                    <a:lnTo>
                      <a:pt x="171" y="96"/>
                    </a:lnTo>
                    <a:lnTo>
                      <a:pt x="153" y="113"/>
                    </a:lnTo>
                    <a:lnTo>
                      <a:pt x="134" y="130"/>
                    </a:lnTo>
                    <a:lnTo>
                      <a:pt x="116" y="147"/>
                    </a:lnTo>
                    <a:lnTo>
                      <a:pt x="97" y="165"/>
                    </a:lnTo>
                    <a:lnTo>
                      <a:pt x="94" y="165"/>
                    </a:lnTo>
                    <a:lnTo>
                      <a:pt x="94" y="166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83"/>
                    </a:lnTo>
                    <a:lnTo>
                      <a:pt x="60" y="199"/>
                    </a:lnTo>
                    <a:lnTo>
                      <a:pt x="57" y="199"/>
                    </a:lnTo>
                    <a:lnTo>
                      <a:pt x="57" y="200"/>
                    </a:lnTo>
                    <a:lnTo>
                      <a:pt x="38" y="217"/>
                    </a:lnTo>
                    <a:lnTo>
                      <a:pt x="20" y="235"/>
                    </a:lnTo>
                    <a:lnTo>
                      <a:pt x="1" y="252"/>
                    </a:lnTo>
                    <a:lnTo>
                      <a:pt x="0" y="252"/>
                    </a:lnTo>
                    <a:lnTo>
                      <a:pt x="17" y="270"/>
                    </a:lnTo>
                    <a:lnTo>
                      <a:pt x="34" y="288"/>
                    </a:lnTo>
                    <a:lnTo>
                      <a:pt x="53" y="307"/>
                    </a:lnTo>
                    <a:lnTo>
                      <a:pt x="53" y="309"/>
                    </a:lnTo>
                    <a:lnTo>
                      <a:pt x="54" y="309"/>
                    </a:lnTo>
                    <a:lnTo>
                      <a:pt x="70" y="325"/>
                    </a:lnTo>
                    <a:lnTo>
                      <a:pt x="70" y="328"/>
                    </a:lnTo>
                    <a:lnTo>
                      <a:pt x="72" y="328"/>
                    </a:lnTo>
                    <a:lnTo>
                      <a:pt x="88" y="343"/>
                    </a:lnTo>
                    <a:lnTo>
                      <a:pt x="88" y="346"/>
                    </a:lnTo>
                    <a:lnTo>
                      <a:pt x="89" y="346"/>
                    </a:lnTo>
                    <a:lnTo>
                      <a:pt x="106" y="364"/>
                    </a:lnTo>
                    <a:lnTo>
                      <a:pt x="124" y="383"/>
                    </a:lnTo>
                    <a:lnTo>
                      <a:pt x="141" y="401"/>
                    </a:lnTo>
                    <a:lnTo>
                      <a:pt x="159" y="419"/>
                    </a:lnTo>
                    <a:lnTo>
                      <a:pt x="159" y="422"/>
                    </a:lnTo>
                    <a:lnTo>
                      <a:pt x="161" y="422"/>
                    </a:lnTo>
                    <a:lnTo>
                      <a:pt x="177" y="438"/>
                    </a:lnTo>
                    <a:lnTo>
                      <a:pt x="177" y="440"/>
                    </a:lnTo>
                    <a:lnTo>
                      <a:pt x="178" y="440"/>
                    </a:lnTo>
                    <a:lnTo>
                      <a:pt x="194" y="456"/>
                    </a:lnTo>
                    <a:lnTo>
                      <a:pt x="194" y="459"/>
                    </a:lnTo>
                    <a:lnTo>
                      <a:pt x="195" y="459"/>
                    </a:lnTo>
                    <a:lnTo>
                      <a:pt x="213" y="477"/>
                    </a:lnTo>
                    <a:lnTo>
                      <a:pt x="230" y="495"/>
                    </a:lnTo>
                    <a:lnTo>
                      <a:pt x="247" y="514"/>
                    </a:lnTo>
                    <a:lnTo>
                      <a:pt x="266" y="532"/>
                    </a:lnTo>
                    <a:lnTo>
                      <a:pt x="266" y="535"/>
                    </a:lnTo>
                    <a:lnTo>
                      <a:pt x="267" y="535"/>
                    </a:lnTo>
                    <a:lnTo>
                      <a:pt x="283" y="551"/>
                    </a:lnTo>
                    <a:lnTo>
                      <a:pt x="283" y="553"/>
                    </a:lnTo>
                    <a:lnTo>
                      <a:pt x="285" y="553"/>
                    </a:lnTo>
                    <a:lnTo>
                      <a:pt x="301" y="569"/>
                    </a:lnTo>
                    <a:lnTo>
                      <a:pt x="301" y="572"/>
                    </a:lnTo>
                    <a:lnTo>
                      <a:pt x="302" y="572"/>
                    </a:lnTo>
                    <a:lnTo>
                      <a:pt x="319" y="590"/>
                    </a:lnTo>
                    <a:lnTo>
                      <a:pt x="336" y="608"/>
                    </a:lnTo>
                    <a:lnTo>
                      <a:pt x="354" y="627"/>
                    </a:lnTo>
                    <a:lnTo>
                      <a:pt x="354" y="628"/>
                    </a:lnTo>
                    <a:lnTo>
                      <a:pt x="356" y="628"/>
                    </a:lnTo>
                    <a:lnTo>
                      <a:pt x="356" y="627"/>
                    </a:lnTo>
                    <a:lnTo>
                      <a:pt x="372" y="611"/>
                    </a:lnTo>
                    <a:lnTo>
                      <a:pt x="375" y="611"/>
                    </a:lnTo>
                    <a:lnTo>
                      <a:pt x="375" y="610"/>
                    </a:lnTo>
                    <a:lnTo>
                      <a:pt x="391" y="594"/>
                    </a:lnTo>
                    <a:lnTo>
                      <a:pt x="394" y="594"/>
                    </a:lnTo>
                    <a:lnTo>
                      <a:pt x="394" y="592"/>
                    </a:lnTo>
                    <a:lnTo>
                      <a:pt x="412" y="575"/>
                    </a:lnTo>
                    <a:lnTo>
                      <a:pt x="431" y="558"/>
                    </a:lnTo>
                    <a:lnTo>
                      <a:pt x="450" y="541"/>
                    </a:lnTo>
                    <a:lnTo>
                      <a:pt x="468" y="523"/>
                    </a:lnTo>
                    <a:lnTo>
                      <a:pt x="471" y="523"/>
                    </a:lnTo>
                    <a:lnTo>
                      <a:pt x="471" y="522"/>
                    </a:lnTo>
                    <a:lnTo>
                      <a:pt x="487" y="506"/>
                    </a:lnTo>
                    <a:lnTo>
                      <a:pt x="490" y="506"/>
                    </a:lnTo>
                    <a:lnTo>
                      <a:pt x="490" y="505"/>
                    </a:lnTo>
                    <a:lnTo>
                      <a:pt x="505" y="489"/>
                    </a:lnTo>
                    <a:lnTo>
                      <a:pt x="508" y="489"/>
                    </a:lnTo>
                    <a:lnTo>
                      <a:pt x="508" y="488"/>
                    </a:lnTo>
                    <a:lnTo>
                      <a:pt x="527" y="471"/>
                    </a:lnTo>
                    <a:lnTo>
                      <a:pt x="545" y="454"/>
                    </a:lnTo>
                    <a:lnTo>
                      <a:pt x="564" y="436"/>
                    </a:lnTo>
                    <a:lnTo>
                      <a:pt x="583" y="418"/>
                    </a:lnTo>
                    <a:lnTo>
                      <a:pt x="585" y="418"/>
                    </a:lnTo>
                    <a:lnTo>
                      <a:pt x="585" y="417"/>
                    </a:lnTo>
                    <a:lnTo>
                      <a:pt x="601" y="401"/>
                    </a:lnTo>
                    <a:lnTo>
                      <a:pt x="604" y="401"/>
                    </a:lnTo>
                    <a:lnTo>
                      <a:pt x="604" y="400"/>
                    </a:lnTo>
                    <a:lnTo>
                      <a:pt x="620" y="384"/>
                    </a:lnTo>
                    <a:lnTo>
                      <a:pt x="623" y="384"/>
                    </a:lnTo>
                    <a:lnTo>
                      <a:pt x="623" y="383"/>
                    </a:lnTo>
                    <a:lnTo>
                      <a:pt x="641" y="366"/>
                    </a:lnTo>
                    <a:lnTo>
                      <a:pt x="660" y="349"/>
                    </a:lnTo>
                    <a:lnTo>
                      <a:pt x="678" y="332"/>
                    </a:lnTo>
                    <a:lnTo>
                      <a:pt x="697" y="313"/>
                    </a:lnTo>
                    <a:lnTo>
                      <a:pt x="700" y="313"/>
                    </a:lnTo>
                    <a:lnTo>
                      <a:pt x="700" y="312"/>
                    </a:lnTo>
                    <a:lnTo>
                      <a:pt x="716" y="296"/>
                    </a:lnTo>
                    <a:lnTo>
                      <a:pt x="718" y="296"/>
                    </a:lnTo>
                    <a:lnTo>
                      <a:pt x="718" y="295"/>
                    </a:lnTo>
                    <a:lnTo>
                      <a:pt x="736" y="279"/>
                    </a:lnTo>
                    <a:lnTo>
                      <a:pt x="736" y="276"/>
                    </a:lnTo>
                    <a:lnTo>
                      <a:pt x="734" y="276"/>
                    </a:lnTo>
                    <a:lnTo>
                      <a:pt x="718" y="261"/>
                    </a:lnTo>
                    <a:lnTo>
                      <a:pt x="718" y="258"/>
                    </a:lnTo>
                    <a:lnTo>
                      <a:pt x="717" y="258"/>
                    </a:lnTo>
                    <a:lnTo>
                      <a:pt x="701" y="242"/>
                    </a:lnTo>
                    <a:lnTo>
                      <a:pt x="701" y="240"/>
                    </a:lnTo>
                    <a:lnTo>
                      <a:pt x="700" y="240"/>
                    </a:lnTo>
                    <a:lnTo>
                      <a:pt x="682" y="221"/>
                    </a:lnTo>
                    <a:lnTo>
                      <a:pt x="665" y="203"/>
                    </a:lnTo>
                    <a:lnTo>
                      <a:pt x="648" y="185"/>
                    </a:lnTo>
                    <a:lnTo>
                      <a:pt x="629" y="166"/>
                    </a:lnTo>
                    <a:lnTo>
                      <a:pt x="629" y="164"/>
                    </a:lnTo>
                    <a:lnTo>
                      <a:pt x="628" y="164"/>
                    </a:lnTo>
                    <a:lnTo>
                      <a:pt x="612" y="148"/>
                    </a:lnTo>
                    <a:lnTo>
                      <a:pt x="612" y="145"/>
                    </a:lnTo>
                    <a:lnTo>
                      <a:pt x="611" y="145"/>
                    </a:lnTo>
                    <a:lnTo>
                      <a:pt x="595" y="130"/>
                    </a:lnTo>
                    <a:lnTo>
                      <a:pt x="595" y="127"/>
                    </a:lnTo>
                    <a:lnTo>
                      <a:pt x="593" y="127"/>
                    </a:lnTo>
                    <a:lnTo>
                      <a:pt x="576" y="109"/>
                    </a:lnTo>
                    <a:lnTo>
                      <a:pt x="559" y="90"/>
                    </a:lnTo>
                    <a:lnTo>
                      <a:pt x="541" y="72"/>
                    </a:lnTo>
                    <a:lnTo>
                      <a:pt x="523" y="54"/>
                    </a:lnTo>
                    <a:lnTo>
                      <a:pt x="523" y="51"/>
                    </a:lnTo>
                    <a:lnTo>
                      <a:pt x="521" y="51"/>
                    </a:lnTo>
                    <a:lnTo>
                      <a:pt x="505" y="35"/>
                    </a:lnTo>
                    <a:lnTo>
                      <a:pt x="505" y="33"/>
                    </a:lnTo>
                    <a:lnTo>
                      <a:pt x="504" y="33"/>
                    </a:lnTo>
                    <a:lnTo>
                      <a:pt x="488" y="17"/>
                    </a:lnTo>
                    <a:lnTo>
                      <a:pt x="488" y="14"/>
                    </a:lnTo>
                    <a:lnTo>
                      <a:pt x="487" y="14"/>
                    </a:lnTo>
                    <a:lnTo>
                      <a:pt x="474" y="0"/>
                    </a:lnTo>
                    <a:lnTo>
                      <a:pt x="418" y="0"/>
                    </a:lnTo>
                    <a:lnTo>
                      <a:pt x="430" y="13"/>
                    </a:lnTo>
                    <a:lnTo>
                      <a:pt x="448" y="31"/>
                    </a:lnTo>
                    <a:lnTo>
                      <a:pt x="448" y="34"/>
                    </a:lnTo>
                    <a:lnTo>
                      <a:pt x="450" y="34"/>
                    </a:lnTo>
                    <a:lnTo>
                      <a:pt x="466" y="50"/>
                    </a:lnTo>
                    <a:lnTo>
                      <a:pt x="466" y="52"/>
                    </a:lnTo>
                    <a:lnTo>
                      <a:pt x="467" y="52"/>
                    </a:lnTo>
                    <a:lnTo>
                      <a:pt x="483" y="68"/>
                    </a:lnTo>
                    <a:lnTo>
                      <a:pt x="483" y="71"/>
                    </a:lnTo>
                    <a:lnTo>
                      <a:pt x="484" y="71"/>
                    </a:lnTo>
                    <a:lnTo>
                      <a:pt x="501" y="89"/>
                    </a:lnTo>
                    <a:lnTo>
                      <a:pt x="519" y="107"/>
                    </a:lnTo>
                    <a:lnTo>
                      <a:pt x="536" y="126"/>
                    </a:lnTo>
                    <a:lnTo>
                      <a:pt x="553" y="144"/>
                    </a:lnTo>
                    <a:lnTo>
                      <a:pt x="572" y="162"/>
                    </a:lnTo>
                    <a:lnTo>
                      <a:pt x="572" y="165"/>
                    </a:lnTo>
                    <a:lnTo>
                      <a:pt x="573" y="165"/>
                    </a:lnTo>
                    <a:lnTo>
                      <a:pt x="589" y="181"/>
                    </a:lnTo>
                    <a:lnTo>
                      <a:pt x="589" y="183"/>
                    </a:lnTo>
                    <a:lnTo>
                      <a:pt x="591" y="183"/>
                    </a:lnTo>
                    <a:lnTo>
                      <a:pt x="607" y="199"/>
                    </a:lnTo>
                    <a:lnTo>
                      <a:pt x="607" y="202"/>
                    </a:lnTo>
                    <a:lnTo>
                      <a:pt x="608" y="202"/>
                    </a:lnTo>
                    <a:lnTo>
                      <a:pt x="625" y="220"/>
                    </a:lnTo>
                    <a:lnTo>
                      <a:pt x="643" y="238"/>
                    </a:lnTo>
                    <a:lnTo>
                      <a:pt x="660" y="257"/>
                    </a:lnTo>
                    <a:lnTo>
                      <a:pt x="677" y="275"/>
                    </a:lnTo>
                    <a:lnTo>
                      <a:pt x="677" y="276"/>
                    </a:lnTo>
                    <a:lnTo>
                      <a:pt x="661" y="292"/>
                    </a:lnTo>
                    <a:lnTo>
                      <a:pt x="659" y="292"/>
                    </a:lnTo>
                    <a:lnTo>
                      <a:pt x="659" y="294"/>
                    </a:lnTo>
                    <a:lnTo>
                      <a:pt x="643" y="309"/>
                    </a:lnTo>
                    <a:lnTo>
                      <a:pt x="640" y="309"/>
                    </a:lnTo>
                    <a:lnTo>
                      <a:pt x="640" y="311"/>
                    </a:lnTo>
                    <a:lnTo>
                      <a:pt x="624" y="326"/>
                    </a:lnTo>
                    <a:lnTo>
                      <a:pt x="621" y="326"/>
                    </a:lnTo>
                    <a:lnTo>
                      <a:pt x="621" y="328"/>
                    </a:lnTo>
                    <a:lnTo>
                      <a:pt x="603" y="345"/>
                    </a:lnTo>
                    <a:lnTo>
                      <a:pt x="584" y="362"/>
                    </a:lnTo>
                    <a:lnTo>
                      <a:pt x="565" y="379"/>
                    </a:lnTo>
                    <a:lnTo>
                      <a:pt x="547" y="397"/>
                    </a:lnTo>
                    <a:lnTo>
                      <a:pt x="544" y="397"/>
                    </a:lnTo>
                    <a:lnTo>
                      <a:pt x="544" y="398"/>
                    </a:lnTo>
                    <a:lnTo>
                      <a:pt x="528" y="414"/>
                    </a:lnTo>
                    <a:lnTo>
                      <a:pt x="525" y="414"/>
                    </a:lnTo>
                    <a:lnTo>
                      <a:pt x="525" y="415"/>
                    </a:lnTo>
                    <a:lnTo>
                      <a:pt x="509" y="431"/>
                    </a:lnTo>
                    <a:lnTo>
                      <a:pt x="507" y="431"/>
                    </a:lnTo>
                    <a:lnTo>
                      <a:pt x="507" y="433"/>
                    </a:lnTo>
                    <a:lnTo>
                      <a:pt x="491" y="448"/>
                    </a:lnTo>
                    <a:lnTo>
                      <a:pt x="488" y="448"/>
                    </a:lnTo>
                    <a:lnTo>
                      <a:pt x="488" y="450"/>
                    </a:lnTo>
                    <a:lnTo>
                      <a:pt x="470" y="467"/>
                    </a:lnTo>
                    <a:lnTo>
                      <a:pt x="451" y="484"/>
                    </a:lnTo>
                    <a:lnTo>
                      <a:pt x="432" y="501"/>
                    </a:lnTo>
                    <a:lnTo>
                      <a:pt x="414" y="519"/>
                    </a:lnTo>
                    <a:lnTo>
                      <a:pt x="411" y="519"/>
                    </a:lnTo>
                    <a:lnTo>
                      <a:pt x="411" y="520"/>
                    </a:lnTo>
                    <a:lnTo>
                      <a:pt x="395" y="536"/>
                    </a:lnTo>
                    <a:lnTo>
                      <a:pt x="392" y="536"/>
                    </a:lnTo>
                    <a:lnTo>
                      <a:pt x="392" y="537"/>
                    </a:lnTo>
                    <a:lnTo>
                      <a:pt x="376" y="553"/>
                    </a:lnTo>
                    <a:lnTo>
                      <a:pt x="374" y="553"/>
                    </a:lnTo>
                    <a:lnTo>
                      <a:pt x="374" y="554"/>
                    </a:lnTo>
                    <a:lnTo>
                      <a:pt x="356" y="570"/>
                    </a:lnTo>
                    <a:lnTo>
                      <a:pt x="339" y="552"/>
                    </a:lnTo>
                    <a:lnTo>
                      <a:pt x="322" y="533"/>
                    </a:lnTo>
                    <a:lnTo>
                      <a:pt x="305" y="515"/>
                    </a:lnTo>
                    <a:lnTo>
                      <a:pt x="286" y="497"/>
                    </a:lnTo>
                    <a:lnTo>
                      <a:pt x="286" y="494"/>
                    </a:lnTo>
                    <a:lnTo>
                      <a:pt x="285" y="494"/>
                    </a:lnTo>
                    <a:lnTo>
                      <a:pt x="269" y="478"/>
                    </a:lnTo>
                    <a:lnTo>
                      <a:pt x="269" y="476"/>
                    </a:lnTo>
                    <a:lnTo>
                      <a:pt x="267" y="476"/>
                    </a:lnTo>
                    <a:lnTo>
                      <a:pt x="251" y="460"/>
                    </a:lnTo>
                    <a:lnTo>
                      <a:pt x="251" y="457"/>
                    </a:lnTo>
                    <a:lnTo>
                      <a:pt x="250" y="457"/>
                    </a:lnTo>
                    <a:lnTo>
                      <a:pt x="233" y="439"/>
                    </a:lnTo>
                    <a:lnTo>
                      <a:pt x="215" y="421"/>
                    </a:lnTo>
                    <a:lnTo>
                      <a:pt x="198" y="402"/>
                    </a:lnTo>
                    <a:lnTo>
                      <a:pt x="181" y="384"/>
                    </a:lnTo>
                    <a:lnTo>
                      <a:pt x="162" y="366"/>
                    </a:lnTo>
                    <a:lnTo>
                      <a:pt x="162" y="363"/>
                    </a:lnTo>
                    <a:lnTo>
                      <a:pt x="161" y="363"/>
                    </a:lnTo>
                    <a:lnTo>
                      <a:pt x="145" y="347"/>
                    </a:lnTo>
                    <a:lnTo>
                      <a:pt x="145" y="345"/>
                    </a:lnTo>
                    <a:lnTo>
                      <a:pt x="144" y="345"/>
                    </a:lnTo>
                    <a:lnTo>
                      <a:pt x="128" y="329"/>
                    </a:lnTo>
                    <a:lnTo>
                      <a:pt x="128" y="326"/>
                    </a:lnTo>
                    <a:lnTo>
                      <a:pt x="126" y="326"/>
                    </a:lnTo>
                    <a:lnTo>
                      <a:pt x="109" y="308"/>
                    </a:lnTo>
                    <a:lnTo>
                      <a:pt x="92" y="290"/>
                    </a:lnTo>
                    <a:lnTo>
                      <a:pt x="74" y="271"/>
                    </a:lnTo>
                    <a:lnTo>
                      <a:pt x="58" y="256"/>
                    </a:lnTo>
                    <a:lnTo>
                      <a:pt x="58" y="253"/>
                    </a:lnTo>
                    <a:lnTo>
                      <a:pt x="74" y="237"/>
                    </a:lnTo>
                    <a:lnTo>
                      <a:pt x="77" y="237"/>
                    </a:lnTo>
                    <a:lnTo>
                      <a:pt x="77" y="236"/>
                    </a:lnTo>
                    <a:lnTo>
                      <a:pt x="93" y="220"/>
                    </a:lnTo>
                    <a:lnTo>
                      <a:pt x="96" y="220"/>
                    </a:lnTo>
                    <a:lnTo>
                      <a:pt x="96" y="219"/>
                    </a:lnTo>
                    <a:lnTo>
                      <a:pt x="112" y="203"/>
                    </a:lnTo>
                    <a:lnTo>
                      <a:pt x="114" y="203"/>
                    </a:lnTo>
                    <a:lnTo>
                      <a:pt x="114" y="202"/>
                    </a:lnTo>
                    <a:lnTo>
                      <a:pt x="133" y="185"/>
                    </a:lnTo>
                    <a:lnTo>
                      <a:pt x="151" y="168"/>
                    </a:lnTo>
                    <a:lnTo>
                      <a:pt x="170" y="151"/>
                    </a:lnTo>
                    <a:lnTo>
                      <a:pt x="189" y="132"/>
                    </a:lnTo>
                    <a:lnTo>
                      <a:pt x="191" y="132"/>
                    </a:lnTo>
                    <a:lnTo>
                      <a:pt x="191" y="131"/>
                    </a:lnTo>
                    <a:lnTo>
                      <a:pt x="207" y="115"/>
                    </a:lnTo>
                    <a:lnTo>
                      <a:pt x="210" y="115"/>
                    </a:lnTo>
                    <a:lnTo>
                      <a:pt x="210" y="114"/>
                    </a:lnTo>
                    <a:lnTo>
                      <a:pt x="226" y="98"/>
                    </a:lnTo>
                    <a:lnTo>
                      <a:pt x="229" y="98"/>
                    </a:lnTo>
                    <a:lnTo>
                      <a:pt x="229" y="97"/>
                    </a:lnTo>
                    <a:lnTo>
                      <a:pt x="245" y="81"/>
                    </a:lnTo>
                    <a:lnTo>
                      <a:pt x="247" y="81"/>
                    </a:lnTo>
                    <a:lnTo>
                      <a:pt x="247" y="80"/>
                    </a:lnTo>
                    <a:lnTo>
                      <a:pt x="266" y="63"/>
                    </a:lnTo>
                    <a:lnTo>
                      <a:pt x="285" y="46"/>
                    </a:lnTo>
                    <a:lnTo>
                      <a:pt x="303" y="29"/>
                    </a:lnTo>
                    <a:lnTo>
                      <a:pt x="322" y="10"/>
                    </a:lnTo>
                    <a:lnTo>
                      <a:pt x="324" y="10"/>
                    </a:lnTo>
                    <a:lnTo>
                      <a:pt x="324" y="9"/>
                    </a:lnTo>
                    <a:lnTo>
                      <a:pt x="334" y="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BDBD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8" name="Freeform 2193"/>
              <p:cNvSpPr>
                <a:spLocks/>
              </p:cNvSpPr>
              <p:nvPr/>
            </p:nvSpPr>
            <p:spPr bwMode="auto">
              <a:xfrm>
                <a:off x="3097" y="2008"/>
                <a:ext cx="208" cy="191"/>
              </a:xfrm>
              <a:custGeom>
                <a:avLst/>
                <a:gdLst>
                  <a:gd name="T0" fmla="*/ 89 w 622"/>
                  <a:gd name="T1" fmla="*/ 3 h 572"/>
                  <a:gd name="T2" fmla="*/ 112 w 622"/>
                  <a:gd name="T3" fmla="*/ 10 h 572"/>
                  <a:gd name="T4" fmla="*/ 123 w 622"/>
                  <a:gd name="T5" fmla="*/ 21 h 572"/>
                  <a:gd name="T6" fmla="*/ 135 w 622"/>
                  <a:gd name="T7" fmla="*/ 34 h 572"/>
                  <a:gd name="T8" fmla="*/ 151 w 622"/>
                  <a:gd name="T9" fmla="*/ 51 h 572"/>
                  <a:gd name="T10" fmla="*/ 167 w 622"/>
                  <a:gd name="T11" fmla="*/ 68 h 572"/>
                  <a:gd name="T12" fmla="*/ 178 w 622"/>
                  <a:gd name="T13" fmla="*/ 80 h 572"/>
                  <a:gd name="T14" fmla="*/ 189 w 622"/>
                  <a:gd name="T15" fmla="*/ 91 h 572"/>
                  <a:gd name="T16" fmla="*/ 183 w 622"/>
                  <a:gd name="T17" fmla="*/ 98 h 572"/>
                  <a:gd name="T18" fmla="*/ 171 w 622"/>
                  <a:gd name="T19" fmla="*/ 109 h 572"/>
                  <a:gd name="T20" fmla="*/ 164 w 622"/>
                  <a:gd name="T21" fmla="*/ 114 h 572"/>
                  <a:gd name="T22" fmla="*/ 145 w 622"/>
                  <a:gd name="T23" fmla="*/ 132 h 572"/>
                  <a:gd name="T24" fmla="*/ 126 w 622"/>
                  <a:gd name="T25" fmla="*/ 149 h 572"/>
                  <a:gd name="T26" fmla="*/ 120 w 622"/>
                  <a:gd name="T27" fmla="*/ 155 h 572"/>
                  <a:gd name="T28" fmla="*/ 108 w 622"/>
                  <a:gd name="T29" fmla="*/ 166 h 572"/>
                  <a:gd name="T30" fmla="*/ 95 w 622"/>
                  <a:gd name="T31" fmla="*/ 166 h 572"/>
                  <a:gd name="T32" fmla="*/ 83 w 622"/>
                  <a:gd name="T33" fmla="*/ 153 h 572"/>
                  <a:gd name="T34" fmla="*/ 76 w 622"/>
                  <a:gd name="T35" fmla="*/ 145 h 572"/>
                  <a:gd name="T36" fmla="*/ 64 w 622"/>
                  <a:gd name="T37" fmla="*/ 132 h 572"/>
                  <a:gd name="T38" fmla="*/ 57 w 622"/>
                  <a:gd name="T39" fmla="*/ 125 h 572"/>
                  <a:gd name="T40" fmla="*/ 44 w 622"/>
                  <a:gd name="T41" fmla="*/ 112 h 572"/>
                  <a:gd name="T42" fmla="*/ 31 w 622"/>
                  <a:gd name="T43" fmla="*/ 99 h 572"/>
                  <a:gd name="T44" fmla="*/ 19 w 622"/>
                  <a:gd name="T45" fmla="*/ 86 h 572"/>
                  <a:gd name="T46" fmla="*/ 26 w 622"/>
                  <a:gd name="T47" fmla="*/ 79 h 572"/>
                  <a:gd name="T48" fmla="*/ 37 w 622"/>
                  <a:gd name="T49" fmla="*/ 69 h 572"/>
                  <a:gd name="T50" fmla="*/ 50 w 622"/>
                  <a:gd name="T51" fmla="*/ 57 h 572"/>
                  <a:gd name="T52" fmla="*/ 64 w 622"/>
                  <a:gd name="T53" fmla="*/ 45 h 572"/>
                  <a:gd name="T54" fmla="*/ 76 w 622"/>
                  <a:gd name="T55" fmla="*/ 34 h 572"/>
                  <a:gd name="T56" fmla="*/ 83 w 622"/>
                  <a:gd name="T57" fmla="*/ 28 h 572"/>
                  <a:gd name="T58" fmla="*/ 101 w 622"/>
                  <a:gd name="T59" fmla="*/ 10 h 572"/>
                  <a:gd name="T60" fmla="*/ 83 w 622"/>
                  <a:gd name="T61" fmla="*/ 9 h 572"/>
                  <a:gd name="T62" fmla="*/ 63 w 622"/>
                  <a:gd name="T63" fmla="*/ 27 h 572"/>
                  <a:gd name="T64" fmla="*/ 57 w 622"/>
                  <a:gd name="T65" fmla="*/ 33 h 572"/>
                  <a:gd name="T66" fmla="*/ 45 w 622"/>
                  <a:gd name="T67" fmla="*/ 44 h 572"/>
                  <a:gd name="T68" fmla="*/ 32 w 622"/>
                  <a:gd name="T69" fmla="*/ 55 h 572"/>
                  <a:gd name="T70" fmla="*/ 19 w 622"/>
                  <a:gd name="T71" fmla="*/ 68 h 572"/>
                  <a:gd name="T72" fmla="*/ 7 w 622"/>
                  <a:gd name="T73" fmla="*/ 79 h 572"/>
                  <a:gd name="T74" fmla="*/ 0 w 622"/>
                  <a:gd name="T75" fmla="*/ 84 h 572"/>
                  <a:gd name="T76" fmla="*/ 23 w 622"/>
                  <a:gd name="T77" fmla="*/ 109 h 572"/>
                  <a:gd name="T78" fmla="*/ 29 w 622"/>
                  <a:gd name="T79" fmla="*/ 116 h 572"/>
                  <a:gd name="T80" fmla="*/ 35 w 622"/>
                  <a:gd name="T81" fmla="*/ 122 h 572"/>
                  <a:gd name="T82" fmla="*/ 59 w 622"/>
                  <a:gd name="T83" fmla="*/ 147 h 572"/>
                  <a:gd name="T84" fmla="*/ 71 w 622"/>
                  <a:gd name="T85" fmla="*/ 159 h 572"/>
                  <a:gd name="T86" fmla="*/ 77 w 622"/>
                  <a:gd name="T87" fmla="*/ 166 h 572"/>
                  <a:gd name="T88" fmla="*/ 94 w 622"/>
                  <a:gd name="T89" fmla="*/ 184 h 572"/>
                  <a:gd name="T90" fmla="*/ 101 w 622"/>
                  <a:gd name="T91" fmla="*/ 190 h 572"/>
                  <a:gd name="T92" fmla="*/ 112 w 622"/>
                  <a:gd name="T93" fmla="*/ 179 h 572"/>
                  <a:gd name="T94" fmla="*/ 120 w 622"/>
                  <a:gd name="T95" fmla="*/ 174 h 572"/>
                  <a:gd name="T96" fmla="*/ 138 w 622"/>
                  <a:gd name="T97" fmla="*/ 156 h 572"/>
                  <a:gd name="T98" fmla="*/ 151 w 622"/>
                  <a:gd name="T99" fmla="*/ 145 h 572"/>
                  <a:gd name="T100" fmla="*/ 158 w 622"/>
                  <a:gd name="T101" fmla="*/ 139 h 572"/>
                  <a:gd name="T102" fmla="*/ 164 w 622"/>
                  <a:gd name="T103" fmla="*/ 133 h 572"/>
                  <a:gd name="T104" fmla="*/ 189 w 622"/>
                  <a:gd name="T105" fmla="*/ 110 h 572"/>
                  <a:gd name="T106" fmla="*/ 196 w 622"/>
                  <a:gd name="T107" fmla="*/ 104 h 572"/>
                  <a:gd name="T108" fmla="*/ 202 w 622"/>
                  <a:gd name="T109" fmla="*/ 98 h 572"/>
                  <a:gd name="T110" fmla="*/ 202 w 622"/>
                  <a:gd name="T111" fmla="*/ 86 h 572"/>
                  <a:gd name="T112" fmla="*/ 197 w 622"/>
                  <a:gd name="T113" fmla="*/ 79 h 572"/>
                  <a:gd name="T114" fmla="*/ 190 w 622"/>
                  <a:gd name="T115" fmla="*/ 73 h 572"/>
                  <a:gd name="T116" fmla="*/ 167 w 622"/>
                  <a:gd name="T117" fmla="*/ 48 h 572"/>
                  <a:gd name="T118" fmla="*/ 161 w 622"/>
                  <a:gd name="T119" fmla="*/ 41 h 572"/>
                  <a:gd name="T120" fmla="*/ 155 w 622"/>
                  <a:gd name="T121" fmla="*/ 35 h 572"/>
                  <a:gd name="T122" fmla="*/ 143 w 622"/>
                  <a:gd name="T123" fmla="*/ 23 h 572"/>
                  <a:gd name="T124" fmla="*/ 125 w 622"/>
                  <a:gd name="T125" fmla="*/ 4 h 5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622"/>
                  <a:gd name="T190" fmla="*/ 0 h 572"/>
                  <a:gd name="T191" fmla="*/ 622 w 622"/>
                  <a:gd name="T192" fmla="*/ 572 h 5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622" h="572">
                    <a:moveTo>
                      <a:pt x="276" y="0"/>
                    </a:moveTo>
                    <a:lnTo>
                      <a:pt x="276" y="1"/>
                    </a:lnTo>
                    <a:lnTo>
                      <a:pt x="268" y="9"/>
                    </a:lnTo>
                    <a:lnTo>
                      <a:pt x="266" y="9"/>
                    </a:lnTo>
                    <a:lnTo>
                      <a:pt x="266" y="10"/>
                    </a:lnTo>
                    <a:lnTo>
                      <a:pt x="262" y="14"/>
                    </a:lnTo>
                    <a:lnTo>
                      <a:pt x="322" y="14"/>
                    </a:lnTo>
                    <a:lnTo>
                      <a:pt x="336" y="30"/>
                    </a:lnTo>
                    <a:lnTo>
                      <a:pt x="352" y="46"/>
                    </a:lnTo>
                    <a:lnTo>
                      <a:pt x="352" y="48"/>
                    </a:lnTo>
                    <a:lnTo>
                      <a:pt x="354" y="48"/>
                    </a:lnTo>
                    <a:lnTo>
                      <a:pt x="368" y="64"/>
                    </a:lnTo>
                    <a:lnTo>
                      <a:pt x="386" y="82"/>
                    </a:lnTo>
                    <a:lnTo>
                      <a:pt x="402" y="98"/>
                    </a:lnTo>
                    <a:lnTo>
                      <a:pt x="402" y="101"/>
                    </a:lnTo>
                    <a:lnTo>
                      <a:pt x="403" y="101"/>
                    </a:lnTo>
                    <a:lnTo>
                      <a:pt x="418" y="117"/>
                    </a:lnTo>
                    <a:lnTo>
                      <a:pt x="435" y="135"/>
                    </a:lnTo>
                    <a:lnTo>
                      <a:pt x="451" y="151"/>
                    </a:lnTo>
                    <a:lnTo>
                      <a:pt x="451" y="153"/>
                    </a:lnTo>
                    <a:lnTo>
                      <a:pt x="452" y="153"/>
                    </a:lnTo>
                    <a:lnTo>
                      <a:pt x="467" y="169"/>
                    </a:lnTo>
                    <a:lnTo>
                      <a:pt x="484" y="187"/>
                    </a:lnTo>
                    <a:lnTo>
                      <a:pt x="500" y="203"/>
                    </a:lnTo>
                    <a:lnTo>
                      <a:pt x="500" y="206"/>
                    </a:lnTo>
                    <a:lnTo>
                      <a:pt x="501" y="206"/>
                    </a:lnTo>
                    <a:lnTo>
                      <a:pt x="516" y="221"/>
                    </a:lnTo>
                    <a:lnTo>
                      <a:pt x="533" y="240"/>
                    </a:lnTo>
                    <a:lnTo>
                      <a:pt x="549" y="256"/>
                    </a:lnTo>
                    <a:lnTo>
                      <a:pt x="549" y="258"/>
                    </a:lnTo>
                    <a:lnTo>
                      <a:pt x="551" y="258"/>
                    </a:lnTo>
                    <a:lnTo>
                      <a:pt x="565" y="274"/>
                    </a:lnTo>
                    <a:lnTo>
                      <a:pt x="565" y="275"/>
                    </a:lnTo>
                    <a:lnTo>
                      <a:pt x="549" y="291"/>
                    </a:lnTo>
                    <a:lnTo>
                      <a:pt x="547" y="291"/>
                    </a:lnTo>
                    <a:lnTo>
                      <a:pt x="547" y="292"/>
                    </a:lnTo>
                    <a:lnTo>
                      <a:pt x="531" y="308"/>
                    </a:lnTo>
                    <a:lnTo>
                      <a:pt x="528" y="308"/>
                    </a:lnTo>
                    <a:lnTo>
                      <a:pt x="528" y="309"/>
                    </a:lnTo>
                    <a:lnTo>
                      <a:pt x="512" y="325"/>
                    </a:lnTo>
                    <a:lnTo>
                      <a:pt x="509" y="325"/>
                    </a:lnTo>
                    <a:lnTo>
                      <a:pt x="509" y="326"/>
                    </a:lnTo>
                    <a:lnTo>
                      <a:pt x="493" y="342"/>
                    </a:lnTo>
                    <a:lnTo>
                      <a:pt x="491" y="342"/>
                    </a:lnTo>
                    <a:lnTo>
                      <a:pt x="491" y="343"/>
                    </a:lnTo>
                    <a:lnTo>
                      <a:pt x="472" y="360"/>
                    </a:lnTo>
                    <a:lnTo>
                      <a:pt x="453" y="377"/>
                    </a:lnTo>
                    <a:lnTo>
                      <a:pt x="435" y="395"/>
                    </a:lnTo>
                    <a:lnTo>
                      <a:pt x="416" y="412"/>
                    </a:lnTo>
                    <a:lnTo>
                      <a:pt x="398" y="429"/>
                    </a:lnTo>
                    <a:lnTo>
                      <a:pt x="379" y="447"/>
                    </a:lnTo>
                    <a:lnTo>
                      <a:pt x="376" y="447"/>
                    </a:lnTo>
                    <a:lnTo>
                      <a:pt x="376" y="448"/>
                    </a:lnTo>
                    <a:lnTo>
                      <a:pt x="360" y="464"/>
                    </a:lnTo>
                    <a:lnTo>
                      <a:pt x="358" y="464"/>
                    </a:lnTo>
                    <a:lnTo>
                      <a:pt x="358" y="465"/>
                    </a:lnTo>
                    <a:lnTo>
                      <a:pt x="342" y="481"/>
                    </a:lnTo>
                    <a:lnTo>
                      <a:pt x="339" y="481"/>
                    </a:lnTo>
                    <a:lnTo>
                      <a:pt x="339" y="482"/>
                    </a:lnTo>
                    <a:lnTo>
                      <a:pt x="323" y="498"/>
                    </a:lnTo>
                    <a:lnTo>
                      <a:pt x="320" y="498"/>
                    </a:lnTo>
                    <a:lnTo>
                      <a:pt x="320" y="499"/>
                    </a:lnTo>
                    <a:lnTo>
                      <a:pt x="303" y="515"/>
                    </a:lnTo>
                    <a:lnTo>
                      <a:pt x="284" y="497"/>
                    </a:lnTo>
                    <a:lnTo>
                      <a:pt x="284" y="494"/>
                    </a:lnTo>
                    <a:lnTo>
                      <a:pt x="283" y="494"/>
                    </a:lnTo>
                    <a:lnTo>
                      <a:pt x="266" y="476"/>
                    </a:lnTo>
                    <a:lnTo>
                      <a:pt x="247" y="457"/>
                    </a:lnTo>
                    <a:lnTo>
                      <a:pt x="247" y="455"/>
                    </a:lnTo>
                    <a:lnTo>
                      <a:pt x="246" y="455"/>
                    </a:lnTo>
                    <a:lnTo>
                      <a:pt x="227" y="436"/>
                    </a:lnTo>
                    <a:lnTo>
                      <a:pt x="227" y="434"/>
                    </a:lnTo>
                    <a:lnTo>
                      <a:pt x="226" y="434"/>
                    </a:lnTo>
                    <a:lnTo>
                      <a:pt x="209" y="415"/>
                    </a:lnTo>
                    <a:lnTo>
                      <a:pt x="190" y="397"/>
                    </a:lnTo>
                    <a:lnTo>
                      <a:pt x="190" y="395"/>
                    </a:lnTo>
                    <a:lnTo>
                      <a:pt x="189" y="395"/>
                    </a:lnTo>
                    <a:lnTo>
                      <a:pt x="170" y="376"/>
                    </a:lnTo>
                    <a:lnTo>
                      <a:pt x="170" y="374"/>
                    </a:lnTo>
                    <a:lnTo>
                      <a:pt x="169" y="374"/>
                    </a:lnTo>
                    <a:lnTo>
                      <a:pt x="151" y="355"/>
                    </a:lnTo>
                    <a:lnTo>
                      <a:pt x="133" y="337"/>
                    </a:lnTo>
                    <a:lnTo>
                      <a:pt x="133" y="334"/>
                    </a:lnTo>
                    <a:lnTo>
                      <a:pt x="131" y="334"/>
                    </a:lnTo>
                    <a:lnTo>
                      <a:pt x="113" y="316"/>
                    </a:lnTo>
                    <a:lnTo>
                      <a:pt x="113" y="313"/>
                    </a:lnTo>
                    <a:lnTo>
                      <a:pt x="111" y="313"/>
                    </a:lnTo>
                    <a:lnTo>
                      <a:pt x="94" y="295"/>
                    </a:lnTo>
                    <a:lnTo>
                      <a:pt x="76" y="276"/>
                    </a:lnTo>
                    <a:lnTo>
                      <a:pt x="76" y="274"/>
                    </a:lnTo>
                    <a:lnTo>
                      <a:pt x="74" y="274"/>
                    </a:lnTo>
                    <a:lnTo>
                      <a:pt x="58" y="258"/>
                    </a:lnTo>
                    <a:lnTo>
                      <a:pt x="58" y="256"/>
                    </a:lnTo>
                    <a:lnTo>
                      <a:pt x="74" y="240"/>
                    </a:lnTo>
                    <a:lnTo>
                      <a:pt x="77" y="240"/>
                    </a:lnTo>
                    <a:lnTo>
                      <a:pt x="77" y="238"/>
                    </a:lnTo>
                    <a:lnTo>
                      <a:pt x="93" y="223"/>
                    </a:lnTo>
                    <a:lnTo>
                      <a:pt x="95" y="223"/>
                    </a:lnTo>
                    <a:lnTo>
                      <a:pt x="95" y="221"/>
                    </a:lnTo>
                    <a:lnTo>
                      <a:pt x="111" y="206"/>
                    </a:lnTo>
                    <a:lnTo>
                      <a:pt x="114" y="206"/>
                    </a:lnTo>
                    <a:lnTo>
                      <a:pt x="114" y="204"/>
                    </a:lnTo>
                    <a:lnTo>
                      <a:pt x="133" y="187"/>
                    </a:lnTo>
                    <a:lnTo>
                      <a:pt x="151" y="170"/>
                    </a:lnTo>
                    <a:lnTo>
                      <a:pt x="170" y="153"/>
                    </a:lnTo>
                    <a:lnTo>
                      <a:pt x="189" y="135"/>
                    </a:lnTo>
                    <a:lnTo>
                      <a:pt x="191" y="135"/>
                    </a:lnTo>
                    <a:lnTo>
                      <a:pt x="191" y="134"/>
                    </a:lnTo>
                    <a:lnTo>
                      <a:pt x="207" y="118"/>
                    </a:lnTo>
                    <a:lnTo>
                      <a:pt x="210" y="118"/>
                    </a:lnTo>
                    <a:lnTo>
                      <a:pt x="210" y="117"/>
                    </a:lnTo>
                    <a:lnTo>
                      <a:pt x="226" y="101"/>
                    </a:lnTo>
                    <a:lnTo>
                      <a:pt x="229" y="101"/>
                    </a:lnTo>
                    <a:lnTo>
                      <a:pt x="229" y="99"/>
                    </a:lnTo>
                    <a:lnTo>
                      <a:pt x="245" y="84"/>
                    </a:lnTo>
                    <a:lnTo>
                      <a:pt x="247" y="84"/>
                    </a:lnTo>
                    <a:lnTo>
                      <a:pt x="247" y="82"/>
                    </a:lnTo>
                    <a:lnTo>
                      <a:pt x="266" y="65"/>
                    </a:lnTo>
                    <a:lnTo>
                      <a:pt x="284" y="48"/>
                    </a:lnTo>
                    <a:lnTo>
                      <a:pt x="303" y="31"/>
                    </a:lnTo>
                    <a:lnTo>
                      <a:pt x="320" y="14"/>
                    </a:lnTo>
                    <a:lnTo>
                      <a:pt x="261" y="14"/>
                    </a:lnTo>
                    <a:lnTo>
                      <a:pt x="261" y="16"/>
                    </a:lnTo>
                    <a:lnTo>
                      <a:pt x="247" y="27"/>
                    </a:lnTo>
                    <a:lnTo>
                      <a:pt x="229" y="44"/>
                    </a:lnTo>
                    <a:lnTo>
                      <a:pt x="210" y="61"/>
                    </a:lnTo>
                    <a:lnTo>
                      <a:pt x="191" y="80"/>
                    </a:lnTo>
                    <a:lnTo>
                      <a:pt x="189" y="80"/>
                    </a:lnTo>
                    <a:lnTo>
                      <a:pt x="189" y="81"/>
                    </a:lnTo>
                    <a:lnTo>
                      <a:pt x="173" y="97"/>
                    </a:lnTo>
                    <a:lnTo>
                      <a:pt x="170" y="97"/>
                    </a:lnTo>
                    <a:lnTo>
                      <a:pt x="170" y="98"/>
                    </a:lnTo>
                    <a:lnTo>
                      <a:pt x="154" y="114"/>
                    </a:lnTo>
                    <a:lnTo>
                      <a:pt x="151" y="114"/>
                    </a:lnTo>
                    <a:lnTo>
                      <a:pt x="151" y="115"/>
                    </a:lnTo>
                    <a:lnTo>
                      <a:pt x="135" y="131"/>
                    </a:lnTo>
                    <a:lnTo>
                      <a:pt x="133" y="131"/>
                    </a:lnTo>
                    <a:lnTo>
                      <a:pt x="133" y="132"/>
                    </a:lnTo>
                    <a:lnTo>
                      <a:pt x="114" y="149"/>
                    </a:lnTo>
                    <a:lnTo>
                      <a:pt x="95" y="166"/>
                    </a:lnTo>
                    <a:lnTo>
                      <a:pt x="77" y="183"/>
                    </a:lnTo>
                    <a:lnTo>
                      <a:pt x="58" y="202"/>
                    </a:lnTo>
                    <a:lnTo>
                      <a:pt x="56" y="202"/>
                    </a:lnTo>
                    <a:lnTo>
                      <a:pt x="56" y="203"/>
                    </a:lnTo>
                    <a:lnTo>
                      <a:pt x="40" y="219"/>
                    </a:lnTo>
                    <a:lnTo>
                      <a:pt x="37" y="219"/>
                    </a:lnTo>
                    <a:lnTo>
                      <a:pt x="37" y="220"/>
                    </a:lnTo>
                    <a:lnTo>
                      <a:pt x="21" y="236"/>
                    </a:lnTo>
                    <a:lnTo>
                      <a:pt x="18" y="236"/>
                    </a:lnTo>
                    <a:lnTo>
                      <a:pt x="18" y="237"/>
                    </a:lnTo>
                    <a:lnTo>
                      <a:pt x="2" y="253"/>
                    </a:lnTo>
                    <a:lnTo>
                      <a:pt x="0" y="253"/>
                    </a:lnTo>
                    <a:lnTo>
                      <a:pt x="17" y="271"/>
                    </a:lnTo>
                    <a:lnTo>
                      <a:pt x="34" y="290"/>
                    </a:lnTo>
                    <a:lnTo>
                      <a:pt x="52" y="308"/>
                    </a:lnTo>
                    <a:lnTo>
                      <a:pt x="70" y="326"/>
                    </a:lnTo>
                    <a:lnTo>
                      <a:pt x="70" y="329"/>
                    </a:lnTo>
                    <a:lnTo>
                      <a:pt x="72" y="329"/>
                    </a:lnTo>
                    <a:lnTo>
                      <a:pt x="88" y="345"/>
                    </a:lnTo>
                    <a:lnTo>
                      <a:pt x="88" y="347"/>
                    </a:lnTo>
                    <a:lnTo>
                      <a:pt x="89" y="347"/>
                    </a:lnTo>
                    <a:lnTo>
                      <a:pt x="105" y="363"/>
                    </a:lnTo>
                    <a:lnTo>
                      <a:pt x="105" y="366"/>
                    </a:lnTo>
                    <a:lnTo>
                      <a:pt x="106" y="366"/>
                    </a:lnTo>
                    <a:lnTo>
                      <a:pt x="123" y="384"/>
                    </a:lnTo>
                    <a:lnTo>
                      <a:pt x="141" y="402"/>
                    </a:lnTo>
                    <a:lnTo>
                      <a:pt x="158" y="421"/>
                    </a:lnTo>
                    <a:lnTo>
                      <a:pt x="175" y="439"/>
                    </a:lnTo>
                    <a:lnTo>
                      <a:pt x="194" y="457"/>
                    </a:lnTo>
                    <a:lnTo>
                      <a:pt x="194" y="460"/>
                    </a:lnTo>
                    <a:lnTo>
                      <a:pt x="195" y="460"/>
                    </a:lnTo>
                    <a:lnTo>
                      <a:pt x="211" y="476"/>
                    </a:lnTo>
                    <a:lnTo>
                      <a:pt x="211" y="478"/>
                    </a:lnTo>
                    <a:lnTo>
                      <a:pt x="213" y="478"/>
                    </a:lnTo>
                    <a:lnTo>
                      <a:pt x="229" y="494"/>
                    </a:lnTo>
                    <a:lnTo>
                      <a:pt x="229" y="497"/>
                    </a:lnTo>
                    <a:lnTo>
                      <a:pt x="230" y="497"/>
                    </a:lnTo>
                    <a:lnTo>
                      <a:pt x="247" y="515"/>
                    </a:lnTo>
                    <a:lnTo>
                      <a:pt x="265" y="533"/>
                    </a:lnTo>
                    <a:lnTo>
                      <a:pt x="282" y="552"/>
                    </a:lnTo>
                    <a:lnTo>
                      <a:pt x="299" y="570"/>
                    </a:lnTo>
                    <a:lnTo>
                      <a:pt x="299" y="572"/>
                    </a:lnTo>
                    <a:lnTo>
                      <a:pt x="302" y="572"/>
                    </a:lnTo>
                    <a:lnTo>
                      <a:pt x="302" y="570"/>
                    </a:lnTo>
                    <a:lnTo>
                      <a:pt x="318" y="554"/>
                    </a:lnTo>
                    <a:lnTo>
                      <a:pt x="320" y="554"/>
                    </a:lnTo>
                    <a:lnTo>
                      <a:pt x="320" y="553"/>
                    </a:lnTo>
                    <a:lnTo>
                      <a:pt x="336" y="537"/>
                    </a:lnTo>
                    <a:lnTo>
                      <a:pt x="339" y="537"/>
                    </a:lnTo>
                    <a:lnTo>
                      <a:pt x="339" y="536"/>
                    </a:lnTo>
                    <a:lnTo>
                      <a:pt x="355" y="520"/>
                    </a:lnTo>
                    <a:lnTo>
                      <a:pt x="358" y="520"/>
                    </a:lnTo>
                    <a:lnTo>
                      <a:pt x="358" y="519"/>
                    </a:lnTo>
                    <a:lnTo>
                      <a:pt x="376" y="502"/>
                    </a:lnTo>
                    <a:lnTo>
                      <a:pt x="395" y="485"/>
                    </a:lnTo>
                    <a:lnTo>
                      <a:pt x="414" y="468"/>
                    </a:lnTo>
                    <a:lnTo>
                      <a:pt x="432" y="450"/>
                    </a:lnTo>
                    <a:lnTo>
                      <a:pt x="435" y="450"/>
                    </a:lnTo>
                    <a:lnTo>
                      <a:pt x="435" y="448"/>
                    </a:lnTo>
                    <a:lnTo>
                      <a:pt x="451" y="433"/>
                    </a:lnTo>
                    <a:lnTo>
                      <a:pt x="453" y="433"/>
                    </a:lnTo>
                    <a:lnTo>
                      <a:pt x="453" y="431"/>
                    </a:lnTo>
                    <a:lnTo>
                      <a:pt x="469" y="415"/>
                    </a:lnTo>
                    <a:lnTo>
                      <a:pt x="472" y="415"/>
                    </a:lnTo>
                    <a:lnTo>
                      <a:pt x="472" y="414"/>
                    </a:lnTo>
                    <a:lnTo>
                      <a:pt x="488" y="398"/>
                    </a:lnTo>
                    <a:lnTo>
                      <a:pt x="491" y="398"/>
                    </a:lnTo>
                    <a:lnTo>
                      <a:pt x="491" y="397"/>
                    </a:lnTo>
                    <a:lnTo>
                      <a:pt x="509" y="380"/>
                    </a:lnTo>
                    <a:lnTo>
                      <a:pt x="528" y="363"/>
                    </a:lnTo>
                    <a:lnTo>
                      <a:pt x="547" y="346"/>
                    </a:lnTo>
                    <a:lnTo>
                      <a:pt x="565" y="328"/>
                    </a:lnTo>
                    <a:lnTo>
                      <a:pt x="568" y="328"/>
                    </a:lnTo>
                    <a:lnTo>
                      <a:pt x="568" y="326"/>
                    </a:lnTo>
                    <a:lnTo>
                      <a:pt x="584" y="311"/>
                    </a:lnTo>
                    <a:lnTo>
                      <a:pt x="587" y="311"/>
                    </a:lnTo>
                    <a:lnTo>
                      <a:pt x="587" y="309"/>
                    </a:lnTo>
                    <a:lnTo>
                      <a:pt x="603" y="294"/>
                    </a:lnTo>
                    <a:lnTo>
                      <a:pt x="605" y="294"/>
                    </a:lnTo>
                    <a:lnTo>
                      <a:pt x="605" y="292"/>
                    </a:lnTo>
                    <a:lnTo>
                      <a:pt x="622" y="276"/>
                    </a:lnTo>
                    <a:lnTo>
                      <a:pt x="622" y="274"/>
                    </a:lnTo>
                    <a:lnTo>
                      <a:pt x="621" y="274"/>
                    </a:lnTo>
                    <a:lnTo>
                      <a:pt x="605" y="258"/>
                    </a:lnTo>
                    <a:lnTo>
                      <a:pt x="605" y="256"/>
                    </a:lnTo>
                    <a:lnTo>
                      <a:pt x="604" y="256"/>
                    </a:lnTo>
                    <a:lnTo>
                      <a:pt x="588" y="240"/>
                    </a:lnTo>
                    <a:lnTo>
                      <a:pt x="588" y="237"/>
                    </a:lnTo>
                    <a:lnTo>
                      <a:pt x="587" y="237"/>
                    </a:lnTo>
                    <a:lnTo>
                      <a:pt x="571" y="221"/>
                    </a:lnTo>
                    <a:lnTo>
                      <a:pt x="571" y="219"/>
                    </a:lnTo>
                    <a:lnTo>
                      <a:pt x="569" y="219"/>
                    </a:lnTo>
                    <a:lnTo>
                      <a:pt x="552" y="200"/>
                    </a:lnTo>
                    <a:lnTo>
                      <a:pt x="535" y="182"/>
                    </a:lnTo>
                    <a:lnTo>
                      <a:pt x="517" y="164"/>
                    </a:lnTo>
                    <a:lnTo>
                      <a:pt x="499" y="145"/>
                    </a:lnTo>
                    <a:lnTo>
                      <a:pt x="499" y="143"/>
                    </a:lnTo>
                    <a:lnTo>
                      <a:pt x="497" y="143"/>
                    </a:lnTo>
                    <a:lnTo>
                      <a:pt x="481" y="127"/>
                    </a:lnTo>
                    <a:lnTo>
                      <a:pt x="481" y="124"/>
                    </a:lnTo>
                    <a:lnTo>
                      <a:pt x="480" y="124"/>
                    </a:lnTo>
                    <a:lnTo>
                      <a:pt x="464" y="109"/>
                    </a:lnTo>
                    <a:lnTo>
                      <a:pt x="464" y="106"/>
                    </a:lnTo>
                    <a:lnTo>
                      <a:pt x="463" y="106"/>
                    </a:lnTo>
                    <a:lnTo>
                      <a:pt x="447" y="90"/>
                    </a:lnTo>
                    <a:lnTo>
                      <a:pt x="447" y="88"/>
                    </a:lnTo>
                    <a:lnTo>
                      <a:pt x="445" y="88"/>
                    </a:lnTo>
                    <a:lnTo>
                      <a:pt x="428" y="69"/>
                    </a:lnTo>
                    <a:lnTo>
                      <a:pt x="411" y="51"/>
                    </a:lnTo>
                    <a:lnTo>
                      <a:pt x="394" y="33"/>
                    </a:lnTo>
                    <a:lnTo>
                      <a:pt x="375" y="14"/>
                    </a:lnTo>
                    <a:lnTo>
                      <a:pt x="375" y="12"/>
                    </a:lnTo>
                    <a:lnTo>
                      <a:pt x="374" y="12"/>
                    </a:lnTo>
                    <a:lnTo>
                      <a:pt x="363" y="0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19" name="Freeform 2194"/>
              <p:cNvSpPr>
                <a:spLocks/>
              </p:cNvSpPr>
              <p:nvPr/>
            </p:nvSpPr>
            <p:spPr bwMode="auto">
              <a:xfrm>
                <a:off x="3116" y="2013"/>
                <a:ext cx="170" cy="167"/>
              </a:xfrm>
              <a:custGeom>
                <a:avLst/>
                <a:gdLst>
                  <a:gd name="T0" fmla="*/ 82 w 511"/>
                  <a:gd name="T1" fmla="*/ 6 h 503"/>
                  <a:gd name="T2" fmla="*/ 76 w 511"/>
                  <a:gd name="T3" fmla="*/ 12 h 503"/>
                  <a:gd name="T4" fmla="*/ 63 w 511"/>
                  <a:gd name="T5" fmla="*/ 23 h 503"/>
                  <a:gd name="T6" fmla="*/ 38 w 511"/>
                  <a:gd name="T7" fmla="*/ 46 h 503"/>
                  <a:gd name="T8" fmla="*/ 31 w 511"/>
                  <a:gd name="T9" fmla="*/ 52 h 503"/>
                  <a:gd name="T10" fmla="*/ 25 w 511"/>
                  <a:gd name="T11" fmla="*/ 58 h 503"/>
                  <a:gd name="T12" fmla="*/ 0 w 511"/>
                  <a:gd name="T13" fmla="*/ 81 h 503"/>
                  <a:gd name="T14" fmla="*/ 7 w 511"/>
                  <a:gd name="T15" fmla="*/ 87 h 503"/>
                  <a:gd name="T16" fmla="*/ 19 w 511"/>
                  <a:gd name="T17" fmla="*/ 101 h 503"/>
                  <a:gd name="T18" fmla="*/ 31 w 511"/>
                  <a:gd name="T19" fmla="*/ 114 h 503"/>
                  <a:gd name="T20" fmla="*/ 44 w 511"/>
                  <a:gd name="T21" fmla="*/ 127 h 503"/>
                  <a:gd name="T22" fmla="*/ 57 w 511"/>
                  <a:gd name="T23" fmla="*/ 140 h 503"/>
                  <a:gd name="T24" fmla="*/ 63 w 511"/>
                  <a:gd name="T25" fmla="*/ 147 h 503"/>
                  <a:gd name="T26" fmla="*/ 76 w 511"/>
                  <a:gd name="T27" fmla="*/ 161 h 503"/>
                  <a:gd name="T28" fmla="*/ 83 w 511"/>
                  <a:gd name="T29" fmla="*/ 167 h 503"/>
                  <a:gd name="T30" fmla="*/ 89 w 511"/>
                  <a:gd name="T31" fmla="*/ 161 h 503"/>
                  <a:gd name="T32" fmla="*/ 100 w 511"/>
                  <a:gd name="T33" fmla="*/ 150 h 503"/>
                  <a:gd name="T34" fmla="*/ 107 w 511"/>
                  <a:gd name="T35" fmla="*/ 144 h 503"/>
                  <a:gd name="T36" fmla="*/ 126 w 511"/>
                  <a:gd name="T37" fmla="*/ 127 h 503"/>
                  <a:gd name="T38" fmla="*/ 145 w 511"/>
                  <a:gd name="T39" fmla="*/ 110 h 503"/>
                  <a:gd name="T40" fmla="*/ 152 w 511"/>
                  <a:gd name="T41" fmla="*/ 104 h 503"/>
                  <a:gd name="T42" fmla="*/ 163 w 511"/>
                  <a:gd name="T43" fmla="*/ 93 h 503"/>
                  <a:gd name="T44" fmla="*/ 170 w 511"/>
                  <a:gd name="T45" fmla="*/ 86 h 503"/>
                  <a:gd name="T46" fmla="*/ 159 w 511"/>
                  <a:gd name="T47" fmla="*/ 75 h 503"/>
                  <a:gd name="T48" fmla="*/ 153 w 511"/>
                  <a:gd name="T49" fmla="*/ 69 h 503"/>
                  <a:gd name="T50" fmla="*/ 142 w 511"/>
                  <a:gd name="T51" fmla="*/ 57 h 503"/>
                  <a:gd name="T52" fmla="*/ 132 w 511"/>
                  <a:gd name="T53" fmla="*/ 46 h 503"/>
                  <a:gd name="T54" fmla="*/ 121 w 511"/>
                  <a:gd name="T55" fmla="*/ 35 h 503"/>
                  <a:gd name="T56" fmla="*/ 110 w 511"/>
                  <a:gd name="T57" fmla="*/ 24 h 503"/>
                  <a:gd name="T58" fmla="*/ 87 w 511"/>
                  <a:gd name="T59" fmla="*/ 19 h 503"/>
                  <a:gd name="T60" fmla="*/ 100 w 511"/>
                  <a:gd name="T61" fmla="*/ 32 h 503"/>
                  <a:gd name="T62" fmla="*/ 112 w 511"/>
                  <a:gd name="T63" fmla="*/ 45 h 503"/>
                  <a:gd name="T64" fmla="*/ 126 w 511"/>
                  <a:gd name="T65" fmla="*/ 59 h 503"/>
                  <a:gd name="T66" fmla="*/ 138 w 511"/>
                  <a:gd name="T67" fmla="*/ 72 h 503"/>
                  <a:gd name="T68" fmla="*/ 145 w 511"/>
                  <a:gd name="T69" fmla="*/ 91 h 503"/>
                  <a:gd name="T70" fmla="*/ 138 w 511"/>
                  <a:gd name="T71" fmla="*/ 97 h 503"/>
                  <a:gd name="T72" fmla="*/ 132 w 511"/>
                  <a:gd name="T73" fmla="*/ 103 h 503"/>
                  <a:gd name="T74" fmla="*/ 121 w 511"/>
                  <a:gd name="T75" fmla="*/ 114 h 503"/>
                  <a:gd name="T76" fmla="*/ 107 w 511"/>
                  <a:gd name="T77" fmla="*/ 126 h 503"/>
                  <a:gd name="T78" fmla="*/ 83 w 511"/>
                  <a:gd name="T79" fmla="*/ 148 h 503"/>
                  <a:gd name="T80" fmla="*/ 72 w 511"/>
                  <a:gd name="T81" fmla="*/ 137 h 503"/>
                  <a:gd name="T82" fmla="*/ 62 w 511"/>
                  <a:gd name="T83" fmla="*/ 126 h 503"/>
                  <a:gd name="T84" fmla="*/ 51 w 511"/>
                  <a:gd name="T85" fmla="*/ 115 h 503"/>
                  <a:gd name="T86" fmla="*/ 40 w 511"/>
                  <a:gd name="T87" fmla="*/ 103 h 503"/>
                  <a:gd name="T88" fmla="*/ 30 w 511"/>
                  <a:gd name="T89" fmla="*/ 92 h 503"/>
                  <a:gd name="T90" fmla="*/ 20 w 511"/>
                  <a:gd name="T91" fmla="*/ 81 h 503"/>
                  <a:gd name="T92" fmla="*/ 26 w 511"/>
                  <a:gd name="T93" fmla="*/ 75 h 503"/>
                  <a:gd name="T94" fmla="*/ 38 w 511"/>
                  <a:gd name="T95" fmla="*/ 64 h 503"/>
                  <a:gd name="T96" fmla="*/ 45 w 511"/>
                  <a:gd name="T97" fmla="*/ 59 h 503"/>
                  <a:gd name="T98" fmla="*/ 51 w 511"/>
                  <a:gd name="T99" fmla="*/ 53 h 503"/>
                  <a:gd name="T100" fmla="*/ 62 w 511"/>
                  <a:gd name="T101" fmla="*/ 42 h 503"/>
                  <a:gd name="T102" fmla="*/ 70 w 511"/>
                  <a:gd name="T103" fmla="*/ 36 h 503"/>
                  <a:gd name="T104" fmla="*/ 76 w 511"/>
                  <a:gd name="T105" fmla="*/ 30 h 503"/>
                  <a:gd name="T106" fmla="*/ 87 w 511"/>
                  <a:gd name="T107" fmla="*/ 19 h 503"/>
                  <a:gd name="T108" fmla="*/ 104 w 511"/>
                  <a:gd name="T109" fmla="*/ 17 h 503"/>
                  <a:gd name="T110" fmla="*/ 93 w 511"/>
                  <a:gd name="T111" fmla="*/ 5 h 50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11"/>
                  <a:gd name="T169" fmla="*/ 0 h 503"/>
                  <a:gd name="T170" fmla="*/ 511 w 511"/>
                  <a:gd name="T171" fmla="*/ 503 h 50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11" h="503">
                    <a:moveTo>
                      <a:pt x="264" y="0"/>
                    </a:moveTo>
                    <a:lnTo>
                      <a:pt x="264" y="1"/>
                    </a:lnTo>
                    <a:lnTo>
                      <a:pt x="248" y="17"/>
                    </a:lnTo>
                    <a:lnTo>
                      <a:pt x="246" y="17"/>
                    </a:lnTo>
                    <a:lnTo>
                      <a:pt x="246" y="18"/>
                    </a:lnTo>
                    <a:lnTo>
                      <a:pt x="230" y="34"/>
                    </a:lnTo>
                    <a:lnTo>
                      <a:pt x="227" y="34"/>
                    </a:lnTo>
                    <a:lnTo>
                      <a:pt x="227" y="35"/>
                    </a:lnTo>
                    <a:lnTo>
                      <a:pt x="211" y="51"/>
                    </a:lnTo>
                    <a:lnTo>
                      <a:pt x="209" y="51"/>
                    </a:lnTo>
                    <a:lnTo>
                      <a:pt x="209" y="52"/>
                    </a:lnTo>
                    <a:lnTo>
                      <a:pt x="190" y="69"/>
                    </a:lnTo>
                    <a:lnTo>
                      <a:pt x="171" y="86"/>
                    </a:lnTo>
                    <a:lnTo>
                      <a:pt x="153" y="104"/>
                    </a:lnTo>
                    <a:lnTo>
                      <a:pt x="134" y="121"/>
                    </a:lnTo>
                    <a:lnTo>
                      <a:pt x="115" y="139"/>
                    </a:lnTo>
                    <a:lnTo>
                      <a:pt x="113" y="139"/>
                    </a:lnTo>
                    <a:lnTo>
                      <a:pt x="113" y="140"/>
                    </a:lnTo>
                    <a:lnTo>
                      <a:pt x="97" y="156"/>
                    </a:lnTo>
                    <a:lnTo>
                      <a:pt x="94" y="156"/>
                    </a:lnTo>
                    <a:lnTo>
                      <a:pt x="94" y="157"/>
                    </a:lnTo>
                    <a:lnTo>
                      <a:pt x="78" y="173"/>
                    </a:lnTo>
                    <a:lnTo>
                      <a:pt x="75" y="173"/>
                    </a:lnTo>
                    <a:lnTo>
                      <a:pt x="75" y="174"/>
                    </a:lnTo>
                    <a:lnTo>
                      <a:pt x="57" y="191"/>
                    </a:lnTo>
                    <a:lnTo>
                      <a:pt x="38" y="208"/>
                    </a:lnTo>
                    <a:lnTo>
                      <a:pt x="20" y="225"/>
                    </a:lnTo>
                    <a:lnTo>
                      <a:pt x="1" y="243"/>
                    </a:lnTo>
                    <a:lnTo>
                      <a:pt x="0" y="243"/>
                    </a:lnTo>
                    <a:lnTo>
                      <a:pt x="18" y="261"/>
                    </a:lnTo>
                    <a:lnTo>
                      <a:pt x="18" y="263"/>
                    </a:lnTo>
                    <a:lnTo>
                      <a:pt x="20" y="263"/>
                    </a:lnTo>
                    <a:lnTo>
                      <a:pt x="37" y="282"/>
                    </a:lnTo>
                    <a:lnTo>
                      <a:pt x="55" y="300"/>
                    </a:lnTo>
                    <a:lnTo>
                      <a:pt x="55" y="303"/>
                    </a:lnTo>
                    <a:lnTo>
                      <a:pt x="57" y="303"/>
                    </a:lnTo>
                    <a:lnTo>
                      <a:pt x="75" y="321"/>
                    </a:lnTo>
                    <a:lnTo>
                      <a:pt x="75" y="324"/>
                    </a:lnTo>
                    <a:lnTo>
                      <a:pt x="77" y="324"/>
                    </a:lnTo>
                    <a:lnTo>
                      <a:pt x="94" y="342"/>
                    </a:lnTo>
                    <a:lnTo>
                      <a:pt x="113" y="361"/>
                    </a:lnTo>
                    <a:lnTo>
                      <a:pt x="113" y="363"/>
                    </a:lnTo>
                    <a:lnTo>
                      <a:pt x="114" y="363"/>
                    </a:lnTo>
                    <a:lnTo>
                      <a:pt x="133" y="382"/>
                    </a:lnTo>
                    <a:lnTo>
                      <a:pt x="133" y="384"/>
                    </a:lnTo>
                    <a:lnTo>
                      <a:pt x="134" y="384"/>
                    </a:lnTo>
                    <a:lnTo>
                      <a:pt x="151" y="402"/>
                    </a:lnTo>
                    <a:lnTo>
                      <a:pt x="170" y="421"/>
                    </a:lnTo>
                    <a:lnTo>
                      <a:pt x="170" y="423"/>
                    </a:lnTo>
                    <a:lnTo>
                      <a:pt x="171" y="423"/>
                    </a:lnTo>
                    <a:lnTo>
                      <a:pt x="190" y="442"/>
                    </a:lnTo>
                    <a:lnTo>
                      <a:pt x="190" y="444"/>
                    </a:lnTo>
                    <a:lnTo>
                      <a:pt x="191" y="444"/>
                    </a:lnTo>
                    <a:lnTo>
                      <a:pt x="209" y="463"/>
                    </a:lnTo>
                    <a:lnTo>
                      <a:pt x="227" y="481"/>
                    </a:lnTo>
                    <a:lnTo>
                      <a:pt x="227" y="484"/>
                    </a:lnTo>
                    <a:lnTo>
                      <a:pt x="228" y="484"/>
                    </a:lnTo>
                    <a:lnTo>
                      <a:pt x="246" y="502"/>
                    </a:lnTo>
                    <a:lnTo>
                      <a:pt x="246" y="503"/>
                    </a:lnTo>
                    <a:lnTo>
                      <a:pt x="248" y="503"/>
                    </a:lnTo>
                    <a:lnTo>
                      <a:pt x="248" y="502"/>
                    </a:lnTo>
                    <a:lnTo>
                      <a:pt x="264" y="486"/>
                    </a:lnTo>
                    <a:lnTo>
                      <a:pt x="267" y="486"/>
                    </a:lnTo>
                    <a:lnTo>
                      <a:pt x="267" y="485"/>
                    </a:lnTo>
                    <a:lnTo>
                      <a:pt x="283" y="469"/>
                    </a:lnTo>
                    <a:lnTo>
                      <a:pt x="286" y="469"/>
                    </a:lnTo>
                    <a:lnTo>
                      <a:pt x="286" y="468"/>
                    </a:lnTo>
                    <a:lnTo>
                      <a:pt x="302" y="452"/>
                    </a:lnTo>
                    <a:lnTo>
                      <a:pt x="304" y="452"/>
                    </a:lnTo>
                    <a:lnTo>
                      <a:pt x="304" y="451"/>
                    </a:lnTo>
                    <a:lnTo>
                      <a:pt x="320" y="435"/>
                    </a:lnTo>
                    <a:lnTo>
                      <a:pt x="323" y="435"/>
                    </a:lnTo>
                    <a:lnTo>
                      <a:pt x="323" y="434"/>
                    </a:lnTo>
                    <a:lnTo>
                      <a:pt x="342" y="417"/>
                    </a:lnTo>
                    <a:lnTo>
                      <a:pt x="360" y="400"/>
                    </a:lnTo>
                    <a:lnTo>
                      <a:pt x="379" y="383"/>
                    </a:lnTo>
                    <a:lnTo>
                      <a:pt x="397" y="366"/>
                    </a:lnTo>
                    <a:lnTo>
                      <a:pt x="416" y="349"/>
                    </a:lnTo>
                    <a:lnTo>
                      <a:pt x="435" y="330"/>
                    </a:lnTo>
                    <a:lnTo>
                      <a:pt x="437" y="330"/>
                    </a:lnTo>
                    <a:lnTo>
                      <a:pt x="437" y="329"/>
                    </a:lnTo>
                    <a:lnTo>
                      <a:pt x="453" y="313"/>
                    </a:lnTo>
                    <a:lnTo>
                      <a:pt x="456" y="313"/>
                    </a:lnTo>
                    <a:lnTo>
                      <a:pt x="456" y="312"/>
                    </a:lnTo>
                    <a:lnTo>
                      <a:pt x="472" y="296"/>
                    </a:lnTo>
                    <a:lnTo>
                      <a:pt x="475" y="296"/>
                    </a:lnTo>
                    <a:lnTo>
                      <a:pt x="475" y="295"/>
                    </a:lnTo>
                    <a:lnTo>
                      <a:pt x="491" y="279"/>
                    </a:lnTo>
                    <a:lnTo>
                      <a:pt x="493" y="279"/>
                    </a:lnTo>
                    <a:lnTo>
                      <a:pt x="493" y="278"/>
                    </a:lnTo>
                    <a:lnTo>
                      <a:pt x="511" y="262"/>
                    </a:lnTo>
                    <a:lnTo>
                      <a:pt x="511" y="260"/>
                    </a:lnTo>
                    <a:lnTo>
                      <a:pt x="509" y="260"/>
                    </a:lnTo>
                    <a:lnTo>
                      <a:pt x="495" y="244"/>
                    </a:lnTo>
                    <a:lnTo>
                      <a:pt x="479" y="228"/>
                    </a:lnTo>
                    <a:lnTo>
                      <a:pt x="479" y="225"/>
                    </a:lnTo>
                    <a:lnTo>
                      <a:pt x="477" y="225"/>
                    </a:lnTo>
                    <a:lnTo>
                      <a:pt x="461" y="210"/>
                    </a:lnTo>
                    <a:lnTo>
                      <a:pt x="461" y="207"/>
                    </a:lnTo>
                    <a:lnTo>
                      <a:pt x="460" y="207"/>
                    </a:lnTo>
                    <a:lnTo>
                      <a:pt x="445" y="191"/>
                    </a:lnTo>
                    <a:lnTo>
                      <a:pt x="429" y="176"/>
                    </a:lnTo>
                    <a:lnTo>
                      <a:pt x="429" y="173"/>
                    </a:lnTo>
                    <a:lnTo>
                      <a:pt x="428" y="173"/>
                    </a:lnTo>
                    <a:lnTo>
                      <a:pt x="412" y="157"/>
                    </a:lnTo>
                    <a:lnTo>
                      <a:pt x="412" y="155"/>
                    </a:lnTo>
                    <a:lnTo>
                      <a:pt x="411" y="155"/>
                    </a:lnTo>
                    <a:lnTo>
                      <a:pt x="396" y="139"/>
                    </a:lnTo>
                    <a:lnTo>
                      <a:pt x="380" y="123"/>
                    </a:lnTo>
                    <a:lnTo>
                      <a:pt x="380" y="121"/>
                    </a:lnTo>
                    <a:lnTo>
                      <a:pt x="379" y="121"/>
                    </a:lnTo>
                    <a:lnTo>
                      <a:pt x="363" y="105"/>
                    </a:lnTo>
                    <a:lnTo>
                      <a:pt x="363" y="102"/>
                    </a:lnTo>
                    <a:lnTo>
                      <a:pt x="362" y="102"/>
                    </a:lnTo>
                    <a:lnTo>
                      <a:pt x="347" y="86"/>
                    </a:lnTo>
                    <a:lnTo>
                      <a:pt x="331" y="71"/>
                    </a:lnTo>
                    <a:lnTo>
                      <a:pt x="331" y="68"/>
                    </a:lnTo>
                    <a:lnTo>
                      <a:pt x="330" y="68"/>
                    </a:lnTo>
                    <a:lnTo>
                      <a:pt x="320" y="58"/>
                    </a:lnTo>
                    <a:lnTo>
                      <a:pt x="263" y="58"/>
                    </a:lnTo>
                    <a:lnTo>
                      <a:pt x="280" y="76"/>
                    </a:lnTo>
                    <a:lnTo>
                      <a:pt x="299" y="94"/>
                    </a:lnTo>
                    <a:lnTo>
                      <a:pt x="299" y="97"/>
                    </a:lnTo>
                    <a:lnTo>
                      <a:pt x="300" y="97"/>
                    </a:lnTo>
                    <a:lnTo>
                      <a:pt x="319" y="115"/>
                    </a:lnTo>
                    <a:lnTo>
                      <a:pt x="319" y="118"/>
                    </a:lnTo>
                    <a:lnTo>
                      <a:pt x="320" y="118"/>
                    </a:lnTo>
                    <a:lnTo>
                      <a:pt x="338" y="136"/>
                    </a:lnTo>
                    <a:lnTo>
                      <a:pt x="358" y="157"/>
                    </a:lnTo>
                    <a:lnTo>
                      <a:pt x="376" y="176"/>
                    </a:lnTo>
                    <a:lnTo>
                      <a:pt x="376" y="178"/>
                    </a:lnTo>
                    <a:lnTo>
                      <a:pt x="378" y="178"/>
                    </a:lnTo>
                    <a:lnTo>
                      <a:pt x="396" y="197"/>
                    </a:lnTo>
                    <a:lnTo>
                      <a:pt x="396" y="199"/>
                    </a:lnTo>
                    <a:lnTo>
                      <a:pt x="397" y="199"/>
                    </a:lnTo>
                    <a:lnTo>
                      <a:pt x="415" y="218"/>
                    </a:lnTo>
                    <a:lnTo>
                      <a:pt x="435" y="239"/>
                    </a:lnTo>
                    <a:lnTo>
                      <a:pt x="453" y="257"/>
                    </a:lnTo>
                    <a:lnTo>
                      <a:pt x="453" y="260"/>
                    </a:lnTo>
                    <a:lnTo>
                      <a:pt x="437" y="275"/>
                    </a:lnTo>
                    <a:lnTo>
                      <a:pt x="435" y="275"/>
                    </a:lnTo>
                    <a:lnTo>
                      <a:pt x="435" y="277"/>
                    </a:lnTo>
                    <a:lnTo>
                      <a:pt x="419" y="292"/>
                    </a:lnTo>
                    <a:lnTo>
                      <a:pt x="416" y="292"/>
                    </a:lnTo>
                    <a:lnTo>
                      <a:pt x="416" y="294"/>
                    </a:lnTo>
                    <a:lnTo>
                      <a:pt x="400" y="309"/>
                    </a:lnTo>
                    <a:lnTo>
                      <a:pt x="397" y="309"/>
                    </a:lnTo>
                    <a:lnTo>
                      <a:pt x="397" y="311"/>
                    </a:lnTo>
                    <a:lnTo>
                      <a:pt x="382" y="326"/>
                    </a:lnTo>
                    <a:lnTo>
                      <a:pt x="379" y="326"/>
                    </a:lnTo>
                    <a:lnTo>
                      <a:pt x="379" y="328"/>
                    </a:lnTo>
                    <a:lnTo>
                      <a:pt x="363" y="343"/>
                    </a:lnTo>
                    <a:lnTo>
                      <a:pt x="360" y="343"/>
                    </a:lnTo>
                    <a:lnTo>
                      <a:pt x="360" y="345"/>
                    </a:lnTo>
                    <a:lnTo>
                      <a:pt x="342" y="362"/>
                    </a:lnTo>
                    <a:lnTo>
                      <a:pt x="323" y="379"/>
                    </a:lnTo>
                    <a:lnTo>
                      <a:pt x="304" y="396"/>
                    </a:lnTo>
                    <a:lnTo>
                      <a:pt x="286" y="413"/>
                    </a:lnTo>
                    <a:lnTo>
                      <a:pt x="267" y="430"/>
                    </a:lnTo>
                    <a:lnTo>
                      <a:pt x="248" y="447"/>
                    </a:lnTo>
                    <a:lnTo>
                      <a:pt x="232" y="431"/>
                    </a:lnTo>
                    <a:lnTo>
                      <a:pt x="232" y="429"/>
                    </a:lnTo>
                    <a:lnTo>
                      <a:pt x="231" y="429"/>
                    </a:lnTo>
                    <a:lnTo>
                      <a:pt x="216" y="413"/>
                    </a:lnTo>
                    <a:lnTo>
                      <a:pt x="201" y="397"/>
                    </a:lnTo>
                    <a:lnTo>
                      <a:pt x="201" y="395"/>
                    </a:lnTo>
                    <a:lnTo>
                      <a:pt x="199" y="395"/>
                    </a:lnTo>
                    <a:lnTo>
                      <a:pt x="185" y="379"/>
                    </a:lnTo>
                    <a:lnTo>
                      <a:pt x="169" y="363"/>
                    </a:lnTo>
                    <a:lnTo>
                      <a:pt x="169" y="361"/>
                    </a:lnTo>
                    <a:lnTo>
                      <a:pt x="167" y="361"/>
                    </a:lnTo>
                    <a:lnTo>
                      <a:pt x="153" y="345"/>
                    </a:lnTo>
                    <a:lnTo>
                      <a:pt x="137" y="329"/>
                    </a:lnTo>
                    <a:lnTo>
                      <a:pt x="137" y="326"/>
                    </a:lnTo>
                    <a:lnTo>
                      <a:pt x="135" y="326"/>
                    </a:lnTo>
                    <a:lnTo>
                      <a:pt x="121" y="311"/>
                    </a:lnTo>
                    <a:lnTo>
                      <a:pt x="105" y="295"/>
                    </a:lnTo>
                    <a:lnTo>
                      <a:pt x="105" y="292"/>
                    </a:lnTo>
                    <a:lnTo>
                      <a:pt x="103" y="292"/>
                    </a:lnTo>
                    <a:lnTo>
                      <a:pt x="89" y="277"/>
                    </a:lnTo>
                    <a:lnTo>
                      <a:pt x="73" y="261"/>
                    </a:lnTo>
                    <a:lnTo>
                      <a:pt x="73" y="258"/>
                    </a:lnTo>
                    <a:lnTo>
                      <a:pt x="71" y="258"/>
                    </a:lnTo>
                    <a:lnTo>
                      <a:pt x="59" y="245"/>
                    </a:lnTo>
                    <a:lnTo>
                      <a:pt x="59" y="244"/>
                    </a:lnTo>
                    <a:lnTo>
                      <a:pt x="75" y="228"/>
                    </a:lnTo>
                    <a:lnTo>
                      <a:pt x="78" y="228"/>
                    </a:lnTo>
                    <a:lnTo>
                      <a:pt x="78" y="227"/>
                    </a:lnTo>
                    <a:lnTo>
                      <a:pt x="94" y="211"/>
                    </a:lnTo>
                    <a:lnTo>
                      <a:pt x="97" y="211"/>
                    </a:lnTo>
                    <a:lnTo>
                      <a:pt x="97" y="210"/>
                    </a:lnTo>
                    <a:lnTo>
                      <a:pt x="113" y="194"/>
                    </a:lnTo>
                    <a:lnTo>
                      <a:pt x="115" y="194"/>
                    </a:lnTo>
                    <a:lnTo>
                      <a:pt x="115" y="193"/>
                    </a:lnTo>
                    <a:lnTo>
                      <a:pt x="131" y="177"/>
                    </a:lnTo>
                    <a:lnTo>
                      <a:pt x="134" y="177"/>
                    </a:lnTo>
                    <a:lnTo>
                      <a:pt x="134" y="176"/>
                    </a:lnTo>
                    <a:lnTo>
                      <a:pt x="150" y="160"/>
                    </a:lnTo>
                    <a:lnTo>
                      <a:pt x="153" y="160"/>
                    </a:lnTo>
                    <a:lnTo>
                      <a:pt x="153" y="159"/>
                    </a:lnTo>
                    <a:lnTo>
                      <a:pt x="169" y="143"/>
                    </a:lnTo>
                    <a:lnTo>
                      <a:pt x="171" y="143"/>
                    </a:lnTo>
                    <a:lnTo>
                      <a:pt x="171" y="142"/>
                    </a:lnTo>
                    <a:lnTo>
                      <a:pt x="187" y="126"/>
                    </a:lnTo>
                    <a:lnTo>
                      <a:pt x="190" y="126"/>
                    </a:lnTo>
                    <a:lnTo>
                      <a:pt x="190" y="125"/>
                    </a:lnTo>
                    <a:lnTo>
                      <a:pt x="206" y="109"/>
                    </a:lnTo>
                    <a:lnTo>
                      <a:pt x="209" y="109"/>
                    </a:lnTo>
                    <a:lnTo>
                      <a:pt x="209" y="107"/>
                    </a:lnTo>
                    <a:lnTo>
                      <a:pt x="224" y="92"/>
                    </a:lnTo>
                    <a:lnTo>
                      <a:pt x="227" y="92"/>
                    </a:lnTo>
                    <a:lnTo>
                      <a:pt x="227" y="90"/>
                    </a:lnTo>
                    <a:lnTo>
                      <a:pt x="243" y="75"/>
                    </a:lnTo>
                    <a:lnTo>
                      <a:pt x="246" y="75"/>
                    </a:lnTo>
                    <a:lnTo>
                      <a:pt x="246" y="73"/>
                    </a:lnTo>
                    <a:lnTo>
                      <a:pt x="262" y="58"/>
                    </a:lnTo>
                    <a:lnTo>
                      <a:pt x="319" y="58"/>
                    </a:lnTo>
                    <a:lnTo>
                      <a:pt x="314" y="52"/>
                    </a:lnTo>
                    <a:lnTo>
                      <a:pt x="314" y="50"/>
                    </a:lnTo>
                    <a:lnTo>
                      <a:pt x="312" y="50"/>
                    </a:lnTo>
                    <a:lnTo>
                      <a:pt x="298" y="34"/>
                    </a:lnTo>
                    <a:lnTo>
                      <a:pt x="282" y="18"/>
                    </a:lnTo>
                    <a:lnTo>
                      <a:pt x="282" y="16"/>
                    </a:lnTo>
                    <a:lnTo>
                      <a:pt x="280" y="16"/>
                    </a:lnTo>
                    <a:lnTo>
                      <a:pt x="266" y="0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0" name="Freeform 2195"/>
              <p:cNvSpPr>
                <a:spLocks/>
              </p:cNvSpPr>
              <p:nvPr/>
            </p:nvSpPr>
            <p:spPr bwMode="auto">
              <a:xfrm>
                <a:off x="3135" y="2031"/>
                <a:ext cx="133" cy="131"/>
              </a:xfrm>
              <a:custGeom>
                <a:avLst/>
                <a:gdLst>
                  <a:gd name="T0" fmla="*/ 63 w 398"/>
                  <a:gd name="T1" fmla="*/ 6 h 392"/>
                  <a:gd name="T2" fmla="*/ 57 w 398"/>
                  <a:gd name="T3" fmla="*/ 11 h 392"/>
                  <a:gd name="T4" fmla="*/ 51 w 398"/>
                  <a:gd name="T5" fmla="*/ 17 h 392"/>
                  <a:gd name="T6" fmla="*/ 48 w 398"/>
                  <a:gd name="T7" fmla="*/ 19 h 392"/>
                  <a:gd name="T8" fmla="*/ 73 w 398"/>
                  <a:gd name="T9" fmla="*/ 24 h 392"/>
                  <a:gd name="T10" fmla="*/ 78 w 398"/>
                  <a:gd name="T11" fmla="*/ 29 h 392"/>
                  <a:gd name="T12" fmla="*/ 88 w 398"/>
                  <a:gd name="T13" fmla="*/ 40 h 392"/>
                  <a:gd name="T14" fmla="*/ 94 w 398"/>
                  <a:gd name="T15" fmla="*/ 46 h 392"/>
                  <a:gd name="T16" fmla="*/ 99 w 398"/>
                  <a:gd name="T17" fmla="*/ 51 h 392"/>
                  <a:gd name="T18" fmla="*/ 113 w 398"/>
                  <a:gd name="T19" fmla="*/ 67 h 392"/>
                  <a:gd name="T20" fmla="*/ 102 w 398"/>
                  <a:gd name="T21" fmla="*/ 78 h 392"/>
                  <a:gd name="T22" fmla="*/ 83 w 398"/>
                  <a:gd name="T23" fmla="*/ 95 h 392"/>
                  <a:gd name="T24" fmla="*/ 65 w 398"/>
                  <a:gd name="T25" fmla="*/ 112 h 392"/>
                  <a:gd name="T26" fmla="*/ 58 w 398"/>
                  <a:gd name="T27" fmla="*/ 105 h 392"/>
                  <a:gd name="T28" fmla="*/ 51 w 398"/>
                  <a:gd name="T29" fmla="*/ 98 h 392"/>
                  <a:gd name="T30" fmla="*/ 45 w 398"/>
                  <a:gd name="T31" fmla="*/ 91 h 392"/>
                  <a:gd name="T32" fmla="*/ 38 w 398"/>
                  <a:gd name="T33" fmla="*/ 84 h 392"/>
                  <a:gd name="T34" fmla="*/ 31 w 398"/>
                  <a:gd name="T35" fmla="*/ 77 h 392"/>
                  <a:gd name="T36" fmla="*/ 25 w 398"/>
                  <a:gd name="T37" fmla="*/ 70 h 392"/>
                  <a:gd name="T38" fmla="*/ 25 w 398"/>
                  <a:gd name="T39" fmla="*/ 58 h 392"/>
                  <a:gd name="T40" fmla="*/ 31 w 398"/>
                  <a:gd name="T41" fmla="*/ 53 h 392"/>
                  <a:gd name="T42" fmla="*/ 37 w 398"/>
                  <a:gd name="T43" fmla="*/ 47 h 392"/>
                  <a:gd name="T44" fmla="*/ 43 w 398"/>
                  <a:gd name="T45" fmla="*/ 41 h 392"/>
                  <a:gd name="T46" fmla="*/ 50 w 398"/>
                  <a:gd name="T47" fmla="*/ 36 h 392"/>
                  <a:gd name="T48" fmla="*/ 56 w 398"/>
                  <a:gd name="T49" fmla="*/ 30 h 392"/>
                  <a:gd name="T50" fmla="*/ 62 w 398"/>
                  <a:gd name="T51" fmla="*/ 24 h 392"/>
                  <a:gd name="T52" fmla="*/ 68 w 398"/>
                  <a:gd name="T53" fmla="*/ 19 h 392"/>
                  <a:gd name="T54" fmla="*/ 44 w 398"/>
                  <a:gd name="T55" fmla="*/ 23 h 392"/>
                  <a:gd name="T56" fmla="*/ 38 w 398"/>
                  <a:gd name="T57" fmla="*/ 29 h 392"/>
                  <a:gd name="T58" fmla="*/ 32 w 398"/>
                  <a:gd name="T59" fmla="*/ 34 h 392"/>
                  <a:gd name="T60" fmla="*/ 26 w 398"/>
                  <a:gd name="T61" fmla="*/ 40 h 392"/>
                  <a:gd name="T62" fmla="*/ 19 w 398"/>
                  <a:gd name="T63" fmla="*/ 46 h 392"/>
                  <a:gd name="T64" fmla="*/ 13 w 398"/>
                  <a:gd name="T65" fmla="*/ 51 h 392"/>
                  <a:gd name="T66" fmla="*/ 7 w 398"/>
                  <a:gd name="T67" fmla="*/ 57 h 392"/>
                  <a:gd name="T68" fmla="*/ 1 w 398"/>
                  <a:gd name="T69" fmla="*/ 63 h 392"/>
                  <a:gd name="T70" fmla="*/ 10 w 398"/>
                  <a:gd name="T71" fmla="*/ 73 h 392"/>
                  <a:gd name="T72" fmla="*/ 15 w 398"/>
                  <a:gd name="T73" fmla="*/ 80 h 392"/>
                  <a:gd name="T74" fmla="*/ 21 w 398"/>
                  <a:gd name="T75" fmla="*/ 86 h 392"/>
                  <a:gd name="T76" fmla="*/ 31 w 398"/>
                  <a:gd name="T77" fmla="*/ 97 h 392"/>
                  <a:gd name="T78" fmla="*/ 42 w 398"/>
                  <a:gd name="T79" fmla="*/ 108 h 392"/>
                  <a:gd name="T80" fmla="*/ 47 w 398"/>
                  <a:gd name="T81" fmla="*/ 114 h 392"/>
                  <a:gd name="T82" fmla="*/ 53 w 398"/>
                  <a:gd name="T83" fmla="*/ 120 h 392"/>
                  <a:gd name="T84" fmla="*/ 63 w 398"/>
                  <a:gd name="T85" fmla="*/ 131 h 392"/>
                  <a:gd name="T86" fmla="*/ 70 w 398"/>
                  <a:gd name="T87" fmla="*/ 125 h 392"/>
                  <a:gd name="T88" fmla="*/ 76 w 398"/>
                  <a:gd name="T89" fmla="*/ 120 h 392"/>
                  <a:gd name="T90" fmla="*/ 82 w 398"/>
                  <a:gd name="T91" fmla="*/ 114 h 392"/>
                  <a:gd name="T92" fmla="*/ 89 w 398"/>
                  <a:gd name="T93" fmla="*/ 108 h 392"/>
                  <a:gd name="T94" fmla="*/ 95 w 398"/>
                  <a:gd name="T95" fmla="*/ 103 h 392"/>
                  <a:gd name="T96" fmla="*/ 102 w 398"/>
                  <a:gd name="T97" fmla="*/ 97 h 392"/>
                  <a:gd name="T98" fmla="*/ 120 w 398"/>
                  <a:gd name="T99" fmla="*/ 80 h 392"/>
                  <a:gd name="T100" fmla="*/ 133 w 398"/>
                  <a:gd name="T101" fmla="*/ 67 h 392"/>
                  <a:gd name="T102" fmla="*/ 120 w 398"/>
                  <a:gd name="T103" fmla="*/ 54 h 392"/>
                  <a:gd name="T104" fmla="*/ 113 w 398"/>
                  <a:gd name="T105" fmla="*/ 47 h 392"/>
                  <a:gd name="T106" fmla="*/ 107 w 398"/>
                  <a:gd name="T107" fmla="*/ 40 h 392"/>
                  <a:gd name="T108" fmla="*/ 88 w 398"/>
                  <a:gd name="T109" fmla="*/ 21 h 392"/>
                  <a:gd name="T110" fmla="*/ 81 w 398"/>
                  <a:gd name="T111" fmla="*/ 14 h 392"/>
                  <a:gd name="T112" fmla="*/ 75 w 398"/>
                  <a:gd name="T113" fmla="*/ 7 h 39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398"/>
                  <a:gd name="T172" fmla="*/ 0 h 392"/>
                  <a:gd name="T173" fmla="*/ 398 w 398"/>
                  <a:gd name="T174" fmla="*/ 392 h 39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398" h="392">
                    <a:moveTo>
                      <a:pt x="205" y="0"/>
                    </a:moveTo>
                    <a:lnTo>
                      <a:pt x="205" y="2"/>
                    </a:lnTo>
                    <a:lnTo>
                      <a:pt x="189" y="17"/>
                    </a:lnTo>
                    <a:lnTo>
                      <a:pt x="186" y="17"/>
                    </a:lnTo>
                    <a:lnTo>
                      <a:pt x="186" y="19"/>
                    </a:lnTo>
                    <a:lnTo>
                      <a:pt x="170" y="34"/>
                    </a:lnTo>
                    <a:lnTo>
                      <a:pt x="167" y="34"/>
                    </a:lnTo>
                    <a:lnTo>
                      <a:pt x="167" y="36"/>
                    </a:lnTo>
                    <a:lnTo>
                      <a:pt x="152" y="51"/>
                    </a:lnTo>
                    <a:lnTo>
                      <a:pt x="149" y="51"/>
                    </a:lnTo>
                    <a:lnTo>
                      <a:pt x="149" y="53"/>
                    </a:lnTo>
                    <a:lnTo>
                      <a:pt x="145" y="57"/>
                    </a:lnTo>
                    <a:lnTo>
                      <a:pt x="205" y="57"/>
                    </a:lnTo>
                    <a:lnTo>
                      <a:pt x="218" y="70"/>
                    </a:lnTo>
                    <a:lnTo>
                      <a:pt x="218" y="72"/>
                    </a:lnTo>
                    <a:lnTo>
                      <a:pt x="219" y="72"/>
                    </a:lnTo>
                    <a:lnTo>
                      <a:pt x="233" y="86"/>
                    </a:lnTo>
                    <a:lnTo>
                      <a:pt x="233" y="88"/>
                    </a:lnTo>
                    <a:lnTo>
                      <a:pt x="234" y="88"/>
                    </a:lnTo>
                    <a:lnTo>
                      <a:pt x="249" y="104"/>
                    </a:lnTo>
                    <a:lnTo>
                      <a:pt x="263" y="120"/>
                    </a:lnTo>
                    <a:lnTo>
                      <a:pt x="279" y="135"/>
                    </a:lnTo>
                    <a:lnTo>
                      <a:pt x="279" y="138"/>
                    </a:lnTo>
                    <a:lnTo>
                      <a:pt x="281" y="138"/>
                    </a:lnTo>
                    <a:lnTo>
                      <a:pt x="294" y="151"/>
                    </a:lnTo>
                    <a:lnTo>
                      <a:pt x="294" y="154"/>
                    </a:lnTo>
                    <a:lnTo>
                      <a:pt x="295" y="154"/>
                    </a:lnTo>
                    <a:lnTo>
                      <a:pt x="310" y="169"/>
                    </a:lnTo>
                    <a:lnTo>
                      <a:pt x="325" y="185"/>
                    </a:lnTo>
                    <a:lnTo>
                      <a:pt x="339" y="201"/>
                    </a:lnTo>
                    <a:lnTo>
                      <a:pt x="339" y="202"/>
                    </a:lnTo>
                    <a:lnTo>
                      <a:pt x="323" y="217"/>
                    </a:lnTo>
                    <a:lnTo>
                      <a:pt x="305" y="234"/>
                    </a:lnTo>
                    <a:lnTo>
                      <a:pt x="286" y="251"/>
                    </a:lnTo>
                    <a:lnTo>
                      <a:pt x="267" y="268"/>
                    </a:lnTo>
                    <a:lnTo>
                      <a:pt x="249" y="285"/>
                    </a:lnTo>
                    <a:lnTo>
                      <a:pt x="230" y="302"/>
                    </a:lnTo>
                    <a:lnTo>
                      <a:pt x="211" y="319"/>
                    </a:lnTo>
                    <a:lnTo>
                      <a:pt x="194" y="335"/>
                    </a:lnTo>
                    <a:lnTo>
                      <a:pt x="175" y="316"/>
                    </a:lnTo>
                    <a:lnTo>
                      <a:pt x="175" y="314"/>
                    </a:lnTo>
                    <a:lnTo>
                      <a:pt x="174" y="314"/>
                    </a:lnTo>
                    <a:lnTo>
                      <a:pt x="155" y="295"/>
                    </a:lnTo>
                    <a:lnTo>
                      <a:pt x="155" y="293"/>
                    </a:lnTo>
                    <a:lnTo>
                      <a:pt x="154" y="293"/>
                    </a:lnTo>
                    <a:lnTo>
                      <a:pt x="136" y="274"/>
                    </a:lnTo>
                    <a:lnTo>
                      <a:pt x="136" y="272"/>
                    </a:lnTo>
                    <a:lnTo>
                      <a:pt x="134" y="272"/>
                    </a:lnTo>
                    <a:lnTo>
                      <a:pt x="116" y="253"/>
                    </a:lnTo>
                    <a:lnTo>
                      <a:pt x="116" y="251"/>
                    </a:lnTo>
                    <a:lnTo>
                      <a:pt x="114" y="251"/>
                    </a:lnTo>
                    <a:lnTo>
                      <a:pt x="96" y="232"/>
                    </a:lnTo>
                    <a:lnTo>
                      <a:pt x="96" y="230"/>
                    </a:lnTo>
                    <a:lnTo>
                      <a:pt x="94" y="230"/>
                    </a:lnTo>
                    <a:lnTo>
                      <a:pt x="76" y="211"/>
                    </a:lnTo>
                    <a:lnTo>
                      <a:pt x="76" y="209"/>
                    </a:lnTo>
                    <a:lnTo>
                      <a:pt x="74" y="209"/>
                    </a:lnTo>
                    <a:lnTo>
                      <a:pt x="58" y="193"/>
                    </a:lnTo>
                    <a:lnTo>
                      <a:pt x="58" y="190"/>
                    </a:lnTo>
                    <a:lnTo>
                      <a:pt x="74" y="175"/>
                    </a:lnTo>
                    <a:lnTo>
                      <a:pt x="77" y="175"/>
                    </a:lnTo>
                    <a:lnTo>
                      <a:pt x="77" y="173"/>
                    </a:lnTo>
                    <a:lnTo>
                      <a:pt x="93" y="158"/>
                    </a:lnTo>
                    <a:lnTo>
                      <a:pt x="96" y="158"/>
                    </a:lnTo>
                    <a:lnTo>
                      <a:pt x="96" y="156"/>
                    </a:lnTo>
                    <a:lnTo>
                      <a:pt x="112" y="141"/>
                    </a:lnTo>
                    <a:lnTo>
                      <a:pt x="114" y="141"/>
                    </a:lnTo>
                    <a:lnTo>
                      <a:pt x="114" y="139"/>
                    </a:lnTo>
                    <a:lnTo>
                      <a:pt x="130" y="124"/>
                    </a:lnTo>
                    <a:lnTo>
                      <a:pt x="133" y="124"/>
                    </a:lnTo>
                    <a:lnTo>
                      <a:pt x="133" y="122"/>
                    </a:lnTo>
                    <a:lnTo>
                      <a:pt x="149" y="107"/>
                    </a:lnTo>
                    <a:lnTo>
                      <a:pt x="152" y="107"/>
                    </a:lnTo>
                    <a:lnTo>
                      <a:pt x="152" y="105"/>
                    </a:lnTo>
                    <a:lnTo>
                      <a:pt x="167" y="89"/>
                    </a:lnTo>
                    <a:lnTo>
                      <a:pt x="170" y="89"/>
                    </a:lnTo>
                    <a:lnTo>
                      <a:pt x="170" y="88"/>
                    </a:lnTo>
                    <a:lnTo>
                      <a:pt x="186" y="72"/>
                    </a:lnTo>
                    <a:lnTo>
                      <a:pt x="189" y="72"/>
                    </a:lnTo>
                    <a:lnTo>
                      <a:pt x="189" y="71"/>
                    </a:lnTo>
                    <a:lnTo>
                      <a:pt x="203" y="57"/>
                    </a:lnTo>
                    <a:lnTo>
                      <a:pt x="144" y="57"/>
                    </a:lnTo>
                    <a:lnTo>
                      <a:pt x="144" y="58"/>
                    </a:lnTo>
                    <a:lnTo>
                      <a:pt x="133" y="69"/>
                    </a:lnTo>
                    <a:lnTo>
                      <a:pt x="130" y="69"/>
                    </a:lnTo>
                    <a:lnTo>
                      <a:pt x="130" y="70"/>
                    </a:lnTo>
                    <a:lnTo>
                      <a:pt x="114" y="86"/>
                    </a:lnTo>
                    <a:lnTo>
                      <a:pt x="112" y="86"/>
                    </a:lnTo>
                    <a:lnTo>
                      <a:pt x="112" y="87"/>
                    </a:lnTo>
                    <a:lnTo>
                      <a:pt x="96" y="103"/>
                    </a:lnTo>
                    <a:lnTo>
                      <a:pt x="93" y="103"/>
                    </a:lnTo>
                    <a:lnTo>
                      <a:pt x="93" y="104"/>
                    </a:lnTo>
                    <a:lnTo>
                      <a:pt x="77" y="120"/>
                    </a:lnTo>
                    <a:lnTo>
                      <a:pt x="74" y="120"/>
                    </a:lnTo>
                    <a:lnTo>
                      <a:pt x="74" y="121"/>
                    </a:lnTo>
                    <a:lnTo>
                      <a:pt x="58" y="137"/>
                    </a:lnTo>
                    <a:lnTo>
                      <a:pt x="56" y="137"/>
                    </a:lnTo>
                    <a:lnTo>
                      <a:pt x="56" y="138"/>
                    </a:lnTo>
                    <a:lnTo>
                      <a:pt x="40" y="154"/>
                    </a:lnTo>
                    <a:lnTo>
                      <a:pt x="37" y="154"/>
                    </a:lnTo>
                    <a:lnTo>
                      <a:pt x="37" y="155"/>
                    </a:lnTo>
                    <a:lnTo>
                      <a:pt x="21" y="171"/>
                    </a:lnTo>
                    <a:lnTo>
                      <a:pt x="18" y="171"/>
                    </a:lnTo>
                    <a:lnTo>
                      <a:pt x="18" y="172"/>
                    </a:lnTo>
                    <a:lnTo>
                      <a:pt x="2" y="188"/>
                    </a:lnTo>
                    <a:lnTo>
                      <a:pt x="0" y="188"/>
                    </a:lnTo>
                    <a:lnTo>
                      <a:pt x="14" y="204"/>
                    </a:lnTo>
                    <a:lnTo>
                      <a:pt x="30" y="219"/>
                    </a:lnTo>
                    <a:lnTo>
                      <a:pt x="30" y="222"/>
                    </a:lnTo>
                    <a:lnTo>
                      <a:pt x="32" y="222"/>
                    </a:lnTo>
                    <a:lnTo>
                      <a:pt x="46" y="238"/>
                    </a:lnTo>
                    <a:lnTo>
                      <a:pt x="62" y="253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78" y="272"/>
                    </a:lnTo>
                    <a:lnTo>
                      <a:pt x="94" y="287"/>
                    </a:lnTo>
                    <a:lnTo>
                      <a:pt x="94" y="290"/>
                    </a:lnTo>
                    <a:lnTo>
                      <a:pt x="96" y="290"/>
                    </a:lnTo>
                    <a:lnTo>
                      <a:pt x="110" y="306"/>
                    </a:lnTo>
                    <a:lnTo>
                      <a:pt x="126" y="322"/>
                    </a:lnTo>
                    <a:lnTo>
                      <a:pt x="126" y="324"/>
                    </a:lnTo>
                    <a:lnTo>
                      <a:pt x="128" y="324"/>
                    </a:lnTo>
                    <a:lnTo>
                      <a:pt x="142" y="340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59" y="358"/>
                    </a:lnTo>
                    <a:lnTo>
                      <a:pt x="174" y="374"/>
                    </a:lnTo>
                    <a:lnTo>
                      <a:pt x="190" y="390"/>
                    </a:lnTo>
                    <a:lnTo>
                      <a:pt x="190" y="392"/>
                    </a:lnTo>
                    <a:lnTo>
                      <a:pt x="193" y="392"/>
                    </a:lnTo>
                    <a:lnTo>
                      <a:pt x="193" y="391"/>
                    </a:lnTo>
                    <a:lnTo>
                      <a:pt x="209" y="375"/>
                    </a:lnTo>
                    <a:lnTo>
                      <a:pt x="211" y="375"/>
                    </a:lnTo>
                    <a:lnTo>
                      <a:pt x="211" y="374"/>
                    </a:lnTo>
                    <a:lnTo>
                      <a:pt x="227" y="358"/>
                    </a:lnTo>
                    <a:lnTo>
                      <a:pt x="230" y="358"/>
                    </a:lnTo>
                    <a:lnTo>
                      <a:pt x="230" y="357"/>
                    </a:lnTo>
                    <a:lnTo>
                      <a:pt x="246" y="341"/>
                    </a:lnTo>
                    <a:lnTo>
                      <a:pt x="249" y="341"/>
                    </a:lnTo>
                    <a:lnTo>
                      <a:pt x="249" y="340"/>
                    </a:lnTo>
                    <a:lnTo>
                      <a:pt x="265" y="324"/>
                    </a:lnTo>
                    <a:lnTo>
                      <a:pt x="267" y="324"/>
                    </a:lnTo>
                    <a:lnTo>
                      <a:pt x="267" y="323"/>
                    </a:lnTo>
                    <a:lnTo>
                      <a:pt x="283" y="307"/>
                    </a:lnTo>
                    <a:lnTo>
                      <a:pt x="286" y="307"/>
                    </a:lnTo>
                    <a:lnTo>
                      <a:pt x="286" y="306"/>
                    </a:lnTo>
                    <a:lnTo>
                      <a:pt x="305" y="289"/>
                    </a:lnTo>
                    <a:lnTo>
                      <a:pt x="323" y="272"/>
                    </a:lnTo>
                    <a:lnTo>
                      <a:pt x="342" y="255"/>
                    </a:lnTo>
                    <a:lnTo>
                      <a:pt x="360" y="238"/>
                    </a:lnTo>
                    <a:lnTo>
                      <a:pt x="379" y="221"/>
                    </a:lnTo>
                    <a:lnTo>
                      <a:pt x="398" y="204"/>
                    </a:lnTo>
                    <a:lnTo>
                      <a:pt x="398" y="201"/>
                    </a:lnTo>
                    <a:lnTo>
                      <a:pt x="396" y="201"/>
                    </a:lnTo>
                    <a:lnTo>
                      <a:pt x="379" y="183"/>
                    </a:lnTo>
                    <a:lnTo>
                      <a:pt x="359" y="162"/>
                    </a:lnTo>
                    <a:lnTo>
                      <a:pt x="340" y="143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21" y="122"/>
                    </a:lnTo>
                    <a:lnTo>
                      <a:pt x="321" y="120"/>
                    </a:lnTo>
                    <a:lnTo>
                      <a:pt x="319" y="120"/>
                    </a:lnTo>
                    <a:lnTo>
                      <a:pt x="302" y="101"/>
                    </a:lnTo>
                    <a:lnTo>
                      <a:pt x="282" y="80"/>
                    </a:lnTo>
                    <a:lnTo>
                      <a:pt x="263" y="62"/>
                    </a:lnTo>
                    <a:lnTo>
                      <a:pt x="263" y="59"/>
                    </a:lnTo>
                    <a:lnTo>
                      <a:pt x="262" y="59"/>
                    </a:lnTo>
                    <a:lnTo>
                      <a:pt x="243" y="41"/>
                    </a:lnTo>
                    <a:lnTo>
                      <a:pt x="243" y="38"/>
                    </a:lnTo>
                    <a:lnTo>
                      <a:pt x="242" y="38"/>
                    </a:lnTo>
                    <a:lnTo>
                      <a:pt x="225" y="20"/>
                    </a:lnTo>
                    <a:lnTo>
                      <a:pt x="206" y="0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DBDBD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1" name="Freeform 2196"/>
              <p:cNvSpPr>
                <a:spLocks/>
              </p:cNvSpPr>
              <p:nvPr/>
            </p:nvSpPr>
            <p:spPr bwMode="auto">
              <a:xfrm>
                <a:off x="3154" y="2050"/>
                <a:ext cx="94" cy="93"/>
              </a:xfrm>
              <a:custGeom>
                <a:avLst/>
                <a:gdLst>
                  <a:gd name="T0" fmla="*/ 49 w 284"/>
                  <a:gd name="T1" fmla="*/ 1 h 281"/>
                  <a:gd name="T2" fmla="*/ 37 w 284"/>
                  <a:gd name="T3" fmla="*/ 11 h 281"/>
                  <a:gd name="T4" fmla="*/ 25 w 284"/>
                  <a:gd name="T5" fmla="*/ 22 h 281"/>
                  <a:gd name="T6" fmla="*/ 13 w 284"/>
                  <a:gd name="T7" fmla="*/ 33 h 281"/>
                  <a:gd name="T8" fmla="*/ 0 w 284"/>
                  <a:gd name="T9" fmla="*/ 45 h 281"/>
                  <a:gd name="T10" fmla="*/ 6 w 284"/>
                  <a:gd name="T11" fmla="*/ 51 h 281"/>
                  <a:gd name="T12" fmla="*/ 7 w 284"/>
                  <a:gd name="T13" fmla="*/ 52 h 281"/>
                  <a:gd name="T14" fmla="*/ 13 w 284"/>
                  <a:gd name="T15" fmla="*/ 59 h 281"/>
                  <a:gd name="T16" fmla="*/ 19 w 284"/>
                  <a:gd name="T17" fmla="*/ 65 h 281"/>
                  <a:gd name="T18" fmla="*/ 20 w 284"/>
                  <a:gd name="T19" fmla="*/ 66 h 281"/>
                  <a:gd name="T20" fmla="*/ 26 w 284"/>
                  <a:gd name="T21" fmla="*/ 72 h 281"/>
                  <a:gd name="T22" fmla="*/ 32 w 284"/>
                  <a:gd name="T23" fmla="*/ 79 h 281"/>
                  <a:gd name="T24" fmla="*/ 33 w 284"/>
                  <a:gd name="T25" fmla="*/ 79 h 281"/>
                  <a:gd name="T26" fmla="*/ 39 w 284"/>
                  <a:gd name="T27" fmla="*/ 86 h 281"/>
                  <a:gd name="T28" fmla="*/ 45 w 284"/>
                  <a:gd name="T29" fmla="*/ 93 h 281"/>
                  <a:gd name="T30" fmla="*/ 46 w 284"/>
                  <a:gd name="T31" fmla="*/ 93 h 281"/>
                  <a:gd name="T32" fmla="*/ 51 w 284"/>
                  <a:gd name="T33" fmla="*/ 88 h 281"/>
                  <a:gd name="T34" fmla="*/ 64 w 284"/>
                  <a:gd name="T35" fmla="*/ 76 h 281"/>
                  <a:gd name="T36" fmla="*/ 76 w 284"/>
                  <a:gd name="T37" fmla="*/ 65 h 281"/>
                  <a:gd name="T38" fmla="*/ 88 w 284"/>
                  <a:gd name="T39" fmla="*/ 54 h 281"/>
                  <a:gd name="T40" fmla="*/ 94 w 284"/>
                  <a:gd name="T41" fmla="*/ 48 h 281"/>
                  <a:gd name="T42" fmla="*/ 89 w 284"/>
                  <a:gd name="T43" fmla="*/ 44 h 281"/>
                  <a:gd name="T44" fmla="*/ 89 w 284"/>
                  <a:gd name="T45" fmla="*/ 43 h 281"/>
                  <a:gd name="T46" fmla="*/ 84 w 284"/>
                  <a:gd name="T47" fmla="*/ 37 h 281"/>
                  <a:gd name="T48" fmla="*/ 79 w 284"/>
                  <a:gd name="T49" fmla="*/ 32 h 281"/>
                  <a:gd name="T50" fmla="*/ 69 w 284"/>
                  <a:gd name="T51" fmla="*/ 22 h 281"/>
                  <a:gd name="T52" fmla="*/ 69 w 284"/>
                  <a:gd name="T53" fmla="*/ 21 h 281"/>
                  <a:gd name="T54" fmla="*/ 48 w 284"/>
                  <a:gd name="T55" fmla="*/ 19 h 281"/>
                  <a:gd name="T56" fmla="*/ 55 w 284"/>
                  <a:gd name="T57" fmla="*/ 26 h 281"/>
                  <a:gd name="T58" fmla="*/ 62 w 284"/>
                  <a:gd name="T59" fmla="*/ 33 h 281"/>
                  <a:gd name="T60" fmla="*/ 69 w 284"/>
                  <a:gd name="T61" fmla="*/ 41 h 281"/>
                  <a:gd name="T62" fmla="*/ 75 w 284"/>
                  <a:gd name="T63" fmla="*/ 47 h 281"/>
                  <a:gd name="T64" fmla="*/ 70 w 284"/>
                  <a:gd name="T65" fmla="*/ 53 h 281"/>
                  <a:gd name="T66" fmla="*/ 59 w 284"/>
                  <a:gd name="T67" fmla="*/ 64 h 281"/>
                  <a:gd name="T68" fmla="*/ 58 w 284"/>
                  <a:gd name="T69" fmla="*/ 64 h 281"/>
                  <a:gd name="T70" fmla="*/ 51 w 284"/>
                  <a:gd name="T71" fmla="*/ 69 h 281"/>
                  <a:gd name="T72" fmla="*/ 46 w 284"/>
                  <a:gd name="T73" fmla="*/ 74 h 281"/>
                  <a:gd name="T74" fmla="*/ 42 w 284"/>
                  <a:gd name="T75" fmla="*/ 69 h 281"/>
                  <a:gd name="T76" fmla="*/ 37 w 284"/>
                  <a:gd name="T77" fmla="*/ 65 h 281"/>
                  <a:gd name="T78" fmla="*/ 28 w 284"/>
                  <a:gd name="T79" fmla="*/ 55 h 281"/>
                  <a:gd name="T80" fmla="*/ 28 w 284"/>
                  <a:gd name="T81" fmla="*/ 54 h 281"/>
                  <a:gd name="T82" fmla="*/ 20 w 284"/>
                  <a:gd name="T83" fmla="*/ 46 h 281"/>
                  <a:gd name="T84" fmla="*/ 25 w 284"/>
                  <a:gd name="T85" fmla="*/ 40 h 281"/>
                  <a:gd name="T86" fmla="*/ 31 w 284"/>
                  <a:gd name="T87" fmla="*/ 35 h 281"/>
                  <a:gd name="T88" fmla="*/ 36 w 284"/>
                  <a:gd name="T89" fmla="*/ 30 h 281"/>
                  <a:gd name="T90" fmla="*/ 37 w 284"/>
                  <a:gd name="T91" fmla="*/ 29 h 281"/>
                  <a:gd name="T92" fmla="*/ 48 w 284"/>
                  <a:gd name="T93" fmla="*/ 19 h 281"/>
                  <a:gd name="T94" fmla="*/ 64 w 284"/>
                  <a:gd name="T95" fmla="*/ 17 h 281"/>
                  <a:gd name="T96" fmla="*/ 64 w 284"/>
                  <a:gd name="T97" fmla="*/ 16 h 281"/>
                  <a:gd name="T98" fmla="*/ 54 w 284"/>
                  <a:gd name="T99" fmla="*/ 5 h 281"/>
                  <a:gd name="T100" fmla="*/ 49 w 284"/>
                  <a:gd name="T101" fmla="*/ 0 h 28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84"/>
                  <a:gd name="T154" fmla="*/ 0 h 281"/>
                  <a:gd name="T155" fmla="*/ 284 w 284"/>
                  <a:gd name="T156" fmla="*/ 281 h 28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84" h="281">
                    <a:moveTo>
                      <a:pt x="147" y="0"/>
                    </a:moveTo>
                    <a:lnTo>
                      <a:pt x="147" y="2"/>
                    </a:lnTo>
                    <a:lnTo>
                      <a:pt x="131" y="16"/>
                    </a:lnTo>
                    <a:lnTo>
                      <a:pt x="113" y="33"/>
                    </a:lnTo>
                    <a:lnTo>
                      <a:pt x="94" y="50"/>
                    </a:lnTo>
                    <a:lnTo>
                      <a:pt x="76" y="67"/>
                    </a:lnTo>
                    <a:lnTo>
                      <a:pt x="57" y="84"/>
                    </a:lnTo>
                    <a:lnTo>
                      <a:pt x="38" y="101"/>
                    </a:lnTo>
                    <a:lnTo>
                      <a:pt x="20" y="118"/>
                    </a:lnTo>
                    <a:lnTo>
                      <a:pt x="1" y="135"/>
                    </a:lnTo>
                    <a:lnTo>
                      <a:pt x="0" y="135"/>
                    </a:lnTo>
                    <a:lnTo>
                      <a:pt x="18" y="154"/>
                    </a:lnTo>
                    <a:lnTo>
                      <a:pt x="18" y="156"/>
                    </a:lnTo>
                    <a:lnTo>
                      <a:pt x="20" y="156"/>
                    </a:lnTo>
                    <a:lnTo>
                      <a:pt x="38" y="175"/>
                    </a:lnTo>
                    <a:lnTo>
                      <a:pt x="38" y="177"/>
                    </a:lnTo>
                    <a:lnTo>
                      <a:pt x="40" y="177"/>
                    </a:lnTo>
                    <a:lnTo>
                      <a:pt x="58" y="196"/>
                    </a:lnTo>
                    <a:lnTo>
                      <a:pt x="58" y="198"/>
                    </a:lnTo>
                    <a:lnTo>
                      <a:pt x="60" y="198"/>
                    </a:lnTo>
                    <a:lnTo>
                      <a:pt x="78" y="217"/>
                    </a:lnTo>
                    <a:lnTo>
                      <a:pt x="78" y="219"/>
                    </a:lnTo>
                    <a:lnTo>
                      <a:pt x="80" y="219"/>
                    </a:lnTo>
                    <a:lnTo>
                      <a:pt x="98" y="238"/>
                    </a:lnTo>
                    <a:lnTo>
                      <a:pt x="98" y="240"/>
                    </a:lnTo>
                    <a:lnTo>
                      <a:pt x="99" y="240"/>
                    </a:lnTo>
                    <a:lnTo>
                      <a:pt x="118" y="259"/>
                    </a:lnTo>
                    <a:lnTo>
                      <a:pt x="118" y="261"/>
                    </a:lnTo>
                    <a:lnTo>
                      <a:pt x="119" y="261"/>
                    </a:lnTo>
                    <a:lnTo>
                      <a:pt x="137" y="280"/>
                    </a:lnTo>
                    <a:lnTo>
                      <a:pt x="137" y="281"/>
                    </a:lnTo>
                    <a:lnTo>
                      <a:pt x="139" y="281"/>
                    </a:lnTo>
                    <a:lnTo>
                      <a:pt x="139" y="280"/>
                    </a:lnTo>
                    <a:lnTo>
                      <a:pt x="155" y="265"/>
                    </a:lnTo>
                    <a:lnTo>
                      <a:pt x="174" y="248"/>
                    </a:lnTo>
                    <a:lnTo>
                      <a:pt x="193" y="231"/>
                    </a:lnTo>
                    <a:lnTo>
                      <a:pt x="211" y="214"/>
                    </a:lnTo>
                    <a:lnTo>
                      <a:pt x="230" y="197"/>
                    </a:lnTo>
                    <a:lnTo>
                      <a:pt x="249" y="180"/>
                    </a:lnTo>
                    <a:lnTo>
                      <a:pt x="267" y="163"/>
                    </a:lnTo>
                    <a:lnTo>
                      <a:pt x="284" y="147"/>
                    </a:lnTo>
                    <a:lnTo>
                      <a:pt x="284" y="145"/>
                    </a:lnTo>
                    <a:lnTo>
                      <a:pt x="283" y="145"/>
                    </a:lnTo>
                    <a:lnTo>
                      <a:pt x="270" y="132"/>
                    </a:lnTo>
                    <a:lnTo>
                      <a:pt x="270" y="129"/>
                    </a:lnTo>
                    <a:lnTo>
                      <a:pt x="269" y="129"/>
                    </a:lnTo>
                    <a:lnTo>
                      <a:pt x="255" y="116"/>
                    </a:lnTo>
                    <a:lnTo>
                      <a:pt x="255" y="113"/>
                    </a:lnTo>
                    <a:lnTo>
                      <a:pt x="254" y="113"/>
                    </a:lnTo>
                    <a:lnTo>
                      <a:pt x="239" y="97"/>
                    </a:lnTo>
                    <a:lnTo>
                      <a:pt x="225" y="82"/>
                    </a:lnTo>
                    <a:lnTo>
                      <a:pt x="209" y="66"/>
                    </a:lnTo>
                    <a:lnTo>
                      <a:pt x="209" y="63"/>
                    </a:lnTo>
                    <a:lnTo>
                      <a:pt x="207" y="63"/>
                    </a:lnTo>
                    <a:lnTo>
                      <a:pt x="203" y="58"/>
                    </a:lnTo>
                    <a:lnTo>
                      <a:pt x="146" y="58"/>
                    </a:lnTo>
                    <a:lnTo>
                      <a:pt x="165" y="76"/>
                    </a:lnTo>
                    <a:lnTo>
                      <a:pt x="165" y="79"/>
                    </a:lnTo>
                    <a:lnTo>
                      <a:pt x="166" y="79"/>
                    </a:lnTo>
                    <a:lnTo>
                      <a:pt x="186" y="100"/>
                    </a:lnTo>
                    <a:lnTo>
                      <a:pt x="207" y="121"/>
                    </a:lnTo>
                    <a:lnTo>
                      <a:pt x="207" y="124"/>
                    </a:lnTo>
                    <a:lnTo>
                      <a:pt x="209" y="124"/>
                    </a:lnTo>
                    <a:lnTo>
                      <a:pt x="227" y="142"/>
                    </a:lnTo>
                    <a:lnTo>
                      <a:pt x="227" y="145"/>
                    </a:lnTo>
                    <a:lnTo>
                      <a:pt x="211" y="159"/>
                    </a:lnTo>
                    <a:lnTo>
                      <a:pt x="193" y="176"/>
                    </a:lnTo>
                    <a:lnTo>
                      <a:pt x="177" y="192"/>
                    </a:lnTo>
                    <a:lnTo>
                      <a:pt x="174" y="192"/>
                    </a:lnTo>
                    <a:lnTo>
                      <a:pt x="174" y="193"/>
                    </a:lnTo>
                    <a:lnTo>
                      <a:pt x="158" y="209"/>
                    </a:lnTo>
                    <a:lnTo>
                      <a:pt x="155" y="209"/>
                    </a:lnTo>
                    <a:lnTo>
                      <a:pt x="155" y="210"/>
                    </a:lnTo>
                    <a:lnTo>
                      <a:pt x="139" y="225"/>
                    </a:lnTo>
                    <a:lnTo>
                      <a:pt x="126" y="212"/>
                    </a:lnTo>
                    <a:lnTo>
                      <a:pt x="126" y="209"/>
                    </a:lnTo>
                    <a:lnTo>
                      <a:pt x="125" y="209"/>
                    </a:lnTo>
                    <a:lnTo>
                      <a:pt x="113" y="196"/>
                    </a:lnTo>
                    <a:lnTo>
                      <a:pt x="98" y="180"/>
                    </a:lnTo>
                    <a:lnTo>
                      <a:pt x="85" y="167"/>
                    </a:lnTo>
                    <a:lnTo>
                      <a:pt x="85" y="164"/>
                    </a:lnTo>
                    <a:lnTo>
                      <a:pt x="84" y="164"/>
                    </a:lnTo>
                    <a:lnTo>
                      <a:pt x="72" y="151"/>
                    </a:lnTo>
                    <a:lnTo>
                      <a:pt x="60" y="138"/>
                    </a:lnTo>
                    <a:lnTo>
                      <a:pt x="60" y="137"/>
                    </a:lnTo>
                    <a:lnTo>
                      <a:pt x="76" y="122"/>
                    </a:lnTo>
                    <a:lnTo>
                      <a:pt x="92" y="107"/>
                    </a:lnTo>
                    <a:lnTo>
                      <a:pt x="94" y="107"/>
                    </a:lnTo>
                    <a:lnTo>
                      <a:pt x="94" y="105"/>
                    </a:lnTo>
                    <a:lnTo>
                      <a:pt x="110" y="90"/>
                    </a:lnTo>
                    <a:lnTo>
                      <a:pt x="113" y="90"/>
                    </a:lnTo>
                    <a:lnTo>
                      <a:pt x="113" y="88"/>
                    </a:lnTo>
                    <a:lnTo>
                      <a:pt x="129" y="74"/>
                    </a:lnTo>
                    <a:lnTo>
                      <a:pt x="145" y="58"/>
                    </a:lnTo>
                    <a:lnTo>
                      <a:pt x="202" y="58"/>
                    </a:lnTo>
                    <a:lnTo>
                      <a:pt x="194" y="50"/>
                    </a:lnTo>
                    <a:lnTo>
                      <a:pt x="194" y="48"/>
                    </a:lnTo>
                    <a:lnTo>
                      <a:pt x="193" y="48"/>
                    </a:lnTo>
                    <a:lnTo>
                      <a:pt x="178" y="32"/>
                    </a:lnTo>
                    <a:lnTo>
                      <a:pt x="163" y="16"/>
                    </a:lnTo>
                    <a:lnTo>
                      <a:pt x="149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2" name="Freeform 2197"/>
              <p:cNvSpPr>
                <a:spLocks/>
              </p:cNvSpPr>
              <p:nvPr/>
            </p:nvSpPr>
            <p:spPr bwMode="auto">
              <a:xfrm>
                <a:off x="3173" y="2069"/>
                <a:ext cx="57" cy="56"/>
              </a:xfrm>
              <a:custGeom>
                <a:avLst/>
                <a:gdLst>
                  <a:gd name="T0" fmla="*/ 29 w 172"/>
                  <a:gd name="T1" fmla="*/ 0 h 169"/>
                  <a:gd name="T2" fmla="*/ 29 w 172"/>
                  <a:gd name="T3" fmla="*/ 0 h 169"/>
                  <a:gd name="T4" fmla="*/ 24 w 172"/>
                  <a:gd name="T5" fmla="*/ 5 h 169"/>
                  <a:gd name="T6" fmla="*/ 19 w 172"/>
                  <a:gd name="T7" fmla="*/ 10 h 169"/>
                  <a:gd name="T8" fmla="*/ 18 w 172"/>
                  <a:gd name="T9" fmla="*/ 10 h 169"/>
                  <a:gd name="T10" fmla="*/ 18 w 172"/>
                  <a:gd name="T11" fmla="*/ 11 h 169"/>
                  <a:gd name="T12" fmla="*/ 12 w 172"/>
                  <a:gd name="T13" fmla="*/ 16 h 169"/>
                  <a:gd name="T14" fmla="*/ 12 w 172"/>
                  <a:gd name="T15" fmla="*/ 16 h 169"/>
                  <a:gd name="T16" fmla="*/ 12 w 172"/>
                  <a:gd name="T17" fmla="*/ 17 h 169"/>
                  <a:gd name="T18" fmla="*/ 9 w 172"/>
                  <a:gd name="T19" fmla="*/ 19 h 169"/>
                  <a:gd name="T20" fmla="*/ 29 w 172"/>
                  <a:gd name="T21" fmla="*/ 19 h 169"/>
                  <a:gd name="T22" fmla="*/ 31 w 172"/>
                  <a:gd name="T23" fmla="*/ 21 h 169"/>
                  <a:gd name="T24" fmla="*/ 34 w 172"/>
                  <a:gd name="T25" fmla="*/ 25 h 169"/>
                  <a:gd name="T26" fmla="*/ 37 w 172"/>
                  <a:gd name="T27" fmla="*/ 28 h 169"/>
                  <a:gd name="T28" fmla="*/ 37 w 172"/>
                  <a:gd name="T29" fmla="*/ 28 h 169"/>
                  <a:gd name="T30" fmla="*/ 33 w 172"/>
                  <a:gd name="T31" fmla="*/ 32 h 169"/>
                  <a:gd name="T32" fmla="*/ 28 w 172"/>
                  <a:gd name="T33" fmla="*/ 37 h 169"/>
                  <a:gd name="T34" fmla="*/ 19 w 172"/>
                  <a:gd name="T35" fmla="*/ 28 h 169"/>
                  <a:gd name="T36" fmla="*/ 19 w 172"/>
                  <a:gd name="T37" fmla="*/ 27 h 169"/>
                  <a:gd name="T38" fmla="*/ 24 w 172"/>
                  <a:gd name="T39" fmla="*/ 23 h 169"/>
                  <a:gd name="T40" fmla="*/ 25 w 172"/>
                  <a:gd name="T41" fmla="*/ 23 h 169"/>
                  <a:gd name="T42" fmla="*/ 25 w 172"/>
                  <a:gd name="T43" fmla="*/ 23 h 169"/>
                  <a:gd name="T44" fmla="*/ 28 w 172"/>
                  <a:gd name="T45" fmla="*/ 19 h 169"/>
                  <a:gd name="T46" fmla="*/ 9 w 172"/>
                  <a:gd name="T47" fmla="*/ 19 h 169"/>
                  <a:gd name="T48" fmla="*/ 9 w 172"/>
                  <a:gd name="T49" fmla="*/ 19 h 169"/>
                  <a:gd name="T50" fmla="*/ 6 w 172"/>
                  <a:gd name="T51" fmla="*/ 21 h 169"/>
                  <a:gd name="T52" fmla="*/ 1 w 172"/>
                  <a:gd name="T53" fmla="*/ 27 h 169"/>
                  <a:gd name="T54" fmla="*/ 0 w 172"/>
                  <a:gd name="T55" fmla="*/ 27 h 169"/>
                  <a:gd name="T56" fmla="*/ 4 w 172"/>
                  <a:gd name="T57" fmla="*/ 31 h 169"/>
                  <a:gd name="T58" fmla="*/ 4 w 172"/>
                  <a:gd name="T59" fmla="*/ 31 h 169"/>
                  <a:gd name="T60" fmla="*/ 5 w 172"/>
                  <a:gd name="T61" fmla="*/ 31 h 169"/>
                  <a:gd name="T62" fmla="*/ 9 w 172"/>
                  <a:gd name="T63" fmla="*/ 36 h 169"/>
                  <a:gd name="T64" fmla="*/ 13 w 172"/>
                  <a:gd name="T65" fmla="*/ 40 h 169"/>
                  <a:gd name="T66" fmla="*/ 13 w 172"/>
                  <a:gd name="T67" fmla="*/ 41 h 169"/>
                  <a:gd name="T68" fmla="*/ 14 w 172"/>
                  <a:gd name="T69" fmla="*/ 41 h 169"/>
                  <a:gd name="T70" fmla="*/ 18 w 172"/>
                  <a:gd name="T71" fmla="*/ 45 h 169"/>
                  <a:gd name="T72" fmla="*/ 18 w 172"/>
                  <a:gd name="T73" fmla="*/ 46 h 169"/>
                  <a:gd name="T74" fmla="*/ 19 w 172"/>
                  <a:gd name="T75" fmla="*/ 46 h 169"/>
                  <a:gd name="T76" fmla="*/ 23 w 172"/>
                  <a:gd name="T77" fmla="*/ 51 h 169"/>
                  <a:gd name="T78" fmla="*/ 27 w 172"/>
                  <a:gd name="T79" fmla="*/ 55 h 169"/>
                  <a:gd name="T80" fmla="*/ 27 w 172"/>
                  <a:gd name="T81" fmla="*/ 56 h 169"/>
                  <a:gd name="T82" fmla="*/ 28 w 172"/>
                  <a:gd name="T83" fmla="*/ 56 h 169"/>
                  <a:gd name="T84" fmla="*/ 28 w 172"/>
                  <a:gd name="T85" fmla="*/ 56 h 169"/>
                  <a:gd name="T86" fmla="*/ 33 w 172"/>
                  <a:gd name="T87" fmla="*/ 51 h 169"/>
                  <a:gd name="T88" fmla="*/ 39 w 172"/>
                  <a:gd name="T89" fmla="*/ 45 h 169"/>
                  <a:gd name="T90" fmla="*/ 44 w 172"/>
                  <a:gd name="T91" fmla="*/ 40 h 169"/>
                  <a:gd name="T92" fmla="*/ 45 w 172"/>
                  <a:gd name="T93" fmla="*/ 40 h 169"/>
                  <a:gd name="T94" fmla="*/ 45 w 172"/>
                  <a:gd name="T95" fmla="*/ 39 h 169"/>
                  <a:gd name="T96" fmla="*/ 51 w 172"/>
                  <a:gd name="T97" fmla="*/ 34 h 169"/>
                  <a:gd name="T98" fmla="*/ 52 w 172"/>
                  <a:gd name="T99" fmla="*/ 34 h 169"/>
                  <a:gd name="T100" fmla="*/ 52 w 172"/>
                  <a:gd name="T101" fmla="*/ 34 h 169"/>
                  <a:gd name="T102" fmla="*/ 57 w 172"/>
                  <a:gd name="T103" fmla="*/ 29 h 169"/>
                  <a:gd name="T104" fmla="*/ 57 w 172"/>
                  <a:gd name="T105" fmla="*/ 28 h 169"/>
                  <a:gd name="T106" fmla="*/ 56 w 172"/>
                  <a:gd name="T107" fmla="*/ 28 h 169"/>
                  <a:gd name="T108" fmla="*/ 50 w 172"/>
                  <a:gd name="T109" fmla="*/ 22 h 169"/>
                  <a:gd name="T110" fmla="*/ 50 w 172"/>
                  <a:gd name="T111" fmla="*/ 21 h 169"/>
                  <a:gd name="T112" fmla="*/ 50 w 172"/>
                  <a:gd name="T113" fmla="*/ 21 h 169"/>
                  <a:gd name="T114" fmla="*/ 43 w 172"/>
                  <a:gd name="T115" fmla="*/ 14 h 169"/>
                  <a:gd name="T116" fmla="*/ 36 w 172"/>
                  <a:gd name="T117" fmla="*/ 7 h 169"/>
                  <a:gd name="T118" fmla="*/ 36 w 172"/>
                  <a:gd name="T119" fmla="*/ 6 h 169"/>
                  <a:gd name="T120" fmla="*/ 36 w 172"/>
                  <a:gd name="T121" fmla="*/ 6 h 169"/>
                  <a:gd name="T122" fmla="*/ 29 w 172"/>
                  <a:gd name="T123" fmla="*/ 0 h 169"/>
                  <a:gd name="T124" fmla="*/ 29 w 172"/>
                  <a:gd name="T125" fmla="*/ 0 h 16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72"/>
                  <a:gd name="T190" fmla="*/ 0 h 169"/>
                  <a:gd name="T191" fmla="*/ 172 w 172"/>
                  <a:gd name="T192" fmla="*/ 169 h 16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72" h="169">
                    <a:moveTo>
                      <a:pt x="88" y="0"/>
                    </a:moveTo>
                    <a:lnTo>
                      <a:pt x="88" y="1"/>
                    </a:lnTo>
                    <a:lnTo>
                      <a:pt x="72" y="16"/>
                    </a:lnTo>
                    <a:lnTo>
                      <a:pt x="56" y="31"/>
                    </a:lnTo>
                    <a:lnTo>
                      <a:pt x="53" y="31"/>
                    </a:lnTo>
                    <a:lnTo>
                      <a:pt x="53" y="33"/>
                    </a:lnTo>
                    <a:lnTo>
                      <a:pt x="37" y="48"/>
                    </a:lnTo>
                    <a:lnTo>
                      <a:pt x="35" y="48"/>
                    </a:lnTo>
                    <a:lnTo>
                      <a:pt x="35" y="50"/>
                    </a:lnTo>
                    <a:lnTo>
                      <a:pt x="28" y="56"/>
                    </a:lnTo>
                    <a:lnTo>
                      <a:pt x="88" y="56"/>
                    </a:lnTo>
                    <a:lnTo>
                      <a:pt x="94" y="64"/>
                    </a:lnTo>
                    <a:lnTo>
                      <a:pt x="104" y="75"/>
                    </a:lnTo>
                    <a:lnTo>
                      <a:pt x="113" y="85"/>
                    </a:lnTo>
                    <a:lnTo>
                      <a:pt x="113" y="86"/>
                    </a:lnTo>
                    <a:lnTo>
                      <a:pt x="100" y="98"/>
                    </a:lnTo>
                    <a:lnTo>
                      <a:pt x="85" y="111"/>
                    </a:lnTo>
                    <a:lnTo>
                      <a:pt x="58" y="85"/>
                    </a:lnTo>
                    <a:lnTo>
                      <a:pt x="58" y="82"/>
                    </a:lnTo>
                    <a:lnTo>
                      <a:pt x="72" y="69"/>
                    </a:lnTo>
                    <a:lnTo>
                      <a:pt x="74" y="69"/>
                    </a:lnTo>
                    <a:lnTo>
                      <a:pt x="74" y="68"/>
                    </a:lnTo>
                    <a:lnTo>
                      <a:pt x="86" y="56"/>
                    </a:lnTo>
                    <a:lnTo>
                      <a:pt x="27" y="56"/>
                    </a:lnTo>
                    <a:lnTo>
                      <a:pt x="27" y="57"/>
                    </a:lnTo>
                    <a:lnTo>
                      <a:pt x="19" y="64"/>
                    </a:lnTo>
                    <a:lnTo>
                      <a:pt x="3" y="80"/>
                    </a:lnTo>
                    <a:lnTo>
                      <a:pt x="0" y="80"/>
                    </a:lnTo>
                    <a:lnTo>
                      <a:pt x="13" y="93"/>
                    </a:lnTo>
                    <a:lnTo>
                      <a:pt x="13" y="95"/>
                    </a:lnTo>
                    <a:lnTo>
                      <a:pt x="15" y="95"/>
                    </a:lnTo>
                    <a:lnTo>
                      <a:pt x="27" y="109"/>
                    </a:lnTo>
                    <a:lnTo>
                      <a:pt x="40" y="122"/>
                    </a:lnTo>
                    <a:lnTo>
                      <a:pt x="40" y="124"/>
                    </a:lnTo>
                    <a:lnTo>
                      <a:pt x="41" y="124"/>
                    </a:lnTo>
                    <a:lnTo>
                      <a:pt x="54" y="137"/>
                    </a:lnTo>
                    <a:lnTo>
                      <a:pt x="54" y="140"/>
                    </a:lnTo>
                    <a:lnTo>
                      <a:pt x="56" y="140"/>
                    </a:lnTo>
                    <a:lnTo>
                      <a:pt x="68" y="153"/>
                    </a:lnTo>
                    <a:lnTo>
                      <a:pt x="81" y="166"/>
                    </a:lnTo>
                    <a:lnTo>
                      <a:pt x="81" y="169"/>
                    </a:lnTo>
                    <a:lnTo>
                      <a:pt x="84" y="169"/>
                    </a:lnTo>
                    <a:lnTo>
                      <a:pt x="84" y="168"/>
                    </a:lnTo>
                    <a:lnTo>
                      <a:pt x="100" y="153"/>
                    </a:lnTo>
                    <a:lnTo>
                      <a:pt x="118" y="136"/>
                    </a:lnTo>
                    <a:lnTo>
                      <a:pt x="134" y="120"/>
                    </a:lnTo>
                    <a:lnTo>
                      <a:pt x="137" y="120"/>
                    </a:lnTo>
                    <a:lnTo>
                      <a:pt x="137" y="119"/>
                    </a:lnTo>
                    <a:lnTo>
                      <a:pt x="153" y="103"/>
                    </a:lnTo>
                    <a:lnTo>
                      <a:pt x="156" y="103"/>
                    </a:lnTo>
                    <a:lnTo>
                      <a:pt x="156" y="102"/>
                    </a:lnTo>
                    <a:lnTo>
                      <a:pt x="172" y="88"/>
                    </a:lnTo>
                    <a:lnTo>
                      <a:pt x="172" y="85"/>
                    </a:lnTo>
                    <a:lnTo>
                      <a:pt x="170" y="85"/>
                    </a:lnTo>
                    <a:lnTo>
                      <a:pt x="152" y="67"/>
                    </a:lnTo>
                    <a:lnTo>
                      <a:pt x="152" y="64"/>
                    </a:lnTo>
                    <a:lnTo>
                      <a:pt x="150" y="64"/>
                    </a:lnTo>
                    <a:lnTo>
                      <a:pt x="130" y="43"/>
                    </a:lnTo>
                    <a:lnTo>
                      <a:pt x="109" y="22"/>
                    </a:lnTo>
                    <a:lnTo>
                      <a:pt x="109" y="19"/>
                    </a:lnTo>
                    <a:lnTo>
                      <a:pt x="108" y="19"/>
                    </a:lnTo>
                    <a:lnTo>
                      <a:pt x="89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3" name="Freeform 2198"/>
              <p:cNvSpPr>
                <a:spLocks/>
              </p:cNvSpPr>
              <p:nvPr/>
            </p:nvSpPr>
            <p:spPr bwMode="auto">
              <a:xfrm>
                <a:off x="3191" y="2087"/>
                <a:ext cx="20" cy="19"/>
              </a:xfrm>
              <a:custGeom>
                <a:avLst/>
                <a:gdLst>
                  <a:gd name="T0" fmla="*/ 10 w 58"/>
                  <a:gd name="T1" fmla="*/ 0 h 58"/>
                  <a:gd name="T2" fmla="*/ 10 w 58"/>
                  <a:gd name="T3" fmla="*/ 0 h 58"/>
                  <a:gd name="T4" fmla="*/ 6 w 58"/>
                  <a:gd name="T5" fmla="*/ 4 h 58"/>
                  <a:gd name="T6" fmla="*/ 0 w 58"/>
                  <a:gd name="T7" fmla="*/ 9 h 58"/>
                  <a:gd name="T8" fmla="*/ 0 w 58"/>
                  <a:gd name="T9" fmla="*/ 9 h 58"/>
                  <a:gd name="T10" fmla="*/ 10 w 58"/>
                  <a:gd name="T11" fmla="*/ 18 h 58"/>
                  <a:gd name="T12" fmla="*/ 10 w 58"/>
                  <a:gd name="T13" fmla="*/ 19 h 58"/>
                  <a:gd name="T14" fmla="*/ 10 w 58"/>
                  <a:gd name="T15" fmla="*/ 19 h 58"/>
                  <a:gd name="T16" fmla="*/ 10 w 58"/>
                  <a:gd name="T17" fmla="*/ 18 h 58"/>
                  <a:gd name="T18" fmla="*/ 15 w 58"/>
                  <a:gd name="T19" fmla="*/ 14 h 58"/>
                  <a:gd name="T20" fmla="*/ 20 w 58"/>
                  <a:gd name="T21" fmla="*/ 10 h 58"/>
                  <a:gd name="T22" fmla="*/ 20 w 58"/>
                  <a:gd name="T23" fmla="*/ 10 h 58"/>
                  <a:gd name="T24" fmla="*/ 20 w 58"/>
                  <a:gd name="T25" fmla="*/ 10 h 58"/>
                  <a:gd name="T26" fmla="*/ 17 w 58"/>
                  <a:gd name="T27" fmla="*/ 7 h 58"/>
                  <a:gd name="T28" fmla="*/ 17 w 58"/>
                  <a:gd name="T29" fmla="*/ 6 h 58"/>
                  <a:gd name="T30" fmla="*/ 17 w 58"/>
                  <a:gd name="T31" fmla="*/ 6 h 58"/>
                  <a:gd name="T32" fmla="*/ 14 w 58"/>
                  <a:gd name="T33" fmla="*/ 3 h 58"/>
                  <a:gd name="T34" fmla="*/ 14 w 58"/>
                  <a:gd name="T35" fmla="*/ 3 h 58"/>
                  <a:gd name="T36" fmla="*/ 13 w 58"/>
                  <a:gd name="T37" fmla="*/ 3 h 58"/>
                  <a:gd name="T38" fmla="*/ 11 w 58"/>
                  <a:gd name="T39" fmla="*/ 0 h 58"/>
                  <a:gd name="T40" fmla="*/ 10 w 58"/>
                  <a:gd name="T41" fmla="*/ 0 h 5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8"/>
                  <a:gd name="T64" fmla="*/ 0 h 58"/>
                  <a:gd name="T65" fmla="*/ 58 w 58"/>
                  <a:gd name="T66" fmla="*/ 58 h 5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8" h="58">
                    <a:moveTo>
                      <a:pt x="30" y="0"/>
                    </a:moveTo>
                    <a:lnTo>
                      <a:pt x="30" y="1"/>
                    </a:lnTo>
                    <a:lnTo>
                      <a:pt x="17" y="13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30" y="58"/>
                    </a:lnTo>
                    <a:lnTo>
                      <a:pt x="30" y="56"/>
                    </a:lnTo>
                    <a:lnTo>
                      <a:pt x="44" y="44"/>
                    </a:lnTo>
                    <a:lnTo>
                      <a:pt x="58" y="31"/>
                    </a:lnTo>
                    <a:lnTo>
                      <a:pt x="58" y="29"/>
                    </a:lnTo>
                    <a:lnTo>
                      <a:pt x="57" y="29"/>
                    </a:lnTo>
                    <a:lnTo>
                      <a:pt x="49" y="21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0" y="10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2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4" name="Rectangle 2199"/>
              <p:cNvSpPr>
                <a:spLocks noChangeArrowheads="1"/>
              </p:cNvSpPr>
              <p:nvPr/>
            </p:nvSpPr>
            <p:spPr bwMode="auto">
              <a:xfrm>
                <a:off x="3062" y="2008"/>
                <a:ext cx="397" cy="29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25" name="Rectangle 2200"/>
              <p:cNvSpPr>
                <a:spLocks noChangeArrowheads="1"/>
              </p:cNvSpPr>
              <p:nvPr/>
            </p:nvSpPr>
            <p:spPr bwMode="auto">
              <a:xfrm>
                <a:off x="3063" y="2007"/>
                <a:ext cx="397" cy="2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26" name="Freeform 2201"/>
              <p:cNvSpPr>
                <a:spLocks/>
              </p:cNvSpPr>
              <p:nvPr/>
            </p:nvSpPr>
            <p:spPr bwMode="auto">
              <a:xfrm>
                <a:off x="3060" y="2005"/>
                <a:ext cx="402" cy="299"/>
              </a:xfrm>
              <a:custGeom>
                <a:avLst/>
                <a:gdLst>
                  <a:gd name="T0" fmla="*/ 0 w 1206"/>
                  <a:gd name="T1" fmla="*/ 0 h 899"/>
                  <a:gd name="T2" fmla="*/ 0 w 1206"/>
                  <a:gd name="T3" fmla="*/ 299 h 899"/>
                  <a:gd name="T4" fmla="*/ 402 w 1206"/>
                  <a:gd name="T5" fmla="*/ 299 h 899"/>
                  <a:gd name="T6" fmla="*/ 402 w 1206"/>
                  <a:gd name="T7" fmla="*/ 0 h 899"/>
                  <a:gd name="T8" fmla="*/ 0 w 1206"/>
                  <a:gd name="T9" fmla="*/ 0 h 899"/>
                  <a:gd name="T10" fmla="*/ 5 w 1206"/>
                  <a:gd name="T11" fmla="*/ 5 h 899"/>
                  <a:gd name="T12" fmla="*/ 397 w 1206"/>
                  <a:gd name="T13" fmla="*/ 5 h 899"/>
                  <a:gd name="T14" fmla="*/ 397 w 1206"/>
                  <a:gd name="T15" fmla="*/ 294 h 899"/>
                  <a:gd name="T16" fmla="*/ 5 w 1206"/>
                  <a:gd name="T17" fmla="*/ 294 h 899"/>
                  <a:gd name="T18" fmla="*/ 5 w 1206"/>
                  <a:gd name="T19" fmla="*/ 5 h 899"/>
                  <a:gd name="T20" fmla="*/ 0 w 1206"/>
                  <a:gd name="T21" fmla="*/ 0 h 89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06"/>
                  <a:gd name="T34" fmla="*/ 0 h 899"/>
                  <a:gd name="T35" fmla="*/ 1206 w 1206"/>
                  <a:gd name="T36" fmla="*/ 899 h 89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06" h="899">
                    <a:moveTo>
                      <a:pt x="0" y="0"/>
                    </a:moveTo>
                    <a:lnTo>
                      <a:pt x="0" y="899"/>
                    </a:lnTo>
                    <a:lnTo>
                      <a:pt x="1206" y="899"/>
                    </a:lnTo>
                    <a:lnTo>
                      <a:pt x="1206" y="0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190" y="16"/>
                    </a:lnTo>
                    <a:lnTo>
                      <a:pt x="1190" y="883"/>
                    </a:lnTo>
                    <a:lnTo>
                      <a:pt x="16" y="883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27" name="Rectangle 2202"/>
              <p:cNvSpPr>
                <a:spLocks noChangeArrowheads="1"/>
              </p:cNvSpPr>
              <p:nvPr/>
            </p:nvSpPr>
            <p:spPr bwMode="auto">
              <a:xfrm>
                <a:off x="3062" y="2048"/>
                <a:ext cx="39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28" name="Rectangle 2203"/>
              <p:cNvSpPr>
                <a:spLocks noChangeArrowheads="1"/>
              </p:cNvSpPr>
              <p:nvPr/>
            </p:nvSpPr>
            <p:spPr bwMode="auto">
              <a:xfrm>
                <a:off x="3062" y="2211"/>
                <a:ext cx="39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29" name="Rectangle 2204"/>
              <p:cNvSpPr>
                <a:spLocks noChangeArrowheads="1"/>
              </p:cNvSpPr>
              <p:nvPr/>
            </p:nvSpPr>
            <p:spPr bwMode="auto">
              <a:xfrm>
                <a:off x="3100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0" name="Rectangle 2205"/>
              <p:cNvSpPr>
                <a:spLocks noChangeArrowheads="1"/>
              </p:cNvSpPr>
              <p:nvPr/>
            </p:nvSpPr>
            <p:spPr bwMode="auto">
              <a:xfrm>
                <a:off x="3140" y="2051"/>
                <a:ext cx="6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1" name="Rectangle 2206"/>
              <p:cNvSpPr>
                <a:spLocks noChangeArrowheads="1"/>
              </p:cNvSpPr>
              <p:nvPr/>
            </p:nvSpPr>
            <p:spPr bwMode="auto">
              <a:xfrm>
                <a:off x="3179" y="2051"/>
                <a:ext cx="6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2" name="Rectangle 2207"/>
              <p:cNvSpPr>
                <a:spLocks noChangeArrowheads="1"/>
              </p:cNvSpPr>
              <p:nvPr/>
            </p:nvSpPr>
            <p:spPr bwMode="auto">
              <a:xfrm>
                <a:off x="3220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3" name="Rectangle 2208"/>
              <p:cNvSpPr>
                <a:spLocks noChangeArrowheads="1"/>
              </p:cNvSpPr>
              <p:nvPr/>
            </p:nvSpPr>
            <p:spPr bwMode="auto">
              <a:xfrm>
                <a:off x="3258" y="2051"/>
                <a:ext cx="6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4" name="Rectangle 2209"/>
              <p:cNvSpPr>
                <a:spLocks noChangeArrowheads="1"/>
              </p:cNvSpPr>
              <p:nvPr/>
            </p:nvSpPr>
            <p:spPr bwMode="auto">
              <a:xfrm>
                <a:off x="3298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5" name="Rectangle 2210"/>
              <p:cNvSpPr>
                <a:spLocks noChangeArrowheads="1"/>
              </p:cNvSpPr>
              <p:nvPr/>
            </p:nvSpPr>
            <p:spPr bwMode="auto">
              <a:xfrm>
                <a:off x="3338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6" name="Rectangle 2211"/>
              <p:cNvSpPr>
                <a:spLocks noChangeArrowheads="1"/>
              </p:cNvSpPr>
              <p:nvPr/>
            </p:nvSpPr>
            <p:spPr bwMode="auto">
              <a:xfrm>
                <a:off x="3378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7" name="Rectangle 2212"/>
              <p:cNvSpPr>
                <a:spLocks noChangeArrowheads="1"/>
              </p:cNvSpPr>
              <p:nvPr/>
            </p:nvSpPr>
            <p:spPr bwMode="auto">
              <a:xfrm>
                <a:off x="3418" y="205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38" name="Rectangle 2213"/>
              <p:cNvSpPr>
                <a:spLocks noChangeArrowheads="1"/>
              </p:cNvSpPr>
              <p:nvPr/>
            </p:nvSpPr>
            <p:spPr bwMode="auto">
              <a:xfrm>
                <a:off x="2747" y="1481"/>
                <a:ext cx="475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bag filter</a:t>
                </a:r>
                <a:endParaRPr lang="en-US" sz="3200" b="1"/>
              </a:p>
            </p:txBody>
          </p:sp>
          <p:sp>
            <p:nvSpPr>
              <p:cNvPr id="60639" name="Rectangle 2214"/>
              <p:cNvSpPr>
                <a:spLocks noChangeArrowheads="1"/>
              </p:cNvSpPr>
              <p:nvPr/>
            </p:nvSpPr>
            <p:spPr bwMode="auto">
              <a:xfrm>
                <a:off x="2942" y="2368"/>
                <a:ext cx="386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bypass</a:t>
                </a:r>
                <a:endParaRPr lang="en-US" sz="3200" b="1"/>
              </a:p>
            </p:txBody>
          </p:sp>
          <p:sp>
            <p:nvSpPr>
              <p:cNvPr id="60640" name="Rectangle 2215"/>
              <p:cNvSpPr>
                <a:spLocks noChangeArrowheads="1"/>
              </p:cNvSpPr>
              <p:nvPr/>
            </p:nvSpPr>
            <p:spPr bwMode="auto">
              <a:xfrm>
                <a:off x="2855" y="2517"/>
                <a:ext cx="475" cy="1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spcBef>
                    <a:spcPct val="20000"/>
                  </a:spcBef>
                  <a:spcAft>
                    <a:spcPct val="30000"/>
                  </a:spcAft>
                  <a:buClr>
                    <a:schemeClr val="accent1"/>
                  </a:buClr>
                  <a:buSzPct val="90000"/>
                  <a:buFont typeface="Wingdings" pitchFamily="2" charset="2"/>
                  <a:buNone/>
                </a:pPr>
                <a:r>
                  <a:rPr lang="en-US" sz="1200" b="1"/>
                  <a:t>bag filter</a:t>
                </a:r>
                <a:endParaRPr lang="en-US" sz="3200" b="1"/>
              </a:p>
            </p:txBody>
          </p:sp>
          <p:sp>
            <p:nvSpPr>
              <p:cNvPr id="60641" name="Freeform 2217"/>
              <p:cNvSpPr>
                <a:spLocks/>
              </p:cNvSpPr>
              <p:nvPr/>
            </p:nvSpPr>
            <p:spPr bwMode="auto">
              <a:xfrm>
                <a:off x="3701" y="1574"/>
                <a:ext cx="9" cy="9"/>
              </a:xfrm>
              <a:custGeom>
                <a:avLst/>
                <a:gdLst>
                  <a:gd name="T0" fmla="*/ 0 w 27"/>
                  <a:gd name="T1" fmla="*/ 0 h 27"/>
                  <a:gd name="T2" fmla="*/ 6 w 27"/>
                  <a:gd name="T3" fmla="*/ 6 h 27"/>
                  <a:gd name="T4" fmla="*/ 9 w 27"/>
                  <a:gd name="T5" fmla="*/ 9 h 27"/>
                  <a:gd name="T6" fmla="*/ 9 w 27"/>
                  <a:gd name="T7" fmla="*/ 0 h 27"/>
                  <a:gd name="T8" fmla="*/ 0 w 27"/>
                  <a:gd name="T9" fmla="*/ 0 h 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"/>
                  <a:gd name="T16" fmla="*/ 0 h 27"/>
                  <a:gd name="T17" fmla="*/ 27 w 27"/>
                  <a:gd name="T18" fmla="*/ 27 h 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" h="27">
                    <a:moveTo>
                      <a:pt x="0" y="0"/>
                    </a:moveTo>
                    <a:lnTo>
                      <a:pt x="18" y="18"/>
                    </a:lnTo>
                    <a:lnTo>
                      <a:pt x="27" y="27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2" name="Freeform 2218"/>
              <p:cNvSpPr>
                <a:spLocks/>
              </p:cNvSpPr>
              <p:nvPr/>
            </p:nvSpPr>
            <p:spPr bwMode="auto">
              <a:xfrm>
                <a:off x="3697" y="1612"/>
                <a:ext cx="13" cy="12"/>
              </a:xfrm>
              <a:custGeom>
                <a:avLst/>
                <a:gdLst>
                  <a:gd name="T0" fmla="*/ 12 w 39"/>
                  <a:gd name="T1" fmla="*/ 0 h 35"/>
                  <a:gd name="T2" fmla="*/ 12 w 39"/>
                  <a:gd name="T3" fmla="*/ 0 h 35"/>
                  <a:gd name="T4" fmla="*/ 9 w 39"/>
                  <a:gd name="T5" fmla="*/ 4 h 35"/>
                  <a:gd name="T6" fmla="*/ 8 w 39"/>
                  <a:gd name="T7" fmla="*/ 4 h 35"/>
                  <a:gd name="T8" fmla="*/ 8 w 39"/>
                  <a:gd name="T9" fmla="*/ 4 h 35"/>
                  <a:gd name="T10" fmla="*/ 3 w 39"/>
                  <a:gd name="T11" fmla="*/ 10 h 35"/>
                  <a:gd name="T12" fmla="*/ 2 w 39"/>
                  <a:gd name="T13" fmla="*/ 10 h 35"/>
                  <a:gd name="T14" fmla="*/ 2 w 39"/>
                  <a:gd name="T15" fmla="*/ 10 h 35"/>
                  <a:gd name="T16" fmla="*/ 0 w 39"/>
                  <a:gd name="T17" fmla="*/ 12 h 35"/>
                  <a:gd name="T18" fmla="*/ 13 w 39"/>
                  <a:gd name="T19" fmla="*/ 12 h 35"/>
                  <a:gd name="T20" fmla="*/ 13 w 39"/>
                  <a:gd name="T21" fmla="*/ 0 h 35"/>
                  <a:gd name="T22" fmla="*/ 12 w 39"/>
                  <a:gd name="T23" fmla="*/ 0 h 3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9"/>
                  <a:gd name="T37" fmla="*/ 0 h 35"/>
                  <a:gd name="T38" fmla="*/ 39 w 39"/>
                  <a:gd name="T39" fmla="*/ 35 h 3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9" h="35">
                    <a:moveTo>
                      <a:pt x="37" y="0"/>
                    </a:moveTo>
                    <a:lnTo>
                      <a:pt x="37" y="1"/>
                    </a:lnTo>
                    <a:lnTo>
                      <a:pt x="27" y="11"/>
                    </a:lnTo>
                    <a:lnTo>
                      <a:pt x="24" y="11"/>
                    </a:lnTo>
                    <a:lnTo>
                      <a:pt x="24" y="13"/>
                    </a:lnTo>
                    <a:lnTo>
                      <a:pt x="8" y="28"/>
                    </a:lnTo>
                    <a:lnTo>
                      <a:pt x="6" y="28"/>
                    </a:lnTo>
                    <a:lnTo>
                      <a:pt x="6" y="30"/>
                    </a:lnTo>
                    <a:lnTo>
                      <a:pt x="0" y="35"/>
                    </a:lnTo>
                    <a:lnTo>
                      <a:pt x="39" y="35"/>
                    </a:lnTo>
                    <a:lnTo>
                      <a:pt x="39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3" name="Freeform 2219"/>
              <p:cNvSpPr>
                <a:spLocks/>
              </p:cNvSpPr>
              <p:nvPr/>
            </p:nvSpPr>
            <p:spPr bwMode="auto">
              <a:xfrm>
                <a:off x="3678" y="1574"/>
                <a:ext cx="32" cy="50"/>
              </a:xfrm>
              <a:custGeom>
                <a:avLst/>
                <a:gdLst>
                  <a:gd name="T0" fmla="*/ 6 w 97"/>
                  <a:gd name="T1" fmla="*/ 0 h 149"/>
                  <a:gd name="T2" fmla="*/ 10 w 97"/>
                  <a:gd name="T3" fmla="*/ 4 h 149"/>
                  <a:gd name="T4" fmla="*/ 16 w 97"/>
                  <a:gd name="T5" fmla="*/ 10 h 149"/>
                  <a:gd name="T6" fmla="*/ 16 w 97"/>
                  <a:gd name="T7" fmla="*/ 11 h 149"/>
                  <a:gd name="T8" fmla="*/ 16 w 97"/>
                  <a:gd name="T9" fmla="*/ 11 h 149"/>
                  <a:gd name="T10" fmla="*/ 22 w 97"/>
                  <a:gd name="T11" fmla="*/ 17 h 149"/>
                  <a:gd name="T12" fmla="*/ 28 w 97"/>
                  <a:gd name="T13" fmla="*/ 23 h 149"/>
                  <a:gd name="T14" fmla="*/ 28 w 97"/>
                  <a:gd name="T15" fmla="*/ 24 h 149"/>
                  <a:gd name="T16" fmla="*/ 22 w 97"/>
                  <a:gd name="T17" fmla="*/ 29 h 149"/>
                  <a:gd name="T18" fmla="*/ 21 w 97"/>
                  <a:gd name="T19" fmla="*/ 29 h 149"/>
                  <a:gd name="T20" fmla="*/ 21 w 97"/>
                  <a:gd name="T21" fmla="*/ 30 h 149"/>
                  <a:gd name="T22" fmla="*/ 15 w 97"/>
                  <a:gd name="T23" fmla="*/ 36 h 149"/>
                  <a:gd name="T24" fmla="*/ 9 w 97"/>
                  <a:gd name="T25" fmla="*/ 41 h 149"/>
                  <a:gd name="T26" fmla="*/ 3 w 97"/>
                  <a:gd name="T27" fmla="*/ 47 h 149"/>
                  <a:gd name="T28" fmla="*/ 2 w 97"/>
                  <a:gd name="T29" fmla="*/ 47 h 149"/>
                  <a:gd name="T30" fmla="*/ 2 w 97"/>
                  <a:gd name="T31" fmla="*/ 48 h 149"/>
                  <a:gd name="T32" fmla="*/ 0 w 97"/>
                  <a:gd name="T33" fmla="*/ 50 h 149"/>
                  <a:gd name="T34" fmla="*/ 20 w 97"/>
                  <a:gd name="T35" fmla="*/ 50 h 149"/>
                  <a:gd name="T36" fmla="*/ 20 w 97"/>
                  <a:gd name="T37" fmla="*/ 50 h 149"/>
                  <a:gd name="T38" fmla="*/ 24 w 97"/>
                  <a:gd name="T39" fmla="*/ 46 h 149"/>
                  <a:gd name="T40" fmla="*/ 24 w 97"/>
                  <a:gd name="T41" fmla="*/ 46 h 149"/>
                  <a:gd name="T42" fmla="*/ 28 w 97"/>
                  <a:gd name="T43" fmla="*/ 43 h 149"/>
                  <a:gd name="T44" fmla="*/ 32 w 97"/>
                  <a:gd name="T45" fmla="*/ 39 h 149"/>
                  <a:gd name="T46" fmla="*/ 32 w 97"/>
                  <a:gd name="T47" fmla="*/ 9 h 149"/>
                  <a:gd name="T48" fmla="*/ 31 w 97"/>
                  <a:gd name="T49" fmla="*/ 9 h 149"/>
                  <a:gd name="T50" fmla="*/ 29 w 97"/>
                  <a:gd name="T51" fmla="*/ 6 h 149"/>
                  <a:gd name="T52" fmla="*/ 24 w 97"/>
                  <a:gd name="T53" fmla="*/ 0 h 149"/>
                  <a:gd name="T54" fmla="*/ 6 w 97"/>
                  <a:gd name="T55" fmla="*/ 0 h 149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97"/>
                  <a:gd name="T85" fmla="*/ 0 h 149"/>
                  <a:gd name="T86" fmla="*/ 97 w 97"/>
                  <a:gd name="T87" fmla="*/ 149 h 149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97" h="149">
                    <a:moveTo>
                      <a:pt x="17" y="0"/>
                    </a:moveTo>
                    <a:lnTo>
                      <a:pt x="29" y="13"/>
                    </a:lnTo>
                    <a:lnTo>
                      <a:pt x="48" y="31"/>
                    </a:lnTo>
                    <a:lnTo>
                      <a:pt x="48" y="34"/>
                    </a:lnTo>
                    <a:lnTo>
                      <a:pt x="49" y="34"/>
                    </a:lnTo>
                    <a:lnTo>
                      <a:pt x="66" y="52"/>
                    </a:lnTo>
                    <a:lnTo>
                      <a:pt x="84" y="70"/>
                    </a:lnTo>
                    <a:lnTo>
                      <a:pt x="84" y="72"/>
                    </a:lnTo>
                    <a:lnTo>
                      <a:pt x="68" y="87"/>
                    </a:lnTo>
                    <a:lnTo>
                      <a:pt x="65" y="87"/>
                    </a:lnTo>
                    <a:lnTo>
                      <a:pt x="65" y="89"/>
                    </a:lnTo>
                    <a:lnTo>
                      <a:pt x="46" y="106"/>
                    </a:lnTo>
                    <a:lnTo>
                      <a:pt x="28" y="123"/>
                    </a:lnTo>
                    <a:lnTo>
                      <a:pt x="9" y="141"/>
                    </a:lnTo>
                    <a:lnTo>
                      <a:pt x="6" y="141"/>
                    </a:lnTo>
                    <a:lnTo>
                      <a:pt x="6" y="142"/>
                    </a:lnTo>
                    <a:lnTo>
                      <a:pt x="0" y="149"/>
                    </a:lnTo>
                    <a:lnTo>
                      <a:pt x="60" y="149"/>
                    </a:lnTo>
                    <a:lnTo>
                      <a:pt x="60" y="148"/>
                    </a:lnTo>
                    <a:lnTo>
                      <a:pt x="73" y="137"/>
                    </a:lnTo>
                    <a:lnTo>
                      <a:pt x="73" y="136"/>
                    </a:lnTo>
                    <a:lnTo>
                      <a:pt x="84" y="127"/>
                    </a:lnTo>
                    <a:lnTo>
                      <a:pt x="97" y="115"/>
                    </a:lnTo>
                    <a:lnTo>
                      <a:pt x="97" y="26"/>
                    </a:lnTo>
                    <a:lnTo>
                      <a:pt x="95" y="26"/>
                    </a:lnTo>
                    <a:lnTo>
                      <a:pt x="89" y="18"/>
                    </a:lnTo>
                    <a:lnTo>
                      <a:pt x="72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1111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4" name="Freeform 2220"/>
              <p:cNvSpPr>
                <a:spLocks/>
              </p:cNvSpPr>
              <p:nvPr/>
            </p:nvSpPr>
            <p:spPr bwMode="auto">
              <a:xfrm>
                <a:off x="3658" y="1574"/>
                <a:ext cx="48" cy="50"/>
              </a:xfrm>
              <a:custGeom>
                <a:avLst/>
                <a:gdLst>
                  <a:gd name="T0" fmla="*/ 7 w 144"/>
                  <a:gd name="T1" fmla="*/ 0 h 149"/>
                  <a:gd name="T2" fmla="*/ 11 w 144"/>
                  <a:gd name="T3" fmla="*/ 4 h 149"/>
                  <a:gd name="T4" fmla="*/ 11 w 144"/>
                  <a:gd name="T5" fmla="*/ 5 h 149"/>
                  <a:gd name="T6" fmla="*/ 12 w 144"/>
                  <a:gd name="T7" fmla="*/ 5 h 149"/>
                  <a:gd name="T8" fmla="*/ 17 w 144"/>
                  <a:gd name="T9" fmla="*/ 10 h 149"/>
                  <a:gd name="T10" fmla="*/ 17 w 144"/>
                  <a:gd name="T11" fmla="*/ 11 h 149"/>
                  <a:gd name="T12" fmla="*/ 17 w 144"/>
                  <a:gd name="T13" fmla="*/ 11 h 149"/>
                  <a:gd name="T14" fmla="*/ 23 w 144"/>
                  <a:gd name="T15" fmla="*/ 16 h 149"/>
                  <a:gd name="T16" fmla="*/ 23 w 144"/>
                  <a:gd name="T17" fmla="*/ 17 h 149"/>
                  <a:gd name="T18" fmla="*/ 23 w 144"/>
                  <a:gd name="T19" fmla="*/ 17 h 149"/>
                  <a:gd name="T20" fmla="*/ 28 w 144"/>
                  <a:gd name="T21" fmla="*/ 23 h 149"/>
                  <a:gd name="T22" fmla="*/ 28 w 144"/>
                  <a:gd name="T23" fmla="*/ 23 h 149"/>
                  <a:gd name="T24" fmla="*/ 23 w 144"/>
                  <a:gd name="T25" fmla="*/ 29 h 149"/>
                  <a:gd name="T26" fmla="*/ 22 w 144"/>
                  <a:gd name="T27" fmla="*/ 29 h 149"/>
                  <a:gd name="T28" fmla="*/ 22 w 144"/>
                  <a:gd name="T29" fmla="*/ 29 h 149"/>
                  <a:gd name="T30" fmla="*/ 17 w 144"/>
                  <a:gd name="T31" fmla="*/ 35 h 149"/>
                  <a:gd name="T32" fmla="*/ 16 w 144"/>
                  <a:gd name="T33" fmla="*/ 35 h 149"/>
                  <a:gd name="T34" fmla="*/ 16 w 144"/>
                  <a:gd name="T35" fmla="*/ 35 h 149"/>
                  <a:gd name="T36" fmla="*/ 10 w 144"/>
                  <a:gd name="T37" fmla="*/ 41 h 149"/>
                  <a:gd name="T38" fmla="*/ 4 w 144"/>
                  <a:gd name="T39" fmla="*/ 47 h 149"/>
                  <a:gd name="T40" fmla="*/ 0 w 144"/>
                  <a:gd name="T41" fmla="*/ 50 h 149"/>
                  <a:gd name="T42" fmla="*/ 20 w 144"/>
                  <a:gd name="T43" fmla="*/ 50 h 149"/>
                  <a:gd name="T44" fmla="*/ 20 w 144"/>
                  <a:gd name="T45" fmla="*/ 50 h 149"/>
                  <a:gd name="T46" fmla="*/ 22 w 144"/>
                  <a:gd name="T47" fmla="*/ 48 h 149"/>
                  <a:gd name="T48" fmla="*/ 23 w 144"/>
                  <a:gd name="T49" fmla="*/ 48 h 149"/>
                  <a:gd name="T50" fmla="*/ 23 w 144"/>
                  <a:gd name="T51" fmla="*/ 47 h 149"/>
                  <a:gd name="T52" fmla="*/ 29 w 144"/>
                  <a:gd name="T53" fmla="*/ 42 h 149"/>
                  <a:gd name="T54" fmla="*/ 35 w 144"/>
                  <a:gd name="T55" fmla="*/ 36 h 149"/>
                  <a:gd name="T56" fmla="*/ 41 w 144"/>
                  <a:gd name="T57" fmla="*/ 30 h 149"/>
                  <a:gd name="T58" fmla="*/ 42 w 144"/>
                  <a:gd name="T59" fmla="*/ 30 h 149"/>
                  <a:gd name="T60" fmla="*/ 42 w 144"/>
                  <a:gd name="T61" fmla="*/ 29 h 149"/>
                  <a:gd name="T62" fmla="*/ 48 w 144"/>
                  <a:gd name="T63" fmla="*/ 24 h 149"/>
                  <a:gd name="T64" fmla="*/ 48 w 144"/>
                  <a:gd name="T65" fmla="*/ 23 h 149"/>
                  <a:gd name="T66" fmla="*/ 48 w 144"/>
                  <a:gd name="T67" fmla="*/ 23 h 149"/>
                  <a:gd name="T68" fmla="*/ 42 w 144"/>
                  <a:gd name="T69" fmla="*/ 18 h 149"/>
                  <a:gd name="T70" fmla="*/ 42 w 144"/>
                  <a:gd name="T71" fmla="*/ 17 h 149"/>
                  <a:gd name="T72" fmla="*/ 42 w 144"/>
                  <a:gd name="T73" fmla="*/ 17 h 149"/>
                  <a:gd name="T74" fmla="*/ 36 w 144"/>
                  <a:gd name="T75" fmla="*/ 11 h 149"/>
                  <a:gd name="T76" fmla="*/ 30 w 144"/>
                  <a:gd name="T77" fmla="*/ 5 h 149"/>
                  <a:gd name="T78" fmla="*/ 30 w 144"/>
                  <a:gd name="T79" fmla="*/ 4 h 149"/>
                  <a:gd name="T80" fmla="*/ 29 w 144"/>
                  <a:gd name="T81" fmla="*/ 4 h 149"/>
                  <a:gd name="T82" fmla="*/ 26 w 144"/>
                  <a:gd name="T83" fmla="*/ 0 h 149"/>
                  <a:gd name="T84" fmla="*/ 7 w 144"/>
                  <a:gd name="T85" fmla="*/ 0 h 14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4"/>
                  <a:gd name="T130" fmla="*/ 0 h 149"/>
                  <a:gd name="T131" fmla="*/ 144 w 144"/>
                  <a:gd name="T132" fmla="*/ 149 h 14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4" h="149">
                    <a:moveTo>
                      <a:pt x="20" y="0"/>
                    </a:moveTo>
                    <a:lnTo>
                      <a:pt x="33" y="13"/>
                    </a:lnTo>
                    <a:lnTo>
                      <a:pt x="33" y="15"/>
                    </a:lnTo>
                    <a:lnTo>
                      <a:pt x="35" y="15"/>
                    </a:lnTo>
                    <a:lnTo>
                      <a:pt x="51" y="31"/>
                    </a:lnTo>
                    <a:lnTo>
                      <a:pt x="51" y="34"/>
                    </a:lnTo>
                    <a:lnTo>
                      <a:pt x="52" y="34"/>
                    </a:lnTo>
                    <a:lnTo>
                      <a:pt x="68" y="49"/>
                    </a:lnTo>
                    <a:lnTo>
                      <a:pt x="68" y="52"/>
                    </a:lnTo>
                    <a:lnTo>
                      <a:pt x="69" y="52"/>
                    </a:lnTo>
                    <a:lnTo>
                      <a:pt x="85" y="68"/>
                    </a:lnTo>
                    <a:lnTo>
                      <a:pt x="85" y="70"/>
                    </a:lnTo>
                    <a:lnTo>
                      <a:pt x="69" y="86"/>
                    </a:lnTo>
                    <a:lnTo>
                      <a:pt x="67" y="86"/>
                    </a:lnTo>
                    <a:lnTo>
                      <a:pt x="67" y="87"/>
                    </a:lnTo>
                    <a:lnTo>
                      <a:pt x="51" y="103"/>
                    </a:lnTo>
                    <a:lnTo>
                      <a:pt x="48" y="103"/>
                    </a:lnTo>
                    <a:lnTo>
                      <a:pt x="48" y="104"/>
                    </a:lnTo>
                    <a:lnTo>
                      <a:pt x="29" y="121"/>
                    </a:lnTo>
                    <a:lnTo>
                      <a:pt x="11" y="139"/>
                    </a:lnTo>
                    <a:lnTo>
                      <a:pt x="0" y="149"/>
                    </a:lnTo>
                    <a:lnTo>
                      <a:pt x="60" y="149"/>
                    </a:lnTo>
                    <a:lnTo>
                      <a:pt x="60" y="148"/>
                    </a:lnTo>
                    <a:lnTo>
                      <a:pt x="65" y="142"/>
                    </a:lnTo>
                    <a:lnTo>
                      <a:pt x="68" y="142"/>
                    </a:lnTo>
                    <a:lnTo>
                      <a:pt x="68" y="141"/>
                    </a:lnTo>
                    <a:lnTo>
                      <a:pt x="87" y="124"/>
                    </a:lnTo>
                    <a:lnTo>
                      <a:pt x="105" y="107"/>
                    </a:lnTo>
                    <a:lnTo>
                      <a:pt x="124" y="89"/>
                    </a:lnTo>
                    <a:lnTo>
                      <a:pt x="127" y="89"/>
                    </a:lnTo>
                    <a:lnTo>
                      <a:pt x="127" y="87"/>
                    </a:lnTo>
                    <a:lnTo>
                      <a:pt x="144" y="72"/>
                    </a:lnTo>
                    <a:lnTo>
                      <a:pt x="144" y="69"/>
                    </a:lnTo>
                    <a:lnTo>
                      <a:pt x="143" y="69"/>
                    </a:lnTo>
                    <a:lnTo>
                      <a:pt x="127" y="53"/>
                    </a:lnTo>
                    <a:lnTo>
                      <a:pt x="127" y="51"/>
                    </a:lnTo>
                    <a:lnTo>
                      <a:pt x="125" y="51"/>
                    </a:lnTo>
                    <a:lnTo>
                      <a:pt x="108" y="32"/>
                    </a:lnTo>
                    <a:lnTo>
                      <a:pt x="89" y="14"/>
                    </a:lnTo>
                    <a:lnTo>
                      <a:pt x="89" y="11"/>
                    </a:lnTo>
                    <a:lnTo>
                      <a:pt x="88" y="11"/>
                    </a:lnTo>
                    <a:lnTo>
                      <a:pt x="77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2222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5" name="Freeform 2221"/>
              <p:cNvSpPr>
                <a:spLocks/>
              </p:cNvSpPr>
              <p:nvPr/>
            </p:nvSpPr>
            <p:spPr bwMode="auto">
              <a:xfrm>
                <a:off x="3639" y="1574"/>
                <a:ext cx="48" cy="50"/>
              </a:xfrm>
              <a:custGeom>
                <a:avLst/>
                <a:gdLst>
                  <a:gd name="T0" fmla="*/ 8 w 145"/>
                  <a:gd name="T1" fmla="*/ 0 h 149"/>
                  <a:gd name="T2" fmla="*/ 11 w 145"/>
                  <a:gd name="T3" fmla="*/ 2 h 149"/>
                  <a:gd name="T4" fmla="*/ 11 w 145"/>
                  <a:gd name="T5" fmla="*/ 3 h 149"/>
                  <a:gd name="T6" fmla="*/ 11 w 145"/>
                  <a:gd name="T7" fmla="*/ 3 h 149"/>
                  <a:gd name="T8" fmla="*/ 17 w 145"/>
                  <a:gd name="T9" fmla="*/ 9 h 149"/>
                  <a:gd name="T10" fmla="*/ 23 w 145"/>
                  <a:gd name="T11" fmla="*/ 16 h 149"/>
                  <a:gd name="T12" fmla="*/ 23 w 145"/>
                  <a:gd name="T13" fmla="*/ 16 h 149"/>
                  <a:gd name="T14" fmla="*/ 24 w 145"/>
                  <a:gd name="T15" fmla="*/ 16 h 149"/>
                  <a:gd name="T16" fmla="*/ 29 w 145"/>
                  <a:gd name="T17" fmla="*/ 22 h 149"/>
                  <a:gd name="T18" fmla="*/ 29 w 145"/>
                  <a:gd name="T19" fmla="*/ 23 h 149"/>
                  <a:gd name="T20" fmla="*/ 24 w 145"/>
                  <a:gd name="T21" fmla="*/ 28 h 149"/>
                  <a:gd name="T22" fmla="*/ 23 w 145"/>
                  <a:gd name="T23" fmla="*/ 28 h 149"/>
                  <a:gd name="T24" fmla="*/ 23 w 145"/>
                  <a:gd name="T25" fmla="*/ 29 h 149"/>
                  <a:gd name="T26" fmla="*/ 18 w 145"/>
                  <a:gd name="T27" fmla="*/ 34 h 149"/>
                  <a:gd name="T28" fmla="*/ 17 w 145"/>
                  <a:gd name="T29" fmla="*/ 34 h 149"/>
                  <a:gd name="T30" fmla="*/ 17 w 145"/>
                  <a:gd name="T31" fmla="*/ 34 h 149"/>
                  <a:gd name="T32" fmla="*/ 11 w 145"/>
                  <a:gd name="T33" fmla="*/ 40 h 149"/>
                  <a:gd name="T34" fmla="*/ 4 w 145"/>
                  <a:gd name="T35" fmla="*/ 46 h 149"/>
                  <a:gd name="T36" fmla="*/ 0 w 145"/>
                  <a:gd name="T37" fmla="*/ 50 h 149"/>
                  <a:gd name="T38" fmla="*/ 20 w 145"/>
                  <a:gd name="T39" fmla="*/ 50 h 149"/>
                  <a:gd name="T40" fmla="*/ 20 w 145"/>
                  <a:gd name="T41" fmla="*/ 50 h 149"/>
                  <a:gd name="T42" fmla="*/ 22 w 145"/>
                  <a:gd name="T43" fmla="*/ 47 h 149"/>
                  <a:gd name="T44" fmla="*/ 23 w 145"/>
                  <a:gd name="T45" fmla="*/ 47 h 149"/>
                  <a:gd name="T46" fmla="*/ 23 w 145"/>
                  <a:gd name="T47" fmla="*/ 47 h 149"/>
                  <a:gd name="T48" fmla="*/ 28 w 145"/>
                  <a:gd name="T49" fmla="*/ 41 h 149"/>
                  <a:gd name="T50" fmla="*/ 29 w 145"/>
                  <a:gd name="T51" fmla="*/ 41 h 149"/>
                  <a:gd name="T52" fmla="*/ 29 w 145"/>
                  <a:gd name="T53" fmla="*/ 41 h 149"/>
                  <a:gd name="T54" fmla="*/ 35 w 145"/>
                  <a:gd name="T55" fmla="*/ 35 h 149"/>
                  <a:gd name="T56" fmla="*/ 42 w 145"/>
                  <a:gd name="T57" fmla="*/ 29 h 149"/>
                  <a:gd name="T58" fmla="*/ 48 w 145"/>
                  <a:gd name="T59" fmla="*/ 23 h 149"/>
                  <a:gd name="T60" fmla="*/ 48 w 145"/>
                  <a:gd name="T61" fmla="*/ 23 h 149"/>
                  <a:gd name="T62" fmla="*/ 47 w 145"/>
                  <a:gd name="T63" fmla="*/ 23 h 149"/>
                  <a:gd name="T64" fmla="*/ 42 w 145"/>
                  <a:gd name="T65" fmla="*/ 17 h 149"/>
                  <a:gd name="T66" fmla="*/ 42 w 145"/>
                  <a:gd name="T67" fmla="*/ 16 h 149"/>
                  <a:gd name="T68" fmla="*/ 42 w 145"/>
                  <a:gd name="T69" fmla="*/ 16 h 149"/>
                  <a:gd name="T70" fmla="*/ 36 w 145"/>
                  <a:gd name="T71" fmla="*/ 11 h 149"/>
                  <a:gd name="T72" fmla="*/ 36 w 145"/>
                  <a:gd name="T73" fmla="*/ 10 h 149"/>
                  <a:gd name="T74" fmla="*/ 36 w 145"/>
                  <a:gd name="T75" fmla="*/ 10 h 149"/>
                  <a:gd name="T76" fmla="*/ 31 w 145"/>
                  <a:gd name="T77" fmla="*/ 5 h 149"/>
                  <a:gd name="T78" fmla="*/ 31 w 145"/>
                  <a:gd name="T79" fmla="*/ 4 h 149"/>
                  <a:gd name="T80" fmla="*/ 30 w 145"/>
                  <a:gd name="T81" fmla="*/ 4 h 149"/>
                  <a:gd name="T82" fmla="*/ 26 w 145"/>
                  <a:gd name="T83" fmla="*/ 0 h 149"/>
                  <a:gd name="T84" fmla="*/ 8 w 145"/>
                  <a:gd name="T85" fmla="*/ 0 h 14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45"/>
                  <a:gd name="T130" fmla="*/ 0 h 149"/>
                  <a:gd name="T131" fmla="*/ 145 w 145"/>
                  <a:gd name="T132" fmla="*/ 149 h 14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45" h="149">
                    <a:moveTo>
                      <a:pt x="25" y="0"/>
                    </a:moveTo>
                    <a:lnTo>
                      <a:pt x="33" y="7"/>
                    </a:lnTo>
                    <a:lnTo>
                      <a:pt x="33" y="10"/>
                    </a:lnTo>
                    <a:lnTo>
                      <a:pt x="34" y="10"/>
                    </a:lnTo>
                    <a:lnTo>
                      <a:pt x="51" y="28"/>
                    </a:lnTo>
                    <a:lnTo>
                      <a:pt x="70" y="47"/>
                    </a:lnTo>
                    <a:lnTo>
                      <a:pt x="70" y="49"/>
                    </a:lnTo>
                    <a:lnTo>
                      <a:pt x="71" y="49"/>
                    </a:lnTo>
                    <a:lnTo>
                      <a:pt x="87" y="65"/>
                    </a:lnTo>
                    <a:lnTo>
                      <a:pt x="87" y="68"/>
                    </a:lnTo>
                    <a:lnTo>
                      <a:pt x="71" y="83"/>
                    </a:lnTo>
                    <a:lnTo>
                      <a:pt x="69" y="83"/>
                    </a:lnTo>
                    <a:lnTo>
                      <a:pt x="69" y="85"/>
                    </a:lnTo>
                    <a:lnTo>
                      <a:pt x="53" y="100"/>
                    </a:lnTo>
                    <a:lnTo>
                      <a:pt x="50" y="100"/>
                    </a:lnTo>
                    <a:lnTo>
                      <a:pt x="50" y="102"/>
                    </a:lnTo>
                    <a:lnTo>
                      <a:pt x="32" y="119"/>
                    </a:lnTo>
                    <a:lnTo>
                      <a:pt x="13" y="136"/>
                    </a:lnTo>
                    <a:lnTo>
                      <a:pt x="0" y="149"/>
                    </a:lnTo>
                    <a:lnTo>
                      <a:pt x="59" y="149"/>
                    </a:lnTo>
                    <a:lnTo>
                      <a:pt x="59" y="148"/>
                    </a:lnTo>
                    <a:lnTo>
                      <a:pt x="67" y="140"/>
                    </a:lnTo>
                    <a:lnTo>
                      <a:pt x="70" y="140"/>
                    </a:lnTo>
                    <a:lnTo>
                      <a:pt x="70" y="139"/>
                    </a:lnTo>
                    <a:lnTo>
                      <a:pt x="86" y="123"/>
                    </a:lnTo>
                    <a:lnTo>
                      <a:pt x="89" y="123"/>
                    </a:lnTo>
                    <a:lnTo>
                      <a:pt x="89" y="121"/>
                    </a:lnTo>
                    <a:lnTo>
                      <a:pt x="107" y="104"/>
                    </a:lnTo>
                    <a:lnTo>
                      <a:pt x="126" y="87"/>
                    </a:lnTo>
                    <a:lnTo>
                      <a:pt x="145" y="70"/>
                    </a:lnTo>
                    <a:lnTo>
                      <a:pt x="145" y="68"/>
                    </a:lnTo>
                    <a:lnTo>
                      <a:pt x="143" y="68"/>
                    </a:lnTo>
                    <a:lnTo>
                      <a:pt x="127" y="52"/>
                    </a:lnTo>
                    <a:lnTo>
                      <a:pt x="127" y="49"/>
                    </a:lnTo>
                    <a:lnTo>
                      <a:pt x="126" y="49"/>
                    </a:lnTo>
                    <a:lnTo>
                      <a:pt x="110" y="34"/>
                    </a:lnTo>
                    <a:lnTo>
                      <a:pt x="110" y="31"/>
                    </a:lnTo>
                    <a:lnTo>
                      <a:pt x="109" y="31"/>
                    </a:lnTo>
                    <a:lnTo>
                      <a:pt x="93" y="15"/>
                    </a:lnTo>
                    <a:lnTo>
                      <a:pt x="93" y="13"/>
                    </a:lnTo>
                    <a:lnTo>
                      <a:pt x="91" y="13"/>
                    </a:lnTo>
                    <a:lnTo>
                      <a:pt x="79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6" name="Freeform 2222"/>
              <p:cNvSpPr>
                <a:spLocks/>
              </p:cNvSpPr>
              <p:nvPr/>
            </p:nvSpPr>
            <p:spPr bwMode="auto">
              <a:xfrm>
                <a:off x="3619" y="1574"/>
                <a:ext cx="50" cy="50"/>
              </a:xfrm>
              <a:custGeom>
                <a:avLst/>
                <a:gdLst>
                  <a:gd name="T0" fmla="*/ 9 w 148"/>
                  <a:gd name="T1" fmla="*/ 0 h 149"/>
                  <a:gd name="T2" fmla="*/ 13 w 148"/>
                  <a:gd name="T3" fmla="*/ 3 h 149"/>
                  <a:gd name="T4" fmla="*/ 19 w 148"/>
                  <a:gd name="T5" fmla="*/ 9 h 149"/>
                  <a:gd name="T6" fmla="*/ 24 w 148"/>
                  <a:gd name="T7" fmla="*/ 16 h 149"/>
                  <a:gd name="T8" fmla="*/ 30 w 148"/>
                  <a:gd name="T9" fmla="*/ 22 h 149"/>
                  <a:gd name="T10" fmla="*/ 30 w 148"/>
                  <a:gd name="T11" fmla="*/ 22 h 149"/>
                  <a:gd name="T12" fmla="*/ 25 w 148"/>
                  <a:gd name="T13" fmla="*/ 28 h 149"/>
                  <a:gd name="T14" fmla="*/ 24 w 148"/>
                  <a:gd name="T15" fmla="*/ 28 h 149"/>
                  <a:gd name="T16" fmla="*/ 24 w 148"/>
                  <a:gd name="T17" fmla="*/ 28 h 149"/>
                  <a:gd name="T18" fmla="*/ 19 w 148"/>
                  <a:gd name="T19" fmla="*/ 33 h 149"/>
                  <a:gd name="T20" fmla="*/ 18 w 148"/>
                  <a:gd name="T21" fmla="*/ 33 h 149"/>
                  <a:gd name="T22" fmla="*/ 18 w 148"/>
                  <a:gd name="T23" fmla="*/ 34 h 149"/>
                  <a:gd name="T24" fmla="*/ 11 w 148"/>
                  <a:gd name="T25" fmla="*/ 40 h 149"/>
                  <a:gd name="T26" fmla="*/ 5 w 148"/>
                  <a:gd name="T27" fmla="*/ 45 h 149"/>
                  <a:gd name="T28" fmla="*/ 0 w 148"/>
                  <a:gd name="T29" fmla="*/ 50 h 149"/>
                  <a:gd name="T30" fmla="*/ 20 w 148"/>
                  <a:gd name="T31" fmla="*/ 50 h 149"/>
                  <a:gd name="T32" fmla="*/ 20 w 148"/>
                  <a:gd name="T33" fmla="*/ 50 h 149"/>
                  <a:gd name="T34" fmla="*/ 24 w 148"/>
                  <a:gd name="T35" fmla="*/ 46 h 149"/>
                  <a:gd name="T36" fmla="*/ 25 w 148"/>
                  <a:gd name="T37" fmla="*/ 46 h 149"/>
                  <a:gd name="T38" fmla="*/ 25 w 148"/>
                  <a:gd name="T39" fmla="*/ 46 h 149"/>
                  <a:gd name="T40" fmla="*/ 30 w 148"/>
                  <a:gd name="T41" fmla="*/ 40 h 149"/>
                  <a:gd name="T42" fmla="*/ 31 w 148"/>
                  <a:gd name="T43" fmla="*/ 40 h 149"/>
                  <a:gd name="T44" fmla="*/ 31 w 148"/>
                  <a:gd name="T45" fmla="*/ 40 h 149"/>
                  <a:gd name="T46" fmla="*/ 37 w 148"/>
                  <a:gd name="T47" fmla="*/ 34 h 149"/>
                  <a:gd name="T48" fmla="*/ 44 w 148"/>
                  <a:gd name="T49" fmla="*/ 29 h 149"/>
                  <a:gd name="T50" fmla="*/ 50 w 148"/>
                  <a:gd name="T51" fmla="*/ 23 h 149"/>
                  <a:gd name="T52" fmla="*/ 50 w 148"/>
                  <a:gd name="T53" fmla="*/ 22 h 149"/>
                  <a:gd name="T54" fmla="*/ 49 w 148"/>
                  <a:gd name="T55" fmla="*/ 22 h 149"/>
                  <a:gd name="T56" fmla="*/ 44 w 148"/>
                  <a:gd name="T57" fmla="*/ 16 h 149"/>
                  <a:gd name="T58" fmla="*/ 44 w 148"/>
                  <a:gd name="T59" fmla="*/ 16 h 149"/>
                  <a:gd name="T60" fmla="*/ 44 w 148"/>
                  <a:gd name="T61" fmla="*/ 16 h 149"/>
                  <a:gd name="T62" fmla="*/ 38 w 148"/>
                  <a:gd name="T63" fmla="*/ 9 h 149"/>
                  <a:gd name="T64" fmla="*/ 31 w 148"/>
                  <a:gd name="T65" fmla="*/ 3 h 149"/>
                  <a:gd name="T66" fmla="*/ 31 w 148"/>
                  <a:gd name="T67" fmla="*/ 2 h 149"/>
                  <a:gd name="T68" fmla="*/ 31 w 148"/>
                  <a:gd name="T69" fmla="*/ 2 h 149"/>
                  <a:gd name="T70" fmla="*/ 29 w 148"/>
                  <a:gd name="T71" fmla="*/ 0 h 149"/>
                  <a:gd name="T72" fmla="*/ 9 w 148"/>
                  <a:gd name="T73" fmla="*/ 0 h 1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48"/>
                  <a:gd name="T112" fmla="*/ 0 h 149"/>
                  <a:gd name="T113" fmla="*/ 148 w 148"/>
                  <a:gd name="T114" fmla="*/ 149 h 14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48" h="149">
                    <a:moveTo>
                      <a:pt x="28" y="0"/>
                    </a:moveTo>
                    <a:lnTo>
                      <a:pt x="37" y="10"/>
                    </a:lnTo>
                    <a:lnTo>
                      <a:pt x="55" y="28"/>
                    </a:lnTo>
                    <a:lnTo>
                      <a:pt x="72" y="47"/>
                    </a:lnTo>
                    <a:lnTo>
                      <a:pt x="89" y="65"/>
                    </a:lnTo>
                    <a:lnTo>
                      <a:pt x="89" y="66"/>
                    </a:lnTo>
                    <a:lnTo>
                      <a:pt x="73" y="82"/>
                    </a:lnTo>
                    <a:lnTo>
                      <a:pt x="71" y="82"/>
                    </a:lnTo>
                    <a:lnTo>
                      <a:pt x="71" y="83"/>
                    </a:lnTo>
                    <a:lnTo>
                      <a:pt x="55" y="99"/>
                    </a:lnTo>
                    <a:lnTo>
                      <a:pt x="52" y="99"/>
                    </a:lnTo>
                    <a:lnTo>
                      <a:pt x="52" y="100"/>
                    </a:lnTo>
                    <a:lnTo>
                      <a:pt x="33" y="118"/>
                    </a:lnTo>
                    <a:lnTo>
                      <a:pt x="15" y="135"/>
                    </a:lnTo>
                    <a:lnTo>
                      <a:pt x="0" y="149"/>
                    </a:lnTo>
                    <a:lnTo>
                      <a:pt x="60" y="149"/>
                    </a:lnTo>
                    <a:lnTo>
                      <a:pt x="60" y="148"/>
                    </a:lnTo>
                    <a:lnTo>
                      <a:pt x="71" y="137"/>
                    </a:lnTo>
                    <a:lnTo>
                      <a:pt x="73" y="137"/>
                    </a:lnTo>
                    <a:lnTo>
                      <a:pt x="73" y="136"/>
                    </a:lnTo>
                    <a:lnTo>
                      <a:pt x="89" y="120"/>
                    </a:lnTo>
                    <a:lnTo>
                      <a:pt x="92" y="120"/>
                    </a:lnTo>
                    <a:lnTo>
                      <a:pt x="92" y="119"/>
                    </a:lnTo>
                    <a:lnTo>
                      <a:pt x="110" y="102"/>
                    </a:lnTo>
                    <a:lnTo>
                      <a:pt x="129" y="85"/>
                    </a:lnTo>
                    <a:lnTo>
                      <a:pt x="148" y="68"/>
                    </a:lnTo>
                    <a:lnTo>
                      <a:pt x="148" y="65"/>
                    </a:lnTo>
                    <a:lnTo>
                      <a:pt x="146" y="65"/>
                    </a:lnTo>
                    <a:lnTo>
                      <a:pt x="130" y="49"/>
                    </a:lnTo>
                    <a:lnTo>
                      <a:pt x="130" y="47"/>
                    </a:lnTo>
                    <a:lnTo>
                      <a:pt x="129" y="47"/>
                    </a:lnTo>
                    <a:lnTo>
                      <a:pt x="112" y="28"/>
                    </a:lnTo>
                    <a:lnTo>
                      <a:pt x="93" y="10"/>
                    </a:lnTo>
                    <a:lnTo>
                      <a:pt x="93" y="7"/>
                    </a:lnTo>
                    <a:lnTo>
                      <a:pt x="92" y="7"/>
                    </a:lnTo>
                    <a:lnTo>
                      <a:pt x="85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43434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7" name="Freeform 2223"/>
              <p:cNvSpPr>
                <a:spLocks/>
              </p:cNvSpPr>
              <p:nvPr/>
            </p:nvSpPr>
            <p:spPr bwMode="auto">
              <a:xfrm>
                <a:off x="3600" y="1574"/>
                <a:ext cx="50" cy="50"/>
              </a:xfrm>
              <a:custGeom>
                <a:avLst/>
                <a:gdLst>
                  <a:gd name="T0" fmla="*/ 11 w 150"/>
                  <a:gd name="T1" fmla="*/ 0 h 149"/>
                  <a:gd name="T2" fmla="*/ 13 w 150"/>
                  <a:gd name="T3" fmla="*/ 2 h 149"/>
                  <a:gd name="T4" fmla="*/ 13 w 150"/>
                  <a:gd name="T5" fmla="*/ 2 h 149"/>
                  <a:gd name="T6" fmla="*/ 13 w 150"/>
                  <a:gd name="T7" fmla="*/ 2 h 149"/>
                  <a:gd name="T8" fmla="*/ 19 w 150"/>
                  <a:gd name="T9" fmla="*/ 9 h 149"/>
                  <a:gd name="T10" fmla="*/ 25 w 150"/>
                  <a:gd name="T11" fmla="*/ 15 h 149"/>
                  <a:gd name="T12" fmla="*/ 31 w 150"/>
                  <a:gd name="T13" fmla="*/ 21 h 149"/>
                  <a:gd name="T14" fmla="*/ 31 w 150"/>
                  <a:gd name="T15" fmla="*/ 21 h 149"/>
                  <a:gd name="T16" fmla="*/ 25 w 150"/>
                  <a:gd name="T17" fmla="*/ 27 h 149"/>
                  <a:gd name="T18" fmla="*/ 25 w 150"/>
                  <a:gd name="T19" fmla="*/ 27 h 149"/>
                  <a:gd name="T20" fmla="*/ 25 w 150"/>
                  <a:gd name="T21" fmla="*/ 27 h 149"/>
                  <a:gd name="T22" fmla="*/ 19 w 150"/>
                  <a:gd name="T23" fmla="*/ 33 h 149"/>
                  <a:gd name="T24" fmla="*/ 18 w 150"/>
                  <a:gd name="T25" fmla="*/ 33 h 149"/>
                  <a:gd name="T26" fmla="*/ 18 w 150"/>
                  <a:gd name="T27" fmla="*/ 33 h 149"/>
                  <a:gd name="T28" fmla="*/ 12 w 150"/>
                  <a:gd name="T29" fmla="*/ 39 h 149"/>
                  <a:gd name="T30" fmla="*/ 6 w 150"/>
                  <a:gd name="T31" fmla="*/ 44 h 149"/>
                  <a:gd name="T32" fmla="*/ 0 w 150"/>
                  <a:gd name="T33" fmla="*/ 50 h 149"/>
                  <a:gd name="T34" fmla="*/ 20 w 150"/>
                  <a:gd name="T35" fmla="*/ 50 h 149"/>
                  <a:gd name="T36" fmla="*/ 20 w 150"/>
                  <a:gd name="T37" fmla="*/ 50 h 149"/>
                  <a:gd name="T38" fmla="*/ 25 w 150"/>
                  <a:gd name="T39" fmla="*/ 46 h 149"/>
                  <a:gd name="T40" fmla="*/ 31 w 150"/>
                  <a:gd name="T41" fmla="*/ 40 h 149"/>
                  <a:gd name="T42" fmla="*/ 37 w 150"/>
                  <a:gd name="T43" fmla="*/ 34 h 149"/>
                  <a:gd name="T44" fmla="*/ 38 w 150"/>
                  <a:gd name="T45" fmla="*/ 34 h 149"/>
                  <a:gd name="T46" fmla="*/ 38 w 150"/>
                  <a:gd name="T47" fmla="*/ 33 h 149"/>
                  <a:gd name="T48" fmla="*/ 43 w 150"/>
                  <a:gd name="T49" fmla="*/ 28 h 149"/>
                  <a:gd name="T50" fmla="*/ 44 w 150"/>
                  <a:gd name="T51" fmla="*/ 28 h 149"/>
                  <a:gd name="T52" fmla="*/ 44 w 150"/>
                  <a:gd name="T53" fmla="*/ 28 h 149"/>
                  <a:gd name="T54" fmla="*/ 50 w 150"/>
                  <a:gd name="T55" fmla="*/ 22 h 149"/>
                  <a:gd name="T56" fmla="*/ 50 w 150"/>
                  <a:gd name="T57" fmla="*/ 21 h 149"/>
                  <a:gd name="T58" fmla="*/ 49 w 150"/>
                  <a:gd name="T59" fmla="*/ 21 h 149"/>
                  <a:gd name="T60" fmla="*/ 44 w 150"/>
                  <a:gd name="T61" fmla="*/ 16 h 149"/>
                  <a:gd name="T62" fmla="*/ 44 w 150"/>
                  <a:gd name="T63" fmla="*/ 15 h 149"/>
                  <a:gd name="T64" fmla="*/ 44 w 150"/>
                  <a:gd name="T65" fmla="*/ 15 h 149"/>
                  <a:gd name="T66" fmla="*/ 38 w 150"/>
                  <a:gd name="T67" fmla="*/ 10 h 149"/>
                  <a:gd name="T68" fmla="*/ 38 w 150"/>
                  <a:gd name="T69" fmla="*/ 9 h 149"/>
                  <a:gd name="T70" fmla="*/ 38 w 150"/>
                  <a:gd name="T71" fmla="*/ 9 h 149"/>
                  <a:gd name="T72" fmla="*/ 33 w 150"/>
                  <a:gd name="T73" fmla="*/ 4 h 149"/>
                  <a:gd name="T74" fmla="*/ 33 w 150"/>
                  <a:gd name="T75" fmla="*/ 3 h 149"/>
                  <a:gd name="T76" fmla="*/ 32 w 150"/>
                  <a:gd name="T77" fmla="*/ 3 h 149"/>
                  <a:gd name="T78" fmla="*/ 29 w 150"/>
                  <a:gd name="T79" fmla="*/ 0 h 149"/>
                  <a:gd name="T80" fmla="*/ 11 w 150"/>
                  <a:gd name="T81" fmla="*/ 0 h 1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0"/>
                  <a:gd name="T124" fmla="*/ 0 h 149"/>
                  <a:gd name="T125" fmla="*/ 150 w 150"/>
                  <a:gd name="T126" fmla="*/ 149 h 1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0" h="149">
                    <a:moveTo>
                      <a:pt x="34" y="0"/>
                    </a:moveTo>
                    <a:lnTo>
                      <a:pt x="39" y="5"/>
                    </a:lnTo>
                    <a:lnTo>
                      <a:pt x="39" y="7"/>
                    </a:lnTo>
                    <a:lnTo>
                      <a:pt x="40" y="7"/>
                    </a:lnTo>
                    <a:lnTo>
                      <a:pt x="58" y="26"/>
                    </a:lnTo>
                    <a:lnTo>
                      <a:pt x="75" y="44"/>
                    </a:lnTo>
                    <a:lnTo>
                      <a:pt x="92" y="62"/>
                    </a:lnTo>
                    <a:lnTo>
                      <a:pt x="92" y="64"/>
                    </a:lnTo>
                    <a:lnTo>
                      <a:pt x="76" y="80"/>
                    </a:lnTo>
                    <a:lnTo>
                      <a:pt x="74" y="80"/>
                    </a:lnTo>
                    <a:lnTo>
                      <a:pt x="74" y="81"/>
                    </a:lnTo>
                    <a:lnTo>
                      <a:pt x="58" y="97"/>
                    </a:lnTo>
                    <a:lnTo>
                      <a:pt x="55" y="97"/>
                    </a:lnTo>
                    <a:lnTo>
                      <a:pt x="55" y="98"/>
                    </a:lnTo>
                    <a:lnTo>
                      <a:pt x="36" y="115"/>
                    </a:lnTo>
                    <a:lnTo>
                      <a:pt x="18" y="132"/>
                    </a:lnTo>
                    <a:lnTo>
                      <a:pt x="0" y="149"/>
                    </a:lnTo>
                    <a:lnTo>
                      <a:pt x="60" y="149"/>
                    </a:lnTo>
                    <a:lnTo>
                      <a:pt x="60" y="148"/>
                    </a:lnTo>
                    <a:lnTo>
                      <a:pt x="74" y="136"/>
                    </a:lnTo>
                    <a:lnTo>
                      <a:pt x="92" y="119"/>
                    </a:lnTo>
                    <a:lnTo>
                      <a:pt x="111" y="100"/>
                    </a:lnTo>
                    <a:lnTo>
                      <a:pt x="114" y="100"/>
                    </a:lnTo>
                    <a:lnTo>
                      <a:pt x="114" y="99"/>
                    </a:lnTo>
                    <a:lnTo>
                      <a:pt x="130" y="83"/>
                    </a:lnTo>
                    <a:lnTo>
                      <a:pt x="132" y="83"/>
                    </a:lnTo>
                    <a:lnTo>
                      <a:pt x="132" y="82"/>
                    </a:lnTo>
                    <a:lnTo>
                      <a:pt x="150" y="66"/>
                    </a:lnTo>
                    <a:lnTo>
                      <a:pt x="150" y="64"/>
                    </a:lnTo>
                    <a:lnTo>
                      <a:pt x="148" y="64"/>
                    </a:lnTo>
                    <a:lnTo>
                      <a:pt x="132" y="48"/>
                    </a:lnTo>
                    <a:lnTo>
                      <a:pt x="132" y="45"/>
                    </a:lnTo>
                    <a:lnTo>
                      <a:pt x="131" y="45"/>
                    </a:lnTo>
                    <a:lnTo>
                      <a:pt x="115" y="30"/>
                    </a:lnTo>
                    <a:lnTo>
                      <a:pt x="115" y="27"/>
                    </a:lnTo>
                    <a:lnTo>
                      <a:pt x="114" y="27"/>
                    </a:lnTo>
                    <a:lnTo>
                      <a:pt x="98" y="11"/>
                    </a:lnTo>
                    <a:lnTo>
                      <a:pt x="98" y="9"/>
                    </a:lnTo>
                    <a:lnTo>
                      <a:pt x="96" y="9"/>
                    </a:lnTo>
                    <a:lnTo>
                      <a:pt x="88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54545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8" name="Freeform 2224"/>
              <p:cNvSpPr>
                <a:spLocks/>
              </p:cNvSpPr>
              <p:nvPr/>
            </p:nvSpPr>
            <p:spPr bwMode="auto">
              <a:xfrm>
                <a:off x="3581" y="1574"/>
                <a:ext cx="50" cy="50"/>
              </a:xfrm>
              <a:custGeom>
                <a:avLst/>
                <a:gdLst>
                  <a:gd name="T0" fmla="*/ 12 w 151"/>
                  <a:gd name="T1" fmla="*/ 0 h 149"/>
                  <a:gd name="T2" fmla="*/ 16 w 151"/>
                  <a:gd name="T3" fmla="*/ 4 h 149"/>
                  <a:gd name="T4" fmla="*/ 16 w 151"/>
                  <a:gd name="T5" fmla="*/ 4 h 149"/>
                  <a:gd name="T6" fmla="*/ 20 w 151"/>
                  <a:gd name="T7" fmla="*/ 8 h 149"/>
                  <a:gd name="T8" fmla="*/ 20 w 151"/>
                  <a:gd name="T9" fmla="*/ 9 h 149"/>
                  <a:gd name="T10" fmla="*/ 20 w 151"/>
                  <a:gd name="T11" fmla="*/ 9 h 149"/>
                  <a:gd name="T12" fmla="*/ 25 w 151"/>
                  <a:gd name="T13" fmla="*/ 14 h 149"/>
                  <a:gd name="T14" fmla="*/ 25 w 151"/>
                  <a:gd name="T15" fmla="*/ 15 h 149"/>
                  <a:gd name="T16" fmla="*/ 25 w 151"/>
                  <a:gd name="T17" fmla="*/ 15 h 149"/>
                  <a:gd name="T18" fmla="*/ 31 w 151"/>
                  <a:gd name="T19" fmla="*/ 20 h 149"/>
                  <a:gd name="T20" fmla="*/ 31 w 151"/>
                  <a:gd name="T21" fmla="*/ 21 h 149"/>
                  <a:gd name="T22" fmla="*/ 25 w 151"/>
                  <a:gd name="T23" fmla="*/ 26 h 149"/>
                  <a:gd name="T24" fmla="*/ 25 w 151"/>
                  <a:gd name="T25" fmla="*/ 26 h 149"/>
                  <a:gd name="T26" fmla="*/ 25 w 151"/>
                  <a:gd name="T27" fmla="*/ 27 h 149"/>
                  <a:gd name="T28" fmla="*/ 20 w 151"/>
                  <a:gd name="T29" fmla="*/ 32 h 149"/>
                  <a:gd name="T30" fmla="*/ 19 w 151"/>
                  <a:gd name="T31" fmla="*/ 32 h 149"/>
                  <a:gd name="T32" fmla="*/ 19 w 151"/>
                  <a:gd name="T33" fmla="*/ 33 h 149"/>
                  <a:gd name="T34" fmla="*/ 12 w 151"/>
                  <a:gd name="T35" fmla="*/ 38 h 149"/>
                  <a:gd name="T36" fmla="*/ 6 w 151"/>
                  <a:gd name="T37" fmla="*/ 44 h 149"/>
                  <a:gd name="T38" fmla="*/ 0 w 151"/>
                  <a:gd name="T39" fmla="*/ 50 h 149"/>
                  <a:gd name="T40" fmla="*/ 20 w 151"/>
                  <a:gd name="T41" fmla="*/ 50 h 149"/>
                  <a:gd name="T42" fmla="*/ 20 w 151"/>
                  <a:gd name="T43" fmla="*/ 50 h 149"/>
                  <a:gd name="T44" fmla="*/ 25 w 151"/>
                  <a:gd name="T45" fmla="*/ 45 h 149"/>
                  <a:gd name="T46" fmla="*/ 31 w 151"/>
                  <a:gd name="T47" fmla="*/ 39 h 149"/>
                  <a:gd name="T48" fmla="*/ 37 w 151"/>
                  <a:gd name="T49" fmla="*/ 33 h 149"/>
                  <a:gd name="T50" fmla="*/ 38 w 151"/>
                  <a:gd name="T51" fmla="*/ 33 h 149"/>
                  <a:gd name="T52" fmla="*/ 38 w 151"/>
                  <a:gd name="T53" fmla="*/ 33 h 149"/>
                  <a:gd name="T54" fmla="*/ 43 w 151"/>
                  <a:gd name="T55" fmla="*/ 27 h 149"/>
                  <a:gd name="T56" fmla="*/ 44 w 151"/>
                  <a:gd name="T57" fmla="*/ 27 h 149"/>
                  <a:gd name="T58" fmla="*/ 44 w 151"/>
                  <a:gd name="T59" fmla="*/ 27 h 149"/>
                  <a:gd name="T60" fmla="*/ 50 w 151"/>
                  <a:gd name="T61" fmla="*/ 21 h 149"/>
                  <a:gd name="T62" fmla="*/ 50 w 151"/>
                  <a:gd name="T63" fmla="*/ 20 h 149"/>
                  <a:gd name="T64" fmla="*/ 49 w 151"/>
                  <a:gd name="T65" fmla="*/ 20 h 149"/>
                  <a:gd name="T66" fmla="*/ 44 w 151"/>
                  <a:gd name="T67" fmla="*/ 15 h 149"/>
                  <a:gd name="T68" fmla="*/ 44 w 151"/>
                  <a:gd name="T69" fmla="*/ 14 h 149"/>
                  <a:gd name="T70" fmla="*/ 44 w 151"/>
                  <a:gd name="T71" fmla="*/ 14 h 149"/>
                  <a:gd name="T72" fmla="*/ 38 w 151"/>
                  <a:gd name="T73" fmla="*/ 9 h 149"/>
                  <a:gd name="T74" fmla="*/ 38 w 151"/>
                  <a:gd name="T75" fmla="*/ 8 h 149"/>
                  <a:gd name="T76" fmla="*/ 38 w 151"/>
                  <a:gd name="T77" fmla="*/ 8 h 149"/>
                  <a:gd name="T78" fmla="*/ 32 w 151"/>
                  <a:gd name="T79" fmla="*/ 2 h 149"/>
                  <a:gd name="T80" fmla="*/ 30 w 151"/>
                  <a:gd name="T81" fmla="*/ 0 h 149"/>
                  <a:gd name="T82" fmla="*/ 12 w 151"/>
                  <a:gd name="T83" fmla="*/ 0 h 14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51"/>
                  <a:gd name="T127" fmla="*/ 0 h 149"/>
                  <a:gd name="T128" fmla="*/ 151 w 151"/>
                  <a:gd name="T129" fmla="*/ 149 h 14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51" h="149">
                    <a:moveTo>
                      <a:pt x="36" y="0"/>
                    </a:moveTo>
                    <a:lnTo>
                      <a:pt x="47" y="13"/>
                    </a:lnTo>
                    <a:lnTo>
                      <a:pt x="48" y="13"/>
                    </a:lnTo>
                    <a:lnTo>
                      <a:pt x="59" y="23"/>
                    </a:lnTo>
                    <a:lnTo>
                      <a:pt x="59" y="26"/>
                    </a:lnTo>
                    <a:lnTo>
                      <a:pt x="60" y="26"/>
                    </a:lnTo>
                    <a:lnTo>
                      <a:pt x="76" y="41"/>
                    </a:lnTo>
                    <a:lnTo>
                      <a:pt x="76" y="44"/>
                    </a:lnTo>
                    <a:lnTo>
                      <a:pt x="77" y="44"/>
                    </a:lnTo>
                    <a:lnTo>
                      <a:pt x="93" y="60"/>
                    </a:lnTo>
                    <a:lnTo>
                      <a:pt x="93" y="62"/>
                    </a:lnTo>
                    <a:lnTo>
                      <a:pt x="77" y="78"/>
                    </a:lnTo>
                    <a:lnTo>
                      <a:pt x="75" y="78"/>
                    </a:lnTo>
                    <a:lnTo>
                      <a:pt x="75" y="80"/>
                    </a:lnTo>
                    <a:lnTo>
                      <a:pt x="59" y="95"/>
                    </a:lnTo>
                    <a:lnTo>
                      <a:pt x="56" y="95"/>
                    </a:lnTo>
                    <a:lnTo>
                      <a:pt x="56" y="97"/>
                    </a:lnTo>
                    <a:lnTo>
                      <a:pt x="37" y="114"/>
                    </a:lnTo>
                    <a:lnTo>
                      <a:pt x="19" y="131"/>
                    </a:lnTo>
                    <a:lnTo>
                      <a:pt x="0" y="149"/>
                    </a:lnTo>
                    <a:lnTo>
                      <a:pt x="59" y="149"/>
                    </a:lnTo>
                    <a:lnTo>
                      <a:pt x="59" y="148"/>
                    </a:lnTo>
                    <a:lnTo>
                      <a:pt x="75" y="133"/>
                    </a:lnTo>
                    <a:lnTo>
                      <a:pt x="93" y="116"/>
                    </a:lnTo>
                    <a:lnTo>
                      <a:pt x="112" y="98"/>
                    </a:lnTo>
                    <a:lnTo>
                      <a:pt x="115" y="98"/>
                    </a:lnTo>
                    <a:lnTo>
                      <a:pt x="115" y="97"/>
                    </a:lnTo>
                    <a:lnTo>
                      <a:pt x="131" y="81"/>
                    </a:lnTo>
                    <a:lnTo>
                      <a:pt x="133" y="81"/>
                    </a:lnTo>
                    <a:lnTo>
                      <a:pt x="133" y="80"/>
                    </a:lnTo>
                    <a:lnTo>
                      <a:pt x="151" y="64"/>
                    </a:lnTo>
                    <a:lnTo>
                      <a:pt x="151" y="61"/>
                    </a:lnTo>
                    <a:lnTo>
                      <a:pt x="149" y="61"/>
                    </a:lnTo>
                    <a:lnTo>
                      <a:pt x="133" y="45"/>
                    </a:lnTo>
                    <a:lnTo>
                      <a:pt x="133" y="43"/>
                    </a:lnTo>
                    <a:lnTo>
                      <a:pt x="132" y="43"/>
                    </a:lnTo>
                    <a:lnTo>
                      <a:pt x="116" y="27"/>
                    </a:lnTo>
                    <a:lnTo>
                      <a:pt x="116" y="24"/>
                    </a:lnTo>
                    <a:lnTo>
                      <a:pt x="115" y="24"/>
                    </a:lnTo>
                    <a:lnTo>
                      <a:pt x="97" y="6"/>
                    </a:lnTo>
                    <a:lnTo>
                      <a:pt x="92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49" name="Freeform 2225"/>
              <p:cNvSpPr>
                <a:spLocks/>
              </p:cNvSpPr>
              <p:nvPr/>
            </p:nvSpPr>
            <p:spPr bwMode="auto">
              <a:xfrm>
                <a:off x="3313" y="1605"/>
                <a:ext cx="17" cy="19"/>
              </a:xfrm>
              <a:custGeom>
                <a:avLst/>
                <a:gdLst>
                  <a:gd name="T0" fmla="*/ 0 w 52"/>
                  <a:gd name="T1" fmla="*/ 0 h 55"/>
                  <a:gd name="T2" fmla="*/ 0 w 52"/>
                  <a:gd name="T3" fmla="*/ 19 h 55"/>
                  <a:gd name="T4" fmla="*/ 17 w 52"/>
                  <a:gd name="T5" fmla="*/ 19 h 55"/>
                  <a:gd name="T6" fmla="*/ 14 w 52"/>
                  <a:gd name="T7" fmla="*/ 16 h 55"/>
                  <a:gd name="T8" fmla="*/ 14 w 52"/>
                  <a:gd name="T9" fmla="*/ 16 h 55"/>
                  <a:gd name="T10" fmla="*/ 14 w 52"/>
                  <a:gd name="T11" fmla="*/ 16 h 55"/>
                  <a:gd name="T12" fmla="*/ 9 w 52"/>
                  <a:gd name="T13" fmla="*/ 10 h 55"/>
                  <a:gd name="T14" fmla="*/ 9 w 52"/>
                  <a:gd name="T15" fmla="*/ 9 h 55"/>
                  <a:gd name="T16" fmla="*/ 9 w 52"/>
                  <a:gd name="T17" fmla="*/ 9 h 55"/>
                  <a:gd name="T18" fmla="*/ 3 w 52"/>
                  <a:gd name="T19" fmla="*/ 3 h 55"/>
                  <a:gd name="T20" fmla="*/ 1 w 52"/>
                  <a:gd name="T21" fmla="*/ 0 h 55"/>
                  <a:gd name="T22" fmla="*/ 0 w 52"/>
                  <a:gd name="T23" fmla="*/ 0 h 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52"/>
                  <a:gd name="T37" fmla="*/ 0 h 55"/>
                  <a:gd name="T38" fmla="*/ 52 w 52"/>
                  <a:gd name="T39" fmla="*/ 55 h 5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52" h="55">
                    <a:moveTo>
                      <a:pt x="0" y="0"/>
                    </a:moveTo>
                    <a:lnTo>
                      <a:pt x="0" y="55"/>
                    </a:lnTo>
                    <a:lnTo>
                      <a:pt x="52" y="55"/>
                    </a:lnTo>
                    <a:lnTo>
                      <a:pt x="44" y="47"/>
                    </a:lnTo>
                    <a:lnTo>
                      <a:pt x="44" y="45"/>
                    </a:lnTo>
                    <a:lnTo>
                      <a:pt x="43" y="45"/>
                    </a:lnTo>
                    <a:lnTo>
                      <a:pt x="27" y="29"/>
                    </a:lnTo>
                    <a:lnTo>
                      <a:pt x="27" y="26"/>
                    </a:lnTo>
                    <a:lnTo>
                      <a:pt x="26" y="26"/>
                    </a:lnTo>
                    <a:lnTo>
                      <a:pt x="8" y="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0" name="Freeform 2226"/>
              <p:cNvSpPr>
                <a:spLocks/>
              </p:cNvSpPr>
              <p:nvPr/>
            </p:nvSpPr>
            <p:spPr bwMode="auto">
              <a:xfrm>
                <a:off x="3560" y="1574"/>
                <a:ext cx="52" cy="50"/>
              </a:xfrm>
              <a:custGeom>
                <a:avLst/>
                <a:gdLst>
                  <a:gd name="T0" fmla="*/ 14 w 156"/>
                  <a:gd name="T1" fmla="*/ 0 h 149"/>
                  <a:gd name="T2" fmla="*/ 16 w 156"/>
                  <a:gd name="T3" fmla="*/ 2 h 149"/>
                  <a:gd name="T4" fmla="*/ 16 w 156"/>
                  <a:gd name="T5" fmla="*/ 2 h 149"/>
                  <a:gd name="T6" fmla="*/ 21 w 156"/>
                  <a:gd name="T7" fmla="*/ 7 h 149"/>
                  <a:gd name="T8" fmla="*/ 21 w 156"/>
                  <a:gd name="T9" fmla="*/ 8 h 149"/>
                  <a:gd name="T10" fmla="*/ 21 w 156"/>
                  <a:gd name="T11" fmla="*/ 8 h 149"/>
                  <a:gd name="T12" fmla="*/ 27 w 156"/>
                  <a:gd name="T13" fmla="*/ 13 h 149"/>
                  <a:gd name="T14" fmla="*/ 27 w 156"/>
                  <a:gd name="T15" fmla="*/ 14 h 149"/>
                  <a:gd name="T16" fmla="*/ 27 w 156"/>
                  <a:gd name="T17" fmla="*/ 14 h 149"/>
                  <a:gd name="T18" fmla="*/ 32 w 156"/>
                  <a:gd name="T19" fmla="*/ 19 h 149"/>
                  <a:gd name="T20" fmla="*/ 32 w 156"/>
                  <a:gd name="T21" fmla="*/ 20 h 149"/>
                  <a:gd name="T22" fmla="*/ 27 w 156"/>
                  <a:gd name="T23" fmla="*/ 26 h 149"/>
                  <a:gd name="T24" fmla="*/ 26 w 156"/>
                  <a:gd name="T25" fmla="*/ 26 h 149"/>
                  <a:gd name="T26" fmla="*/ 26 w 156"/>
                  <a:gd name="T27" fmla="*/ 26 h 149"/>
                  <a:gd name="T28" fmla="*/ 21 w 156"/>
                  <a:gd name="T29" fmla="*/ 31 h 149"/>
                  <a:gd name="T30" fmla="*/ 20 w 156"/>
                  <a:gd name="T31" fmla="*/ 31 h 149"/>
                  <a:gd name="T32" fmla="*/ 20 w 156"/>
                  <a:gd name="T33" fmla="*/ 32 h 149"/>
                  <a:gd name="T34" fmla="*/ 14 w 156"/>
                  <a:gd name="T35" fmla="*/ 37 h 149"/>
                  <a:gd name="T36" fmla="*/ 8 w 156"/>
                  <a:gd name="T37" fmla="*/ 43 h 149"/>
                  <a:gd name="T38" fmla="*/ 1 w 156"/>
                  <a:gd name="T39" fmla="*/ 49 h 149"/>
                  <a:gd name="T40" fmla="*/ 0 w 156"/>
                  <a:gd name="T41" fmla="*/ 50 h 149"/>
                  <a:gd name="T42" fmla="*/ 21 w 156"/>
                  <a:gd name="T43" fmla="*/ 50 h 149"/>
                  <a:gd name="T44" fmla="*/ 21 w 156"/>
                  <a:gd name="T45" fmla="*/ 50 h 149"/>
                  <a:gd name="T46" fmla="*/ 26 w 156"/>
                  <a:gd name="T47" fmla="*/ 44 h 149"/>
                  <a:gd name="T48" fmla="*/ 27 w 156"/>
                  <a:gd name="T49" fmla="*/ 44 h 149"/>
                  <a:gd name="T50" fmla="*/ 27 w 156"/>
                  <a:gd name="T51" fmla="*/ 44 h 149"/>
                  <a:gd name="T52" fmla="*/ 32 w 156"/>
                  <a:gd name="T53" fmla="*/ 39 h 149"/>
                  <a:gd name="T54" fmla="*/ 33 w 156"/>
                  <a:gd name="T55" fmla="*/ 39 h 149"/>
                  <a:gd name="T56" fmla="*/ 33 w 156"/>
                  <a:gd name="T57" fmla="*/ 38 h 149"/>
                  <a:gd name="T58" fmla="*/ 39 w 156"/>
                  <a:gd name="T59" fmla="*/ 33 h 149"/>
                  <a:gd name="T60" fmla="*/ 46 w 156"/>
                  <a:gd name="T61" fmla="*/ 27 h 149"/>
                  <a:gd name="T62" fmla="*/ 52 w 156"/>
                  <a:gd name="T63" fmla="*/ 21 h 149"/>
                  <a:gd name="T64" fmla="*/ 52 w 156"/>
                  <a:gd name="T65" fmla="*/ 20 h 149"/>
                  <a:gd name="T66" fmla="*/ 51 w 156"/>
                  <a:gd name="T67" fmla="*/ 20 h 149"/>
                  <a:gd name="T68" fmla="*/ 46 w 156"/>
                  <a:gd name="T69" fmla="*/ 15 h 149"/>
                  <a:gd name="T70" fmla="*/ 46 w 156"/>
                  <a:gd name="T71" fmla="*/ 14 h 149"/>
                  <a:gd name="T72" fmla="*/ 46 w 156"/>
                  <a:gd name="T73" fmla="*/ 14 h 149"/>
                  <a:gd name="T74" fmla="*/ 40 w 156"/>
                  <a:gd name="T75" fmla="*/ 9 h 149"/>
                  <a:gd name="T76" fmla="*/ 40 w 156"/>
                  <a:gd name="T77" fmla="*/ 8 h 149"/>
                  <a:gd name="T78" fmla="*/ 40 w 156"/>
                  <a:gd name="T79" fmla="*/ 8 h 149"/>
                  <a:gd name="T80" fmla="*/ 34 w 156"/>
                  <a:gd name="T81" fmla="*/ 2 h 149"/>
                  <a:gd name="T82" fmla="*/ 33 w 156"/>
                  <a:gd name="T83" fmla="*/ 0 h 149"/>
                  <a:gd name="T84" fmla="*/ 14 w 156"/>
                  <a:gd name="T85" fmla="*/ 0 h 14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56"/>
                  <a:gd name="T130" fmla="*/ 0 h 149"/>
                  <a:gd name="T131" fmla="*/ 156 w 156"/>
                  <a:gd name="T132" fmla="*/ 149 h 14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56" h="149">
                    <a:moveTo>
                      <a:pt x="43" y="0"/>
                    </a:moveTo>
                    <a:lnTo>
                      <a:pt x="48" y="7"/>
                    </a:lnTo>
                    <a:lnTo>
                      <a:pt x="49" y="7"/>
                    </a:lnTo>
                    <a:lnTo>
                      <a:pt x="63" y="21"/>
                    </a:lnTo>
                    <a:lnTo>
                      <a:pt x="63" y="23"/>
                    </a:lnTo>
                    <a:lnTo>
                      <a:pt x="64" y="23"/>
                    </a:lnTo>
                    <a:lnTo>
                      <a:pt x="80" y="39"/>
                    </a:lnTo>
                    <a:lnTo>
                      <a:pt x="80" y="41"/>
                    </a:lnTo>
                    <a:lnTo>
                      <a:pt x="81" y="41"/>
                    </a:lnTo>
                    <a:lnTo>
                      <a:pt x="97" y="57"/>
                    </a:lnTo>
                    <a:lnTo>
                      <a:pt x="97" y="60"/>
                    </a:lnTo>
                    <a:lnTo>
                      <a:pt x="81" y="76"/>
                    </a:lnTo>
                    <a:lnTo>
                      <a:pt x="79" y="76"/>
                    </a:lnTo>
                    <a:lnTo>
                      <a:pt x="79" y="77"/>
                    </a:lnTo>
                    <a:lnTo>
                      <a:pt x="63" y="93"/>
                    </a:lnTo>
                    <a:lnTo>
                      <a:pt x="60" y="93"/>
                    </a:lnTo>
                    <a:lnTo>
                      <a:pt x="60" y="94"/>
                    </a:lnTo>
                    <a:lnTo>
                      <a:pt x="41" y="111"/>
                    </a:lnTo>
                    <a:lnTo>
                      <a:pt x="23" y="128"/>
                    </a:lnTo>
                    <a:lnTo>
                      <a:pt x="4" y="145"/>
                    </a:lnTo>
                    <a:lnTo>
                      <a:pt x="0" y="149"/>
                    </a:lnTo>
                    <a:lnTo>
                      <a:pt x="63" y="149"/>
                    </a:lnTo>
                    <a:lnTo>
                      <a:pt x="63" y="148"/>
                    </a:lnTo>
                    <a:lnTo>
                      <a:pt x="79" y="132"/>
                    </a:lnTo>
                    <a:lnTo>
                      <a:pt x="81" y="132"/>
                    </a:lnTo>
                    <a:lnTo>
                      <a:pt x="81" y="131"/>
                    </a:lnTo>
                    <a:lnTo>
                      <a:pt x="97" y="115"/>
                    </a:lnTo>
                    <a:lnTo>
                      <a:pt x="100" y="115"/>
                    </a:lnTo>
                    <a:lnTo>
                      <a:pt x="100" y="114"/>
                    </a:lnTo>
                    <a:lnTo>
                      <a:pt x="118" y="97"/>
                    </a:lnTo>
                    <a:lnTo>
                      <a:pt x="137" y="80"/>
                    </a:lnTo>
                    <a:lnTo>
                      <a:pt x="156" y="62"/>
                    </a:lnTo>
                    <a:lnTo>
                      <a:pt x="156" y="60"/>
                    </a:lnTo>
                    <a:lnTo>
                      <a:pt x="154" y="60"/>
                    </a:lnTo>
                    <a:lnTo>
                      <a:pt x="138" y="44"/>
                    </a:lnTo>
                    <a:lnTo>
                      <a:pt x="138" y="41"/>
                    </a:lnTo>
                    <a:lnTo>
                      <a:pt x="137" y="41"/>
                    </a:lnTo>
                    <a:lnTo>
                      <a:pt x="121" y="26"/>
                    </a:lnTo>
                    <a:lnTo>
                      <a:pt x="121" y="23"/>
                    </a:lnTo>
                    <a:lnTo>
                      <a:pt x="120" y="23"/>
                    </a:lnTo>
                    <a:lnTo>
                      <a:pt x="102" y="5"/>
                    </a:lnTo>
                    <a:lnTo>
                      <a:pt x="98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1" name="Freeform 2227"/>
              <p:cNvSpPr>
                <a:spLocks/>
              </p:cNvSpPr>
              <p:nvPr/>
            </p:nvSpPr>
            <p:spPr bwMode="auto">
              <a:xfrm>
                <a:off x="3313" y="1574"/>
                <a:ext cx="8" cy="8"/>
              </a:xfrm>
              <a:custGeom>
                <a:avLst/>
                <a:gdLst>
                  <a:gd name="T0" fmla="*/ 0 w 26"/>
                  <a:gd name="T1" fmla="*/ 0 h 23"/>
                  <a:gd name="T2" fmla="*/ 0 w 26"/>
                  <a:gd name="T3" fmla="*/ 8 h 23"/>
                  <a:gd name="T4" fmla="*/ 3 w 26"/>
                  <a:gd name="T5" fmla="*/ 5 h 23"/>
                  <a:gd name="T6" fmla="*/ 4 w 26"/>
                  <a:gd name="T7" fmla="*/ 5 h 23"/>
                  <a:gd name="T8" fmla="*/ 4 w 26"/>
                  <a:gd name="T9" fmla="*/ 4 h 23"/>
                  <a:gd name="T10" fmla="*/ 8 w 26"/>
                  <a:gd name="T11" fmla="*/ 0 h 23"/>
                  <a:gd name="T12" fmla="*/ 0 w 26"/>
                  <a:gd name="T13" fmla="*/ 0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6"/>
                  <a:gd name="T22" fmla="*/ 0 h 23"/>
                  <a:gd name="T23" fmla="*/ 26 w 26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6" h="23">
                    <a:moveTo>
                      <a:pt x="0" y="0"/>
                    </a:moveTo>
                    <a:lnTo>
                      <a:pt x="0" y="23"/>
                    </a:lnTo>
                    <a:lnTo>
                      <a:pt x="11" y="13"/>
                    </a:lnTo>
                    <a:lnTo>
                      <a:pt x="14" y="13"/>
                    </a:lnTo>
                    <a:lnTo>
                      <a:pt x="14" y="11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2" name="Freeform 2228"/>
              <p:cNvSpPr>
                <a:spLocks/>
              </p:cNvSpPr>
              <p:nvPr/>
            </p:nvSpPr>
            <p:spPr bwMode="auto">
              <a:xfrm>
                <a:off x="3313" y="1586"/>
                <a:ext cx="35" cy="38"/>
              </a:xfrm>
              <a:custGeom>
                <a:avLst/>
                <a:gdLst>
                  <a:gd name="T0" fmla="*/ 0 w 107"/>
                  <a:gd name="T1" fmla="*/ 0 h 113"/>
                  <a:gd name="T2" fmla="*/ 0 w 107"/>
                  <a:gd name="T3" fmla="*/ 20 h 113"/>
                  <a:gd name="T4" fmla="*/ 1 w 107"/>
                  <a:gd name="T5" fmla="*/ 20 h 113"/>
                  <a:gd name="T6" fmla="*/ 2 w 107"/>
                  <a:gd name="T7" fmla="*/ 22 h 113"/>
                  <a:gd name="T8" fmla="*/ 2 w 107"/>
                  <a:gd name="T9" fmla="*/ 23 h 113"/>
                  <a:gd name="T10" fmla="*/ 3 w 107"/>
                  <a:gd name="T11" fmla="*/ 23 h 113"/>
                  <a:gd name="T12" fmla="*/ 9 w 107"/>
                  <a:gd name="T13" fmla="*/ 29 h 113"/>
                  <a:gd name="T14" fmla="*/ 14 w 107"/>
                  <a:gd name="T15" fmla="*/ 35 h 113"/>
                  <a:gd name="T16" fmla="*/ 17 w 107"/>
                  <a:gd name="T17" fmla="*/ 38 h 113"/>
                  <a:gd name="T18" fmla="*/ 35 w 107"/>
                  <a:gd name="T19" fmla="*/ 38 h 113"/>
                  <a:gd name="T20" fmla="*/ 33 w 107"/>
                  <a:gd name="T21" fmla="*/ 35 h 113"/>
                  <a:gd name="T22" fmla="*/ 27 w 107"/>
                  <a:gd name="T23" fmla="*/ 29 h 113"/>
                  <a:gd name="T24" fmla="*/ 27 w 107"/>
                  <a:gd name="T25" fmla="*/ 28 h 113"/>
                  <a:gd name="T26" fmla="*/ 26 w 107"/>
                  <a:gd name="T27" fmla="*/ 28 h 113"/>
                  <a:gd name="T28" fmla="*/ 21 w 107"/>
                  <a:gd name="T29" fmla="*/ 23 h 113"/>
                  <a:gd name="T30" fmla="*/ 21 w 107"/>
                  <a:gd name="T31" fmla="*/ 22 h 113"/>
                  <a:gd name="T32" fmla="*/ 21 w 107"/>
                  <a:gd name="T33" fmla="*/ 22 h 113"/>
                  <a:gd name="T34" fmla="*/ 15 w 107"/>
                  <a:gd name="T35" fmla="*/ 17 h 113"/>
                  <a:gd name="T36" fmla="*/ 15 w 107"/>
                  <a:gd name="T37" fmla="*/ 16 h 113"/>
                  <a:gd name="T38" fmla="*/ 15 w 107"/>
                  <a:gd name="T39" fmla="*/ 16 h 113"/>
                  <a:gd name="T40" fmla="*/ 9 w 107"/>
                  <a:gd name="T41" fmla="*/ 10 h 113"/>
                  <a:gd name="T42" fmla="*/ 4 w 107"/>
                  <a:gd name="T43" fmla="*/ 4 h 113"/>
                  <a:gd name="T44" fmla="*/ 1 w 107"/>
                  <a:gd name="T45" fmla="*/ 0 h 113"/>
                  <a:gd name="T46" fmla="*/ 0 w 107"/>
                  <a:gd name="T47" fmla="*/ 0 h 11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107"/>
                  <a:gd name="T73" fmla="*/ 0 h 113"/>
                  <a:gd name="T74" fmla="*/ 107 w 107"/>
                  <a:gd name="T75" fmla="*/ 113 h 11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107" h="113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7" y="64"/>
                    </a:lnTo>
                    <a:lnTo>
                      <a:pt x="7" y="67"/>
                    </a:lnTo>
                    <a:lnTo>
                      <a:pt x="8" y="67"/>
                    </a:lnTo>
                    <a:lnTo>
                      <a:pt x="26" y="85"/>
                    </a:lnTo>
                    <a:lnTo>
                      <a:pt x="43" y="104"/>
                    </a:lnTo>
                    <a:lnTo>
                      <a:pt x="51" y="113"/>
                    </a:lnTo>
                    <a:lnTo>
                      <a:pt x="107" y="113"/>
                    </a:lnTo>
                    <a:lnTo>
                      <a:pt x="100" y="105"/>
                    </a:lnTo>
                    <a:lnTo>
                      <a:pt x="82" y="87"/>
                    </a:lnTo>
                    <a:lnTo>
                      <a:pt x="82" y="84"/>
                    </a:lnTo>
                    <a:lnTo>
                      <a:pt x="80" y="84"/>
                    </a:lnTo>
                    <a:lnTo>
                      <a:pt x="64" y="68"/>
                    </a:lnTo>
                    <a:lnTo>
                      <a:pt x="64" y="66"/>
                    </a:lnTo>
                    <a:lnTo>
                      <a:pt x="63" y="66"/>
                    </a:lnTo>
                    <a:lnTo>
                      <a:pt x="47" y="50"/>
                    </a:lnTo>
                    <a:lnTo>
                      <a:pt x="47" y="47"/>
                    </a:lnTo>
                    <a:lnTo>
                      <a:pt x="46" y="47"/>
                    </a:lnTo>
                    <a:lnTo>
                      <a:pt x="28" y="29"/>
                    </a:lnTo>
                    <a:lnTo>
                      <a:pt x="11" y="1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575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3" name="Freeform 2229"/>
              <p:cNvSpPr>
                <a:spLocks/>
              </p:cNvSpPr>
              <p:nvPr/>
            </p:nvSpPr>
            <p:spPr bwMode="auto">
              <a:xfrm>
                <a:off x="3541" y="1574"/>
                <a:ext cx="52" cy="50"/>
              </a:xfrm>
              <a:custGeom>
                <a:avLst/>
                <a:gdLst>
                  <a:gd name="T0" fmla="*/ 15 w 155"/>
                  <a:gd name="T1" fmla="*/ 0 h 149"/>
                  <a:gd name="T2" fmla="*/ 15 w 155"/>
                  <a:gd name="T3" fmla="*/ 1 h 149"/>
                  <a:gd name="T4" fmla="*/ 15 w 155"/>
                  <a:gd name="T5" fmla="*/ 1 h 149"/>
                  <a:gd name="T6" fmla="*/ 21 w 155"/>
                  <a:gd name="T7" fmla="*/ 7 h 149"/>
                  <a:gd name="T8" fmla="*/ 27 w 155"/>
                  <a:gd name="T9" fmla="*/ 13 h 149"/>
                  <a:gd name="T10" fmla="*/ 33 w 155"/>
                  <a:gd name="T11" fmla="*/ 19 h 149"/>
                  <a:gd name="T12" fmla="*/ 33 w 155"/>
                  <a:gd name="T13" fmla="*/ 20 h 149"/>
                  <a:gd name="T14" fmla="*/ 28 w 155"/>
                  <a:gd name="T15" fmla="*/ 25 h 149"/>
                  <a:gd name="T16" fmla="*/ 27 w 155"/>
                  <a:gd name="T17" fmla="*/ 25 h 149"/>
                  <a:gd name="T18" fmla="*/ 27 w 155"/>
                  <a:gd name="T19" fmla="*/ 26 h 149"/>
                  <a:gd name="T20" fmla="*/ 21 w 155"/>
                  <a:gd name="T21" fmla="*/ 31 h 149"/>
                  <a:gd name="T22" fmla="*/ 20 w 155"/>
                  <a:gd name="T23" fmla="*/ 31 h 149"/>
                  <a:gd name="T24" fmla="*/ 20 w 155"/>
                  <a:gd name="T25" fmla="*/ 31 h 149"/>
                  <a:gd name="T26" fmla="*/ 14 w 155"/>
                  <a:gd name="T27" fmla="*/ 37 h 149"/>
                  <a:gd name="T28" fmla="*/ 8 w 155"/>
                  <a:gd name="T29" fmla="*/ 43 h 149"/>
                  <a:gd name="T30" fmla="*/ 2 w 155"/>
                  <a:gd name="T31" fmla="*/ 48 h 149"/>
                  <a:gd name="T32" fmla="*/ 0 w 155"/>
                  <a:gd name="T33" fmla="*/ 50 h 149"/>
                  <a:gd name="T34" fmla="*/ 19 w 155"/>
                  <a:gd name="T35" fmla="*/ 50 h 149"/>
                  <a:gd name="T36" fmla="*/ 19 w 155"/>
                  <a:gd name="T37" fmla="*/ 50 h 149"/>
                  <a:gd name="T38" fmla="*/ 22 w 155"/>
                  <a:gd name="T39" fmla="*/ 48 h 149"/>
                  <a:gd name="T40" fmla="*/ 22 w 155"/>
                  <a:gd name="T41" fmla="*/ 47 h 149"/>
                  <a:gd name="T42" fmla="*/ 27 w 155"/>
                  <a:gd name="T43" fmla="*/ 43 h 149"/>
                  <a:gd name="T44" fmla="*/ 33 w 155"/>
                  <a:gd name="T45" fmla="*/ 38 h 149"/>
                  <a:gd name="T46" fmla="*/ 39 w 155"/>
                  <a:gd name="T47" fmla="*/ 32 h 149"/>
                  <a:gd name="T48" fmla="*/ 40 w 155"/>
                  <a:gd name="T49" fmla="*/ 32 h 149"/>
                  <a:gd name="T50" fmla="*/ 40 w 155"/>
                  <a:gd name="T51" fmla="*/ 31 h 149"/>
                  <a:gd name="T52" fmla="*/ 46 w 155"/>
                  <a:gd name="T53" fmla="*/ 26 h 149"/>
                  <a:gd name="T54" fmla="*/ 46 w 155"/>
                  <a:gd name="T55" fmla="*/ 26 h 149"/>
                  <a:gd name="T56" fmla="*/ 46 w 155"/>
                  <a:gd name="T57" fmla="*/ 26 h 149"/>
                  <a:gd name="T58" fmla="*/ 52 w 155"/>
                  <a:gd name="T59" fmla="*/ 20 h 149"/>
                  <a:gd name="T60" fmla="*/ 52 w 155"/>
                  <a:gd name="T61" fmla="*/ 19 h 149"/>
                  <a:gd name="T62" fmla="*/ 52 w 155"/>
                  <a:gd name="T63" fmla="*/ 19 h 149"/>
                  <a:gd name="T64" fmla="*/ 46 w 155"/>
                  <a:gd name="T65" fmla="*/ 14 h 149"/>
                  <a:gd name="T66" fmla="*/ 46 w 155"/>
                  <a:gd name="T67" fmla="*/ 13 h 149"/>
                  <a:gd name="T68" fmla="*/ 46 w 155"/>
                  <a:gd name="T69" fmla="*/ 13 h 149"/>
                  <a:gd name="T70" fmla="*/ 41 w 155"/>
                  <a:gd name="T71" fmla="*/ 8 h 149"/>
                  <a:gd name="T72" fmla="*/ 41 w 155"/>
                  <a:gd name="T73" fmla="*/ 7 h 149"/>
                  <a:gd name="T74" fmla="*/ 40 w 155"/>
                  <a:gd name="T75" fmla="*/ 7 h 149"/>
                  <a:gd name="T76" fmla="*/ 34 w 155"/>
                  <a:gd name="T77" fmla="*/ 1 h 149"/>
                  <a:gd name="T78" fmla="*/ 34 w 155"/>
                  <a:gd name="T79" fmla="*/ 0 h 149"/>
                  <a:gd name="T80" fmla="*/ 15 w 155"/>
                  <a:gd name="T81" fmla="*/ 0 h 1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55"/>
                  <a:gd name="T124" fmla="*/ 0 h 149"/>
                  <a:gd name="T125" fmla="*/ 155 w 155"/>
                  <a:gd name="T126" fmla="*/ 149 h 1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55" h="149">
                    <a:moveTo>
                      <a:pt x="45" y="0"/>
                    </a:moveTo>
                    <a:lnTo>
                      <a:pt x="45" y="2"/>
                    </a:lnTo>
                    <a:lnTo>
                      <a:pt x="46" y="2"/>
                    </a:lnTo>
                    <a:lnTo>
                      <a:pt x="64" y="21"/>
                    </a:lnTo>
                    <a:lnTo>
                      <a:pt x="81" y="39"/>
                    </a:lnTo>
                    <a:lnTo>
                      <a:pt x="98" y="57"/>
                    </a:lnTo>
                    <a:lnTo>
                      <a:pt x="98" y="59"/>
                    </a:lnTo>
                    <a:lnTo>
                      <a:pt x="82" y="74"/>
                    </a:lnTo>
                    <a:lnTo>
                      <a:pt x="80" y="74"/>
                    </a:lnTo>
                    <a:lnTo>
                      <a:pt x="80" y="76"/>
                    </a:lnTo>
                    <a:lnTo>
                      <a:pt x="64" y="91"/>
                    </a:lnTo>
                    <a:lnTo>
                      <a:pt x="61" y="91"/>
                    </a:lnTo>
                    <a:lnTo>
                      <a:pt x="61" y="93"/>
                    </a:lnTo>
                    <a:lnTo>
                      <a:pt x="42" y="110"/>
                    </a:lnTo>
                    <a:lnTo>
                      <a:pt x="24" y="127"/>
                    </a:lnTo>
                    <a:lnTo>
                      <a:pt x="5" y="144"/>
                    </a:lnTo>
                    <a:lnTo>
                      <a:pt x="0" y="149"/>
                    </a:lnTo>
                    <a:lnTo>
                      <a:pt x="58" y="149"/>
                    </a:lnTo>
                    <a:lnTo>
                      <a:pt x="58" y="148"/>
                    </a:lnTo>
                    <a:lnTo>
                      <a:pt x="66" y="142"/>
                    </a:lnTo>
                    <a:lnTo>
                      <a:pt x="66" y="141"/>
                    </a:lnTo>
                    <a:lnTo>
                      <a:pt x="80" y="129"/>
                    </a:lnTo>
                    <a:lnTo>
                      <a:pt x="98" y="112"/>
                    </a:lnTo>
                    <a:lnTo>
                      <a:pt x="117" y="94"/>
                    </a:lnTo>
                    <a:lnTo>
                      <a:pt x="120" y="94"/>
                    </a:lnTo>
                    <a:lnTo>
                      <a:pt x="120" y="93"/>
                    </a:lnTo>
                    <a:lnTo>
                      <a:pt x="136" y="77"/>
                    </a:lnTo>
                    <a:lnTo>
                      <a:pt x="138" y="77"/>
                    </a:lnTo>
                    <a:lnTo>
                      <a:pt x="138" y="76"/>
                    </a:lnTo>
                    <a:lnTo>
                      <a:pt x="155" y="60"/>
                    </a:lnTo>
                    <a:lnTo>
                      <a:pt x="155" y="57"/>
                    </a:lnTo>
                    <a:lnTo>
                      <a:pt x="154" y="57"/>
                    </a:lnTo>
                    <a:lnTo>
                      <a:pt x="138" y="41"/>
                    </a:lnTo>
                    <a:lnTo>
                      <a:pt x="138" y="39"/>
                    </a:lnTo>
                    <a:lnTo>
                      <a:pt x="137" y="39"/>
                    </a:lnTo>
                    <a:lnTo>
                      <a:pt x="121" y="23"/>
                    </a:lnTo>
                    <a:lnTo>
                      <a:pt x="121" y="21"/>
                    </a:lnTo>
                    <a:lnTo>
                      <a:pt x="120" y="21"/>
                    </a:lnTo>
                    <a:lnTo>
                      <a:pt x="102" y="2"/>
                    </a:lnTo>
                    <a:lnTo>
                      <a:pt x="101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4" name="Freeform 2230"/>
              <p:cNvSpPr>
                <a:spLocks/>
              </p:cNvSpPr>
              <p:nvPr/>
            </p:nvSpPr>
            <p:spPr bwMode="auto">
              <a:xfrm>
                <a:off x="3313" y="1574"/>
                <a:ext cx="53" cy="50"/>
              </a:xfrm>
              <a:custGeom>
                <a:avLst/>
                <a:gdLst>
                  <a:gd name="T0" fmla="*/ 8 w 161"/>
                  <a:gd name="T1" fmla="*/ 0 h 149"/>
                  <a:gd name="T2" fmla="*/ 8 w 161"/>
                  <a:gd name="T3" fmla="*/ 0 h 149"/>
                  <a:gd name="T4" fmla="*/ 5 w 161"/>
                  <a:gd name="T5" fmla="*/ 4 h 149"/>
                  <a:gd name="T6" fmla="*/ 4 w 161"/>
                  <a:gd name="T7" fmla="*/ 4 h 149"/>
                  <a:gd name="T8" fmla="*/ 4 w 161"/>
                  <a:gd name="T9" fmla="*/ 4 h 149"/>
                  <a:gd name="T10" fmla="*/ 0 w 161"/>
                  <a:gd name="T11" fmla="*/ 7 h 149"/>
                  <a:gd name="T12" fmla="*/ 0 w 161"/>
                  <a:gd name="T13" fmla="*/ 13 h 149"/>
                  <a:gd name="T14" fmla="*/ 1 w 161"/>
                  <a:gd name="T15" fmla="*/ 13 h 149"/>
                  <a:gd name="T16" fmla="*/ 3 w 161"/>
                  <a:gd name="T17" fmla="*/ 15 h 149"/>
                  <a:gd name="T18" fmla="*/ 3 w 161"/>
                  <a:gd name="T19" fmla="*/ 16 h 149"/>
                  <a:gd name="T20" fmla="*/ 4 w 161"/>
                  <a:gd name="T21" fmla="*/ 16 h 149"/>
                  <a:gd name="T22" fmla="*/ 9 w 161"/>
                  <a:gd name="T23" fmla="*/ 21 h 149"/>
                  <a:gd name="T24" fmla="*/ 9 w 161"/>
                  <a:gd name="T25" fmla="*/ 22 h 149"/>
                  <a:gd name="T26" fmla="*/ 9 w 161"/>
                  <a:gd name="T27" fmla="*/ 22 h 149"/>
                  <a:gd name="T28" fmla="*/ 15 w 161"/>
                  <a:gd name="T29" fmla="*/ 29 h 149"/>
                  <a:gd name="T30" fmla="*/ 21 w 161"/>
                  <a:gd name="T31" fmla="*/ 35 h 149"/>
                  <a:gd name="T32" fmla="*/ 26 w 161"/>
                  <a:gd name="T33" fmla="*/ 41 h 149"/>
                  <a:gd name="T34" fmla="*/ 33 w 161"/>
                  <a:gd name="T35" fmla="*/ 47 h 149"/>
                  <a:gd name="T36" fmla="*/ 33 w 161"/>
                  <a:gd name="T37" fmla="*/ 48 h 149"/>
                  <a:gd name="T38" fmla="*/ 33 w 161"/>
                  <a:gd name="T39" fmla="*/ 48 h 149"/>
                  <a:gd name="T40" fmla="*/ 35 w 161"/>
                  <a:gd name="T41" fmla="*/ 50 h 149"/>
                  <a:gd name="T42" fmla="*/ 53 w 161"/>
                  <a:gd name="T43" fmla="*/ 50 h 149"/>
                  <a:gd name="T44" fmla="*/ 50 w 161"/>
                  <a:gd name="T45" fmla="*/ 46 h 149"/>
                  <a:gd name="T46" fmla="*/ 49 w 161"/>
                  <a:gd name="T47" fmla="*/ 46 h 149"/>
                  <a:gd name="T48" fmla="*/ 46 w 161"/>
                  <a:gd name="T49" fmla="*/ 42 h 149"/>
                  <a:gd name="T50" fmla="*/ 46 w 161"/>
                  <a:gd name="T51" fmla="*/ 41 h 149"/>
                  <a:gd name="T52" fmla="*/ 45 w 161"/>
                  <a:gd name="T53" fmla="*/ 41 h 149"/>
                  <a:gd name="T54" fmla="*/ 40 w 161"/>
                  <a:gd name="T55" fmla="*/ 36 h 149"/>
                  <a:gd name="T56" fmla="*/ 40 w 161"/>
                  <a:gd name="T57" fmla="*/ 35 h 149"/>
                  <a:gd name="T58" fmla="*/ 40 w 161"/>
                  <a:gd name="T59" fmla="*/ 35 h 149"/>
                  <a:gd name="T60" fmla="*/ 34 w 161"/>
                  <a:gd name="T61" fmla="*/ 30 h 149"/>
                  <a:gd name="T62" fmla="*/ 34 w 161"/>
                  <a:gd name="T63" fmla="*/ 29 h 149"/>
                  <a:gd name="T64" fmla="*/ 34 w 161"/>
                  <a:gd name="T65" fmla="*/ 29 h 149"/>
                  <a:gd name="T66" fmla="*/ 28 w 161"/>
                  <a:gd name="T67" fmla="*/ 23 h 149"/>
                  <a:gd name="T68" fmla="*/ 22 w 161"/>
                  <a:gd name="T69" fmla="*/ 16 h 149"/>
                  <a:gd name="T70" fmla="*/ 17 w 161"/>
                  <a:gd name="T71" fmla="*/ 11 h 149"/>
                  <a:gd name="T72" fmla="*/ 17 w 161"/>
                  <a:gd name="T73" fmla="*/ 10 h 149"/>
                  <a:gd name="T74" fmla="*/ 22 w 161"/>
                  <a:gd name="T75" fmla="*/ 5 h 149"/>
                  <a:gd name="T76" fmla="*/ 23 w 161"/>
                  <a:gd name="T77" fmla="*/ 5 h 149"/>
                  <a:gd name="T78" fmla="*/ 23 w 161"/>
                  <a:gd name="T79" fmla="*/ 5 h 149"/>
                  <a:gd name="T80" fmla="*/ 28 w 161"/>
                  <a:gd name="T81" fmla="*/ 0 h 149"/>
                  <a:gd name="T82" fmla="*/ 8 w 161"/>
                  <a:gd name="T83" fmla="*/ 0 h 14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1"/>
                  <a:gd name="T127" fmla="*/ 0 h 149"/>
                  <a:gd name="T128" fmla="*/ 161 w 161"/>
                  <a:gd name="T129" fmla="*/ 149 h 14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1" h="149">
                    <a:moveTo>
                      <a:pt x="24" y="0"/>
                    </a:moveTo>
                    <a:lnTo>
                      <a:pt x="24" y="1"/>
                    </a:lnTo>
                    <a:lnTo>
                      <a:pt x="14" y="11"/>
                    </a:lnTo>
                    <a:lnTo>
                      <a:pt x="11" y="11"/>
                    </a:lnTo>
                    <a:lnTo>
                      <a:pt x="11" y="13"/>
                    </a:lnTo>
                    <a:lnTo>
                      <a:pt x="0" y="22"/>
                    </a:lnTo>
                    <a:lnTo>
                      <a:pt x="0" y="38"/>
                    </a:lnTo>
                    <a:lnTo>
                      <a:pt x="2" y="38"/>
                    </a:lnTo>
                    <a:lnTo>
                      <a:pt x="10" y="45"/>
                    </a:lnTo>
                    <a:lnTo>
                      <a:pt x="10" y="48"/>
                    </a:lnTo>
                    <a:lnTo>
                      <a:pt x="11" y="48"/>
                    </a:lnTo>
                    <a:lnTo>
                      <a:pt x="27" y="64"/>
                    </a:lnTo>
                    <a:lnTo>
                      <a:pt x="27" y="66"/>
                    </a:lnTo>
                    <a:lnTo>
                      <a:pt x="28" y="66"/>
                    </a:lnTo>
                    <a:lnTo>
                      <a:pt x="46" y="85"/>
                    </a:lnTo>
                    <a:lnTo>
                      <a:pt x="63" y="103"/>
                    </a:lnTo>
                    <a:lnTo>
                      <a:pt x="80" y="121"/>
                    </a:lnTo>
                    <a:lnTo>
                      <a:pt x="99" y="140"/>
                    </a:lnTo>
                    <a:lnTo>
                      <a:pt x="99" y="142"/>
                    </a:lnTo>
                    <a:lnTo>
                      <a:pt x="100" y="142"/>
                    </a:lnTo>
                    <a:lnTo>
                      <a:pt x="106" y="149"/>
                    </a:lnTo>
                    <a:lnTo>
                      <a:pt x="161" y="149"/>
                    </a:lnTo>
                    <a:lnTo>
                      <a:pt x="151" y="136"/>
                    </a:lnTo>
                    <a:lnTo>
                      <a:pt x="149" y="136"/>
                    </a:lnTo>
                    <a:lnTo>
                      <a:pt x="139" y="125"/>
                    </a:lnTo>
                    <a:lnTo>
                      <a:pt x="139" y="123"/>
                    </a:lnTo>
                    <a:lnTo>
                      <a:pt x="138" y="123"/>
                    </a:lnTo>
                    <a:lnTo>
                      <a:pt x="122" y="107"/>
                    </a:lnTo>
                    <a:lnTo>
                      <a:pt x="122" y="104"/>
                    </a:lnTo>
                    <a:lnTo>
                      <a:pt x="120" y="104"/>
                    </a:lnTo>
                    <a:lnTo>
                      <a:pt x="104" y="89"/>
                    </a:lnTo>
                    <a:lnTo>
                      <a:pt x="104" y="86"/>
                    </a:lnTo>
                    <a:lnTo>
                      <a:pt x="103" y="86"/>
                    </a:lnTo>
                    <a:lnTo>
                      <a:pt x="86" y="68"/>
                    </a:lnTo>
                    <a:lnTo>
                      <a:pt x="68" y="49"/>
                    </a:lnTo>
                    <a:lnTo>
                      <a:pt x="52" y="34"/>
                    </a:lnTo>
                    <a:lnTo>
                      <a:pt x="52" y="31"/>
                    </a:lnTo>
                    <a:lnTo>
                      <a:pt x="68" y="15"/>
                    </a:lnTo>
                    <a:lnTo>
                      <a:pt x="71" y="15"/>
                    </a:lnTo>
                    <a:lnTo>
                      <a:pt x="71" y="14"/>
                    </a:lnTo>
                    <a:lnTo>
                      <a:pt x="86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858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5" name="Freeform 2231"/>
              <p:cNvSpPr>
                <a:spLocks/>
              </p:cNvSpPr>
              <p:nvPr/>
            </p:nvSpPr>
            <p:spPr bwMode="auto">
              <a:xfrm>
                <a:off x="3329" y="1574"/>
                <a:ext cx="56" cy="50"/>
              </a:xfrm>
              <a:custGeom>
                <a:avLst/>
                <a:gdLst>
                  <a:gd name="T0" fmla="*/ 11 w 166"/>
                  <a:gd name="T1" fmla="*/ 0 h 149"/>
                  <a:gd name="T2" fmla="*/ 11 w 166"/>
                  <a:gd name="T3" fmla="*/ 0 h 149"/>
                  <a:gd name="T4" fmla="*/ 7 w 166"/>
                  <a:gd name="T5" fmla="*/ 5 h 149"/>
                  <a:gd name="T6" fmla="*/ 6 w 166"/>
                  <a:gd name="T7" fmla="*/ 5 h 149"/>
                  <a:gd name="T8" fmla="*/ 6 w 166"/>
                  <a:gd name="T9" fmla="*/ 5 h 149"/>
                  <a:gd name="T10" fmla="*/ 1 w 166"/>
                  <a:gd name="T11" fmla="*/ 10 h 149"/>
                  <a:gd name="T12" fmla="*/ 0 w 166"/>
                  <a:gd name="T13" fmla="*/ 10 h 149"/>
                  <a:gd name="T14" fmla="*/ 6 w 166"/>
                  <a:gd name="T15" fmla="*/ 16 h 149"/>
                  <a:gd name="T16" fmla="*/ 11 w 166"/>
                  <a:gd name="T17" fmla="*/ 23 h 149"/>
                  <a:gd name="T18" fmla="*/ 18 w 166"/>
                  <a:gd name="T19" fmla="*/ 29 h 149"/>
                  <a:gd name="T20" fmla="*/ 18 w 166"/>
                  <a:gd name="T21" fmla="*/ 30 h 149"/>
                  <a:gd name="T22" fmla="*/ 18 w 166"/>
                  <a:gd name="T23" fmla="*/ 30 h 149"/>
                  <a:gd name="T24" fmla="*/ 24 w 166"/>
                  <a:gd name="T25" fmla="*/ 35 h 149"/>
                  <a:gd name="T26" fmla="*/ 24 w 166"/>
                  <a:gd name="T27" fmla="*/ 36 h 149"/>
                  <a:gd name="T28" fmla="*/ 24 w 166"/>
                  <a:gd name="T29" fmla="*/ 36 h 149"/>
                  <a:gd name="T30" fmla="*/ 30 w 166"/>
                  <a:gd name="T31" fmla="*/ 41 h 149"/>
                  <a:gd name="T32" fmla="*/ 30 w 166"/>
                  <a:gd name="T33" fmla="*/ 42 h 149"/>
                  <a:gd name="T34" fmla="*/ 30 w 166"/>
                  <a:gd name="T35" fmla="*/ 42 h 149"/>
                  <a:gd name="T36" fmla="*/ 36 w 166"/>
                  <a:gd name="T37" fmla="*/ 48 h 149"/>
                  <a:gd name="T38" fmla="*/ 37 w 166"/>
                  <a:gd name="T39" fmla="*/ 50 h 149"/>
                  <a:gd name="T40" fmla="*/ 56 w 166"/>
                  <a:gd name="T41" fmla="*/ 50 h 149"/>
                  <a:gd name="T42" fmla="*/ 52 w 166"/>
                  <a:gd name="T43" fmla="*/ 46 h 149"/>
                  <a:gd name="T44" fmla="*/ 52 w 166"/>
                  <a:gd name="T45" fmla="*/ 46 h 149"/>
                  <a:gd name="T46" fmla="*/ 49 w 166"/>
                  <a:gd name="T47" fmla="*/ 42 h 149"/>
                  <a:gd name="T48" fmla="*/ 43 w 166"/>
                  <a:gd name="T49" fmla="*/ 36 h 149"/>
                  <a:gd name="T50" fmla="*/ 37 w 166"/>
                  <a:gd name="T51" fmla="*/ 30 h 149"/>
                  <a:gd name="T52" fmla="*/ 37 w 166"/>
                  <a:gd name="T53" fmla="*/ 29 h 149"/>
                  <a:gd name="T54" fmla="*/ 36 w 166"/>
                  <a:gd name="T55" fmla="*/ 29 h 149"/>
                  <a:gd name="T56" fmla="*/ 31 w 166"/>
                  <a:gd name="T57" fmla="*/ 23 h 149"/>
                  <a:gd name="T58" fmla="*/ 31 w 166"/>
                  <a:gd name="T59" fmla="*/ 23 h 149"/>
                  <a:gd name="T60" fmla="*/ 30 w 166"/>
                  <a:gd name="T61" fmla="*/ 23 h 149"/>
                  <a:gd name="T62" fmla="*/ 25 w 166"/>
                  <a:gd name="T63" fmla="*/ 17 h 149"/>
                  <a:gd name="T64" fmla="*/ 25 w 166"/>
                  <a:gd name="T65" fmla="*/ 16 h 149"/>
                  <a:gd name="T66" fmla="*/ 25 w 166"/>
                  <a:gd name="T67" fmla="*/ 16 h 149"/>
                  <a:gd name="T68" fmla="*/ 20 w 166"/>
                  <a:gd name="T69" fmla="*/ 11 h 149"/>
                  <a:gd name="T70" fmla="*/ 20 w 166"/>
                  <a:gd name="T71" fmla="*/ 11 h 149"/>
                  <a:gd name="T72" fmla="*/ 25 w 166"/>
                  <a:gd name="T73" fmla="*/ 6 h 149"/>
                  <a:gd name="T74" fmla="*/ 26 w 166"/>
                  <a:gd name="T75" fmla="*/ 6 h 149"/>
                  <a:gd name="T76" fmla="*/ 26 w 166"/>
                  <a:gd name="T77" fmla="*/ 5 h 149"/>
                  <a:gd name="T78" fmla="*/ 31 w 166"/>
                  <a:gd name="T79" fmla="*/ 0 h 149"/>
                  <a:gd name="T80" fmla="*/ 11 w 166"/>
                  <a:gd name="T81" fmla="*/ 0 h 14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66"/>
                  <a:gd name="T124" fmla="*/ 0 h 149"/>
                  <a:gd name="T125" fmla="*/ 166 w 166"/>
                  <a:gd name="T126" fmla="*/ 149 h 149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66" h="149">
                    <a:moveTo>
                      <a:pt x="34" y="0"/>
                    </a:moveTo>
                    <a:lnTo>
                      <a:pt x="34" y="1"/>
                    </a:lnTo>
                    <a:lnTo>
                      <a:pt x="21" y="14"/>
                    </a:lnTo>
                    <a:lnTo>
                      <a:pt x="18" y="14"/>
                    </a:lnTo>
                    <a:lnTo>
                      <a:pt x="18" y="15"/>
                    </a:lnTo>
                    <a:lnTo>
                      <a:pt x="2" y="31"/>
                    </a:lnTo>
                    <a:lnTo>
                      <a:pt x="0" y="31"/>
                    </a:lnTo>
                    <a:lnTo>
                      <a:pt x="17" y="49"/>
                    </a:lnTo>
                    <a:lnTo>
                      <a:pt x="34" y="68"/>
                    </a:lnTo>
                    <a:lnTo>
                      <a:pt x="53" y="86"/>
                    </a:lnTo>
                    <a:lnTo>
                      <a:pt x="53" y="89"/>
                    </a:lnTo>
                    <a:lnTo>
                      <a:pt x="54" y="89"/>
                    </a:lnTo>
                    <a:lnTo>
                      <a:pt x="70" y="104"/>
                    </a:lnTo>
                    <a:lnTo>
                      <a:pt x="70" y="107"/>
                    </a:lnTo>
                    <a:lnTo>
                      <a:pt x="72" y="107"/>
                    </a:lnTo>
                    <a:lnTo>
                      <a:pt x="88" y="123"/>
                    </a:lnTo>
                    <a:lnTo>
                      <a:pt x="88" y="125"/>
                    </a:lnTo>
                    <a:lnTo>
                      <a:pt x="89" y="125"/>
                    </a:lnTo>
                    <a:lnTo>
                      <a:pt x="106" y="144"/>
                    </a:lnTo>
                    <a:lnTo>
                      <a:pt x="110" y="149"/>
                    </a:lnTo>
                    <a:lnTo>
                      <a:pt x="166" y="149"/>
                    </a:lnTo>
                    <a:lnTo>
                      <a:pt x="155" y="136"/>
                    </a:lnTo>
                    <a:lnTo>
                      <a:pt x="154" y="136"/>
                    </a:lnTo>
                    <a:lnTo>
                      <a:pt x="145" y="125"/>
                    </a:lnTo>
                    <a:lnTo>
                      <a:pt x="127" y="107"/>
                    </a:lnTo>
                    <a:lnTo>
                      <a:pt x="109" y="89"/>
                    </a:lnTo>
                    <a:lnTo>
                      <a:pt x="109" y="86"/>
                    </a:lnTo>
                    <a:lnTo>
                      <a:pt x="107" y="86"/>
                    </a:lnTo>
                    <a:lnTo>
                      <a:pt x="92" y="70"/>
                    </a:lnTo>
                    <a:lnTo>
                      <a:pt x="92" y="68"/>
                    </a:lnTo>
                    <a:lnTo>
                      <a:pt x="90" y="68"/>
                    </a:lnTo>
                    <a:lnTo>
                      <a:pt x="74" y="52"/>
                    </a:lnTo>
                    <a:lnTo>
                      <a:pt x="74" y="49"/>
                    </a:lnTo>
                    <a:lnTo>
                      <a:pt x="73" y="49"/>
                    </a:lnTo>
                    <a:lnTo>
                      <a:pt x="58" y="34"/>
                    </a:lnTo>
                    <a:lnTo>
                      <a:pt x="58" y="32"/>
                    </a:lnTo>
                    <a:lnTo>
                      <a:pt x="74" y="17"/>
                    </a:lnTo>
                    <a:lnTo>
                      <a:pt x="77" y="17"/>
                    </a:lnTo>
                    <a:lnTo>
                      <a:pt x="77" y="15"/>
                    </a:lnTo>
                    <a:lnTo>
                      <a:pt x="93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6" name="Freeform 2232"/>
              <p:cNvSpPr>
                <a:spLocks/>
              </p:cNvSpPr>
              <p:nvPr/>
            </p:nvSpPr>
            <p:spPr bwMode="auto">
              <a:xfrm>
                <a:off x="3521" y="1574"/>
                <a:ext cx="54" cy="50"/>
              </a:xfrm>
              <a:custGeom>
                <a:avLst/>
                <a:gdLst>
                  <a:gd name="T0" fmla="*/ 17 w 160"/>
                  <a:gd name="T1" fmla="*/ 0 h 149"/>
                  <a:gd name="T2" fmla="*/ 22 w 160"/>
                  <a:gd name="T3" fmla="*/ 6 h 149"/>
                  <a:gd name="T4" fmla="*/ 28 w 160"/>
                  <a:gd name="T5" fmla="*/ 12 h 149"/>
                  <a:gd name="T6" fmla="*/ 34 w 160"/>
                  <a:gd name="T7" fmla="*/ 18 h 149"/>
                  <a:gd name="T8" fmla="*/ 34 w 160"/>
                  <a:gd name="T9" fmla="*/ 19 h 149"/>
                  <a:gd name="T10" fmla="*/ 29 w 160"/>
                  <a:gd name="T11" fmla="*/ 24 h 149"/>
                  <a:gd name="T12" fmla="*/ 28 w 160"/>
                  <a:gd name="T13" fmla="*/ 24 h 149"/>
                  <a:gd name="T14" fmla="*/ 28 w 160"/>
                  <a:gd name="T15" fmla="*/ 24 h 149"/>
                  <a:gd name="T16" fmla="*/ 22 w 160"/>
                  <a:gd name="T17" fmla="*/ 30 h 149"/>
                  <a:gd name="T18" fmla="*/ 22 w 160"/>
                  <a:gd name="T19" fmla="*/ 30 h 149"/>
                  <a:gd name="T20" fmla="*/ 22 w 160"/>
                  <a:gd name="T21" fmla="*/ 30 h 149"/>
                  <a:gd name="T22" fmla="*/ 16 w 160"/>
                  <a:gd name="T23" fmla="*/ 36 h 149"/>
                  <a:gd name="T24" fmla="*/ 15 w 160"/>
                  <a:gd name="T25" fmla="*/ 36 h 149"/>
                  <a:gd name="T26" fmla="*/ 15 w 160"/>
                  <a:gd name="T27" fmla="*/ 36 h 149"/>
                  <a:gd name="T28" fmla="*/ 9 w 160"/>
                  <a:gd name="T29" fmla="*/ 42 h 149"/>
                  <a:gd name="T30" fmla="*/ 3 w 160"/>
                  <a:gd name="T31" fmla="*/ 47 h 149"/>
                  <a:gd name="T32" fmla="*/ 0 w 160"/>
                  <a:gd name="T33" fmla="*/ 50 h 149"/>
                  <a:gd name="T34" fmla="*/ 21 w 160"/>
                  <a:gd name="T35" fmla="*/ 50 h 149"/>
                  <a:gd name="T36" fmla="*/ 21 w 160"/>
                  <a:gd name="T37" fmla="*/ 50 h 149"/>
                  <a:gd name="T38" fmla="*/ 22 w 160"/>
                  <a:gd name="T39" fmla="*/ 49 h 149"/>
                  <a:gd name="T40" fmla="*/ 22 w 160"/>
                  <a:gd name="T41" fmla="*/ 49 h 149"/>
                  <a:gd name="T42" fmla="*/ 22 w 160"/>
                  <a:gd name="T43" fmla="*/ 48 h 149"/>
                  <a:gd name="T44" fmla="*/ 28 w 160"/>
                  <a:gd name="T45" fmla="*/ 43 h 149"/>
                  <a:gd name="T46" fmla="*/ 29 w 160"/>
                  <a:gd name="T47" fmla="*/ 43 h 149"/>
                  <a:gd name="T48" fmla="*/ 29 w 160"/>
                  <a:gd name="T49" fmla="*/ 43 h 149"/>
                  <a:gd name="T50" fmla="*/ 34 w 160"/>
                  <a:gd name="T51" fmla="*/ 37 h 149"/>
                  <a:gd name="T52" fmla="*/ 35 w 160"/>
                  <a:gd name="T53" fmla="*/ 37 h 149"/>
                  <a:gd name="T54" fmla="*/ 35 w 160"/>
                  <a:gd name="T55" fmla="*/ 37 h 149"/>
                  <a:gd name="T56" fmla="*/ 41 w 160"/>
                  <a:gd name="T57" fmla="*/ 31 h 149"/>
                  <a:gd name="T58" fmla="*/ 48 w 160"/>
                  <a:gd name="T59" fmla="*/ 26 h 149"/>
                  <a:gd name="T60" fmla="*/ 54 w 160"/>
                  <a:gd name="T61" fmla="*/ 20 h 149"/>
                  <a:gd name="T62" fmla="*/ 54 w 160"/>
                  <a:gd name="T63" fmla="*/ 19 h 149"/>
                  <a:gd name="T64" fmla="*/ 53 w 160"/>
                  <a:gd name="T65" fmla="*/ 19 h 149"/>
                  <a:gd name="T66" fmla="*/ 48 w 160"/>
                  <a:gd name="T67" fmla="*/ 13 h 149"/>
                  <a:gd name="T68" fmla="*/ 48 w 160"/>
                  <a:gd name="T69" fmla="*/ 13 h 149"/>
                  <a:gd name="T70" fmla="*/ 48 w 160"/>
                  <a:gd name="T71" fmla="*/ 13 h 149"/>
                  <a:gd name="T72" fmla="*/ 42 w 160"/>
                  <a:gd name="T73" fmla="*/ 7 h 149"/>
                  <a:gd name="T74" fmla="*/ 42 w 160"/>
                  <a:gd name="T75" fmla="*/ 6 h 149"/>
                  <a:gd name="T76" fmla="*/ 42 w 160"/>
                  <a:gd name="T77" fmla="*/ 6 h 149"/>
                  <a:gd name="T78" fmla="*/ 36 w 160"/>
                  <a:gd name="T79" fmla="*/ 0 h 149"/>
                  <a:gd name="T80" fmla="*/ 36 w 160"/>
                  <a:gd name="T81" fmla="*/ 0 h 149"/>
                  <a:gd name="T82" fmla="*/ 17 w 160"/>
                  <a:gd name="T83" fmla="*/ 0 h 14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60"/>
                  <a:gd name="T127" fmla="*/ 0 h 149"/>
                  <a:gd name="T128" fmla="*/ 160 w 160"/>
                  <a:gd name="T129" fmla="*/ 149 h 14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60" h="149">
                    <a:moveTo>
                      <a:pt x="49" y="0"/>
                    </a:moveTo>
                    <a:lnTo>
                      <a:pt x="66" y="18"/>
                    </a:lnTo>
                    <a:lnTo>
                      <a:pt x="84" y="36"/>
                    </a:lnTo>
                    <a:lnTo>
                      <a:pt x="101" y="55"/>
                    </a:lnTo>
                    <a:lnTo>
                      <a:pt x="101" y="56"/>
                    </a:lnTo>
                    <a:lnTo>
                      <a:pt x="85" y="72"/>
                    </a:lnTo>
                    <a:lnTo>
                      <a:pt x="82" y="72"/>
                    </a:lnTo>
                    <a:lnTo>
                      <a:pt x="82" y="73"/>
                    </a:lnTo>
                    <a:lnTo>
                      <a:pt x="66" y="89"/>
                    </a:lnTo>
                    <a:lnTo>
                      <a:pt x="64" y="89"/>
                    </a:lnTo>
                    <a:lnTo>
                      <a:pt x="64" y="90"/>
                    </a:lnTo>
                    <a:lnTo>
                      <a:pt x="48" y="106"/>
                    </a:lnTo>
                    <a:lnTo>
                      <a:pt x="45" y="106"/>
                    </a:lnTo>
                    <a:lnTo>
                      <a:pt x="45" y="107"/>
                    </a:lnTo>
                    <a:lnTo>
                      <a:pt x="27" y="124"/>
                    </a:lnTo>
                    <a:lnTo>
                      <a:pt x="8" y="141"/>
                    </a:lnTo>
                    <a:lnTo>
                      <a:pt x="0" y="149"/>
                    </a:lnTo>
                    <a:lnTo>
                      <a:pt x="61" y="149"/>
                    </a:lnTo>
                    <a:lnTo>
                      <a:pt x="61" y="148"/>
                    </a:lnTo>
                    <a:lnTo>
                      <a:pt x="64" y="145"/>
                    </a:lnTo>
                    <a:lnTo>
                      <a:pt x="66" y="145"/>
                    </a:lnTo>
                    <a:lnTo>
                      <a:pt x="66" y="144"/>
                    </a:lnTo>
                    <a:lnTo>
                      <a:pt x="82" y="128"/>
                    </a:lnTo>
                    <a:lnTo>
                      <a:pt x="85" y="128"/>
                    </a:lnTo>
                    <a:lnTo>
                      <a:pt x="85" y="127"/>
                    </a:lnTo>
                    <a:lnTo>
                      <a:pt x="101" y="111"/>
                    </a:lnTo>
                    <a:lnTo>
                      <a:pt x="104" y="111"/>
                    </a:lnTo>
                    <a:lnTo>
                      <a:pt x="104" y="110"/>
                    </a:lnTo>
                    <a:lnTo>
                      <a:pt x="122" y="93"/>
                    </a:lnTo>
                    <a:lnTo>
                      <a:pt x="141" y="76"/>
                    </a:lnTo>
                    <a:lnTo>
                      <a:pt x="160" y="59"/>
                    </a:lnTo>
                    <a:lnTo>
                      <a:pt x="160" y="56"/>
                    </a:lnTo>
                    <a:lnTo>
                      <a:pt x="158" y="56"/>
                    </a:lnTo>
                    <a:lnTo>
                      <a:pt x="142" y="40"/>
                    </a:lnTo>
                    <a:lnTo>
                      <a:pt x="142" y="38"/>
                    </a:lnTo>
                    <a:lnTo>
                      <a:pt x="141" y="38"/>
                    </a:lnTo>
                    <a:lnTo>
                      <a:pt x="125" y="22"/>
                    </a:lnTo>
                    <a:lnTo>
                      <a:pt x="125" y="19"/>
                    </a:lnTo>
                    <a:lnTo>
                      <a:pt x="124" y="19"/>
                    </a:lnTo>
                    <a:lnTo>
                      <a:pt x="106" y="1"/>
                    </a:lnTo>
                    <a:lnTo>
                      <a:pt x="106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7" name="Freeform 2233"/>
              <p:cNvSpPr>
                <a:spLocks/>
              </p:cNvSpPr>
              <p:nvPr/>
            </p:nvSpPr>
            <p:spPr bwMode="auto">
              <a:xfrm>
                <a:off x="3348" y="1574"/>
                <a:ext cx="55" cy="50"/>
              </a:xfrm>
              <a:custGeom>
                <a:avLst/>
                <a:gdLst>
                  <a:gd name="T0" fmla="*/ 12 w 165"/>
                  <a:gd name="T1" fmla="*/ 0 h 149"/>
                  <a:gd name="T2" fmla="*/ 12 w 165"/>
                  <a:gd name="T3" fmla="*/ 0 h 149"/>
                  <a:gd name="T4" fmla="*/ 7 w 165"/>
                  <a:gd name="T5" fmla="*/ 5 h 149"/>
                  <a:gd name="T6" fmla="*/ 0 w 165"/>
                  <a:gd name="T7" fmla="*/ 11 h 149"/>
                  <a:gd name="T8" fmla="*/ 0 w 165"/>
                  <a:gd name="T9" fmla="*/ 11 h 149"/>
                  <a:gd name="T10" fmla="*/ 6 w 165"/>
                  <a:gd name="T11" fmla="*/ 17 h 149"/>
                  <a:gd name="T12" fmla="*/ 11 w 165"/>
                  <a:gd name="T13" fmla="*/ 23 h 149"/>
                  <a:gd name="T14" fmla="*/ 17 w 165"/>
                  <a:gd name="T15" fmla="*/ 29 h 149"/>
                  <a:gd name="T16" fmla="*/ 23 w 165"/>
                  <a:gd name="T17" fmla="*/ 36 h 149"/>
                  <a:gd name="T18" fmla="*/ 23 w 165"/>
                  <a:gd name="T19" fmla="*/ 36 h 149"/>
                  <a:gd name="T20" fmla="*/ 24 w 165"/>
                  <a:gd name="T21" fmla="*/ 36 h 149"/>
                  <a:gd name="T22" fmla="*/ 29 w 165"/>
                  <a:gd name="T23" fmla="*/ 42 h 149"/>
                  <a:gd name="T24" fmla="*/ 29 w 165"/>
                  <a:gd name="T25" fmla="*/ 43 h 149"/>
                  <a:gd name="T26" fmla="*/ 30 w 165"/>
                  <a:gd name="T27" fmla="*/ 43 h 149"/>
                  <a:gd name="T28" fmla="*/ 35 w 165"/>
                  <a:gd name="T29" fmla="*/ 48 h 149"/>
                  <a:gd name="T30" fmla="*/ 35 w 165"/>
                  <a:gd name="T31" fmla="*/ 49 h 149"/>
                  <a:gd name="T32" fmla="*/ 35 w 165"/>
                  <a:gd name="T33" fmla="*/ 49 h 149"/>
                  <a:gd name="T34" fmla="*/ 36 w 165"/>
                  <a:gd name="T35" fmla="*/ 50 h 149"/>
                  <a:gd name="T36" fmla="*/ 55 w 165"/>
                  <a:gd name="T37" fmla="*/ 50 h 149"/>
                  <a:gd name="T38" fmla="*/ 50 w 165"/>
                  <a:gd name="T39" fmla="*/ 46 h 149"/>
                  <a:gd name="T40" fmla="*/ 50 w 165"/>
                  <a:gd name="T41" fmla="*/ 45 h 149"/>
                  <a:gd name="T42" fmla="*/ 50 w 165"/>
                  <a:gd name="T43" fmla="*/ 45 h 149"/>
                  <a:gd name="T44" fmla="*/ 44 w 165"/>
                  <a:gd name="T45" fmla="*/ 39 h 149"/>
                  <a:gd name="T46" fmla="*/ 38 w 165"/>
                  <a:gd name="T47" fmla="*/ 32 h 149"/>
                  <a:gd name="T48" fmla="*/ 31 w 165"/>
                  <a:gd name="T49" fmla="*/ 26 h 149"/>
                  <a:gd name="T50" fmla="*/ 31 w 165"/>
                  <a:gd name="T51" fmla="*/ 24 h 149"/>
                  <a:gd name="T52" fmla="*/ 31 w 165"/>
                  <a:gd name="T53" fmla="*/ 24 h 149"/>
                  <a:gd name="T54" fmla="*/ 25 w 165"/>
                  <a:gd name="T55" fmla="*/ 18 h 149"/>
                  <a:gd name="T56" fmla="*/ 19 w 165"/>
                  <a:gd name="T57" fmla="*/ 12 h 149"/>
                  <a:gd name="T58" fmla="*/ 19 w 165"/>
                  <a:gd name="T59" fmla="*/ 12 h 149"/>
                  <a:gd name="T60" fmla="*/ 25 w 165"/>
                  <a:gd name="T61" fmla="*/ 6 h 149"/>
                  <a:gd name="T62" fmla="*/ 26 w 165"/>
                  <a:gd name="T63" fmla="*/ 6 h 149"/>
                  <a:gd name="T64" fmla="*/ 26 w 165"/>
                  <a:gd name="T65" fmla="*/ 6 h 149"/>
                  <a:gd name="T66" fmla="*/ 31 w 165"/>
                  <a:gd name="T67" fmla="*/ 1 h 149"/>
                  <a:gd name="T68" fmla="*/ 32 w 165"/>
                  <a:gd name="T69" fmla="*/ 1 h 149"/>
                  <a:gd name="T70" fmla="*/ 32 w 165"/>
                  <a:gd name="T71" fmla="*/ 0 h 149"/>
                  <a:gd name="T72" fmla="*/ 32 w 165"/>
                  <a:gd name="T73" fmla="*/ 0 h 149"/>
                  <a:gd name="T74" fmla="*/ 32 w 165"/>
                  <a:gd name="T75" fmla="*/ 0 h 149"/>
                  <a:gd name="T76" fmla="*/ 12 w 165"/>
                  <a:gd name="T77" fmla="*/ 0 h 149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5"/>
                  <a:gd name="T118" fmla="*/ 0 h 149"/>
                  <a:gd name="T119" fmla="*/ 165 w 165"/>
                  <a:gd name="T120" fmla="*/ 149 h 149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5" h="149">
                    <a:moveTo>
                      <a:pt x="36" y="0"/>
                    </a:moveTo>
                    <a:lnTo>
                      <a:pt x="36" y="1"/>
                    </a:lnTo>
                    <a:lnTo>
                      <a:pt x="20" y="15"/>
                    </a:lnTo>
                    <a:lnTo>
                      <a:pt x="1" y="32"/>
                    </a:lnTo>
                    <a:lnTo>
                      <a:pt x="0" y="32"/>
                    </a:lnTo>
                    <a:lnTo>
                      <a:pt x="17" y="51"/>
                    </a:lnTo>
                    <a:lnTo>
                      <a:pt x="34" y="69"/>
                    </a:lnTo>
                    <a:lnTo>
                      <a:pt x="51" y="87"/>
                    </a:lnTo>
                    <a:lnTo>
                      <a:pt x="70" y="106"/>
                    </a:lnTo>
                    <a:lnTo>
                      <a:pt x="70" y="108"/>
                    </a:lnTo>
                    <a:lnTo>
                      <a:pt x="71" y="108"/>
                    </a:lnTo>
                    <a:lnTo>
                      <a:pt x="87" y="124"/>
                    </a:lnTo>
                    <a:lnTo>
                      <a:pt x="87" y="127"/>
                    </a:lnTo>
                    <a:lnTo>
                      <a:pt x="89" y="127"/>
                    </a:lnTo>
                    <a:lnTo>
                      <a:pt x="105" y="142"/>
                    </a:lnTo>
                    <a:lnTo>
                      <a:pt x="105" y="145"/>
                    </a:lnTo>
                    <a:lnTo>
                      <a:pt x="106" y="145"/>
                    </a:lnTo>
                    <a:lnTo>
                      <a:pt x="109" y="149"/>
                    </a:lnTo>
                    <a:lnTo>
                      <a:pt x="165" y="149"/>
                    </a:lnTo>
                    <a:lnTo>
                      <a:pt x="151" y="136"/>
                    </a:lnTo>
                    <a:lnTo>
                      <a:pt x="151" y="133"/>
                    </a:lnTo>
                    <a:lnTo>
                      <a:pt x="150" y="133"/>
                    </a:lnTo>
                    <a:lnTo>
                      <a:pt x="133" y="115"/>
                    </a:lnTo>
                    <a:lnTo>
                      <a:pt x="113" y="94"/>
                    </a:lnTo>
                    <a:lnTo>
                      <a:pt x="94" y="76"/>
                    </a:lnTo>
                    <a:lnTo>
                      <a:pt x="94" y="73"/>
                    </a:lnTo>
                    <a:lnTo>
                      <a:pt x="93" y="73"/>
                    </a:lnTo>
                    <a:lnTo>
                      <a:pt x="75" y="55"/>
                    </a:lnTo>
                    <a:lnTo>
                      <a:pt x="58" y="36"/>
                    </a:lnTo>
                    <a:lnTo>
                      <a:pt x="58" y="35"/>
                    </a:lnTo>
                    <a:lnTo>
                      <a:pt x="74" y="19"/>
                    </a:lnTo>
                    <a:lnTo>
                      <a:pt x="77" y="19"/>
                    </a:lnTo>
                    <a:lnTo>
                      <a:pt x="77" y="18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5" y="1"/>
                    </a:lnTo>
                    <a:lnTo>
                      <a:pt x="97" y="1"/>
                    </a:lnTo>
                    <a:lnTo>
                      <a:pt x="97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8" name="Freeform 2234"/>
              <p:cNvSpPr>
                <a:spLocks/>
              </p:cNvSpPr>
              <p:nvPr/>
            </p:nvSpPr>
            <p:spPr bwMode="auto">
              <a:xfrm>
                <a:off x="3502" y="1574"/>
                <a:ext cx="53" cy="50"/>
              </a:xfrm>
              <a:custGeom>
                <a:avLst/>
                <a:gdLst>
                  <a:gd name="T0" fmla="*/ 18 w 159"/>
                  <a:gd name="T1" fmla="*/ 0 h 149"/>
                  <a:gd name="T2" fmla="*/ 18 w 159"/>
                  <a:gd name="T3" fmla="*/ 1 h 149"/>
                  <a:gd name="T4" fmla="*/ 18 w 159"/>
                  <a:gd name="T5" fmla="*/ 1 h 149"/>
                  <a:gd name="T6" fmla="*/ 23 w 159"/>
                  <a:gd name="T7" fmla="*/ 6 h 149"/>
                  <a:gd name="T8" fmla="*/ 23 w 159"/>
                  <a:gd name="T9" fmla="*/ 7 h 149"/>
                  <a:gd name="T10" fmla="*/ 24 w 159"/>
                  <a:gd name="T11" fmla="*/ 7 h 149"/>
                  <a:gd name="T12" fmla="*/ 29 w 159"/>
                  <a:gd name="T13" fmla="*/ 12 h 149"/>
                  <a:gd name="T14" fmla="*/ 34 w 159"/>
                  <a:gd name="T15" fmla="*/ 17 h 149"/>
                  <a:gd name="T16" fmla="*/ 34 w 159"/>
                  <a:gd name="T17" fmla="*/ 18 h 149"/>
                  <a:gd name="T18" fmla="*/ 29 w 159"/>
                  <a:gd name="T19" fmla="*/ 23 h 149"/>
                  <a:gd name="T20" fmla="*/ 28 w 159"/>
                  <a:gd name="T21" fmla="*/ 23 h 149"/>
                  <a:gd name="T22" fmla="*/ 28 w 159"/>
                  <a:gd name="T23" fmla="*/ 24 h 149"/>
                  <a:gd name="T24" fmla="*/ 23 w 159"/>
                  <a:gd name="T25" fmla="*/ 29 h 149"/>
                  <a:gd name="T26" fmla="*/ 22 w 159"/>
                  <a:gd name="T27" fmla="*/ 29 h 149"/>
                  <a:gd name="T28" fmla="*/ 22 w 159"/>
                  <a:gd name="T29" fmla="*/ 30 h 149"/>
                  <a:gd name="T30" fmla="*/ 16 w 159"/>
                  <a:gd name="T31" fmla="*/ 35 h 149"/>
                  <a:gd name="T32" fmla="*/ 15 w 159"/>
                  <a:gd name="T33" fmla="*/ 35 h 149"/>
                  <a:gd name="T34" fmla="*/ 15 w 159"/>
                  <a:gd name="T35" fmla="*/ 36 h 149"/>
                  <a:gd name="T36" fmla="*/ 10 w 159"/>
                  <a:gd name="T37" fmla="*/ 41 h 149"/>
                  <a:gd name="T38" fmla="*/ 9 w 159"/>
                  <a:gd name="T39" fmla="*/ 41 h 149"/>
                  <a:gd name="T40" fmla="*/ 9 w 159"/>
                  <a:gd name="T41" fmla="*/ 41 h 149"/>
                  <a:gd name="T42" fmla="*/ 3 w 159"/>
                  <a:gd name="T43" fmla="*/ 47 h 149"/>
                  <a:gd name="T44" fmla="*/ 0 w 159"/>
                  <a:gd name="T45" fmla="*/ 50 h 149"/>
                  <a:gd name="T46" fmla="*/ 19 w 159"/>
                  <a:gd name="T47" fmla="*/ 50 h 149"/>
                  <a:gd name="T48" fmla="*/ 19 w 159"/>
                  <a:gd name="T49" fmla="*/ 50 h 149"/>
                  <a:gd name="T50" fmla="*/ 21 w 159"/>
                  <a:gd name="T51" fmla="*/ 48 h 149"/>
                  <a:gd name="T52" fmla="*/ 22 w 159"/>
                  <a:gd name="T53" fmla="*/ 48 h 149"/>
                  <a:gd name="T54" fmla="*/ 22 w 159"/>
                  <a:gd name="T55" fmla="*/ 47 h 149"/>
                  <a:gd name="T56" fmla="*/ 27 w 159"/>
                  <a:gd name="T57" fmla="*/ 42 h 149"/>
                  <a:gd name="T58" fmla="*/ 28 w 159"/>
                  <a:gd name="T59" fmla="*/ 42 h 149"/>
                  <a:gd name="T60" fmla="*/ 28 w 159"/>
                  <a:gd name="T61" fmla="*/ 42 h 149"/>
                  <a:gd name="T62" fmla="*/ 34 w 159"/>
                  <a:gd name="T63" fmla="*/ 36 h 149"/>
                  <a:gd name="T64" fmla="*/ 41 w 159"/>
                  <a:gd name="T65" fmla="*/ 30 h 149"/>
                  <a:gd name="T66" fmla="*/ 47 w 159"/>
                  <a:gd name="T67" fmla="*/ 24 h 149"/>
                  <a:gd name="T68" fmla="*/ 53 w 159"/>
                  <a:gd name="T69" fmla="*/ 19 h 149"/>
                  <a:gd name="T70" fmla="*/ 53 w 159"/>
                  <a:gd name="T71" fmla="*/ 18 h 149"/>
                  <a:gd name="T72" fmla="*/ 53 w 159"/>
                  <a:gd name="T73" fmla="*/ 18 h 149"/>
                  <a:gd name="T74" fmla="*/ 47 w 159"/>
                  <a:gd name="T75" fmla="*/ 13 h 149"/>
                  <a:gd name="T76" fmla="*/ 47 w 159"/>
                  <a:gd name="T77" fmla="*/ 12 h 149"/>
                  <a:gd name="T78" fmla="*/ 47 w 159"/>
                  <a:gd name="T79" fmla="*/ 12 h 149"/>
                  <a:gd name="T80" fmla="*/ 42 w 159"/>
                  <a:gd name="T81" fmla="*/ 6 h 149"/>
                  <a:gd name="T82" fmla="*/ 42 w 159"/>
                  <a:gd name="T83" fmla="*/ 6 h 149"/>
                  <a:gd name="T84" fmla="*/ 41 w 159"/>
                  <a:gd name="T85" fmla="*/ 6 h 149"/>
                  <a:gd name="T86" fmla="*/ 36 w 159"/>
                  <a:gd name="T87" fmla="*/ 0 h 149"/>
                  <a:gd name="T88" fmla="*/ 18 w 159"/>
                  <a:gd name="T89" fmla="*/ 0 h 14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59"/>
                  <a:gd name="T136" fmla="*/ 0 h 149"/>
                  <a:gd name="T137" fmla="*/ 159 w 159"/>
                  <a:gd name="T138" fmla="*/ 149 h 14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59" h="149">
                    <a:moveTo>
                      <a:pt x="53" y="0"/>
                    </a:moveTo>
                    <a:lnTo>
                      <a:pt x="53" y="2"/>
                    </a:lnTo>
                    <a:lnTo>
                      <a:pt x="54" y="2"/>
                    </a:lnTo>
                    <a:lnTo>
                      <a:pt x="70" y="18"/>
                    </a:lnTo>
                    <a:lnTo>
                      <a:pt x="70" y="21"/>
                    </a:lnTo>
                    <a:lnTo>
                      <a:pt x="72" y="21"/>
                    </a:lnTo>
                    <a:lnTo>
                      <a:pt x="86" y="36"/>
                    </a:lnTo>
                    <a:lnTo>
                      <a:pt x="102" y="52"/>
                    </a:lnTo>
                    <a:lnTo>
                      <a:pt x="102" y="55"/>
                    </a:lnTo>
                    <a:lnTo>
                      <a:pt x="86" y="70"/>
                    </a:lnTo>
                    <a:lnTo>
                      <a:pt x="84" y="70"/>
                    </a:lnTo>
                    <a:lnTo>
                      <a:pt x="84" y="72"/>
                    </a:lnTo>
                    <a:lnTo>
                      <a:pt x="68" y="87"/>
                    </a:lnTo>
                    <a:lnTo>
                      <a:pt x="65" y="87"/>
                    </a:lnTo>
                    <a:lnTo>
                      <a:pt x="65" y="89"/>
                    </a:lnTo>
                    <a:lnTo>
                      <a:pt x="49" y="104"/>
                    </a:lnTo>
                    <a:lnTo>
                      <a:pt x="46" y="104"/>
                    </a:lnTo>
                    <a:lnTo>
                      <a:pt x="46" y="106"/>
                    </a:lnTo>
                    <a:lnTo>
                      <a:pt x="30" y="121"/>
                    </a:lnTo>
                    <a:lnTo>
                      <a:pt x="28" y="121"/>
                    </a:lnTo>
                    <a:lnTo>
                      <a:pt x="28" y="123"/>
                    </a:lnTo>
                    <a:lnTo>
                      <a:pt x="9" y="140"/>
                    </a:lnTo>
                    <a:lnTo>
                      <a:pt x="0" y="149"/>
                    </a:lnTo>
                    <a:lnTo>
                      <a:pt x="58" y="149"/>
                    </a:lnTo>
                    <a:lnTo>
                      <a:pt x="58" y="148"/>
                    </a:lnTo>
                    <a:lnTo>
                      <a:pt x="64" y="142"/>
                    </a:lnTo>
                    <a:lnTo>
                      <a:pt x="66" y="142"/>
                    </a:lnTo>
                    <a:lnTo>
                      <a:pt x="66" y="141"/>
                    </a:lnTo>
                    <a:lnTo>
                      <a:pt x="82" y="125"/>
                    </a:lnTo>
                    <a:lnTo>
                      <a:pt x="85" y="125"/>
                    </a:lnTo>
                    <a:lnTo>
                      <a:pt x="85" y="124"/>
                    </a:lnTo>
                    <a:lnTo>
                      <a:pt x="103" y="107"/>
                    </a:lnTo>
                    <a:lnTo>
                      <a:pt x="122" y="90"/>
                    </a:lnTo>
                    <a:lnTo>
                      <a:pt x="141" y="73"/>
                    </a:lnTo>
                    <a:lnTo>
                      <a:pt x="159" y="56"/>
                    </a:lnTo>
                    <a:lnTo>
                      <a:pt x="159" y="53"/>
                    </a:lnTo>
                    <a:lnTo>
                      <a:pt x="158" y="53"/>
                    </a:lnTo>
                    <a:lnTo>
                      <a:pt x="142" y="38"/>
                    </a:lnTo>
                    <a:lnTo>
                      <a:pt x="142" y="35"/>
                    </a:lnTo>
                    <a:lnTo>
                      <a:pt x="141" y="35"/>
                    </a:lnTo>
                    <a:lnTo>
                      <a:pt x="125" y="19"/>
                    </a:lnTo>
                    <a:lnTo>
                      <a:pt x="125" y="17"/>
                    </a:lnTo>
                    <a:lnTo>
                      <a:pt x="123" y="17"/>
                    </a:lnTo>
                    <a:lnTo>
                      <a:pt x="107" y="0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59" name="Freeform 2235"/>
              <p:cNvSpPr>
                <a:spLocks/>
              </p:cNvSpPr>
              <p:nvPr/>
            </p:nvSpPr>
            <p:spPr bwMode="auto">
              <a:xfrm>
                <a:off x="3366" y="1574"/>
                <a:ext cx="55" cy="50"/>
              </a:xfrm>
              <a:custGeom>
                <a:avLst/>
                <a:gdLst>
                  <a:gd name="T0" fmla="*/ 13 w 164"/>
                  <a:gd name="T1" fmla="*/ 0 h 149"/>
                  <a:gd name="T2" fmla="*/ 13 w 164"/>
                  <a:gd name="T3" fmla="*/ 0 h 149"/>
                  <a:gd name="T4" fmla="*/ 13 w 164"/>
                  <a:gd name="T5" fmla="*/ 0 h 149"/>
                  <a:gd name="T6" fmla="*/ 13 w 164"/>
                  <a:gd name="T7" fmla="*/ 1 h 149"/>
                  <a:gd name="T8" fmla="*/ 7 w 164"/>
                  <a:gd name="T9" fmla="*/ 6 h 149"/>
                  <a:gd name="T10" fmla="*/ 6 w 164"/>
                  <a:gd name="T11" fmla="*/ 6 h 149"/>
                  <a:gd name="T12" fmla="*/ 6 w 164"/>
                  <a:gd name="T13" fmla="*/ 6 h 149"/>
                  <a:gd name="T14" fmla="*/ 1 w 164"/>
                  <a:gd name="T15" fmla="*/ 12 h 149"/>
                  <a:gd name="T16" fmla="*/ 0 w 164"/>
                  <a:gd name="T17" fmla="*/ 12 h 149"/>
                  <a:gd name="T18" fmla="*/ 6 w 164"/>
                  <a:gd name="T19" fmla="*/ 18 h 149"/>
                  <a:gd name="T20" fmla="*/ 6 w 164"/>
                  <a:gd name="T21" fmla="*/ 19 h 149"/>
                  <a:gd name="T22" fmla="*/ 7 w 164"/>
                  <a:gd name="T23" fmla="*/ 19 h 149"/>
                  <a:gd name="T24" fmla="*/ 13 w 164"/>
                  <a:gd name="T25" fmla="*/ 25 h 149"/>
                  <a:gd name="T26" fmla="*/ 19 w 164"/>
                  <a:gd name="T27" fmla="*/ 31 h 149"/>
                  <a:gd name="T28" fmla="*/ 19 w 164"/>
                  <a:gd name="T29" fmla="*/ 32 h 149"/>
                  <a:gd name="T30" fmla="*/ 19 w 164"/>
                  <a:gd name="T31" fmla="*/ 32 h 149"/>
                  <a:gd name="T32" fmla="*/ 25 w 164"/>
                  <a:gd name="T33" fmla="*/ 38 h 149"/>
                  <a:gd name="T34" fmla="*/ 25 w 164"/>
                  <a:gd name="T35" fmla="*/ 39 h 149"/>
                  <a:gd name="T36" fmla="*/ 26 w 164"/>
                  <a:gd name="T37" fmla="*/ 39 h 149"/>
                  <a:gd name="T38" fmla="*/ 32 w 164"/>
                  <a:gd name="T39" fmla="*/ 45 h 149"/>
                  <a:gd name="T40" fmla="*/ 36 w 164"/>
                  <a:gd name="T41" fmla="*/ 50 h 149"/>
                  <a:gd name="T42" fmla="*/ 55 w 164"/>
                  <a:gd name="T43" fmla="*/ 50 h 149"/>
                  <a:gd name="T44" fmla="*/ 52 w 164"/>
                  <a:gd name="T45" fmla="*/ 47 h 149"/>
                  <a:gd name="T46" fmla="*/ 52 w 164"/>
                  <a:gd name="T47" fmla="*/ 46 h 149"/>
                  <a:gd name="T48" fmla="*/ 51 w 164"/>
                  <a:gd name="T49" fmla="*/ 46 h 149"/>
                  <a:gd name="T50" fmla="*/ 46 w 164"/>
                  <a:gd name="T51" fmla="*/ 40 h 149"/>
                  <a:gd name="T52" fmla="*/ 41 w 164"/>
                  <a:gd name="T53" fmla="*/ 35 h 149"/>
                  <a:gd name="T54" fmla="*/ 41 w 164"/>
                  <a:gd name="T55" fmla="*/ 34 h 149"/>
                  <a:gd name="T56" fmla="*/ 40 w 164"/>
                  <a:gd name="T57" fmla="*/ 34 h 149"/>
                  <a:gd name="T58" fmla="*/ 36 w 164"/>
                  <a:gd name="T59" fmla="*/ 29 h 149"/>
                  <a:gd name="T60" fmla="*/ 30 w 164"/>
                  <a:gd name="T61" fmla="*/ 23 h 149"/>
                  <a:gd name="T62" fmla="*/ 30 w 164"/>
                  <a:gd name="T63" fmla="*/ 23 h 149"/>
                  <a:gd name="T64" fmla="*/ 30 w 164"/>
                  <a:gd name="T65" fmla="*/ 23 h 149"/>
                  <a:gd name="T66" fmla="*/ 25 w 164"/>
                  <a:gd name="T67" fmla="*/ 17 h 149"/>
                  <a:gd name="T68" fmla="*/ 20 w 164"/>
                  <a:gd name="T69" fmla="*/ 13 h 149"/>
                  <a:gd name="T70" fmla="*/ 20 w 164"/>
                  <a:gd name="T71" fmla="*/ 12 h 149"/>
                  <a:gd name="T72" fmla="*/ 25 w 164"/>
                  <a:gd name="T73" fmla="*/ 7 h 149"/>
                  <a:gd name="T74" fmla="*/ 26 w 164"/>
                  <a:gd name="T75" fmla="*/ 7 h 149"/>
                  <a:gd name="T76" fmla="*/ 26 w 164"/>
                  <a:gd name="T77" fmla="*/ 6 h 149"/>
                  <a:gd name="T78" fmla="*/ 32 w 164"/>
                  <a:gd name="T79" fmla="*/ 1 h 149"/>
                  <a:gd name="T80" fmla="*/ 33 w 164"/>
                  <a:gd name="T81" fmla="*/ 1 h 149"/>
                  <a:gd name="T82" fmla="*/ 33 w 164"/>
                  <a:gd name="T83" fmla="*/ 1 h 149"/>
                  <a:gd name="T84" fmla="*/ 34 w 164"/>
                  <a:gd name="T85" fmla="*/ 0 h 149"/>
                  <a:gd name="T86" fmla="*/ 13 w 164"/>
                  <a:gd name="T87" fmla="*/ 0 h 14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4"/>
                  <a:gd name="T133" fmla="*/ 0 h 149"/>
                  <a:gd name="T134" fmla="*/ 164 w 164"/>
                  <a:gd name="T135" fmla="*/ 149 h 14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4" h="149">
                    <a:moveTo>
                      <a:pt x="40" y="0"/>
                    </a:moveTo>
                    <a:lnTo>
                      <a:pt x="40" y="1"/>
                    </a:lnTo>
                    <a:lnTo>
                      <a:pt x="38" y="1"/>
                    </a:lnTo>
                    <a:lnTo>
                      <a:pt x="38" y="2"/>
                    </a:lnTo>
                    <a:lnTo>
                      <a:pt x="22" y="18"/>
                    </a:lnTo>
                    <a:lnTo>
                      <a:pt x="19" y="18"/>
                    </a:lnTo>
                    <a:lnTo>
                      <a:pt x="19" y="19"/>
                    </a:lnTo>
                    <a:lnTo>
                      <a:pt x="3" y="35"/>
                    </a:lnTo>
                    <a:lnTo>
                      <a:pt x="0" y="35"/>
                    </a:lnTo>
                    <a:lnTo>
                      <a:pt x="19" y="53"/>
                    </a:lnTo>
                    <a:lnTo>
                      <a:pt x="19" y="56"/>
                    </a:lnTo>
                    <a:lnTo>
                      <a:pt x="20" y="56"/>
                    </a:lnTo>
                    <a:lnTo>
                      <a:pt x="38" y="74"/>
                    </a:lnTo>
                    <a:lnTo>
                      <a:pt x="56" y="93"/>
                    </a:lnTo>
                    <a:lnTo>
                      <a:pt x="56" y="95"/>
                    </a:lnTo>
                    <a:lnTo>
                      <a:pt x="58" y="95"/>
                    </a:lnTo>
                    <a:lnTo>
                      <a:pt x="76" y="114"/>
                    </a:lnTo>
                    <a:lnTo>
                      <a:pt x="76" y="116"/>
                    </a:lnTo>
                    <a:lnTo>
                      <a:pt x="78" y="116"/>
                    </a:lnTo>
                    <a:lnTo>
                      <a:pt x="95" y="135"/>
                    </a:lnTo>
                    <a:lnTo>
                      <a:pt x="108" y="149"/>
                    </a:lnTo>
                    <a:lnTo>
                      <a:pt x="164" y="149"/>
                    </a:lnTo>
                    <a:lnTo>
                      <a:pt x="154" y="139"/>
                    </a:lnTo>
                    <a:lnTo>
                      <a:pt x="154" y="136"/>
                    </a:lnTo>
                    <a:lnTo>
                      <a:pt x="152" y="136"/>
                    </a:lnTo>
                    <a:lnTo>
                      <a:pt x="138" y="120"/>
                    </a:lnTo>
                    <a:lnTo>
                      <a:pt x="122" y="104"/>
                    </a:lnTo>
                    <a:lnTo>
                      <a:pt x="122" y="102"/>
                    </a:lnTo>
                    <a:lnTo>
                      <a:pt x="120" y="102"/>
                    </a:lnTo>
                    <a:lnTo>
                      <a:pt x="106" y="86"/>
                    </a:lnTo>
                    <a:lnTo>
                      <a:pt x="90" y="70"/>
                    </a:lnTo>
                    <a:lnTo>
                      <a:pt x="90" y="68"/>
                    </a:lnTo>
                    <a:lnTo>
                      <a:pt x="88" y="68"/>
                    </a:lnTo>
                    <a:lnTo>
                      <a:pt x="74" y="52"/>
                    </a:lnTo>
                    <a:lnTo>
                      <a:pt x="60" y="39"/>
                    </a:lnTo>
                    <a:lnTo>
                      <a:pt x="60" y="36"/>
                    </a:lnTo>
                    <a:lnTo>
                      <a:pt x="76" y="21"/>
                    </a:lnTo>
                    <a:lnTo>
                      <a:pt x="79" y="21"/>
                    </a:lnTo>
                    <a:lnTo>
                      <a:pt x="79" y="19"/>
                    </a:lnTo>
                    <a:lnTo>
                      <a:pt x="95" y="3"/>
                    </a:lnTo>
                    <a:lnTo>
                      <a:pt x="98" y="3"/>
                    </a:lnTo>
                    <a:lnTo>
                      <a:pt x="98" y="2"/>
                    </a:lnTo>
                    <a:lnTo>
                      <a:pt x="100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B7B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0" name="Freeform 2236"/>
              <p:cNvSpPr>
                <a:spLocks/>
              </p:cNvSpPr>
              <p:nvPr/>
            </p:nvSpPr>
            <p:spPr bwMode="auto">
              <a:xfrm>
                <a:off x="3483" y="1574"/>
                <a:ext cx="54" cy="50"/>
              </a:xfrm>
              <a:custGeom>
                <a:avLst/>
                <a:gdLst>
                  <a:gd name="T0" fmla="*/ 19 w 162"/>
                  <a:gd name="T1" fmla="*/ 0 h 149"/>
                  <a:gd name="T2" fmla="*/ 22 w 162"/>
                  <a:gd name="T3" fmla="*/ 3 h 149"/>
                  <a:gd name="T4" fmla="*/ 29 w 162"/>
                  <a:gd name="T5" fmla="*/ 10 h 149"/>
                  <a:gd name="T6" fmla="*/ 35 w 162"/>
                  <a:gd name="T7" fmla="*/ 16 h 149"/>
                  <a:gd name="T8" fmla="*/ 35 w 162"/>
                  <a:gd name="T9" fmla="*/ 17 h 149"/>
                  <a:gd name="T10" fmla="*/ 30 w 162"/>
                  <a:gd name="T11" fmla="*/ 23 h 149"/>
                  <a:gd name="T12" fmla="*/ 29 w 162"/>
                  <a:gd name="T13" fmla="*/ 23 h 149"/>
                  <a:gd name="T14" fmla="*/ 29 w 162"/>
                  <a:gd name="T15" fmla="*/ 23 h 149"/>
                  <a:gd name="T16" fmla="*/ 24 w 162"/>
                  <a:gd name="T17" fmla="*/ 29 h 149"/>
                  <a:gd name="T18" fmla="*/ 23 w 162"/>
                  <a:gd name="T19" fmla="*/ 29 h 149"/>
                  <a:gd name="T20" fmla="*/ 23 w 162"/>
                  <a:gd name="T21" fmla="*/ 29 h 149"/>
                  <a:gd name="T22" fmla="*/ 17 w 162"/>
                  <a:gd name="T23" fmla="*/ 34 h 149"/>
                  <a:gd name="T24" fmla="*/ 16 w 162"/>
                  <a:gd name="T25" fmla="*/ 34 h 149"/>
                  <a:gd name="T26" fmla="*/ 16 w 162"/>
                  <a:gd name="T27" fmla="*/ 35 h 149"/>
                  <a:gd name="T28" fmla="*/ 11 w 162"/>
                  <a:gd name="T29" fmla="*/ 40 h 149"/>
                  <a:gd name="T30" fmla="*/ 10 w 162"/>
                  <a:gd name="T31" fmla="*/ 40 h 149"/>
                  <a:gd name="T32" fmla="*/ 10 w 162"/>
                  <a:gd name="T33" fmla="*/ 40 h 149"/>
                  <a:gd name="T34" fmla="*/ 5 w 162"/>
                  <a:gd name="T35" fmla="*/ 46 h 149"/>
                  <a:gd name="T36" fmla="*/ 4 w 162"/>
                  <a:gd name="T37" fmla="*/ 46 h 149"/>
                  <a:gd name="T38" fmla="*/ 4 w 162"/>
                  <a:gd name="T39" fmla="*/ 46 h 149"/>
                  <a:gd name="T40" fmla="*/ 0 w 162"/>
                  <a:gd name="T41" fmla="*/ 50 h 149"/>
                  <a:gd name="T42" fmla="*/ 20 w 162"/>
                  <a:gd name="T43" fmla="*/ 50 h 149"/>
                  <a:gd name="T44" fmla="*/ 20 w 162"/>
                  <a:gd name="T45" fmla="*/ 50 h 149"/>
                  <a:gd name="T46" fmla="*/ 23 w 162"/>
                  <a:gd name="T47" fmla="*/ 47 h 149"/>
                  <a:gd name="T48" fmla="*/ 29 w 162"/>
                  <a:gd name="T49" fmla="*/ 41 h 149"/>
                  <a:gd name="T50" fmla="*/ 30 w 162"/>
                  <a:gd name="T51" fmla="*/ 41 h 149"/>
                  <a:gd name="T52" fmla="*/ 30 w 162"/>
                  <a:gd name="T53" fmla="*/ 41 h 149"/>
                  <a:gd name="T54" fmla="*/ 35 w 162"/>
                  <a:gd name="T55" fmla="*/ 36 h 149"/>
                  <a:gd name="T56" fmla="*/ 36 w 162"/>
                  <a:gd name="T57" fmla="*/ 36 h 149"/>
                  <a:gd name="T58" fmla="*/ 36 w 162"/>
                  <a:gd name="T59" fmla="*/ 35 h 149"/>
                  <a:gd name="T60" fmla="*/ 41 w 162"/>
                  <a:gd name="T61" fmla="*/ 30 h 149"/>
                  <a:gd name="T62" fmla="*/ 42 w 162"/>
                  <a:gd name="T63" fmla="*/ 30 h 149"/>
                  <a:gd name="T64" fmla="*/ 42 w 162"/>
                  <a:gd name="T65" fmla="*/ 29 h 149"/>
                  <a:gd name="T66" fmla="*/ 48 w 162"/>
                  <a:gd name="T67" fmla="*/ 24 h 149"/>
                  <a:gd name="T68" fmla="*/ 48 w 162"/>
                  <a:gd name="T69" fmla="*/ 24 h 149"/>
                  <a:gd name="T70" fmla="*/ 48 w 162"/>
                  <a:gd name="T71" fmla="*/ 23 h 149"/>
                  <a:gd name="T72" fmla="*/ 54 w 162"/>
                  <a:gd name="T73" fmla="*/ 18 h 149"/>
                  <a:gd name="T74" fmla="*/ 54 w 162"/>
                  <a:gd name="T75" fmla="*/ 17 h 149"/>
                  <a:gd name="T76" fmla="*/ 54 w 162"/>
                  <a:gd name="T77" fmla="*/ 17 h 149"/>
                  <a:gd name="T78" fmla="*/ 49 w 162"/>
                  <a:gd name="T79" fmla="*/ 12 h 149"/>
                  <a:gd name="T80" fmla="*/ 44 w 162"/>
                  <a:gd name="T81" fmla="*/ 7 h 149"/>
                  <a:gd name="T82" fmla="*/ 44 w 162"/>
                  <a:gd name="T83" fmla="*/ 6 h 149"/>
                  <a:gd name="T84" fmla="*/ 43 w 162"/>
                  <a:gd name="T85" fmla="*/ 6 h 149"/>
                  <a:gd name="T86" fmla="*/ 38 w 162"/>
                  <a:gd name="T87" fmla="*/ 1 h 149"/>
                  <a:gd name="T88" fmla="*/ 38 w 162"/>
                  <a:gd name="T89" fmla="*/ 0 h 149"/>
                  <a:gd name="T90" fmla="*/ 19 w 162"/>
                  <a:gd name="T91" fmla="*/ 0 h 14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2"/>
                  <a:gd name="T139" fmla="*/ 0 h 149"/>
                  <a:gd name="T140" fmla="*/ 162 w 162"/>
                  <a:gd name="T141" fmla="*/ 149 h 14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2" h="149">
                    <a:moveTo>
                      <a:pt x="57" y="0"/>
                    </a:moveTo>
                    <a:lnTo>
                      <a:pt x="67" y="10"/>
                    </a:lnTo>
                    <a:lnTo>
                      <a:pt x="87" y="31"/>
                    </a:lnTo>
                    <a:lnTo>
                      <a:pt x="105" y="49"/>
                    </a:lnTo>
                    <a:lnTo>
                      <a:pt x="105" y="52"/>
                    </a:lnTo>
                    <a:lnTo>
                      <a:pt x="89" y="68"/>
                    </a:lnTo>
                    <a:lnTo>
                      <a:pt x="87" y="68"/>
                    </a:lnTo>
                    <a:lnTo>
                      <a:pt x="87" y="69"/>
                    </a:lnTo>
                    <a:lnTo>
                      <a:pt x="71" y="85"/>
                    </a:lnTo>
                    <a:lnTo>
                      <a:pt x="68" y="85"/>
                    </a:lnTo>
                    <a:lnTo>
                      <a:pt x="68" y="86"/>
                    </a:lnTo>
                    <a:lnTo>
                      <a:pt x="52" y="102"/>
                    </a:lnTo>
                    <a:lnTo>
                      <a:pt x="49" y="102"/>
                    </a:lnTo>
                    <a:lnTo>
                      <a:pt x="49" y="103"/>
                    </a:lnTo>
                    <a:lnTo>
                      <a:pt x="33" y="119"/>
                    </a:lnTo>
                    <a:lnTo>
                      <a:pt x="31" y="119"/>
                    </a:lnTo>
                    <a:lnTo>
                      <a:pt x="31" y="120"/>
                    </a:lnTo>
                    <a:lnTo>
                      <a:pt x="15" y="136"/>
                    </a:lnTo>
                    <a:lnTo>
                      <a:pt x="12" y="136"/>
                    </a:lnTo>
                    <a:lnTo>
                      <a:pt x="12" y="137"/>
                    </a:lnTo>
                    <a:lnTo>
                      <a:pt x="0" y="149"/>
                    </a:lnTo>
                    <a:lnTo>
                      <a:pt x="60" y="149"/>
                    </a:lnTo>
                    <a:lnTo>
                      <a:pt x="60" y="148"/>
                    </a:lnTo>
                    <a:lnTo>
                      <a:pt x="68" y="141"/>
                    </a:lnTo>
                    <a:lnTo>
                      <a:pt x="87" y="123"/>
                    </a:lnTo>
                    <a:lnTo>
                      <a:pt x="89" y="123"/>
                    </a:lnTo>
                    <a:lnTo>
                      <a:pt x="89" y="121"/>
                    </a:lnTo>
                    <a:lnTo>
                      <a:pt x="105" y="106"/>
                    </a:lnTo>
                    <a:lnTo>
                      <a:pt x="108" y="106"/>
                    </a:lnTo>
                    <a:lnTo>
                      <a:pt x="108" y="104"/>
                    </a:lnTo>
                    <a:lnTo>
                      <a:pt x="124" y="89"/>
                    </a:lnTo>
                    <a:lnTo>
                      <a:pt x="127" y="89"/>
                    </a:lnTo>
                    <a:lnTo>
                      <a:pt x="127" y="87"/>
                    </a:lnTo>
                    <a:lnTo>
                      <a:pt x="143" y="72"/>
                    </a:lnTo>
                    <a:lnTo>
                      <a:pt x="145" y="72"/>
                    </a:lnTo>
                    <a:lnTo>
                      <a:pt x="145" y="70"/>
                    </a:lnTo>
                    <a:lnTo>
                      <a:pt x="162" y="55"/>
                    </a:lnTo>
                    <a:lnTo>
                      <a:pt x="162" y="52"/>
                    </a:lnTo>
                    <a:lnTo>
                      <a:pt x="161" y="52"/>
                    </a:lnTo>
                    <a:lnTo>
                      <a:pt x="147" y="36"/>
                    </a:lnTo>
                    <a:lnTo>
                      <a:pt x="131" y="21"/>
                    </a:lnTo>
                    <a:lnTo>
                      <a:pt x="131" y="18"/>
                    </a:lnTo>
                    <a:lnTo>
                      <a:pt x="129" y="18"/>
                    </a:lnTo>
                    <a:lnTo>
                      <a:pt x="113" y="2"/>
                    </a:lnTo>
                    <a:lnTo>
                      <a:pt x="113" y="0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B7B7B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1" name="Freeform 2237"/>
              <p:cNvSpPr>
                <a:spLocks/>
              </p:cNvSpPr>
              <p:nvPr/>
            </p:nvSpPr>
            <p:spPr bwMode="auto">
              <a:xfrm>
                <a:off x="3463" y="1574"/>
                <a:ext cx="55" cy="50"/>
              </a:xfrm>
              <a:custGeom>
                <a:avLst/>
                <a:gdLst>
                  <a:gd name="T0" fmla="*/ 20 w 165"/>
                  <a:gd name="T1" fmla="*/ 0 h 149"/>
                  <a:gd name="T2" fmla="*/ 20 w 165"/>
                  <a:gd name="T3" fmla="*/ 1 h 149"/>
                  <a:gd name="T4" fmla="*/ 21 w 165"/>
                  <a:gd name="T5" fmla="*/ 1 h 149"/>
                  <a:gd name="T6" fmla="*/ 26 w 165"/>
                  <a:gd name="T7" fmla="*/ 6 h 149"/>
                  <a:gd name="T8" fmla="*/ 30 w 165"/>
                  <a:gd name="T9" fmla="*/ 11 h 149"/>
                  <a:gd name="T10" fmla="*/ 35 w 165"/>
                  <a:gd name="T11" fmla="*/ 16 h 149"/>
                  <a:gd name="T12" fmla="*/ 35 w 165"/>
                  <a:gd name="T13" fmla="*/ 17 h 149"/>
                  <a:gd name="T14" fmla="*/ 30 w 165"/>
                  <a:gd name="T15" fmla="*/ 22 h 149"/>
                  <a:gd name="T16" fmla="*/ 24 w 165"/>
                  <a:gd name="T17" fmla="*/ 28 h 149"/>
                  <a:gd name="T18" fmla="*/ 18 w 165"/>
                  <a:gd name="T19" fmla="*/ 33 h 149"/>
                  <a:gd name="T20" fmla="*/ 11 w 165"/>
                  <a:gd name="T21" fmla="*/ 39 h 149"/>
                  <a:gd name="T22" fmla="*/ 5 w 165"/>
                  <a:gd name="T23" fmla="*/ 45 h 149"/>
                  <a:gd name="T24" fmla="*/ 0 w 165"/>
                  <a:gd name="T25" fmla="*/ 50 h 149"/>
                  <a:gd name="T26" fmla="*/ 20 w 165"/>
                  <a:gd name="T27" fmla="*/ 50 h 149"/>
                  <a:gd name="T28" fmla="*/ 20 w 165"/>
                  <a:gd name="T29" fmla="*/ 50 h 149"/>
                  <a:gd name="T30" fmla="*/ 23 w 165"/>
                  <a:gd name="T31" fmla="*/ 46 h 149"/>
                  <a:gd name="T32" fmla="*/ 24 w 165"/>
                  <a:gd name="T33" fmla="*/ 46 h 149"/>
                  <a:gd name="T34" fmla="*/ 24 w 165"/>
                  <a:gd name="T35" fmla="*/ 46 h 149"/>
                  <a:gd name="T36" fmla="*/ 30 w 165"/>
                  <a:gd name="T37" fmla="*/ 40 h 149"/>
                  <a:gd name="T38" fmla="*/ 30 w 165"/>
                  <a:gd name="T39" fmla="*/ 40 h 149"/>
                  <a:gd name="T40" fmla="*/ 30 w 165"/>
                  <a:gd name="T41" fmla="*/ 40 h 149"/>
                  <a:gd name="T42" fmla="*/ 36 w 165"/>
                  <a:gd name="T43" fmla="*/ 35 h 149"/>
                  <a:gd name="T44" fmla="*/ 37 w 165"/>
                  <a:gd name="T45" fmla="*/ 35 h 149"/>
                  <a:gd name="T46" fmla="*/ 37 w 165"/>
                  <a:gd name="T47" fmla="*/ 34 h 149"/>
                  <a:gd name="T48" fmla="*/ 42 w 165"/>
                  <a:gd name="T49" fmla="*/ 29 h 149"/>
                  <a:gd name="T50" fmla="*/ 43 w 165"/>
                  <a:gd name="T51" fmla="*/ 29 h 149"/>
                  <a:gd name="T52" fmla="*/ 43 w 165"/>
                  <a:gd name="T53" fmla="*/ 29 h 149"/>
                  <a:gd name="T54" fmla="*/ 48 w 165"/>
                  <a:gd name="T55" fmla="*/ 23 h 149"/>
                  <a:gd name="T56" fmla="*/ 49 w 165"/>
                  <a:gd name="T57" fmla="*/ 23 h 149"/>
                  <a:gd name="T58" fmla="*/ 49 w 165"/>
                  <a:gd name="T59" fmla="*/ 23 h 149"/>
                  <a:gd name="T60" fmla="*/ 55 w 165"/>
                  <a:gd name="T61" fmla="*/ 17 h 149"/>
                  <a:gd name="T62" fmla="*/ 55 w 165"/>
                  <a:gd name="T63" fmla="*/ 16 h 149"/>
                  <a:gd name="T64" fmla="*/ 54 w 165"/>
                  <a:gd name="T65" fmla="*/ 16 h 149"/>
                  <a:gd name="T66" fmla="*/ 49 w 165"/>
                  <a:gd name="T67" fmla="*/ 10 h 149"/>
                  <a:gd name="T68" fmla="*/ 42 w 165"/>
                  <a:gd name="T69" fmla="*/ 3 h 149"/>
                  <a:gd name="T70" fmla="*/ 39 w 165"/>
                  <a:gd name="T71" fmla="*/ 0 h 149"/>
                  <a:gd name="T72" fmla="*/ 20 w 165"/>
                  <a:gd name="T73" fmla="*/ 0 h 1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5"/>
                  <a:gd name="T112" fmla="*/ 0 h 149"/>
                  <a:gd name="T113" fmla="*/ 165 w 165"/>
                  <a:gd name="T114" fmla="*/ 149 h 14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5" h="149">
                    <a:moveTo>
                      <a:pt x="61" y="0"/>
                    </a:moveTo>
                    <a:lnTo>
                      <a:pt x="61" y="2"/>
                    </a:lnTo>
                    <a:lnTo>
                      <a:pt x="62" y="2"/>
                    </a:lnTo>
                    <a:lnTo>
                      <a:pt x="77" y="18"/>
                    </a:lnTo>
                    <a:lnTo>
                      <a:pt x="91" y="34"/>
                    </a:lnTo>
                    <a:lnTo>
                      <a:pt x="106" y="49"/>
                    </a:lnTo>
                    <a:lnTo>
                      <a:pt x="106" y="51"/>
                    </a:lnTo>
                    <a:lnTo>
                      <a:pt x="90" y="65"/>
                    </a:lnTo>
                    <a:lnTo>
                      <a:pt x="71" y="82"/>
                    </a:lnTo>
                    <a:lnTo>
                      <a:pt x="53" y="99"/>
                    </a:lnTo>
                    <a:lnTo>
                      <a:pt x="34" y="116"/>
                    </a:lnTo>
                    <a:lnTo>
                      <a:pt x="16" y="133"/>
                    </a:lnTo>
                    <a:lnTo>
                      <a:pt x="0" y="149"/>
                    </a:lnTo>
                    <a:lnTo>
                      <a:pt x="59" y="149"/>
                    </a:lnTo>
                    <a:lnTo>
                      <a:pt x="59" y="148"/>
                    </a:lnTo>
                    <a:lnTo>
                      <a:pt x="70" y="137"/>
                    </a:lnTo>
                    <a:lnTo>
                      <a:pt x="73" y="137"/>
                    </a:lnTo>
                    <a:lnTo>
                      <a:pt x="73" y="136"/>
                    </a:lnTo>
                    <a:lnTo>
                      <a:pt x="89" y="120"/>
                    </a:lnTo>
                    <a:lnTo>
                      <a:pt x="91" y="120"/>
                    </a:lnTo>
                    <a:lnTo>
                      <a:pt x="91" y="119"/>
                    </a:lnTo>
                    <a:lnTo>
                      <a:pt x="107" y="103"/>
                    </a:lnTo>
                    <a:lnTo>
                      <a:pt x="110" y="103"/>
                    </a:lnTo>
                    <a:lnTo>
                      <a:pt x="110" y="102"/>
                    </a:lnTo>
                    <a:lnTo>
                      <a:pt x="126" y="86"/>
                    </a:lnTo>
                    <a:lnTo>
                      <a:pt x="129" y="86"/>
                    </a:lnTo>
                    <a:lnTo>
                      <a:pt x="129" y="85"/>
                    </a:lnTo>
                    <a:lnTo>
                      <a:pt x="145" y="69"/>
                    </a:lnTo>
                    <a:lnTo>
                      <a:pt x="147" y="69"/>
                    </a:lnTo>
                    <a:lnTo>
                      <a:pt x="147" y="68"/>
                    </a:lnTo>
                    <a:lnTo>
                      <a:pt x="165" y="52"/>
                    </a:lnTo>
                    <a:lnTo>
                      <a:pt x="165" y="49"/>
                    </a:lnTo>
                    <a:lnTo>
                      <a:pt x="163" y="49"/>
                    </a:lnTo>
                    <a:lnTo>
                      <a:pt x="146" y="31"/>
                    </a:lnTo>
                    <a:lnTo>
                      <a:pt x="126" y="10"/>
                    </a:lnTo>
                    <a:lnTo>
                      <a:pt x="117" y="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2" name="Freeform 2238"/>
              <p:cNvSpPr>
                <a:spLocks/>
              </p:cNvSpPr>
              <p:nvPr/>
            </p:nvSpPr>
            <p:spPr bwMode="auto">
              <a:xfrm>
                <a:off x="3386" y="1574"/>
                <a:ext cx="53" cy="50"/>
              </a:xfrm>
              <a:custGeom>
                <a:avLst/>
                <a:gdLst>
                  <a:gd name="T0" fmla="*/ 13 w 161"/>
                  <a:gd name="T1" fmla="*/ 0 h 149"/>
                  <a:gd name="T2" fmla="*/ 13 w 161"/>
                  <a:gd name="T3" fmla="*/ 0 h 149"/>
                  <a:gd name="T4" fmla="*/ 11 w 161"/>
                  <a:gd name="T5" fmla="*/ 2 h 149"/>
                  <a:gd name="T6" fmla="*/ 11 w 161"/>
                  <a:gd name="T7" fmla="*/ 2 h 149"/>
                  <a:gd name="T8" fmla="*/ 7 w 161"/>
                  <a:gd name="T9" fmla="*/ 6 h 149"/>
                  <a:gd name="T10" fmla="*/ 0 w 161"/>
                  <a:gd name="T11" fmla="*/ 12 h 149"/>
                  <a:gd name="T12" fmla="*/ 0 w 161"/>
                  <a:gd name="T13" fmla="*/ 12 h 149"/>
                  <a:gd name="T14" fmla="*/ 5 w 161"/>
                  <a:gd name="T15" fmla="*/ 17 h 149"/>
                  <a:gd name="T16" fmla="*/ 10 w 161"/>
                  <a:gd name="T17" fmla="*/ 23 h 149"/>
                  <a:gd name="T18" fmla="*/ 10 w 161"/>
                  <a:gd name="T19" fmla="*/ 23 h 149"/>
                  <a:gd name="T20" fmla="*/ 11 w 161"/>
                  <a:gd name="T21" fmla="*/ 23 h 149"/>
                  <a:gd name="T22" fmla="*/ 15 w 161"/>
                  <a:gd name="T23" fmla="*/ 29 h 149"/>
                  <a:gd name="T24" fmla="*/ 20 w 161"/>
                  <a:gd name="T25" fmla="*/ 34 h 149"/>
                  <a:gd name="T26" fmla="*/ 20 w 161"/>
                  <a:gd name="T27" fmla="*/ 35 h 149"/>
                  <a:gd name="T28" fmla="*/ 21 w 161"/>
                  <a:gd name="T29" fmla="*/ 35 h 149"/>
                  <a:gd name="T30" fmla="*/ 26 w 161"/>
                  <a:gd name="T31" fmla="*/ 40 h 149"/>
                  <a:gd name="T32" fmla="*/ 31 w 161"/>
                  <a:gd name="T33" fmla="*/ 46 h 149"/>
                  <a:gd name="T34" fmla="*/ 31 w 161"/>
                  <a:gd name="T35" fmla="*/ 47 h 149"/>
                  <a:gd name="T36" fmla="*/ 32 w 161"/>
                  <a:gd name="T37" fmla="*/ 47 h 149"/>
                  <a:gd name="T38" fmla="*/ 35 w 161"/>
                  <a:gd name="T39" fmla="*/ 50 h 149"/>
                  <a:gd name="T40" fmla="*/ 53 w 161"/>
                  <a:gd name="T41" fmla="*/ 50 h 149"/>
                  <a:gd name="T42" fmla="*/ 51 w 161"/>
                  <a:gd name="T43" fmla="*/ 48 h 149"/>
                  <a:gd name="T44" fmla="*/ 51 w 161"/>
                  <a:gd name="T45" fmla="*/ 47 h 149"/>
                  <a:gd name="T46" fmla="*/ 51 w 161"/>
                  <a:gd name="T47" fmla="*/ 47 h 149"/>
                  <a:gd name="T48" fmla="*/ 44 w 161"/>
                  <a:gd name="T49" fmla="*/ 41 h 149"/>
                  <a:gd name="T50" fmla="*/ 44 w 161"/>
                  <a:gd name="T51" fmla="*/ 40 h 149"/>
                  <a:gd name="T52" fmla="*/ 44 w 161"/>
                  <a:gd name="T53" fmla="*/ 40 h 149"/>
                  <a:gd name="T54" fmla="*/ 38 w 161"/>
                  <a:gd name="T55" fmla="*/ 34 h 149"/>
                  <a:gd name="T56" fmla="*/ 38 w 161"/>
                  <a:gd name="T57" fmla="*/ 33 h 149"/>
                  <a:gd name="T58" fmla="*/ 38 w 161"/>
                  <a:gd name="T59" fmla="*/ 33 h 149"/>
                  <a:gd name="T60" fmla="*/ 32 w 161"/>
                  <a:gd name="T61" fmla="*/ 27 h 149"/>
                  <a:gd name="T62" fmla="*/ 32 w 161"/>
                  <a:gd name="T63" fmla="*/ 26 h 149"/>
                  <a:gd name="T64" fmla="*/ 31 w 161"/>
                  <a:gd name="T65" fmla="*/ 26 h 149"/>
                  <a:gd name="T66" fmla="*/ 25 w 161"/>
                  <a:gd name="T67" fmla="*/ 20 h 149"/>
                  <a:gd name="T68" fmla="*/ 25 w 161"/>
                  <a:gd name="T69" fmla="*/ 19 h 149"/>
                  <a:gd name="T70" fmla="*/ 24 w 161"/>
                  <a:gd name="T71" fmla="*/ 19 h 149"/>
                  <a:gd name="T72" fmla="*/ 19 w 161"/>
                  <a:gd name="T73" fmla="*/ 14 h 149"/>
                  <a:gd name="T74" fmla="*/ 19 w 161"/>
                  <a:gd name="T75" fmla="*/ 13 h 149"/>
                  <a:gd name="T76" fmla="*/ 24 w 161"/>
                  <a:gd name="T77" fmla="*/ 8 h 149"/>
                  <a:gd name="T78" fmla="*/ 25 w 161"/>
                  <a:gd name="T79" fmla="*/ 8 h 149"/>
                  <a:gd name="T80" fmla="*/ 25 w 161"/>
                  <a:gd name="T81" fmla="*/ 7 h 149"/>
                  <a:gd name="T82" fmla="*/ 31 w 161"/>
                  <a:gd name="T83" fmla="*/ 2 h 149"/>
                  <a:gd name="T84" fmla="*/ 32 w 161"/>
                  <a:gd name="T85" fmla="*/ 2 h 149"/>
                  <a:gd name="T86" fmla="*/ 32 w 161"/>
                  <a:gd name="T87" fmla="*/ 2 h 149"/>
                  <a:gd name="T88" fmla="*/ 33 w 161"/>
                  <a:gd name="T89" fmla="*/ 0 h 149"/>
                  <a:gd name="T90" fmla="*/ 13 w 161"/>
                  <a:gd name="T91" fmla="*/ 0 h 149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61"/>
                  <a:gd name="T139" fmla="*/ 0 h 149"/>
                  <a:gd name="T140" fmla="*/ 161 w 161"/>
                  <a:gd name="T141" fmla="*/ 149 h 149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61" h="149">
                    <a:moveTo>
                      <a:pt x="41" y="0"/>
                    </a:moveTo>
                    <a:lnTo>
                      <a:pt x="41" y="1"/>
                    </a:lnTo>
                    <a:lnTo>
                      <a:pt x="33" y="6"/>
                    </a:lnTo>
                    <a:lnTo>
                      <a:pt x="33" y="7"/>
                    </a:lnTo>
                    <a:lnTo>
                      <a:pt x="20" y="19"/>
                    </a:lnTo>
                    <a:lnTo>
                      <a:pt x="1" y="36"/>
                    </a:lnTo>
                    <a:lnTo>
                      <a:pt x="0" y="36"/>
                    </a:lnTo>
                    <a:lnTo>
                      <a:pt x="14" y="52"/>
                    </a:lnTo>
                    <a:lnTo>
                      <a:pt x="30" y="68"/>
                    </a:lnTo>
                    <a:lnTo>
                      <a:pt x="30" y="70"/>
                    </a:lnTo>
                    <a:lnTo>
                      <a:pt x="32" y="70"/>
                    </a:lnTo>
                    <a:lnTo>
                      <a:pt x="46" y="86"/>
                    </a:lnTo>
                    <a:lnTo>
                      <a:pt x="62" y="102"/>
                    </a:lnTo>
                    <a:lnTo>
                      <a:pt x="62" y="104"/>
                    </a:lnTo>
                    <a:lnTo>
                      <a:pt x="64" y="104"/>
                    </a:lnTo>
                    <a:lnTo>
                      <a:pt x="78" y="120"/>
                    </a:lnTo>
                    <a:lnTo>
                      <a:pt x="94" y="136"/>
                    </a:lnTo>
                    <a:lnTo>
                      <a:pt x="94" y="139"/>
                    </a:lnTo>
                    <a:lnTo>
                      <a:pt x="96" y="139"/>
                    </a:lnTo>
                    <a:lnTo>
                      <a:pt x="105" y="149"/>
                    </a:lnTo>
                    <a:lnTo>
                      <a:pt x="161" y="149"/>
                    </a:lnTo>
                    <a:lnTo>
                      <a:pt x="155" y="144"/>
                    </a:lnTo>
                    <a:lnTo>
                      <a:pt x="155" y="141"/>
                    </a:lnTo>
                    <a:lnTo>
                      <a:pt x="154" y="141"/>
                    </a:lnTo>
                    <a:lnTo>
                      <a:pt x="135" y="123"/>
                    </a:lnTo>
                    <a:lnTo>
                      <a:pt x="135" y="120"/>
                    </a:lnTo>
                    <a:lnTo>
                      <a:pt x="134" y="120"/>
                    </a:lnTo>
                    <a:lnTo>
                      <a:pt x="115" y="102"/>
                    </a:lnTo>
                    <a:lnTo>
                      <a:pt x="115" y="99"/>
                    </a:lnTo>
                    <a:lnTo>
                      <a:pt x="114" y="99"/>
                    </a:lnTo>
                    <a:lnTo>
                      <a:pt x="96" y="81"/>
                    </a:lnTo>
                    <a:lnTo>
                      <a:pt x="96" y="78"/>
                    </a:lnTo>
                    <a:lnTo>
                      <a:pt x="94" y="78"/>
                    </a:lnTo>
                    <a:lnTo>
                      <a:pt x="76" y="60"/>
                    </a:lnTo>
                    <a:lnTo>
                      <a:pt x="76" y="57"/>
                    </a:lnTo>
                    <a:lnTo>
                      <a:pt x="74" y="57"/>
                    </a:lnTo>
                    <a:lnTo>
                      <a:pt x="58" y="41"/>
                    </a:lnTo>
                    <a:lnTo>
                      <a:pt x="58" y="39"/>
                    </a:lnTo>
                    <a:lnTo>
                      <a:pt x="74" y="23"/>
                    </a:lnTo>
                    <a:lnTo>
                      <a:pt x="77" y="23"/>
                    </a:lnTo>
                    <a:lnTo>
                      <a:pt x="77" y="22"/>
                    </a:lnTo>
                    <a:lnTo>
                      <a:pt x="93" y="6"/>
                    </a:lnTo>
                    <a:lnTo>
                      <a:pt x="96" y="6"/>
                    </a:lnTo>
                    <a:lnTo>
                      <a:pt x="96" y="5"/>
                    </a:lnTo>
                    <a:lnTo>
                      <a:pt x="101" y="0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3" name="Freeform 2239"/>
              <p:cNvSpPr>
                <a:spLocks/>
              </p:cNvSpPr>
              <p:nvPr/>
            </p:nvSpPr>
            <p:spPr bwMode="auto">
              <a:xfrm>
                <a:off x="3404" y="1574"/>
                <a:ext cx="95" cy="50"/>
              </a:xfrm>
              <a:custGeom>
                <a:avLst/>
                <a:gdLst>
                  <a:gd name="T0" fmla="*/ 62 w 284"/>
                  <a:gd name="T1" fmla="*/ 1 h 149"/>
                  <a:gd name="T2" fmla="*/ 63 w 284"/>
                  <a:gd name="T3" fmla="*/ 2 h 149"/>
                  <a:gd name="T4" fmla="*/ 76 w 284"/>
                  <a:gd name="T5" fmla="*/ 16 h 149"/>
                  <a:gd name="T6" fmla="*/ 71 w 284"/>
                  <a:gd name="T7" fmla="*/ 21 h 149"/>
                  <a:gd name="T8" fmla="*/ 59 w 284"/>
                  <a:gd name="T9" fmla="*/ 32 h 149"/>
                  <a:gd name="T10" fmla="*/ 58 w 284"/>
                  <a:gd name="T11" fmla="*/ 33 h 149"/>
                  <a:gd name="T12" fmla="*/ 52 w 284"/>
                  <a:gd name="T13" fmla="*/ 38 h 149"/>
                  <a:gd name="T14" fmla="*/ 46 w 284"/>
                  <a:gd name="T15" fmla="*/ 43 h 149"/>
                  <a:gd name="T16" fmla="*/ 42 w 284"/>
                  <a:gd name="T17" fmla="*/ 38 h 149"/>
                  <a:gd name="T18" fmla="*/ 38 w 284"/>
                  <a:gd name="T19" fmla="*/ 33 h 149"/>
                  <a:gd name="T20" fmla="*/ 28 w 284"/>
                  <a:gd name="T21" fmla="*/ 23 h 149"/>
                  <a:gd name="T22" fmla="*/ 28 w 284"/>
                  <a:gd name="T23" fmla="*/ 23 h 149"/>
                  <a:gd name="T24" fmla="*/ 20 w 284"/>
                  <a:gd name="T25" fmla="*/ 14 h 149"/>
                  <a:gd name="T26" fmla="*/ 25 w 284"/>
                  <a:gd name="T27" fmla="*/ 9 h 149"/>
                  <a:gd name="T28" fmla="*/ 31 w 284"/>
                  <a:gd name="T29" fmla="*/ 3 h 149"/>
                  <a:gd name="T30" fmla="*/ 34 w 284"/>
                  <a:gd name="T31" fmla="*/ 0 h 149"/>
                  <a:gd name="T32" fmla="*/ 14 w 284"/>
                  <a:gd name="T33" fmla="*/ 0 h 149"/>
                  <a:gd name="T34" fmla="*/ 10 w 284"/>
                  <a:gd name="T35" fmla="*/ 4 h 149"/>
                  <a:gd name="T36" fmla="*/ 0 w 284"/>
                  <a:gd name="T37" fmla="*/ 13 h 149"/>
                  <a:gd name="T38" fmla="*/ 6 w 284"/>
                  <a:gd name="T39" fmla="*/ 19 h 149"/>
                  <a:gd name="T40" fmla="*/ 7 w 284"/>
                  <a:gd name="T41" fmla="*/ 20 h 149"/>
                  <a:gd name="T42" fmla="*/ 13 w 284"/>
                  <a:gd name="T43" fmla="*/ 27 h 149"/>
                  <a:gd name="T44" fmla="*/ 19 w 284"/>
                  <a:gd name="T45" fmla="*/ 33 h 149"/>
                  <a:gd name="T46" fmla="*/ 20 w 284"/>
                  <a:gd name="T47" fmla="*/ 34 h 149"/>
                  <a:gd name="T48" fmla="*/ 26 w 284"/>
                  <a:gd name="T49" fmla="*/ 41 h 149"/>
                  <a:gd name="T50" fmla="*/ 33 w 284"/>
                  <a:gd name="T51" fmla="*/ 47 h 149"/>
                  <a:gd name="T52" fmla="*/ 33 w 284"/>
                  <a:gd name="T53" fmla="*/ 48 h 149"/>
                  <a:gd name="T54" fmla="*/ 60 w 284"/>
                  <a:gd name="T55" fmla="*/ 50 h 149"/>
                  <a:gd name="T56" fmla="*/ 64 w 284"/>
                  <a:gd name="T57" fmla="*/ 45 h 149"/>
                  <a:gd name="T58" fmla="*/ 65 w 284"/>
                  <a:gd name="T59" fmla="*/ 45 h 149"/>
                  <a:gd name="T60" fmla="*/ 71 w 284"/>
                  <a:gd name="T61" fmla="*/ 40 h 149"/>
                  <a:gd name="T62" fmla="*/ 76 w 284"/>
                  <a:gd name="T63" fmla="*/ 34 h 149"/>
                  <a:gd name="T64" fmla="*/ 77 w 284"/>
                  <a:gd name="T65" fmla="*/ 33 h 149"/>
                  <a:gd name="T66" fmla="*/ 84 w 284"/>
                  <a:gd name="T67" fmla="*/ 28 h 149"/>
                  <a:gd name="T68" fmla="*/ 89 w 284"/>
                  <a:gd name="T69" fmla="*/ 22 h 149"/>
                  <a:gd name="T70" fmla="*/ 90 w 284"/>
                  <a:gd name="T71" fmla="*/ 22 h 149"/>
                  <a:gd name="T72" fmla="*/ 95 w 284"/>
                  <a:gd name="T73" fmla="*/ 16 h 149"/>
                  <a:gd name="T74" fmla="*/ 90 w 284"/>
                  <a:gd name="T75" fmla="*/ 12 h 149"/>
                  <a:gd name="T76" fmla="*/ 90 w 284"/>
                  <a:gd name="T77" fmla="*/ 11 h 149"/>
                  <a:gd name="T78" fmla="*/ 85 w 284"/>
                  <a:gd name="T79" fmla="*/ 6 h 149"/>
                  <a:gd name="T80" fmla="*/ 80 w 284"/>
                  <a:gd name="T81" fmla="*/ 0 h 149"/>
                  <a:gd name="T82" fmla="*/ 61 w 284"/>
                  <a:gd name="T83" fmla="*/ 0 h 14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84"/>
                  <a:gd name="T127" fmla="*/ 0 h 149"/>
                  <a:gd name="T128" fmla="*/ 284 w 284"/>
                  <a:gd name="T129" fmla="*/ 149 h 14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84" h="149">
                    <a:moveTo>
                      <a:pt x="183" y="0"/>
                    </a:moveTo>
                    <a:lnTo>
                      <a:pt x="186" y="2"/>
                    </a:lnTo>
                    <a:lnTo>
                      <a:pt x="186" y="5"/>
                    </a:lnTo>
                    <a:lnTo>
                      <a:pt x="187" y="5"/>
                    </a:lnTo>
                    <a:lnTo>
                      <a:pt x="207" y="26"/>
                    </a:lnTo>
                    <a:lnTo>
                      <a:pt x="227" y="47"/>
                    </a:lnTo>
                    <a:lnTo>
                      <a:pt x="227" y="48"/>
                    </a:lnTo>
                    <a:lnTo>
                      <a:pt x="211" y="62"/>
                    </a:lnTo>
                    <a:lnTo>
                      <a:pt x="193" y="80"/>
                    </a:lnTo>
                    <a:lnTo>
                      <a:pt x="177" y="95"/>
                    </a:lnTo>
                    <a:lnTo>
                      <a:pt x="174" y="95"/>
                    </a:lnTo>
                    <a:lnTo>
                      <a:pt x="174" y="97"/>
                    </a:lnTo>
                    <a:lnTo>
                      <a:pt x="158" y="112"/>
                    </a:lnTo>
                    <a:lnTo>
                      <a:pt x="155" y="112"/>
                    </a:lnTo>
                    <a:lnTo>
                      <a:pt x="155" y="114"/>
                    </a:lnTo>
                    <a:lnTo>
                      <a:pt x="139" y="128"/>
                    </a:lnTo>
                    <a:lnTo>
                      <a:pt x="126" y="115"/>
                    </a:lnTo>
                    <a:lnTo>
                      <a:pt x="126" y="112"/>
                    </a:lnTo>
                    <a:lnTo>
                      <a:pt x="125" y="112"/>
                    </a:lnTo>
                    <a:lnTo>
                      <a:pt x="113" y="99"/>
                    </a:lnTo>
                    <a:lnTo>
                      <a:pt x="98" y="83"/>
                    </a:lnTo>
                    <a:lnTo>
                      <a:pt x="85" y="70"/>
                    </a:lnTo>
                    <a:lnTo>
                      <a:pt x="85" y="68"/>
                    </a:lnTo>
                    <a:lnTo>
                      <a:pt x="83" y="68"/>
                    </a:lnTo>
                    <a:lnTo>
                      <a:pt x="71" y="55"/>
                    </a:lnTo>
                    <a:lnTo>
                      <a:pt x="59" y="41"/>
                    </a:lnTo>
                    <a:lnTo>
                      <a:pt x="59" y="40"/>
                    </a:lnTo>
                    <a:lnTo>
                      <a:pt x="75" y="26"/>
                    </a:lnTo>
                    <a:lnTo>
                      <a:pt x="91" y="10"/>
                    </a:lnTo>
                    <a:lnTo>
                      <a:pt x="94" y="10"/>
                    </a:lnTo>
                    <a:lnTo>
                      <a:pt x="94" y="9"/>
                    </a:lnTo>
                    <a:lnTo>
                      <a:pt x="103" y="0"/>
                    </a:lnTo>
                    <a:lnTo>
                      <a:pt x="43" y="0"/>
                    </a:lnTo>
                    <a:lnTo>
                      <a:pt x="43" y="1"/>
                    </a:lnTo>
                    <a:lnTo>
                      <a:pt x="30" y="11"/>
                    </a:lnTo>
                    <a:lnTo>
                      <a:pt x="30" y="13"/>
                    </a:lnTo>
                    <a:lnTo>
                      <a:pt x="20" y="22"/>
                    </a:lnTo>
                    <a:lnTo>
                      <a:pt x="1" y="39"/>
                    </a:lnTo>
                    <a:lnTo>
                      <a:pt x="0" y="39"/>
                    </a:lnTo>
                    <a:lnTo>
                      <a:pt x="18" y="57"/>
                    </a:lnTo>
                    <a:lnTo>
                      <a:pt x="18" y="60"/>
                    </a:lnTo>
                    <a:lnTo>
                      <a:pt x="20" y="60"/>
                    </a:lnTo>
                    <a:lnTo>
                      <a:pt x="38" y="78"/>
                    </a:lnTo>
                    <a:lnTo>
                      <a:pt x="38" y="81"/>
                    </a:lnTo>
                    <a:lnTo>
                      <a:pt x="40" y="81"/>
                    </a:lnTo>
                    <a:lnTo>
                      <a:pt x="58" y="99"/>
                    </a:lnTo>
                    <a:lnTo>
                      <a:pt x="58" y="102"/>
                    </a:lnTo>
                    <a:lnTo>
                      <a:pt x="59" y="102"/>
                    </a:lnTo>
                    <a:lnTo>
                      <a:pt x="78" y="120"/>
                    </a:lnTo>
                    <a:lnTo>
                      <a:pt x="78" y="123"/>
                    </a:lnTo>
                    <a:lnTo>
                      <a:pt x="79" y="123"/>
                    </a:lnTo>
                    <a:lnTo>
                      <a:pt x="98" y="141"/>
                    </a:lnTo>
                    <a:lnTo>
                      <a:pt x="98" y="144"/>
                    </a:lnTo>
                    <a:lnTo>
                      <a:pt x="99" y="144"/>
                    </a:lnTo>
                    <a:lnTo>
                      <a:pt x="103" y="149"/>
                    </a:lnTo>
                    <a:lnTo>
                      <a:pt x="178" y="149"/>
                    </a:lnTo>
                    <a:lnTo>
                      <a:pt x="178" y="148"/>
                    </a:lnTo>
                    <a:lnTo>
                      <a:pt x="191" y="135"/>
                    </a:lnTo>
                    <a:lnTo>
                      <a:pt x="194" y="135"/>
                    </a:lnTo>
                    <a:lnTo>
                      <a:pt x="194" y="133"/>
                    </a:lnTo>
                    <a:lnTo>
                      <a:pt x="210" y="118"/>
                    </a:lnTo>
                    <a:lnTo>
                      <a:pt x="213" y="118"/>
                    </a:lnTo>
                    <a:lnTo>
                      <a:pt x="213" y="116"/>
                    </a:lnTo>
                    <a:lnTo>
                      <a:pt x="228" y="100"/>
                    </a:lnTo>
                    <a:lnTo>
                      <a:pt x="231" y="100"/>
                    </a:lnTo>
                    <a:lnTo>
                      <a:pt x="231" y="99"/>
                    </a:lnTo>
                    <a:lnTo>
                      <a:pt x="247" y="83"/>
                    </a:lnTo>
                    <a:lnTo>
                      <a:pt x="250" y="83"/>
                    </a:lnTo>
                    <a:lnTo>
                      <a:pt x="250" y="82"/>
                    </a:lnTo>
                    <a:lnTo>
                      <a:pt x="266" y="66"/>
                    </a:lnTo>
                    <a:lnTo>
                      <a:pt x="268" y="66"/>
                    </a:lnTo>
                    <a:lnTo>
                      <a:pt x="268" y="65"/>
                    </a:lnTo>
                    <a:lnTo>
                      <a:pt x="284" y="51"/>
                    </a:lnTo>
                    <a:lnTo>
                      <a:pt x="284" y="48"/>
                    </a:lnTo>
                    <a:lnTo>
                      <a:pt x="283" y="48"/>
                    </a:lnTo>
                    <a:lnTo>
                      <a:pt x="270" y="35"/>
                    </a:lnTo>
                    <a:lnTo>
                      <a:pt x="270" y="32"/>
                    </a:lnTo>
                    <a:lnTo>
                      <a:pt x="268" y="32"/>
                    </a:lnTo>
                    <a:lnTo>
                      <a:pt x="255" y="19"/>
                    </a:lnTo>
                    <a:lnTo>
                      <a:pt x="255" y="17"/>
                    </a:lnTo>
                    <a:lnTo>
                      <a:pt x="254" y="17"/>
                    </a:lnTo>
                    <a:lnTo>
                      <a:pt x="239" y="1"/>
                    </a:lnTo>
                    <a:lnTo>
                      <a:pt x="239" y="0"/>
                    </a:lnTo>
                    <a:lnTo>
                      <a:pt x="183" y="0"/>
                    </a:lnTo>
                    <a:close/>
                  </a:path>
                </a:pathLst>
              </a:custGeom>
              <a:solidFill>
                <a:srgbClr val="D8D8D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4" name="Freeform 2240"/>
              <p:cNvSpPr>
                <a:spLocks/>
              </p:cNvSpPr>
              <p:nvPr/>
            </p:nvSpPr>
            <p:spPr bwMode="auto">
              <a:xfrm>
                <a:off x="3423" y="1574"/>
                <a:ext cx="57" cy="43"/>
              </a:xfrm>
              <a:custGeom>
                <a:avLst/>
                <a:gdLst>
                  <a:gd name="T0" fmla="*/ 15 w 171"/>
                  <a:gd name="T1" fmla="*/ 0 h 129"/>
                  <a:gd name="T2" fmla="*/ 15 w 171"/>
                  <a:gd name="T3" fmla="*/ 0 h 129"/>
                  <a:gd name="T4" fmla="*/ 12 w 171"/>
                  <a:gd name="T5" fmla="*/ 3 h 129"/>
                  <a:gd name="T6" fmla="*/ 11 w 171"/>
                  <a:gd name="T7" fmla="*/ 3 h 129"/>
                  <a:gd name="T8" fmla="*/ 11 w 171"/>
                  <a:gd name="T9" fmla="*/ 3 h 129"/>
                  <a:gd name="T10" fmla="*/ 9 w 171"/>
                  <a:gd name="T11" fmla="*/ 6 h 129"/>
                  <a:gd name="T12" fmla="*/ 29 w 171"/>
                  <a:gd name="T13" fmla="*/ 6 h 129"/>
                  <a:gd name="T14" fmla="*/ 31 w 171"/>
                  <a:gd name="T15" fmla="*/ 8 h 129"/>
                  <a:gd name="T16" fmla="*/ 35 w 171"/>
                  <a:gd name="T17" fmla="*/ 12 h 129"/>
                  <a:gd name="T18" fmla="*/ 38 w 171"/>
                  <a:gd name="T19" fmla="*/ 15 h 129"/>
                  <a:gd name="T20" fmla="*/ 38 w 171"/>
                  <a:gd name="T21" fmla="*/ 16 h 129"/>
                  <a:gd name="T22" fmla="*/ 33 w 171"/>
                  <a:gd name="T23" fmla="*/ 20 h 129"/>
                  <a:gd name="T24" fmla="*/ 28 w 171"/>
                  <a:gd name="T25" fmla="*/ 24 h 129"/>
                  <a:gd name="T26" fmla="*/ 19 w 171"/>
                  <a:gd name="T27" fmla="*/ 15 h 129"/>
                  <a:gd name="T28" fmla="*/ 19 w 171"/>
                  <a:gd name="T29" fmla="*/ 14 h 129"/>
                  <a:gd name="T30" fmla="*/ 24 w 171"/>
                  <a:gd name="T31" fmla="*/ 10 h 129"/>
                  <a:gd name="T32" fmla="*/ 25 w 171"/>
                  <a:gd name="T33" fmla="*/ 10 h 129"/>
                  <a:gd name="T34" fmla="*/ 25 w 171"/>
                  <a:gd name="T35" fmla="*/ 9 h 129"/>
                  <a:gd name="T36" fmla="*/ 29 w 171"/>
                  <a:gd name="T37" fmla="*/ 6 h 129"/>
                  <a:gd name="T38" fmla="*/ 9 w 171"/>
                  <a:gd name="T39" fmla="*/ 6 h 129"/>
                  <a:gd name="T40" fmla="*/ 9 w 171"/>
                  <a:gd name="T41" fmla="*/ 6 h 129"/>
                  <a:gd name="T42" fmla="*/ 6 w 171"/>
                  <a:gd name="T43" fmla="*/ 8 h 129"/>
                  <a:gd name="T44" fmla="*/ 1 w 171"/>
                  <a:gd name="T45" fmla="*/ 13 h 129"/>
                  <a:gd name="T46" fmla="*/ 0 w 171"/>
                  <a:gd name="T47" fmla="*/ 13 h 129"/>
                  <a:gd name="T48" fmla="*/ 4 w 171"/>
                  <a:gd name="T49" fmla="*/ 18 h 129"/>
                  <a:gd name="T50" fmla="*/ 4 w 171"/>
                  <a:gd name="T51" fmla="*/ 19 h 129"/>
                  <a:gd name="T52" fmla="*/ 5 w 171"/>
                  <a:gd name="T53" fmla="*/ 19 h 129"/>
                  <a:gd name="T54" fmla="*/ 9 w 171"/>
                  <a:gd name="T55" fmla="*/ 23 h 129"/>
                  <a:gd name="T56" fmla="*/ 13 w 171"/>
                  <a:gd name="T57" fmla="*/ 27 h 129"/>
                  <a:gd name="T58" fmla="*/ 13 w 171"/>
                  <a:gd name="T59" fmla="*/ 28 h 129"/>
                  <a:gd name="T60" fmla="*/ 14 w 171"/>
                  <a:gd name="T61" fmla="*/ 28 h 129"/>
                  <a:gd name="T62" fmla="*/ 18 w 171"/>
                  <a:gd name="T63" fmla="*/ 33 h 129"/>
                  <a:gd name="T64" fmla="*/ 18 w 171"/>
                  <a:gd name="T65" fmla="*/ 33 h 129"/>
                  <a:gd name="T66" fmla="*/ 19 w 171"/>
                  <a:gd name="T67" fmla="*/ 33 h 129"/>
                  <a:gd name="T68" fmla="*/ 23 w 171"/>
                  <a:gd name="T69" fmla="*/ 38 h 129"/>
                  <a:gd name="T70" fmla="*/ 27 w 171"/>
                  <a:gd name="T71" fmla="*/ 42 h 129"/>
                  <a:gd name="T72" fmla="*/ 27 w 171"/>
                  <a:gd name="T73" fmla="*/ 43 h 129"/>
                  <a:gd name="T74" fmla="*/ 28 w 171"/>
                  <a:gd name="T75" fmla="*/ 43 h 129"/>
                  <a:gd name="T76" fmla="*/ 28 w 171"/>
                  <a:gd name="T77" fmla="*/ 43 h 129"/>
                  <a:gd name="T78" fmla="*/ 33 w 171"/>
                  <a:gd name="T79" fmla="*/ 38 h 129"/>
                  <a:gd name="T80" fmla="*/ 39 w 171"/>
                  <a:gd name="T81" fmla="*/ 32 h 129"/>
                  <a:gd name="T82" fmla="*/ 45 w 171"/>
                  <a:gd name="T83" fmla="*/ 27 h 129"/>
                  <a:gd name="T84" fmla="*/ 46 w 171"/>
                  <a:gd name="T85" fmla="*/ 27 h 129"/>
                  <a:gd name="T86" fmla="*/ 46 w 171"/>
                  <a:gd name="T87" fmla="*/ 27 h 129"/>
                  <a:gd name="T88" fmla="*/ 51 w 171"/>
                  <a:gd name="T89" fmla="*/ 21 h 129"/>
                  <a:gd name="T90" fmla="*/ 52 w 171"/>
                  <a:gd name="T91" fmla="*/ 21 h 129"/>
                  <a:gd name="T92" fmla="*/ 52 w 171"/>
                  <a:gd name="T93" fmla="*/ 21 h 129"/>
                  <a:gd name="T94" fmla="*/ 57 w 171"/>
                  <a:gd name="T95" fmla="*/ 16 h 129"/>
                  <a:gd name="T96" fmla="*/ 57 w 171"/>
                  <a:gd name="T97" fmla="*/ 15 h 129"/>
                  <a:gd name="T98" fmla="*/ 57 w 171"/>
                  <a:gd name="T99" fmla="*/ 15 h 129"/>
                  <a:gd name="T100" fmla="*/ 51 w 171"/>
                  <a:gd name="T101" fmla="*/ 9 h 129"/>
                  <a:gd name="T102" fmla="*/ 51 w 171"/>
                  <a:gd name="T103" fmla="*/ 8 h 129"/>
                  <a:gd name="T104" fmla="*/ 50 w 171"/>
                  <a:gd name="T105" fmla="*/ 8 h 129"/>
                  <a:gd name="T106" fmla="*/ 43 w 171"/>
                  <a:gd name="T107" fmla="*/ 1 h 129"/>
                  <a:gd name="T108" fmla="*/ 43 w 171"/>
                  <a:gd name="T109" fmla="*/ 0 h 129"/>
                  <a:gd name="T110" fmla="*/ 15 w 171"/>
                  <a:gd name="T111" fmla="*/ 0 h 12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71"/>
                  <a:gd name="T169" fmla="*/ 0 h 129"/>
                  <a:gd name="T170" fmla="*/ 171 w 171"/>
                  <a:gd name="T171" fmla="*/ 129 h 129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71" h="129">
                    <a:moveTo>
                      <a:pt x="45" y="0"/>
                    </a:moveTo>
                    <a:lnTo>
                      <a:pt x="45" y="1"/>
                    </a:lnTo>
                    <a:lnTo>
                      <a:pt x="37" y="9"/>
                    </a:lnTo>
                    <a:lnTo>
                      <a:pt x="34" y="9"/>
                    </a:lnTo>
                    <a:lnTo>
                      <a:pt x="34" y="10"/>
                    </a:lnTo>
                    <a:lnTo>
                      <a:pt x="28" y="17"/>
                    </a:lnTo>
                    <a:lnTo>
                      <a:pt x="88" y="17"/>
                    </a:lnTo>
                    <a:lnTo>
                      <a:pt x="94" y="24"/>
                    </a:lnTo>
                    <a:lnTo>
                      <a:pt x="104" y="35"/>
                    </a:lnTo>
                    <a:lnTo>
                      <a:pt x="113" y="45"/>
                    </a:lnTo>
                    <a:lnTo>
                      <a:pt x="113" y="47"/>
                    </a:lnTo>
                    <a:lnTo>
                      <a:pt x="100" y="59"/>
                    </a:lnTo>
                    <a:lnTo>
                      <a:pt x="85" y="72"/>
                    </a:lnTo>
                    <a:lnTo>
                      <a:pt x="58" y="45"/>
                    </a:lnTo>
                    <a:lnTo>
                      <a:pt x="58" y="43"/>
                    </a:lnTo>
                    <a:lnTo>
                      <a:pt x="72" y="30"/>
                    </a:lnTo>
                    <a:lnTo>
                      <a:pt x="74" y="30"/>
                    </a:lnTo>
                    <a:lnTo>
                      <a:pt x="74" y="28"/>
                    </a:lnTo>
                    <a:lnTo>
                      <a:pt x="86" y="17"/>
                    </a:lnTo>
                    <a:lnTo>
                      <a:pt x="26" y="17"/>
                    </a:lnTo>
                    <a:lnTo>
                      <a:pt x="26" y="18"/>
                    </a:lnTo>
                    <a:lnTo>
                      <a:pt x="18" y="24"/>
                    </a:lnTo>
                    <a:lnTo>
                      <a:pt x="2" y="40"/>
                    </a:lnTo>
                    <a:lnTo>
                      <a:pt x="0" y="40"/>
                    </a:lnTo>
                    <a:lnTo>
                      <a:pt x="13" y="53"/>
                    </a:lnTo>
                    <a:lnTo>
                      <a:pt x="13" y="56"/>
                    </a:lnTo>
                    <a:lnTo>
                      <a:pt x="14" y="56"/>
                    </a:lnTo>
                    <a:lnTo>
                      <a:pt x="26" y="69"/>
                    </a:lnTo>
                    <a:lnTo>
                      <a:pt x="40" y="82"/>
                    </a:lnTo>
                    <a:lnTo>
                      <a:pt x="40" y="85"/>
                    </a:lnTo>
                    <a:lnTo>
                      <a:pt x="41" y="85"/>
                    </a:lnTo>
                    <a:lnTo>
                      <a:pt x="54" y="98"/>
                    </a:lnTo>
                    <a:lnTo>
                      <a:pt x="54" y="100"/>
                    </a:lnTo>
                    <a:lnTo>
                      <a:pt x="56" y="100"/>
                    </a:lnTo>
                    <a:lnTo>
                      <a:pt x="68" y="114"/>
                    </a:lnTo>
                    <a:lnTo>
                      <a:pt x="81" y="127"/>
                    </a:lnTo>
                    <a:lnTo>
                      <a:pt x="81" y="129"/>
                    </a:lnTo>
                    <a:lnTo>
                      <a:pt x="84" y="129"/>
                    </a:lnTo>
                    <a:lnTo>
                      <a:pt x="84" y="128"/>
                    </a:lnTo>
                    <a:lnTo>
                      <a:pt x="100" y="114"/>
                    </a:lnTo>
                    <a:lnTo>
                      <a:pt x="118" y="97"/>
                    </a:lnTo>
                    <a:lnTo>
                      <a:pt x="134" y="81"/>
                    </a:lnTo>
                    <a:lnTo>
                      <a:pt x="137" y="81"/>
                    </a:lnTo>
                    <a:lnTo>
                      <a:pt x="137" y="80"/>
                    </a:lnTo>
                    <a:lnTo>
                      <a:pt x="153" y="64"/>
                    </a:lnTo>
                    <a:lnTo>
                      <a:pt x="156" y="64"/>
                    </a:lnTo>
                    <a:lnTo>
                      <a:pt x="156" y="62"/>
                    </a:lnTo>
                    <a:lnTo>
                      <a:pt x="171" y="48"/>
                    </a:lnTo>
                    <a:lnTo>
                      <a:pt x="171" y="45"/>
                    </a:lnTo>
                    <a:lnTo>
                      <a:pt x="170" y="45"/>
                    </a:lnTo>
                    <a:lnTo>
                      <a:pt x="152" y="27"/>
                    </a:lnTo>
                    <a:lnTo>
                      <a:pt x="152" y="24"/>
                    </a:lnTo>
                    <a:lnTo>
                      <a:pt x="150" y="24"/>
                    </a:lnTo>
                    <a:lnTo>
                      <a:pt x="130" y="3"/>
                    </a:lnTo>
                    <a:lnTo>
                      <a:pt x="128" y="0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E8E8E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5" name="Freeform 2241"/>
              <p:cNvSpPr>
                <a:spLocks/>
              </p:cNvSpPr>
              <p:nvPr/>
            </p:nvSpPr>
            <p:spPr bwMode="auto">
              <a:xfrm>
                <a:off x="3442" y="1579"/>
                <a:ext cx="19" cy="19"/>
              </a:xfrm>
              <a:custGeom>
                <a:avLst/>
                <a:gdLst>
                  <a:gd name="T0" fmla="*/ 10 w 58"/>
                  <a:gd name="T1" fmla="*/ 0 h 58"/>
                  <a:gd name="T2" fmla="*/ 10 w 58"/>
                  <a:gd name="T3" fmla="*/ 1 h 58"/>
                  <a:gd name="T4" fmla="*/ 6 w 58"/>
                  <a:gd name="T5" fmla="*/ 4 h 58"/>
                  <a:gd name="T6" fmla="*/ 0 w 58"/>
                  <a:gd name="T7" fmla="*/ 9 h 58"/>
                  <a:gd name="T8" fmla="*/ 0 w 58"/>
                  <a:gd name="T9" fmla="*/ 9 h 58"/>
                  <a:gd name="T10" fmla="*/ 9 w 58"/>
                  <a:gd name="T11" fmla="*/ 19 h 58"/>
                  <a:gd name="T12" fmla="*/ 9 w 58"/>
                  <a:gd name="T13" fmla="*/ 19 h 58"/>
                  <a:gd name="T14" fmla="*/ 10 w 58"/>
                  <a:gd name="T15" fmla="*/ 19 h 58"/>
                  <a:gd name="T16" fmla="*/ 10 w 58"/>
                  <a:gd name="T17" fmla="*/ 19 h 58"/>
                  <a:gd name="T18" fmla="*/ 14 w 58"/>
                  <a:gd name="T19" fmla="*/ 15 h 58"/>
                  <a:gd name="T20" fmla="*/ 19 w 58"/>
                  <a:gd name="T21" fmla="*/ 10 h 58"/>
                  <a:gd name="T22" fmla="*/ 19 w 58"/>
                  <a:gd name="T23" fmla="*/ 10 h 58"/>
                  <a:gd name="T24" fmla="*/ 19 w 58"/>
                  <a:gd name="T25" fmla="*/ 10 h 58"/>
                  <a:gd name="T26" fmla="*/ 16 w 58"/>
                  <a:gd name="T27" fmla="*/ 7 h 58"/>
                  <a:gd name="T28" fmla="*/ 16 w 58"/>
                  <a:gd name="T29" fmla="*/ 6 h 58"/>
                  <a:gd name="T30" fmla="*/ 16 w 58"/>
                  <a:gd name="T31" fmla="*/ 6 h 58"/>
                  <a:gd name="T32" fmla="*/ 13 w 58"/>
                  <a:gd name="T33" fmla="*/ 4 h 58"/>
                  <a:gd name="T34" fmla="*/ 13 w 58"/>
                  <a:gd name="T35" fmla="*/ 3 h 58"/>
                  <a:gd name="T36" fmla="*/ 12 w 58"/>
                  <a:gd name="T37" fmla="*/ 3 h 58"/>
                  <a:gd name="T38" fmla="*/ 10 w 58"/>
                  <a:gd name="T39" fmla="*/ 0 h 58"/>
                  <a:gd name="T40" fmla="*/ 10 w 58"/>
                  <a:gd name="T41" fmla="*/ 0 h 5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8"/>
                  <a:gd name="T64" fmla="*/ 0 h 58"/>
                  <a:gd name="T65" fmla="*/ 58 w 58"/>
                  <a:gd name="T66" fmla="*/ 58 h 5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8" h="58">
                    <a:moveTo>
                      <a:pt x="30" y="0"/>
                    </a:moveTo>
                    <a:lnTo>
                      <a:pt x="30" y="2"/>
                    </a:lnTo>
                    <a:lnTo>
                      <a:pt x="17" y="13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28" y="57"/>
                    </a:lnTo>
                    <a:lnTo>
                      <a:pt x="28" y="58"/>
                    </a:lnTo>
                    <a:lnTo>
                      <a:pt x="30" y="58"/>
                    </a:lnTo>
                    <a:lnTo>
                      <a:pt x="30" y="57"/>
                    </a:lnTo>
                    <a:lnTo>
                      <a:pt x="44" y="45"/>
                    </a:lnTo>
                    <a:lnTo>
                      <a:pt x="58" y="32"/>
                    </a:lnTo>
                    <a:lnTo>
                      <a:pt x="58" y="29"/>
                    </a:lnTo>
                    <a:lnTo>
                      <a:pt x="57" y="29"/>
                    </a:lnTo>
                    <a:lnTo>
                      <a:pt x="49" y="21"/>
                    </a:lnTo>
                    <a:lnTo>
                      <a:pt x="49" y="19"/>
                    </a:lnTo>
                    <a:lnTo>
                      <a:pt x="48" y="19"/>
                    </a:lnTo>
                    <a:lnTo>
                      <a:pt x="40" y="11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2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6" name="Rectangle 2242"/>
              <p:cNvSpPr>
                <a:spLocks noChangeArrowheads="1"/>
              </p:cNvSpPr>
              <p:nvPr/>
            </p:nvSpPr>
            <p:spPr bwMode="auto">
              <a:xfrm>
                <a:off x="3313" y="1574"/>
                <a:ext cx="397" cy="50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67" name="Rectangle 2243"/>
              <p:cNvSpPr>
                <a:spLocks noChangeArrowheads="1"/>
              </p:cNvSpPr>
              <p:nvPr/>
            </p:nvSpPr>
            <p:spPr bwMode="auto">
              <a:xfrm>
                <a:off x="3312" y="1573"/>
                <a:ext cx="396" cy="52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668" name="Freeform 2244"/>
              <p:cNvSpPr>
                <a:spLocks/>
              </p:cNvSpPr>
              <p:nvPr/>
            </p:nvSpPr>
            <p:spPr bwMode="auto">
              <a:xfrm>
                <a:off x="3309" y="1571"/>
                <a:ext cx="402" cy="57"/>
              </a:xfrm>
              <a:custGeom>
                <a:avLst/>
                <a:gdLst>
                  <a:gd name="T0" fmla="*/ 0 w 1204"/>
                  <a:gd name="T1" fmla="*/ 0 h 171"/>
                  <a:gd name="T2" fmla="*/ 0 w 1204"/>
                  <a:gd name="T3" fmla="*/ 57 h 171"/>
                  <a:gd name="T4" fmla="*/ 402 w 1204"/>
                  <a:gd name="T5" fmla="*/ 57 h 171"/>
                  <a:gd name="T6" fmla="*/ 402 w 1204"/>
                  <a:gd name="T7" fmla="*/ 0 h 171"/>
                  <a:gd name="T8" fmla="*/ 0 w 1204"/>
                  <a:gd name="T9" fmla="*/ 0 h 171"/>
                  <a:gd name="T10" fmla="*/ 5 w 1204"/>
                  <a:gd name="T11" fmla="*/ 5 h 171"/>
                  <a:gd name="T12" fmla="*/ 397 w 1204"/>
                  <a:gd name="T13" fmla="*/ 5 h 171"/>
                  <a:gd name="T14" fmla="*/ 397 w 1204"/>
                  <a:gd name="T15" fmla="*/ 52 h 171"/>
                  <a:gd name="T16" fmla="*/ 5 w 1204"/>
                  <a:gd name="T17" fmla="*/ 52 h 171"/>
                  <a:gd name="T18" fmla="*/ 5 w 1204"/>
                  <a:gd name="T19" fmla="*/ 5 h 171"/>
                  <a:gd name="T20" fmla="*/ 0 w 1204"/>
                  <a:gd name="T21" fmla="*/ 0 h 1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04"/>
                  <a:gd name="T34" fmla="*/ 0 h 171"/>
                  <a:gd name="T35" fmla="*/ 1204 w 1204"/>
                  <a:gd name="T36" fmla="*/ 171 h 17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04" h="171">
                    <a:moveTo>
                      <a:pt x="0" y="0"/>
                    </a:moveTo>
                    <a:lnTo>
                      <a:pt x="0" y="171"/>
                    </a:lnTo>
                    <a:lnTo>
                      <a:pt x="1204" y="171"/>
                    </a:lnTo>
                    <a:lnTo>
                      <a:pt x="1204" y="0"/>
                    </a:lnTo>
                    <a:lnTo>
                      <a:pt x="0" y="0"/>
                    </a:lnTo>
                    <a:lnTo>
                      <a:pt x="16" y="16"/>
                    </a:lnTo>
                    <a:lnTo>
                      <a:pt x="1188" y="16"/>
                    </a:lnTo>
                    <a:lnTo>
                      <a:pt x="1188" y="155"/>
                    </a:lnTo>
                    <a:lnTo>
                      <a:pt x="16" y="155"/>
                    </a:lnTo>
                    <a:lnTo>
                      <a:pt x="16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69" name="Freeform 2245"/>
              <p:cNvSpPr>
                <a:spLocks/>
              </p:cNvSpPr>
              <p:nvPr/>
            </p:nvSpPr>
            <p:spPr bwMode="auto">
              <a:xfrm>
                <a:off x="3312" y="1578"/>
                <a:ext cx="400" cy="46"/>
              </a:xfrm>
              <a:custGeom>
                <a:avLst/>
                <a:gdLst>
                  <a:gd name="T0" fmla="*/ 0 w 1199"/>
                  <a:gd name="T1" fmla="*/ 45 h 137"/>
                  <a:gd name="T2" fmla="*/ 2 w 1199"/>
                  <a:gd name="T3" fmla="*/ 46 h 137"/>
                  <a:gd name="T4" fmla="*/ 4 w 1199"/>
                  <a:gd name="T5" fmla="*/ 45 h 137"/>
                  <a:gd name="T6" fmla="*/ 41 w 1199"/>
                  <a:gd name="T7" fmla="*/ 44 h 137"/>
                  <a:gd name="T8" fmla="*/ 44 w 1199"/>
                  <a:gd name="T9" fmla="*/ 45 h 137"/>
                  <a:gd name="T10" fmla="*/ 44 w 1199"/>
                  <a:gd name="T11" fmla="*/ 44 h 137"/>
                  <a:gd name="T12" fmla="*/ 81 w 1199"/>
                  <a:gd name="T13" fmla="*/ 44 h 137"/>
                  <a:gd name="T14" fmla="*/ 83 w 1199"/>
                  <a:gd name="T15" fmla="*/ 45 h 137"/>
                  <a:gd name="T16" fmla="*/ 84 w 1199"/>
                  <a:gd name="T17" fmla="*/ 44 h 137"/>
                  <a:gd name="T18" fmla="*/ 121 w 1199"/>
                  <a:gd name="T19" fmla="*/ 44 h 137"/>
                  <a:gd name="T20" fmla="*/ 123 w 1199"/>
                  <a:gd name="T21" fmla="*/ 44 h 137"/>
                  <a:gd name="T22" fmla="*/ 124 w 1199"/>
                  <a:gd name="T23" fmla="*/ 43 h 137"/>
                  <a:gd name="T24" fmla="*/ 161 w 1199"/>
                  <a:gd name="T25" fmla="*/ 44 h 137"/>
                  <a:gd name="T26" fmla="*/ 163 w 1199"/>
                  <a:gd name="T27" fmla="*/ 45 h 137"/>
                  <a:gd name="T28" fmla="*/ 164 w 1199"/>
                  <a:gd name="T29" fmla="*/ 44 h 137"/>
                  <a:gd name="T30" fmla="*/ 201 w 1199"/>
                  <a:gd name="T31" fmla="*/ 44 h 137"/>
                  <a:gd name="T32" fmla="*/ 203 w 1199"/>
                  <a:gd name="T33" fmla="*/ 44 h 137"/>
                  <a:gd name="T34" fmla="*/ 204 w 1199"/>
                  <a:gd name="T35" fmla="*/ 43 h 137"/>
                  <a:gd name="T36" fmla="*/ 241 w 1199"/>
                  <a:gd name="T37" fmla="*/ 44 h 137"/>
                  <a:gd name="T38" fmla="*/ 243 w 1199"/>
                  <a:gd name="T39" fmla="*/ 45 h 137"/>
                  <a:gd name="T40" fmla="*/ 244 w 1199"/>
                  <a:gd name="T41" fmla="*/ 44 h 137"/>
                  <a:gd name="T42" fmla="*/ 280 w 1199"/>
                  <a:gd name="T43" fmla="*/ 44 h 137"/>
                  <a:gd name="T44" fmla="*/ 282 w 1199"/>
                  <a:gd name="T45" fmla="*/ 44 h 137"/>
                  <a:gd name="T46" fmla="*/ 283 w 1199"/>
                  <a:gd name="T47" fmla="*/ 43 h 137"/>
                  <a:gd name="T48" fmla="*/ 320 w 1199"/>
                  <a:gd name="T49" fmla="*/ 44 h 137"/>
                  <a:gd name="T50" fmla="*/ 322 w 1199"/>
                  <a:gd name="T51" fmla="*/ 45 h 137"/>
                  <a:gd name="T52" fmla="*/ 323 w 1199"/>
                  <a:gd name="T53" fmla="*/ 44 h 137"/>
                  <a:gd name="T54" fmla="*/ 360 w 1199"/>
                  <a:gd name="T55" fmla="*/ 44 h 137"/>
                  <a:gd name="T56" fmla="*/ 362 w 1199"/>
                  <a:gd name="T57" fmla="*/ 45 h 137"/>
                  <a:gd name="T58" fmla="*/ 363 w 1199"/>
                  <a:gd name="T59" fmla="*/ 44 h 137"/>
                  <a:gd name="T60" fmla="*/ 397 w 1199"/>
                  <a:gd name="T61" fmla="*/ 38 h 137"/>
                  <a:gd name="T62" fmla="*/ 399 w 1199"/>
                  <a:gd name="T63" fmla="*/ 39 h 137"/>
                  <a:gd name="T64" fmla="*/ 400 w 1199"/>
                  <a:gd name="T65" fmla="*/ 37 h 137"/>
                  <a:gd name="T66" fmla="*/ 381 w 1199"/>
                  <a:gd name="T67" fmla="*/ 1 h 137"/>
                  <a:gd name="T68" fmla="*/ 380 w 1199"/>
                  <a:gd name="T69" fmla="*/ 0 h 137"/>
                  <a:gd name="T70" fmla="*/ 378 w 1199"/>
                  <a:gd name="T71" fmla="*/ 1 h 137"/>
                  <a:gd name="T72" fmla="*/ 343 w 1199"/>
                  <a:gd name="T73" fmla="*/ 1 h 137"/>
                  <a:gd name="T74" fmla="*/ 341 w 1199"/>
                  <a:gd name="T75" fmla="*/ 0 h 137"/>
                  <a:gd name="T76" fmla="*/ 340 w 1199"/>
                  <a:gd name="T77" fmla="*/ 1 h 137"/>
                  <a:gd name="T78" fmla="*/ 304 w 1199"/>
                  <a:gd name="T79" fmla="*/ 1 h 137"/>
                  <a:gd name="T80" fmla="*/ 302 w 1199"/>
                  <a:gd name="T81" fmla="*/ 0 h 137"/>
                  <a:gd name="T82" fmla="*/ 301 w 1199"/>
                  <a:gd name="T83" fmla="*/ 1 h 137"/>
                  <a:gd name="T84" fmla="*/ 263 w 1199"/>
                  <a:gd name="T85" fmla="*/ 1 h 137"/>
                  <a:gd name="T86" fmla="*/ 262 w 1199"/>
                  <a:gd name="T87" fmla="*/ 0 h 137"/>
                  <a:gd name="T88" fmla="*/ 260 w 1199"/>
                  <a:gd name="T89" fmla="*/ 1 h 137"/>
                  <a:gd name="T90" fmla="*/ 224 w 1199"/>
                  <a:gd name="T91" fmla="*/ 2 h 137"/>
                  <a:gd name="T92" fmla="*/ 222 w 1199"/>
                  <a:gd name="T93" fmla="*/ 1 h 137"/>
                  <a:gd name="T94" fmla="*/ 221 w 1199"/>
                  <a:gd name="T95" fmla="*/ 2 h 137"/>
                  <a:gd name="T96" fmla="*/ 183 w 1199"/>
                  <a:gd name="T97" fmla="*/ 1 h 137"/>
                  <a:gd name="T98" fmla="*/ 181 w 1199"/>
                  <a:gd name="T99" fmla="*/ 0 h 137"/>
                  <a:gd name="T100" fmla="*/ 180 w 1199"/>
                  <a:gd name="T101" fmla="*/ 1 h 137"/>
                  <a:gd name="T102" fmla="*/ 144 w 1199"/>
                  <a:gd name="T103" fmla="*/ 2 h 137"/>
                  <a:gd name="T104" fmla="*/ 142 w 1199"/>
                  <a:gd name="T105" fmla="*/ 1 h 137"/>
                  <a:gd name="T106" fmla="*/ 141 w 1199"/>
                  <a:gd name="T107" fmla="*/ 2 h 137"/>
                  <a:gd name="T108" fmla="*/ 104 w 1199"/>
                  <a:gd name="T109" fmla="*/ 2 h 137"/>
                  <a:gd name="T110" fmla="*/ 103 w 1199"/>
                  <a:gd name="T111" fmla="*/ 1 h 137"/>
                  <a:gd name="T112" fmla="*/ 101 w 1199"/>
                  <a:gd name="T113" fmla="*/ 2 h 137"/>
                  <a:gd name="T114" fmla="*/ 64 w 1199"/>
                  <a:gd name="T115" fmla="*/ 1 h 137"/>
                  <a:gd name="T116" fmla="*/ 63 w 1199"/>
                  <a:gd name="T117" fmla="*/ 0 h 137"/>
                  <a:gd name="T118" fmla="*/ 61 w 1199"/>
                  <a:gd name="T119" fmla="*/ 1 h 137"/>
                  <a:gd name="T120" fmla="*/ 25 w 1199"/>
                  <a:gd name="T121" fmla="*/ 1 h 137"/>
                  <a:gd name="T122" fmla="*/ 23 w 1199"/>
                  <a:gd name="T123" fmla="*/ 0 h 137"/>
                  <a:gd name="T124" fmla="*/ 22 w 1199"/>
                  <a:gd name="T125" fmla="*/ 1 h 13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199"/>
                  <a:gd name="T190" fmla="*/ 0 h 137"/>
                  <a:gd name="T191" fmla="*/ 1199 w 1199"/>
                  <a:gd name="T192" fmla="*/ 137 h 13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199" h="137">
                    <a:moveTo>
                      <a:pt x="0" y="129"/>
                    </a:moveTo>
                    <a:lnTo>
                      <a:pt x="0" y="133"/>
                    </a:lnTo>
                    <a:lnTo>
                      <a:pt x="1" y="135"/>
                    </a:lnTo>
                    <a:lnTo>
                      <a:pt x="1" y="136"/>
                    </a:lnTo>
                    <a:lnTo>
                      <a:pt x="3" y="137"/>
                    </a:lnTo>
                    <a:lnTo>
                      <a:pt x="7" y="137"/>
                    </a:lnTo>
                    <a:lnTo>
                      <a:pt x="8" y="136"/>
                    </a:lnTo>
                    <a:lnTo>
                      <a:pt x="9" y="136"/>
                    </a:lnTo>
                    <a:lnTo>
                      <a:pt x="11" y="135"/>
                    </a:lnTo>
                    <a:lnTo>
                      <a:pt x="71" y="18"/>
                    </a:lnTo>
                    <a:lnTo>
                      <a:pt x="123" y="131"/>
                    </a:lnTo>
                    <a:lnTo>
                      <a:pt x="124" y="132"/>
                    </a:lnTo>
                    <a:lnTo>
                      <a:pt x="125" y="132"/>
                    </a:lnTo>
                    <a:lnTo>
                      <a:pt x="127" y="133"/>
                    </a:lnTo>
                    <a:lnTo>
                      <a:pt x="131" y="133"/>
                    </a:lnTo>
                    <a:lnTo>
                      <a:pt x="132" y="132"/>
                    </a:lnTo>
                    <a:lnTo>
                      <a:pt x="132" y="131"/>
                    </a:lnTo>
                    <a:lnTo>
                      <a:pt x="133" y="131"/>
                    </a:lnTo>
                    <a:lnTo>
                      <a:pt x="189" y="18"/>
                    </a:lnTo>
                    <a:lnTo>
                      <a:pt x="242" y="131"/>
                    </a:lnTo>
                    <a:lnTo>
                      <a:pt x="244" y="132"/>
                    </a:lnTo>
                    <a:lnTo>
                      <a:pt x="245" y="132"/>
                    </a:lnTo>
                    <a:lnTo>
                      <a:pt x="246" y="133"/>
                    </a:lnTo>
                    <a:lnTo>
                      <a:pt x="250" y="133"/>
                    </a:lnTo>
                    <a:lnTo>
                      <a:pt x="252" y="132"/>
                    </a:lnTo>
                    <a:lnTo>
                      <a:pt x="252" y="131"/>
                    </a:lnTo>
                    <a:lnTo>
                      <a:pt x="253" y="131"/>
                    </a:lnTo>
                    <a:lnTo>
                      <a:pt x="309" y="19"/>
                    </a:lnTo>
                    <a:lnTo>
                      <a:pt x="361" y="129"/>
                    </a:lnTo>
                    <a:lnTo>
                      <a:pt x="362" y="131"/>
                    </a:lnTo>
                    <a:lnTo>
                      <a:pt x="363" y="131"/>
                    </a:lnTo>
                    <a:lnTo>
                      <a:pt x="365" y="132"/>
                    </a:lnTo>
                    <a:lnTo>
                      <a:pt x="369" y="132"/>
                    </a:lnTo>
                    <a:lnTo>
                      <a:pt x="370" y="131"/>
                    </a:lnTo>
                    <a:lnTo>
                      <a:pt x="370" y="129"/>
                    </a:lnTo>
                    <a:lnTo>
                      <a:pt x="371" y="129"/>
                    </a:lnTo>
                    <a:lnTo>
                      <a:pt x="429" y="19"/>
                    </a:lnTo>
                    <a:lnTo>
                      <a:pt x="481" y="131"/>
                    </a:lnTo>
                    <a:lnTo>
                      <a:pt x="482" y="132"/>
                    </a:lnTo>
                    <a:lnTo>
                      <a:pt x="483" y="132"/>
                    </a:lnTo>
                    <a:lnTo>
                      <a:pt x="485" y="133"/>
                    </a:lnTo>
                    <a:lnTo>
                      <a:pt x="489" y="133"/>
                    </a:lnTo>
                    <a:lnTo>
                      <a:pt x="490" y="132"/>
                    </a:lnTo>
                    <a:lnTo>
                      <a:pt x="490" y="131"/>
                    </a:lnTo>
                    <a:lnTo>
                      <a:pt x="491" y="131"/>
                    </a:lnTo>
                    <a:lnTo>
                      <a:pt x="546" y="18"/>
                    </a:lnTo>
                    <a:lnTo>
                      <a:pt x="600" y="129"/>
                    </a:lnTo>
                    <a:lnTo>
                      <a:pt x="602" y="131"/>
                    </a:lnTo>
                    <a:lnTo>
                      <a:pt x="603" y="131"/>
                    </a:lnTo>
                    <a:lnTo>
                      <a:pt x="604" y="132"/>
                    </a:lnTo>
                    <a:lnTo>
                      <a:pt x="608" y="132"/>
                    </a:lnTo>
                    <a:lnTo>
                      <a:pt x="610" y="131"/>
                    </a:lnTo>
                    <a:lnTo>
                      <a:pt x="610" y="129"/>
                    </a:lnTo>
                    <a:lnTo>
                      <a:pt x="611" y="129"/>
                    </a:lnTo>
                    <a:lnTo>
                      <a:pt x="667" y="19"/>
                    </a:lnTo>
                    <a:lnTo>
                      <a:pt x="720" y="131"/>
                    </a:lnTo>
                    <a:lnTo>
                      <a:pt x="721" y="132"/>
                    </a:lnTo>
                    <a:lnTo>
                      <a:pt x="723" y="132"/>
                    </a:lnTo>
                    <a:lnTo>
                      <a:pt x="724" y="133"/>
                    </a:lnTo>
                    <a:lnTo>
                      <a:pt x="728" y="133"/>
                    </a:lnTo>
                    <a:lnTo>
                      <a:pt x="729" y="132"/>
                    </a:lnTo>
                    <a:lnTo>
                      <a:pt x="729" y="131"/>
                    </a:lnTo>
                    <a:lnTo>
                      <a:pt x="731" y="131"/>
                    </a:lnTo>
                    <a:lnTo>
                      <a:pt x="785" y="18"/>
                    </a:lnTo>
                    <a:lnTo>
                      <a:pt x="839" y="129"/>
                    </a:lnTo>
                    <a:lnTo>
                      <a:pt x="840" y="131"/>
                    </a:lnTo>
                    <a:lnTo>
                      <a:pt x="841" y="131"/>
                    </a:lnTo>
                    <a:lnTo>
                      <a:pt x="842" y="132"/>
                    </a:lnTo>
                    <a:lnTo>
                      <a:pt x="846" y="132"/>
                    </a:lnTo>
                    <a:lnTo>
                      <a:pt x="848" y="131"/>
                    </a:lnTo>
                    <a:lnTo>
                      <a:pt x="848" y="129"/>
                    </a:lnTo>
                    <a:lnTo>
                      <a:pt x="849" y="129"/>
                    </a:lnTo>
                    <a:lnTo>
                      <a:pt x="906" y="18"/>
                    </a:lnTo>
                    <a:lnTo>
                      <a:pt x="957" y="131"/>
                    </a:lnTo>
                    <a:lnTo>
                      <a:pt x="958" y="132"/>
                    </a:lnTo>
                    <a:lnTo>
                      <a:pt x="960" y="132"/>
                    </a:lnTo>
                    <a:lnTo>
                      <a:pt x="961" y="133"/>
                    </a:lnTo>
                    <a:lnTo>
                      <a:pt x="965" y="133"/>
                    </a:lnTo>
                    <a:lnTo>
                      <a:pt x="966" y="132"/>
                    </a:lnTo>
                    <a:lnTo>
                      <a:pt x="966" y="131"/>
                    </a:lnTo>
                    <a:lnTo>
                      <a:pt x="968" y="131"/>
                    </a:lnTo>
                    <a:lnTo>
                      <a:pt x="1025" y="17"/>
                    </a:lnTo>
                    <a:lnTo>
                      <a:pt x="1077" y="131"/>
                    </a:lnTo>
                    <a:lnTo>
                      <a:pt x="1078" y="132"/>
                    </a:lnTo>
                    <a:lnTo>
                      <a:pt x="1079" y="132"/>
                    </a:lnTo>
                    <a:lnTo>
                      <a:pt x="1081" y="133"/>
                    </a:lnTo>
                    <a:lnTo>
                      <a:pt x="1085" y="133"/>
                    </a:lnTo>
                    <a:lnTo>
                      <a:pt x="1086" y="132"/>
                    </a:lnTo>
                    <a:lnTo>
                      <a:pt x="1086" y="131"/>
                    </a:lnTo>
                    <a:lnTo>
                      <a:pt x="1087" y="131"/>
                    </a:lnTo>
                    <a:lnTo>
                      <a:pt x="1139" y="18"/>
                    </a:lnTo>
                    <a:lnTo>
                      <a:pt x="1188" y="112"/>
                    </a:lnTo>
                    <a:lnTo>
                      <a:pt x="1190" y="114"/>
                    </a:lnTo>
                    <a:lnTo>
                      <a:pt x="1191" y="114"/>
                    </a:lnTo>
                    <a:lnTo>
                      <a:pt x="1192" y="115"/>
                    </a:lnTo>
                    <a:lnTo>
                      <a:pt x="1196" y="115"/>
                    </a:lnTo>
                    <a:lnTo>
                      <a:pt x="1198" y="114"/>
                    </a:lnTo>
                    <a:lnTo>
                      <a:pt x="1198" y="112"/>
                    </a:lnTo>
                    <a:lnTo>
                      <a:pt x="1199" y="111"/>
                    </a:lnTo>
                    <a:lnTo>
                      <a:pt x="1199" y="107"/>
                    </a:lnTo>
                    <a:lnTo>
                      <a:pt x="1145" y="4"/>
                    </a:lnTo>
                    <a:lnTo>
                      <a:pt x="1143" y="4"/>
                    </a:lnTo>
                    <a:lnTo>
                      <a:pt x="1143" y="2"/>
                    </a:lnTo>
                    <a:lnTo>
                      <a:pt x="1142" y="1"/>
                    </a:lnTo>
                    <a:lnTo>
                      <a:pt x="1138" y="1"/>
                    </a:lnTo>
                    <a:lnTo>
                      <a:pt x="1137" y="2"/>
                    </a:lnTo>
                    <a:lnTo>
                      <a:pt x="1135" y="2"/>
                    </a:lnTo>
                    <a:lnTo>
                      <a:pt x="1134" y="4"/>
                    </a:lnTo>
                    <a:lnTo>
                      <a:pt x="1082" y="115"/>
                    </a:lnTo>
                    <a:lnTo>
                      <a:pt x="1030" y="2"/>
                    </a:lnTo>
                    <a:lnTo>
                      <a:pt x="1029" y="2"/>
                    </a:lnTo>
                    <a:lnTo>
                      <a:pt x="1029" y="1"/>
                    </a:lnTo>
                    <a:lnTo>
                      <a:pt x="1027" y="0"/>
                    </a:lnTo>
                    <a:lnTo>
                      <a:pt x="1023" y="0"/>
                    </a:lnTo>
                    <a:lnTo>
                      <a:pt x="1022" y="1"/>
                    </a:lnTo>
                    <a:lnTo>
                      <a:pt x="1021" y="1"/>
                    </a:lnTo>
                    <a:lnTo>
                      <a:pt x="1019" y="2"/>
                    </a:lnTo>
                    <a:lnTo>
                      <a:pt x="962" y="116"/>
                    </a:lnTo>
                    <a:lnTo>
                      <a:pt x="912" y="4"/>
                    </a:lnTo>
                    <a:lnTo>
                      <a:pt x="910" y="4"/>
                    </a:lnTo>
                    <a:lnTo>
                      <a:pt x="910" y="2"/>
                    </a:lnTo>
                    <a:lnTo>
                      <a:pt x="909" y="1"/>
                    </a:lnTo>
                    <a:lnTo>
                      <a:pt x="905" y="1"/>
                    </a:lnTo>
                    <a:lnTo>
                      <a:pt x="904" y="2"/>
                    </a:lnTo>
                    <a:lnTo>
                      <a:pt x="902" y="2"/>
                    </a:lnTo>
                    <a:lnTo>
                      <a:pt x="901" y="4"/>
                    </a:lnTo>
                    <a:lnTo>
                      <a:pt x="844" y="115"/>
                    </a:lnTo>
                    <a:lnTo>
                      <a:pt x="791" y="4"/>
                    </a:lnTo>
                    <a:lnTo>
                      <a:pt x="789" y="4"/>
                    </a:lnTo>
                    <a:lnTo>
                      <a:pt x="789" y="2"/>
                    </a:lnTo>
                    <a:lnTo>
                      <a:pt x="788" y="1"/>
                    </a:lnTo>
                    <a:lnTo>
                      <a:pt x="784" y="1"/>
                    </a:lnTo>
                    <a:lnTo>
                      <a:pt x="783" y="2"/>
                    </a:lnTo>
                    <a:lnTo>
                      <a:pt x="781" y="2"/>
                    </a:lnTo>
                    <a:lnTo>
                      <a:pt x="780" y="4"/>
                    </a:lnTo>
                    <a:lnTo>
                      <a:pt x="725" y="116"/>
                    </a:lnTo>
                    <a:lnTo>
                      <a:pt x="672" y="5"/>
                    </a:lnTo>
                    <a:lnTo>
                      <a:pt x="671" y="5"/>
                    </a:lnTo>
                    <a:lnTo>
                      <a:pt x="671" y="4"/>
                    </a:lnTo>
                    <a:lnTo>
                      <a:pt x="669" y="2"/>
                    </a:lnTo>
                    <a:lnTo>
                      <a:pt x="666" y="2"/>
                    </a:lnTo>
                    <a:lnTo>
                      <a:pt x="664" y="4"/>
                    </a:lnTo>
                    <a:lnTo>
                      <a:pt x="663" y="4"/>
                    </a:lnTo>
                    <a:lnTo>
                      <a:pt x="662" y="5"/>
                    </a:lnTo>
                    <a:lnTo>
                      <a:pt x="606" y="115"/>
                    </a:lnTo>
                    <a:lnTo>
                      <a:pt x="551" y="4"/>
                    </a:lnTo>
                    <a:lnTo>
                      <a:pt x="550" y="4"/>
                    </a:lnTo>
                    <a:lnTo>
                      <a:pt x="550" y="2"/>
                    </a:lnTo>
                    <a:lnTo>
                      <a:pt x="548" y="1"/>
                    </a:lnTo>
                    <a:lnTo>
                      <a:pt x="544" y="1"/>
                    </a:lnTo>
                    <a:lnTo>
                      <a:pt x="543" y="2"/>
                    </a:lnTo>
                    <a:lnTo>
                      <a:pt x="542" y="2"/>
                    </a:lnTo>
                    <a:lnTo>
                      <a:pt x="540" y="4"/>
                    </a:lnTo>
                    <a:lnTo>
                      <a:pt x="486" y="116"/>
                    </a:lnTo>
                    <a:lnTo>
                      <a:pt x="434" y="5"/>
                    </a:lnTo>
                    <a:lnTo>
                      <a:pt x="433" y="5"/>
                    </a:lnTo>
                    <a:lnTo>
                      <a:pt x="433" y="4"/>
                    </a:lnTo>
                    <a:lnTo>
                      <a:pt x="431" y="2"/>
                    </a:lnTo>
                    <a:lnTo>
                      <a:pt x="427" y="2"/>
                    </a:lnTo>
                    <a:lnTo>
                      <a:pt x="426" y="4"/>
                    </a:lnTo>
                    <a:lnTo>
                      <a:pt x="425" y="4"/>
                    </a:lnTo>
                    <a:lnTo>
                      <a:pt x="423" y="5"/>
                    </a:lnTo>
                    <a:lnTo>
                      <a:pt x="366" y="115"/>
                    </a:lnTo>
                    <a:lnTo>
                      <a:pt x="314" y="5"/>
                    </a:lnTo>
                    <a:lnTo>
                      <a:pt x="313" y="5"/>
                    </a:lnTo>
                    <a:lnTo>
                      <a:pt x="313" y="4"/>
                    </a:lnTo>
                    <a:lnTo>
                      <a:pt x="312" y="2"/>
                    </a:lnTo>
                    <a:lnTo>
                      <a:pt x="308" y="2"/>
                    </a:lnTo>
                    <a:lnTo>
                      <a:pt x="306" y="4"/>
                    </a:lnTo>
                    <a:lnTo>
                      <a:pt x="305" y="4"/>
                    </a:lnTo>
                    <a:lnTo>
                      <a:pt x="304" y="5"/>
                    </a:lnTo>
                    <a:lnTo>
                      <a:pt x="248" y="116"/>
                    </a:lnTo>
                    <a:lnTo>
                      <a:pt x="194" y="4"/>
                    </a:lnTo>
                    <a:lnTo>
                      <a:pt x="193" y="4"/>
                    </a:lnTo>
                    <a:lnTo>
                      <a:pt x="193" y="2"/>
                    </a:lnTo>
                    <a:lnTo>
                      <a:pt x="192" y="1"/>
                    </a:lnTo>
                    <a:lnTo>
                      <a:pt x="188" y="1"/>
                    </a:lnTo>
                    <a:lnTo>
                      <a:pt x="186" y="2"/>
                    </a:lnTo>
                    <a:lnTo>
                      <a:pt x="185" y="2"/>
                    </a:lnTo>
                    <a:lnTo>
                      <a:pt x="184" y="4"/>
                    </a:lnTo>
                    <a:lnTo>
                      <a:pt x="128" y="116"/>
                    </a:lnTo>
                    <a:lnTo>
                      <a:pt x="76" y="4"/>
                    </a:lnTo>
                    <a:lnTo>
                      <a:pt x="75" y="4"/>
                    </a:lnTo>
                    <a:lnTo>
                      <a:pt x="75" y="2"/>
                    </a:lnTo>
                    <a:lnTo>
                      <a:pt x="73" y="1"/>
                    </a:lnTo>
                    <a:lnTo>
                      <a:pt x="69" y="1"/>
                    </a:lnTo>
                    <a:lnTo>
                      <a:pt x="68" y="2"/>
                    </a:lnTo>
                    <a:lnTo>
                      <a:pt x="67" y="2"/>
                    </a:lnTo>
                    <a:lnTo>
                      <a:pt x="65" y="4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0" name="Freeform 2246"/>
              <p:cNvSpPr>
                <a:spLocks/>
              </p:cNvSpPr>
              <p:nvPr/>
            </p:nvSpPr>
            <p:spPr bwMode="auto">
              <a:xfrm>
                <a:off x="3706" y="1559"/>
                <a:ext cx="4" cy="4"/>
              </a:xfrm>
              <a:custGeom>
                <a:avLst/>
                <a:gdLst>
                  <a:gd name="T0" fmla="*/ 4 w 11"/>
                  <a:gd name="T1" fmla="*/ 0 h 11"/>
                  <a:gd name="T2" fmla="*/ 4 w 11"/>
                  <a:gd name="T3" fmla="*/ 1 h 11"/>
                  <a:gd name="T4" fmla="*/ 1 w 11"/>
                  <a:gd name="T5" fmla="*/ 3 h 11"/>
                  <a:gd name="T6" fmla="*/ 0 w 11"/>
                  <a:gd name="T7" fmla="*/ 4 h 11"/>
                  <a:gd name="T8" fmla="*/ 4 w 11"/>
                  <a:gd name="T9" fmla="*/ 4 h 11"/>
                  <a:gd name="T10" fmla="*/ 4 w 11"/>
                  <a:gd name="T11" fmla="*/ 0 h 11"/>
                  <a:gd name="T12" fmla="*/ 4 w 11"/>
                  <a:gd name="T13" fmla="*/ 0 h 1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"/>
                  <a:gd name="T22" fmla="*/ 0 h 11"/>
                  <a:gd name="T23" fmla="*/ 11 w 11"/>
                  <a:gd name="T24" fmla="*/ 11 h 1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" h="11">
                    <a:moveTo>
                      <a:pt x="10" y="0"/>
                    </a:moveTo>
                    <a:lnTo>
                      <a:pt x="10" y="2"/>
                    </a:lnTo>
                    <a:lnTo>
                      <a:pt x="2" y="8"/>
                    </a:lnTo>
                    <a:lnTo>
                      <a:pt x="0" y="11"/>
                    </a:lnTo>
                    <a:lnTo>
                      <a:pt x="11" y="11"/>
                    </a:lnTo>
                    <a:lnTo>
                      <a:pt x="11" y="0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1" name="Freeform 2247"/>
              <p:cNvSpPr>
                <a:spLocks/>
              </p:cNvSpPr>
              <p:nvPr/>
            </p:nvSpPr>
            <p:spPr bwMode="auto">
              <a:xfrm>
                <a:off x="3686" y="1541"/>
                <a:ext cx="24" cy="22"/>
              </a:xfrm>
              <a:custGeom>
                <a:avLst/>
                <a:gdLst>
                  <a:gd name="T0" fmla="*/ 24 w 70"/>
                  <a:gd name="T1" fmla="*/ 0 h 65"/>
                  <a:gd name="T2" fmla="*/ 24 w 70"/>
                  <a:gd name="T3" fmla="*/ 1 h 65"/>
                  <a:gd name="T4" fmla="*/ 22 w 70"/>
                  <a:gd name="T5" fmla="*/ 2 h 65"/>
                  <a:gd name="T6" fmla="*/ 21 w 70"/>
                  <a:gd name="T7" fmla="*/ 2 h 65"/>
                  <a:gd name="T8" fmla="*/ 21 w 70"/>
                  <a:gd name="T9" fmla="*/ 3 h 65"/>
                  <a:gd name="T10" fmla="*/ 15 w 70"/>
                  <a:gd name="T11" fmla="*/ 8 h 65"/>
                  <a:gd name="T12" fmla="*/ 15 w 70"/>
                  <a:gd name="T13" fmla="*/ 8 h 65"/>
                  <a:gd name="T14" fmla="*/ 15 w 70"/>
                  <a:gd name="T15" fmla="*/ 8 h 65"/>
                  <a:gd name="T16" fmla="*/ 8 w 70"/>
                  <a:gd name="T17" fmla="*/ 14 h 65"/>
                  <a:gd name="T18" fmla="*/ 2 w 70"/>
                  <a:gd name="T19" fmla="*/ 21 h 65"/>
                  <a:gd name="T20" fmla="*/ 1 w 70"/>
                  <a:gd name="T21" fmla="*/ 21 h 65"/>
                  <a:gd name="T22" fmla="*/ 1 w 70"/>
                  <a:gd name="T23" fmla="*/ 21 h 65"/>
                  <a:gd name="T24" fmla="*/ 0 w 70"/>
                  <a:gd name="T25" fmla="*/ 22 h 65"/>
                  <a:gd name="T26" fmla="*/ 21 w 70"/>
                  <a:gd name="T27" fmla="*/ 22 h 65"/>
                  <a:gd name="T28" fmla="*/ 21 w 70"/>
                  <a:gd name="T29" fmla="*/ 21 h 65"/>
                  <a:gd name="T30" fmla="*/ 22 w 70"/>
                  <a:gd name="T31" fmla="*/ 21 h 65"/>
                  <a:gd name="T32" fmla="*/ 22 w 70"/>
                  <a:gd name="T33" fmla="*/ 21 h 65"/>
                  <a:gd name="T34" fmla="*/ 24 w 70"/>
                  <a:gd name="T35" fmla="*/ 19 h 65"/>
                  <a:gd name="T36" fmla="*/ 24 w 70"/>
                  <a:gd name="T37" fmla="*/ 0 h 65"/>
                  <a:gd name="T38" fmla="*/ 24 w 70"/>
                  <a:gd name="T39" fmla="*/ 0 h 65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70"/>
                  <a:gd name="T61" fmla="*/ 0 h 65"/>
                  <a:gd name="T62" fmla="*/ 70 w 70"/>
                  <a:gd name="T63" fmla="*/ 65 h 65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70" h="65">
                    <a:moveTo>
                      <a:pt x="69" y="0"/>
                    </a:moveTo>
                    <a:lnTo>
                      <a:pt x="69" y="2"/>
                    </a:lnTo>
                    <a:lnTo>
                      <a:pt x="64" y="7"/>
                    </a:lnTo>
                    <a:lnTo>
                      <a:pt x="61" y="7"/>
                    </a:lnTo>
                    <a:lnTo>
                      <a:pt x="61" y="8"/>
                    </a:lnTo>
                    <a:lnTo>
                      <a:pt x="45" y="24"/>
                    </a:lnTo>
                    <a:lnTo>
                      <a:pt x="43" y="24"/>
                    </a:lnTo>
                    <a:lnTo>
                      <a:pt x="43" y="25"/>
                    </a:lnTo>
                    <a:lnTo>
                      <a:pt x="24" y="42"/>
                    </a:lnTo>
                    <a:lnTo>
                      <a:pt x="5" y="61"/>
                    </a:lnTo>
                    <a:lnTo>
                      <a:pt x="3" y="61"/>
                    </a:lnTo>
                    <a:lnTo>
                      <a:pt x="3" y="62"/>
                    </a:lnTo>
                    <a:lnTo>
                      <a:pt x="0" y="65"/>
                    </a:lnTo>
                    <a:lnTo>
                      <a:pt x="60" y="65"/>
                    </a:lnTo>
                    <a:lnTo>
                      <a:pt x="60" y="63"/>
                    </a:lnTo>
                    <a:lnTo>
                      <a:pt x="63" y="63"/>
                    </a:lnTo>
                    <a:lnTo>
                      <a:pt x="63" y="62"/>
                    </a:lnTo>
                    <a:lnTo>
                      <a:pt x="70" y="56"/>
                    </a:lnTo>
                    <a:lnTo>
                      <a:pt x="70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B0B0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2" name="Freeform 2248"/>
              <p:cNvSpPr>
                <a:spLocks/>
              </p:cNvSpPr>
              <p:nvPr/>
            </p:nvSpPr>
            <p:spPr bwMode="auto">
              <a:xfrm>
                <a:off x="3667" y="1524"/>
                <a:ext cx="43" cy="39"/>
              </a:xfrm>
              <a:custGeom>
                <a:avLst/>
                <a:gdLst>
                  <a:gd name="T0" fmla="*/ 43 w 129"/>
                  <a:gd name="T1" fmla="*/ 0 h 118"/>
                  <a:gd name="T2" fmla="*/ 43 w 129"/>
                  <a:gd name="T3" fmla="*/ 0 h 118"/>
                  <a:gd name="T4" fmla="*/ 38 w 129"/>
                  <a:gd name="T5" fmla="*/ 4 h 118"/>
                  <a:gd name="T6" fmla="*/ 38 w 129"/>
                  <a:gd name="T7" fmla="*/ 4 h 118"/>
                  <a:gd name="T8" fmla="*/ 35 w 129"/>
                  <a:gd name="T9" fmla="*/ 7 h 118"/>
                  <a:gd name="T10" fmla="*/ 29 w 129"/>
                  <a:gd name="T11" fmla="*/ 13 h 118"/>
                  <a:gd name="T12" fmla="*/ 28 w 129"/>
                  <a:gd name="T13" fmla="*/ 13 h 118"/>
                  <a:gd name="T14" fmla="*/ 28 w 129"/>
                  <a:gd name="T15" fmla="*/ 14 h 118"/>
                  <a:gd name="T16" fmla="*/ 22 w 129"/>
                  <a:gd name="T17" fmla="*/ 19 h 118"/>
                  <a:gd name="T18" fmla="*/ 21 w 129"/>
                  <a:gd name="T19" fmla="*/ 19 h 118"/>
                  <a:gd name="T20" fmla="*/ 21 w 129"/>
                  <a:gd name="T21" fmla="*/ 20 h 118"/>
                  <a:gd name="T22" fmla="*/ 15 w 129"/>
                  <a:gd name="T23" fmla="*/ 25 h 118"/>
                  <a:gd name="T24" fmla="*/ 9 w 129"/>
                  <a:gd name="T25" fmla="*/ 31 h 118"/>
                  <a:gd name="T26" fmla="*/ 3 w 129"/>
                  <a:gd name="T27" fmla="*/ 37 h 118"/>
                  <a:gd name="T28" fmla="*/ 2 w 129"/>
                  <a:gd name="T29" fmla="*/ 37 h 118"/>
                  <a:gd name="T30" fmla="*/ 2 w 129"/>
                  <a:gd name="T31" fmla="*/ 37 h 118"/>
                  <a:gd name="T32" fmla="*/ 0 w 129"/>
                  <a:gd name="T33" fmla="*/ 39 h 118"/>
                  <a:gd name="T34" fmla="*/ 20 w 129"/>
                  <a:gd name="T35" fmla="*/ 39 h 118"/>
                  <a:gd name="T36" fmla="*/ 20 w 129"/>
                  <a:gd name="T37" fmla="*/ 38 h 118"/>
                  <a:gd name="T38" fmla="*/ 23 w 129"/>
                  <a:gd name="T39" fmla="*/ 37 h 118"/>
                  <a:gd name="T40" fmla="*/ 23 w 129"/>
                  <a:gd name="T41" fmla="*/ 36 h 118"/>
                  <a:gd name="T42" fmla="*/ 27 w 129"/>
                  <a:gd name="T43" fmla="*/ 32 h 118"/>
                  <a:gd name="T44" fmla="*/ 28 w 129"/>
                  <a:gd name="T45" fmla="*/ 32 h 118"/>
                  <a:gd name="T46" fmla="*/ 28 w 129"/>
                  <a:gd name="T47" fmla="*/ 31 h 118"/>
                  <a:gd name="T48" fmla="*/ 34 w 129"/>
                  <a:gd name="T49" fmla="*/ 26 h 118"/>
                  <a:gd name="T50" fmla="*/ 41 w 129"/>
                  <a:gd name="T51" fmla="*/ 20 h 118"/>
                  <a:gd name="T52" fmla="*/ 43 w 129"/>
                  <a:gd name="T53" fmla="*/ 18 h 118"/>
                  <a:gd name="T54" fmla="*/ 43 w 129"/>
                  <a:gd name="T55" fmla="*/ 0 h 118"/>
                  <a:gd name="T56" fmla="*/ 43 w 129"/>
                  <a:gd name="T57" fmla="*/ 0 h 118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29"/>
                  <a:gd name="T88" fmla="*/ 0 h 118"/>
                  <a:gd name="T89" fmla="*/ 129 w 129"/>
                  <a:gd name="T90" fmla="*/ 118 h 118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29" h="118">
                    <a:moveTo>
                      <a:pt x="128" y="0"/>
                    </a:moveTo>
                    <a:lnTo>
                      <a:pt x="128" y="1"/>
                    </a:lnTo>
                    <a:lnTo>
                      <a:pt x="115" y="12"/>
                    </a:lnTo>
                    <a:lnTo>
                      <a:pt x="115" y="13"/>
                    </a:lnTo>
                    <a:lnTo>
                      <a:pt x="104" y="22"/>
                    </a:lnTo>
                    <a:lnTo>
                      <a:pt x="86" y="40"/>
                    </a:lnTo>
                    <a:lnTo>
                      <a:pt x="83" y="40"/>
                    </a:lnTo>
                    <a:lnTo>
                      <a:pt x="83" y="42"/>
                    </a:lnTo>
                    <a:lnTo>
                      <a:pt x="67" y="57"/>
                    </a:lnTo>
                    <a:lnTo>
                      <a:pt x="64" y="57"/>
                    </a:lnTo>
                    <a:lnTo>
                      <a:pt x="64" y="59"/>
                    </a:lnTo>
                    <a:lnTo>
                      <a:pt x="46" y="76"/>
                    </a:lnTo>
                    <a:lnTo>
                      <a:pt x="27" y="93"/>
                    </a:lnTo>
                    <a:lnTo>
                      <a:pt x="8" y="111"/>
                    </a:lnTo>
                    <a:lnTo>
                      <a:pt x="6" y="111"/>
                    </a:lnTo>
                    <a:lnTo>
                      <a:pt x="6" y="112"/>
                    </a:lnTo>
                    <a:lnTo>
                      <a:pt x="0" y="118"/>
                    </a:lnTo>
                    <a:lnTo>
                      <a:pt x="60" y="118"/>
                    </a:lnTo>
                    <a:lnTo>
                      <a:pt x="60" y="116"/>
                    </a:lnTo>
                    <a:lnTo>
                      <a:pt x="68" y="111"/>
                    </a:lnTo>
                    <a:lnTo>
                      <a:pt x="68" y="110"/>
                    </a:lnTo>
                    <a:lnTo>
                      <a:pt x="82" y="97"/>
                    </a:lnTo>
                    <a:lnTo>
                      <a:pt x="84" y="97"/>
                    </a:lnTo>
                    <a:lnTo>
                      <a:pt x="84" y="95"/>
                    </a:lnTo>
                    <a:lnTo>
                      <a:pt x="103" y="78"/>
                    </a:lnTo>
                    <a:lnTo>
                      <a:pt x="122" y="61"/>
                    </a:lnTo>
                    <a:lnTo>
                      <a:pt x="129" y="55"/>
                    </a:lnTo>
                    <a:lnTo>
                      <a:pt x="129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15151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3" name="Freeform 2249"/>
              <p:cNvSpPr>
                <a:spLocks/>
              </p:cNvSpPr>
              <p:nvPr/>
            </p:nvSpPr>
            <p:spPr bwMode="auto">
              <a:xfrm>
                <a:off x="3647" y="1506"/>
                <a:ext cx="63" cy="57"/>
              </a:xfrm>
              <a:custGeom>
                <a:avLst/>
                <a:gdLst>
                  <a:gd name="T0" fmla="*/ 63 w 187"/>
                  <a:gd name="T1" fmla="*/ 0 h 172"/>
                  <a:gd name="T2" fmla="*/ 63 w 187"/>
                  <a:gd name="T3" fmla="*/ 0 h 172"/>
                  <a:gd name="T4" fmla="*/ 60 w 187"/>
                  <a:gd name="T5" fmla="*/ 2 h 172"/>
                  <a:gd name="T6" fmla="*/ 60 w 187"/>
                  <a:gd name="T7" fmla="*/ 3 h 172"/>
                  <a:gd name="T8" fmla="*/ 56 w 187"/>
                  <a:gd name="T9" fmla="*/ 7 h 172"/>
                  <a:gd name="T10" fmla="*/ 55 w 187"/>
                  <a:gd name="T11" fmla="*/ 7 h 172"/>
                  <a:gd name="T12" fmla="*/ 55 w 187"/>
                  <a:gd name="T13" fmla="*/ 7 h 172"/>
                  <a:gd name="T14" fmla="*/ 49 w 187"/>
                  <a:gd name="T15" fmla="*/ 13 h 172"/>
                  <a:gd name="T16" fmla="*/ 49 w 187"/>
                  <a:gd name="T17" fmla="*/ 13 h 172"/>
                  <a:gd name="T18" fmla="*/ 49 w 187"/>
                  <a:gd name="T19" fmla="*/ 13 h 172"/>
                  <a:gd name="T20" fmla="*/ 42 w 187"/>
                  <a:gd name="T21" fmla="*/ 19 h 172"/>
                  <a:gd name="T22" fmla="*/ 36 w 187"/>
                  <a:gd name="T23" fmla="*/ 24 h 172"/>
                  <a:gd name="T24" fmla="*/ 30 w 187"/>
                  <a:gd name="T25" fmla="*/ 30 h 172"/>
                  <a:gd name="T26" fmla="*/ 29 w 187"/>
                  <a:gd name="T27" fmla="*/ 30 h 172"/>
                  <a:gd name="T28" fmla="*/ 29 w 187"/>
                  <a:gd name="T29" fmla="*/ 31 h 172"/>
                  <a:gd name="T30" fmla="*/ 22 w 187"/>
                  <a:gd name="T31" fmla="*/ 36 h 172"/>
                  <a:gd name="T32" fmla="*/ 16 w 187"/>
                  <a:gd name="T33" fmla="*/ 42 h 172"/>
                  <a:gd name="T34" fmla="*/ 10 w 187"/>
                  <a:gd name="T35" fmla="*/ 48 h 172"/>
                  <a:gd name="T36" fmla="*/ 9 w 187"/>
                  <a:gd name="T37" fmla="*/ 48 h 172"/>
                  <a:gd name="T38" fmla="*/ 9 w 187"/>
                  <a:gd name="T39" fmla="*/ 49 h 172"/>
                  <a:gd name="T40" fmla="*/ 3 w 187"/>
                  <a:gd name="T41" fmla="*/ 54 h 172"/>
                  <a:gd name="T42" fmla="*/ 3 w 187"/>
                  <a:gd name="T43" fmla="*/ 54 h 172"/>
                  <a:gd name="T44" fmla="*/ 3 w 187"/>
                  <a:gd name="T45" fmla="*/ 54 h 172"/>
                  <a:gd name="T46" fmla="*/ 0 w 187"/>
                  <a:gd name="T47" fmla="*/ 57 h 172"/>
                  <a:gd name="T48" fmla="*/ 20 w 187"/>
                  <a:gd name="T49" fmla="*/ 57 h 172"/>
                  <a:gd name="T50" fmla="*/ 20 w 187"/>
                  <a:gd name="T51" fmla="*/ 56 h 172"/>
                  <a:gd name="T52" fmla="*/ 25 w 187"/>
                  <a:gd name="T53" fmla="*/ 53 h 172"/>
                  <a:gd name="T54" fmla="*/ 25 w 187"/>
                  <a:gd name="T55" fmla="*/ 53 h 172"/>
                  <a:gd name="T56" fmla="*/ 28 w 187"/>
                  <a:gd name="T57" fmla="*/ 49 h 172"/>
                  <a:gd name="T58" fmla="*/ 29 w 187"/>
                  <a:gd name="T59" fmla="*/ 49 h 172"/>
                  <a:gd name="T60" fmla="*/ 29 w 187"/>
                  <a:gd name="T61" fmla="*/ 49 h 172"/>
                  <a:gd name="T62" fmla="*/ 34 w 187"/>
                  <a:gd name="T63" fmla="*/ 43 h 172"/>
                  <a:gd name="T64" fmla="*/ 35 w 187"/>
                  <a:gd name="T65" fmla="*/ 43 h 172"/>
                  <a:gd name="T66" fmla="*/ 35 w 187"/>
                  <a:gd name="T67" fmla="*/ 43 h 172"/>
                  <a:gd name="T68" fmla="*/ 42 w 187"/>
                  <a:gd name="T69" fmla="*/ 37 h 172"/>
                  <a:gd name="T70" fmla="*/ 48 w 187"/>
                  <a:gd name="T71" fmla="*/ 32 h 172"/>
                  <a:gd name="T72" fmla="*/ 54 w 187"/>
                  <a:gd name="T73" fmla="*/ 26 h 172"/>
                  <a:gd name="T74" fmla="*/ 55 w 187"/>
                  <a:gd name="T75" fmla="*/ 26 h 172"/>
                  <a:gd name="T76" fmla="*/ 55 w 187"/>
                  <a:gd name="T77" fmla="*/ 25 h 172"/>
                  <a:gd name="T78" fmla="*/ 61 w 187"/>
                  <a:gd name="T79" fmla="*/ 20 h 172"/>
                  <a:gd name="T80" fmla="*/ 61 w 187"/>
                  <a:gd name="T81" fmla="*/ 20 h 172"/>
                  <a:gd name="T82" fmla="*/ 61 w 187"/>
                  <a:gd name="T83" fmla="*/ 20 h 172"/>
                  <a:gd name="T84" fmla="*/ 63 w 187"/>
                  <a:gd name="T85" fmla="*/ 18 h 172"/>
                  <a:gd name="T86" fmla="*/ 63 w 187"/>
                  <a:gd name="T87" fmla="*/ 0 h 172"/>
                  <a:gd name="T88" fmla="*/ 63 w 187"/>
                  <a:gd name="T89" fmla="*/ 0 h 17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87"/>
                  <a:gd name="T136" fmla="*/ 0 h 172"/>
                  <a:gd name="T137" fmla="*/ 187 w 187"/>
                  <a:gd name="T138" fmla="*/ 172 h 17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87" h="172">
                    <a:moveTo>
                      <a:pt x="186" y="0"/>
                    </a:moveTo>
                    <a:lnTo>
                      <a:pt x="186" y="1"/>
                    </a:lnTo>
                    <a:lnTo>
                      <a:pt x="178" y="7"/>
                    </a:lnTo>
                    <a:lnTo>
                      <a:pt x="178" y="8"/>
                    </a:lnTo>
                    <a:lnTo>
                      <a:pt x="165" y="21"/>
                    </a:lnTo>
                    <a:lnTo>
                      <a:pt x="162" y="21"/>
                    </a:lnTo>
                    <a:lnTo>
                      <a:pt x="162" y="22"/>
                    </a:lnTo>
                    <a:lnTo>
                      <a:pt x="146" y="38"/>
                    </a:lnTo>
                    <a:lnTo>
                      <a:pt x="144" y="38"/>
                    </a:lnTo>
                    <a:lnTo>
                      <a:pt x="144" y="39"/>
                    </a:lnTo>
                    <a:lnTo>
                      <a:pt x="125" y="56"/>
                    </a:lnTo>
                    <a:lnTo>
                      <a:pt x="106" y="73"/>
                    </a:lnTo>
                    <a:lnTo>
                      <a:pt x="88" y="92"/>
                    </a:lnTo>
                    <a:lnTo>
                      <a:pt x="85" y="92"/>
                    </a:lnTo>
                    <a:lnTo>
                      <a:pt x="85" y="93"/>
                    </a:lnTo>
                    <a:lnTo>
                      <a:pt x="66" y="110"/>
                    </a:lnTo>
                    <a:lnTo>
                      <a:pt x="48" y="127"/>
                    </a:lnTo>
                    <a:lnTo>
                      <a:pt x="29" y="146"/>
                    </a:lnTo>
                    <a:lnTo>
                      <a:pt x="26" y="146"/>
                    </a:lnTo>
                    <a:lnTo>
                      <a:pt x="26" y="147"/>
                    </a:lnTo>
                    <a:lnTo>
                      <a:pt x="10" y="163"/>
                    </a:lnTo>
                    <a:lnTo>
                      <a:pt x="8" y="163"/>
                    </a:lnTo>
                    <a:lnTo>
                      <a:pt x="8" y="164"/>
                    </a:lnTo>
                    <a:lnTo>
                      <a:pt x="0" y="172"/>
                    </a:lnTo>
                    <a:lnTo>
                      <a:pt x="60" y="172"/>
                    </a:lnTo>
                    <a:lnTo>
                      <a:pt x="60" y="170"/>
                    </a:lnTo>
                    <a:lnTo>
                      <a:pt x="73" y="160"/>
                    </a:lnTo>
                    <a:lnTo>
                      <a:pt x="73" y="159"/>
                    </a:lnTo>
                    <a:lnTo>
                      <a:pt x="84" y="148"/>
                    </a:lnTo>
                    <a:lnTo>
                      <a:pt x="86" y="148"/>
                    </a:lnTo>
                    <a:lnTo>
                      <a:pt x="86" y="147"/>
                    </a:lnTo>
                    <a:lnTo>
                      <a:pt x="102" y="131"/>
                    </a:lnTo>
                    <a:lnTo>
                      <a:pt x="105" y="131"/>
                    </a:lnTo>
                    <a:lnTo>
                      <a:pt x="105" y="130"/>
                    </a:lnTo>
                    <a:lnTo>
                      <a:pt x="124" y="113"/>
                    </a:lnTo>
                    <a:lnTo>
                      <a:pt x="142" y="96"/>
                    </a:lnTo>
                    <a:lnTo>
                      <a:pt x="161" y="77"/>
                    </a:lnTo>
                    <a:lnTo>
                      <a:pt x="164" y="77"/>
                    </a:lnTo>
                    <a:lnTo>
                      <a:pt x="164" y="76"/>
                    </a:lnTo>
                    <a:lnTo>
                      <a:pt x="180" y="60"/>
                    </a:lnTo>
                    <a:lnTo>
                      <a:pt x="182" y="60"/>
                    </a:lnTo>
                    <a:lnTo>
                      <a:pt x="182" y="59"/>
                    </a:lnTo>
                    <a:lnTo>
                      <a:pt x="187" y="55"/>
                    </a:lnTo>
                    <a:lnTo>
                      <a:pt x="187" y="0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1F1F1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4" name="Freeform 2250"/>
              <p:cNvSpPr>
                <a:spLocks/>
              </p:cNvSpPr>
              <p:nvPr/>
            </p:nvSpPr>
            <p:spPr bwMode="auto">
              <a:xfrm>
                <a:off x="3628" y="1488"/>
                <a:ext cx="82" cy="75"/>
              </a:xfrm>
              <a:custGeom>
                <a:avLst/>
                <a:gdLst>
                  <a:gd name="T0" fmla="*/ 82 w 246"/>
                  <a:gd name="T1" fmla="*/ 0 h 226"/>
                  <a:gd name="T2" fmla="*/ 82 w 246"/>
                  <a:gd name="T3" fmla="*/ 1 h 226"/>
                  <a:gd name="T4" fmla="*/ 81 w 246"/>
                  <a:gd name="T5" fmla="*/ 1 h 226"/>
                  <a:gd name="T6" fmla="*/ 81 w 246"/>
                  <a:gd name="T7" fmla="*/ 1 h 226"/>
                  <a:gd name="T8" fmla="*/ 75 w 246"/>
                  <a:gd name="T9" fmla="*/ 7 h 226"/>
                  <a:gd name="T10" fmla="*/ 68 w 246"/>
                  <a:gd name="T11" fmla="*/ 12 h 226"/>
                  <a:gd name="T12" fmla="*/ 62 w 246"/>
                  <a:gd name="T13" fmla="*/ 18 h 226"/>
                  <a:gd name="T14" fmla="*/ 61 w 246"/>
                  <a:gd name="T15" fmla="*/ 18 h 226"/>
                  <a:gd name="T16" fmla="*/ 61 w 246"/>
                  <a:gd name="T17" fmla="*/ 19 h 226"/>
                  <a:gd name="T18" fmla="*/ 56 w 246"/>
                  <a:gd name="T19" fmla="*/ 24 h 226"/>
                  <a:gd name="T20" fmla="*/ 55 w 246"/>
                  <a:gd name="T21" fmla="*/ 24 h 226"/>
                  <a:gd name="T22" fmla="*/ 55 w 246"/>
                  <a:gd name="T23" fmla="*/ 25 h 226"/>
                  <a:gd name="T24" fmla="*/ 49 w 246"/>
                  <a:gd name="T25" fmla="*/ 30 h 226"/>
                  <a:gd name="T26" fmla="*/ 43 w 246"/>
                  <a:gd name="T27" fmla="*/ 36 h 226"/>
                  <a:gd name="T28" fmla="*/ 36 w 246"/>
                  <a:gd name="T29" fmla="*/ 42 h 226"/>
                  <a:gd name="T30" fmla="*/ 36 w 246"/>
                  <a:gd name="T31" fmla="*/ 42 h 226"/>
                  <a:gd name="T32" fmla="*/ 36 w 246"/>
                  <a:gd name="T33" fmla="*/ 42 h 226"/>
                  <a:gd name="T34" fmla="*/ 30 w 246"/>
                  <a:gd name="T35" fmla="*/ 47 h 226"/>
                  <a:gd name="T36" fmla="*/ 29 w 246"/>
                  <a:gd name="T37" fmla="*/ 47 h 226"/>
                  <a:gd name="T38" fmla="*/ 29 w 246"/>
                  <a:gd name="T39" fmla="*/ 48 h 226"/>
                  <a:gd name="T40" fmla="*/ 23 w 246"/>
                  <a:gd name="T41" fmla="*/ 53 h 226"/>
                  <a:gd name="T42" fmla="*/ 17 w 246"/>
                  <a:gd name="T43" fmla="*/ 59 h 226"/>
                  <a:gd name="T44" fmla="*/ 11 w 246"/>
                  <a:gd name="T45" fmla="*/ 65 h 226"/>
                  <a:gd name="T46" fmla="*/ 10 w 246"/>
                  <a:gd name="T47" fmla="*/ 65 h 226"/>
                  <a:gd name="T48" fmla="*/ 10 w 246"/>
                  <a:gd name="T49" fmla="*/ 66 h 226"/>
                  <a:gd name="T50" fmla="*/ 4 w 246"/>
                  <a:gd name="T51" fmla="*/ 71 h 226"/>
                  <a:gd name="T52" fmla="*/ 0 w 246"/>
                  <a:gd name="T53" fmla="*/ 75 h 226"/>
                  <a:gd name="T54" fmla="*/ 20 w 246"/>
                  <a:gd name="T55" fmla="*/ 75 h 226"/>
                  <a:gd name="T56" fmla="*/ 20 w 246"/>
                  <a:gd name="T57" fmla="*/ 74 h 226"/>
                  <a:gd name="T58" fmla="*/ 23 w 246"/>
                  <a:gd name="T59" fmla="*/ 72 h 226"/>
                  <a:gd name="T60" fmla="*/ 29 w 246"/>
                  <a:gd name="T61" fmla="*/ 67 h 226"/>
                  <a:gd name="T62" fmla="*/ 35 w 246"/>
                  <a:gd name="T63" fmla="*/ 60 h 226"/>
                  <a:gd name="T64" fmla="*/ 36 w 246"/>
                  <a:gd name="T65" fmla="*/ 60 h 226"/>
                  <a:gd name="T66" fmla="*/ 36 w 246"/>
                  <a:gd name="T67" fmla="*/ 60 h 226"/>
                  <a:gd name="T68" fmla="*/ 41 w 246"/>
                  <a:gd name="T69" fmla="*/ 55 h 226"/>
                  <a:gd name="T70" fmla="*/ 42 w 246"/>
                  <a:gd name="T71" fmla="*/ 55 h 226"/>
                  <a:gd name="T72" fmla="*/ 42 w 246"/>
                  <a:gd name="T73" fmla="*/ 54 h 226"/>
                  <a:gd name="T74" fmla="*/ 48 w 246"/>
                  <a:gd name="T75" fmla="*/ 49 h 226"/>
                  <a:gd name="T76" fmla="*/ 55 w 246"/>
                  <a:gd name="T77" fmla="*/ 43 h 226"/>
                  <a:gd name="T78" fmla="*/ 56 w 246"/>
                  <a:gd name="T79" fmla="*/ 43 h 226"/>
                  <a:gd name="T80" fmla="*/ 56 w 246"/>
                  <a:gd name="T81" fmla="*/ 42 h 226"/>
                  <a:gd name="T82" fmla="*/ 61 w 246"/>
                  <a:gd name="T83" fmla="*/ 37 h 226"/>
                  <a:gd name="T84" fmla="*/ 62 w 246"/>
                  <a:gd name="T85" fmla="*/ 37 h 226"/>
                  <a:gd name="T86" fmla="*/ 62 w 246"/>
                  <a:gd name="T87" fmla="*/ 37 h 226"/>
                  <a:gd name="T88" fmla="*/ 68 w 246"/>
                  <a:gd name="T89" fmla="*/ 31 h 226"/>
                  <a:gd name="T90" fmla="*/ 74 w 246"/>
                  <a:gd name="T91" fmla="*/ 25 h 226"/>
                  <a:gd name="T92" fmla="*/ 80 w 246"/>
                  <a:gd name="T93" fmla="*/ 19 h 226"/>
                  <a:gd name="T94" fmla="*/ 81 w 246"/>
                  <a:gd name="T95" fmla="*/ 19 h 226"/>
                  <a:gd name="T96" fmla="*/ 81 w 246"/>
                  <a:gd name="T97" fmla="*/ 19 h 226"/>
                  <a:gd name="T98" fmla="*/ 82 w 246"/>
                  <a:gd name="T99" fmla="*/ 18 h 226"/>
                  <a:gd name="T100" fmla="*/ 82 w 246"/>
                  <a:gd name="T101" fmla="*/ 0 h 226"/>
                  <a:gd name="T102" fmla="*/ 82 w 246"/>
                  <a:gd name="T103" fmla="*/ 0 h 22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246"/>
                  <a:gd name="T157" fmla="*/ 0 h 226"/>
                  <a:gd name="T158" fmla="*/ 246 w 246"/>
                  <a:gd name="T159" fmla="*/ 226 h 22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246" h="226">
                    <a:moveTo>
                      <a:pt x="245" y="0"/>
                    </a:moveTo>
                    <a:lnTo>
                      <a:pt x="245" y="2"/>
                    </a:lnTo>
                    <a:lnTo>
                      <a:pt x="242" y="2"/>
                    </a:lnTo>
                    <a:lnTo>
                      <a:pt x="242" y="3"/>
                    </a:lnTo>
                    <a:lnTo>
                      <a:pt x="224" y="20"/>
                    </a:lnTo>
                    <a:lnTo>
                      <a:pt x="205" y="37"/>
                    </a:lnTo>
                    <a:lnTo>
                      <a:pt x="187" y="55"/>
                    </a:lnTo>
                    <a:lnTo>
                      <a:pt x="184" y="55"/>
                    </a:lnTo>
                    <a:lnTo>
                      <a:pt x="184" y="57"/>
                    </a:lnTo>
                    <a:lnTo>
                      <a:pt x="168" y="72"/>
                    </a:lnTo>
                    <a:lnTo>
                      <a:pt x="165" y="72"/>
                    </a:lnTo>
                    <a:lnTo>
                      <a:pt x="165" y="74"/>
                    </a:lnTo>
                    <a:lnTo>
                      <a:pt x="147" y="91"/>
                    </a:lnTo>
                    <a:lnTo>
                      <a:pt x="128" y="108"/>
                    </a:lnTo>
                    <a:lnTo>
                      <a:pt x="109" y="126"/>
                    </a:lnTo>
                    <a:lnTo>
                      <a:pt x="107" y="126"/>
                    </a:lnTo>
                    <a:lnTo>
                      <a:pt x="107" y="127"/>
                    </a:lnTo>
                    <a:lnTo>
                      <a:pt x="91" y="143"/>
                    </a:lnTo>
                    <a:lnTo>
                      <a:pt x="88" y="143"/>
                    </a:lnTo>
                    <a:lnTo>
                      <a:pt x="88" y="144"/>
                    </a:lnTo>
                    <a:lnTo>
                      <a:pt x="69" y="161"/>
                    </a:lnTo>
                    <a:lnTo>
                      <a:pt x="51" y="179"/>
                    </a:lnTo>
                    <a:lnTo>
                      <a:pt x="32" y="197"/>
                    </a:lnTo>
                    <a:lnTo>
                      <a:pt x="30" y="197"/>
                    </a:lnTo>
                    <a:lnTo>
                      <a:pt x="30" y="198"/>
                    </a:lnTo>
                    <a:lnTo>
                      <a:pt x="11" y="215"/>
                    </a:lnTo>
                    <a:lnTo>
                      <a:pt x="0" y="226"/>
                    </a:lnTo>
                    <a:lnTo>
                      <a:pt x="60" y="226"/>
                    </a:lnTo>
                    <a:lnTo>
                      <a:pt x="60" y="224"/>
                    </a:lnTo>
                    <a:lnTo>
                      <a:pt x="68" y="218"/>
                    </a:lnTo>
                    <a:lnTo>
                      <a:pt x="87" y="201"/>
                    </a:lnTo>
                    <a:lnTo>
                      <a:pt x="105" y="182"/>
                    </a:lnTo>
                    <a:lnTo>
                      <a:pt x="108" y="182"/>
                    </a:lnTo>
                    <a:lnTo>
                      <a:pt x="108" y="181"/>
                    </a:lnTo>
                    <a:lnTo>
                      <a:pt x="124" y="165"/>
                    </a:lnTo>
                    <a:lnTo>
                      <a:pt x="127" y="165"/>
                    </a:lnTo>
                    <a:lnTo>
                      <a:pt x="127" y="164"/>
                    </a:lnTo>
                    <a:lnTo>
                      <a:pt x="145" y="147"/>
                    </a:lnTo>
                    <a:lnTo>
                      <a:pt x="164" y="129"/>
                    </a:lnTo>
                    <a:lnTo>
                      <a:pt x="167" y="129"/>
                    </a:lnTo>
                    <a:lnTo>
                      <a:pt x="167" y="127"/>
                    </a:lnTo>
                    <a:lnTo>
                      <a:pt x="183" y="112"/>
                    </a:lnTo>
                    <a:lnTo>
                      <a:pt x="185" y="112"/>
                    </a:lnTo>
                    <a:lnTo>
                      <a:pt x="185" y="110"/>
                    </a:lnTo>
                    <a:lnTo>
                      <a:pt x="204" y="93"/>
                    </a:lnTo>
                    <a:lnTo>
                      <a:pt x="223" y="76"/>
                    </a:lnTo>
                    <a:lnTo>
                      <a:pt x="241" y="58"/>
                    </a:lnTo>
                    <a:lnTo>
                      <a:pt x="244" y="58"/>
                    </a:lnTo>
                    <a:lnTo>
                      <a:pt x="244" y="57"/>
                    </a:lnTo>
                    <a:lnTo>
                      <a:pt x="246" y="55"/>
                    </a:lnTo>
                    <a:lnTo>
                      <a:pt x="246" y="0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29292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5" name="Freeform 2251"/>
              <p:cNvSpPr>
                <a:spLocks/>
              </p:cNvSpPr>
              <p:nvPr/>
            </p:nvSpPr>
            <p:spPr bwMode="auto">
              <a:xfrm>
                <a:off x="3608" y="1470"/>
                <a:ext cx="102" cy="93"/>
              </a:xfrm>
              <a:custGeom>
                <a:avLst/>
                <a:gdLst>
                  <a:gd name="T0" fmla="*/ 101 w 304"/>
                  <a:gd name="T1" fmla="*/ 1 h 280"/>
                  <a:gd name="T2" fmla="*/ 95 w 304"/>
                  <a:gd name="T3" fmla="*/ 6 h 280"/>
                  <a:gd name="T4" fmla="*/ 89 w 304"/>
                  <a:gd name="T5" fmla="*/ 12 h 280"/>
                  <a:gd name="T6" fmla="*/ 76 w 304"/>
                  <a:gd name="T7" fmla="*/ 24 h 280"/>
                  <a:gd name="T8" fmla="*/ 75 w 304"/>
                  <a:gd name="T9" fmla="*/ 24 h 280"/>
                  <a:gd name="T10" fmla="*/ 69 w 304"/>
                  <a:gd name="T11" fmla="*/ 29 h 280"/>
                  <a:gd name="T12" fmla="*/ 63 w 304"/>
                  <a:gd name="T13" fmla="*/ 36 h 280"/>
                  <a:gd name="T14" fmla="*/ 56 w 304"/>
                  <a:gd name="T15" fmla="*/ 42 h 280"/>
                  <a:gd name="T16" fmla="*/ 50 w 304"/>
                  <a:gd name="T17" fmla="*/ 47 h 280"/>
                  <a:gd name="T18" fmla="*/ 49 w 304"/>
                  <a:gd name="T19" fmla="*/ 47 h 280"/>
                  <a:gd name="T20" fmla="*/ 37 w 304"/>
                  <a:gd name="T21" fmla="*/ 59 h 280"/>
                  <a:gd name="T22" fmla="*/ 30 w 304"/>
                  <a:gd name="T23" fmla="*/ 65 h 280"/>
                  <a:gd name="T24" fmla="*/ 24 w 304"/>
                  <a:gd name="T25" fmla="*/ 71 h 280"/>
                  <a:gd name="T26" fmla="*/ 23 w 304"/>
                  <a:gd name="T27" fmla="*/ 71 h 280"/>
                  <a:gd name="T28" fmla="*/ 11 w 304"/>
                  <a:gd name="T29" fmla="*/ 82 h 280"/>
                  <a:gd name="T30" fmla="*/ 4 w 304"/>
                  <a:gd name="T31" fmla="*/ 89 h 280"/>
                  <a:gd name="T32" fmla="*/ 0 w 304"/>
                  <a:gd name="T33" fmla="*/ 93 h 280"/>
                  <a:gd name="T34" fmla="*/ 20 w 304"/>
                  <a:gd name="T35" fmla="*/ 92 h 280"/>
                  <a:gd name="T36" fmla="*/ 23 w 304"/>
                  <a:gd name="T37" fmla="*/ 90 h 280"/>
                  <a:gd name="T38" fmla="*/ 30 w 304"/>
                  <a:gd name="T39" fmla="*/ 84 h 280"/>
                  <a:gd name="T40" fmla="*/ 37 w 304"/>
                  <a:gd name="T41" fmla="*/ 78 h 280"/>
                  <a:gd name="T42" fmla="*/ 42 w 304"/>
                  <a:gd name="T43" fmla="*/ 72 h 280"/>
                  <a:gd name="T44" fmla="*/ 43 w 304"/>
                  <a:gd name="T45" fmla="*/ 71 h 280"/>
                  <a:gd name="T46" fmla="*/ 56 w 304"/>
                  <a:gd name="T47" fmla="*/ 60 h 280"/>
                  <a:gd name="T48" fmla="*/ 63 w 304"/>
                  <a:gd name="T49" fmla="*/ 54 h 280"/>
                  <a:gd name="T50" fmla="*/ 68 w 304"/>
                  <a:gd name="T51" fmla="*/ 48 h 280"/>
                  <a:gd name="T52" fmla="*/ 69 w 304"/>
                  <a:gd name="T53" fmla="*/ 48 h 280"/>
                  <a:gd name="T54" fmla="*/ 82 w 304"/>
                  <a:gd name="T55" fmla="*/ 37 h 280"/>
                  <a:gd name="T56" fmla="*/ 89 w 304"/>
                  <a:gd name="T57" fmla="*/ 31 h 280"/>
                  <a:gd name="T58" fmla="*/ 94 w 304"/>
                  <a:gd name="T59" fmla="*/ 25 h 280"/>
                  <a:gd name="T60" fmla="*/ 95 w 304"/>
                  <a:gd name="T61" fmla="*/ 25 h 280"/>
                  <a:gd name="T62" fmla="*/ 102 w 304"/>
                  <a:gd name="T63" fmla="*/ 19 h 280"/>
                  <a:gd name="T64" fmla="*/ 101 w 304"/>
                  <a:gd name="T65" fmla="*/ 0 h 2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04"/>
                  <a:gd name="T100" fmla="*/ 0 h 280"/>
                  <a:gd name="T101" fmla="*/ 304 w 304"/>
                  <a:gd name="T102" fmla="*/ 280 h 28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04" h="280">
                    <a:moveTo>
                      <a:pt x="302" y="0"/>
                    </a:moveTo>
                    <a:lnTo>
                      <a:pt x="302" y="2"/>
                    </a:lnTo>
                    <a:lnTo>
                      <a:pt x="286" y="18"/>
                    </a:lnTo>
                    <a:lnTo>
                      <a:pt x="283" y="18"/>
                    </a:lnTo>
                    <a:lnTo>
                      <a:pt x="283" y="19"/>
                    </a:lnTo>
                    <a:lnTo>
                      <a:pt x="265" y="36"/>
                    </a:lnTo>
                    <a:lnTo>
                      <a:pt x="246" y="53"/>
                    </a:lnTo>
                    <a:lnTo>
                      <a:pt x="227" y="71"/>
                    </a:lnTo>
                    <a:lnTo>
                      <a:pt x="225" y="71"/>
                    </a:lnTo>
                    <a:lnTo>
                      <a:pt x="225" y="73"/>
                    </a:lnTo>
                    <a:lnTo>
                      <a:pt x="209" y="88"/>
                    </a:lnTo>
                    <a:lnTo>
                      <a:pt x="206" y="88"/>
                    </a:lnTo>
                    <a:lnTo>
                      <a:pt x="206" y="90"/>
                    </a:lnTo>
                    <a:lnTo>
                      <a:pt x="187" y="107"/>
                    </a:lnTo>
                    <a:lnTo>
                      <a:pt x="169" y="125"/>
                    </a:lnTo>
                    <a:lnTo>
                      <a:pt x="166" y="125"/>
                    </a:lnTo>
                    <a:lnTo>
                      <a:pt x="166" y="126"/>
                    </a:lnTo>
                    <a:lnTo>
                      <a:pt x="150" y="142"/>
                    </a:lnTo>
                    <a:lnTo>
                      <a:pt x="147" y="142"/>
                    </a:lnTo>
                    <a:lnTo>
                      <a:pt x="147" y="143"/>
                    </a:lnTo>
                    <a:lnTo>
                      <a:pt x="129" y="160"/>
                    </a:lnTo>
                    <a:lnTo>
                      <a:pt x="110" y="177"/>
                    </a:lnTo>
                    <a:lnTo>
                      <a:pt x="92" y="196"/>
                    </a:lnTo>
                    <a:lnTo>
                      <a:pt x="89" y="196"/>
                    </a:lnTo>
                    <a:lnTo>
                      <a:pt x="89" y="197"/>
                    </a:lnTo>
                    <a:lnTo>
                      <a:pt x="73" y="213"/>
                    </a:lnTo>
                    <a:lnTo>
                      <a:pt x="70" y="213"/>
                    </a:lnTo>
                    <a:lnTo>
                      <a:pt x="70" y="214"/>
                    </a:lnTo>
                    <a:lnTo>
                      <a:pt x="52" y="231"/>
                    </a:lnTo>
                    <a:lnTo>
                      <a:pt x="33" y="248"/>
                    </a:lnTo>
                    <a:lnTo>
                      <a:pt x="14" y="267"/>
                    </a:lnTo>
                    <a:lnTo>
                      <a:pt x="12" y="267"/>
                    </a:lnTo>
                    <a:lnTo>
                      <a:pt x="12" y="268"/>
                    </a:lnTo>
                    <a:lnTo>
                      <a:pt x="0" y="280"/>
                    </a:lnTo>
                    <a:lnTo>
                      <a:pt x="60" y="280"/>
                    </a:lnTo>
                    <a:lnTo>
                      <a:pt x="60" y="278"/>
                    </a:lnTo>
                    <a:lnTo>
                      <a:pt x="68" y="271"/>
                    </a:lnTo>
                    <a:lnTo>
                      <a:pt x="70" y="271"/>
                    </a:lnTo>
                    <a:lnTo>
                      <a:pt x="70" y="269"/>
                    </a:lnTo>
                    <a:lnTo>
                      <a:pt x="89" y="252"/>
                    </a:lnTo>
                    <a:lnTo>
                      <a:pt x="108" y="234"/>
                    </a:lnTo>
                    <a:lnTo>
                      <a:pt x="110" y="234"/>
                    </a:lnTo>
                    <a:lnTo>
                      <a:pt x="110" y="233"/>
                    </a:lnTo>
                    <a:lnTo>
                      <a:pt x="126" y="217"/>
                    </a:lnTo>
                    <a:lnTo>
                      <a:pt x="129" y="217"/>
                    </a:lnTo>
                    <a:lnTo>
                      <a:pt x="129" y="215"/>
                    </a:lnTo>
                    <a:lnTo>
                      <a:pt x="147" y="198"/>
                    </a:lnTo>
                    <a:lnTo>
                      <a:pt x="166" y="181"/>
                    </a:lnTo>
                    <a:lnTo>
                      <a:pt x="185" y="163"/>
                    </a:lnTo>
                    <a:lnTo>
                      <a:pt x="187" y="163"/>
                    </a:lnTo>
                    <a:lnTo>
                      <a:pt x="187" y="162"/>
                    </a:lnTo>
                    <a:lnTo>
                      <a:pt x="203" y="146"/>
                    </a:lnTo>
                    <a:lnTo>
                      <a:pt x="206" y="146"/>
                    </a:lnTo>
                    <a:lnTo>
                      <a:pt x="206" y="145"/>
                    </a:lnTo>
                    <a:lnTo>
                      <a:pt x="225" y="128"/>
                    </a:lnTo>
                    <a:lnTo>
                      <a:pt x="243" y="111"/>
                    </a:lnTo>
                    <a:lnTo>
                      <a:pt x="262" y="92"/>
                    </a:lnTo>
                    <a:lnTo>
                      <a:pt x="265" y="92"/>
                    </a:lnTo>
                    <a:lnTo>
                      <a:pt x="265" y="91"/>
                    </a:lnTo>
                    <a:lnTo>
                      <a:pt x="281" y="75"/>
                    </a:lnTo>
                    <a:lnTo>
                      <a:pt x="283" y="75"/>
                    </a:lnTo>
                    <a:lnTo>
                      <a:pt x="283" y="74"/>
                    </a:lnTo>
                    <a:lnTo>
                      <a:pt x="302" y="57"/>
                    </a:lnTo>
                    <a:lnTo>
                      <a:pt x="304" y="56"/>
                    </a:lnTo>
                    <a:lnTo>
                      <a:pt x="304" y="0"/>
                    </a:lnTo>
                    <a:lnTo>
                      <a:pt x="302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6" name="Freeform 2252"/>
              <p:cNvSpPr>
                <a:spLocks/>
              </p:cNvSpPr>
              <p:nvPr/>
            </p:nvSpPr>
            <p:spPr bwMode="auto">
              <a:xfrm>
                <a:off x="3705" y="1268"/>
                <a:ext cx="5" cy="5"/>
              </a:xfrm>
              <a:custGeom>
                <a:avLst/>
                <a:gdLst>
                  <a:gd name="T0" fmla="*/ 0 w 14"/>
                  <a:gd name="T1" fmla="*/ 0 h 14"/>
                  <a:gd name="T2" fmla="*/ 5 w 14"/>
                  <a:gd name="T3" fmla="*/ 5 h 14"/>
                  <a:gd name="T4" fmla="*/ 5 w 14"/>
                  <a:gd name="T5" fmla="*/ 0 h 14"/>
                  <a:gd name="T6" fmla="*/ 0 w 14"/>
                  <a:gd name="T7" fmla="*/ 0 h 1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"/>
                  <a:gd name="T13" fmla="*/ 0 h 14"/>
                  <a:gd name="T14" fmla="*/ 14 w 14"/>
                  <a:gd name="T15" fmla="*/ 14 h 1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" h="14">
                    <a:moveTo>
                      <a:pt x="0" y="0"/>
                    </a:moveTo>
                    <a:lnTo>
                      <a:pt x="14" y="14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C3C3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7" name="Freeform 2253"/>
              <p:cNvSpPr>
                <a:spLocks/>
              </p:cNvSpPr>
              <p:nvPr/>
            </p:nvSpPr>
            <p:spPr bwMode="auto">
              <a:xfrm>
                <a:off x="3589" y="1452"/>
                <a:ext cx="121" cy="111"/>
              </a:xfrm>
              <a:custGeom>
                <a:avLst/>
                <a:gdLst>
                  <a:gd name="T0" fmla="*/ 121 w 361"/>
                  <a:gd name="T1" fmla="*/ 0 h 333"/>
                  <a:gd name="T2" fmla="*/ 115 w 361"/>
                  <a:gd name="T3" fmla="*/ 6 h 333"/>
                  <a:gd name="T4" fmla="*/ 109 w 361"/>
                  <a:gd name="T5" fmla="*/ 11 h 333"/>
                  <a:gd name="T6" fmla="*/ 108 w 361"/>
                  <a:gd name="T7" fmla="*/ 12 h 333"/>
                  <a:gd name="T8" fmla="*/ 96 w 361"/>
                  <a:gd name="T9" fmla="*/ 23 h 333"/>
                  <a:gd name="T10" fmla="*/ 88 w 361"/>
                  <a:gd name="T11" fmla="*/ 29 h 333"/>
                  <a:gd name="T12" fmla="*/ 83 w 361"/>
                  <a:gd name="T13" fmla="*/ 35 h 333"/>
                  <a:gd name="T14" fmla="*/ 82 w 361"/>
                  <a:gd name="T15" fmla="*/ 35 h 333"/>
                  <a:gd name="T16" fmla="*/ 70 w 361"/>
                  <a:gd name="T17" fmla="*/ 47 h 333"/>
                  <a:gd name="T18" fmla="*/ 63 w 361"/>
                  <a:gd name="T19" fmla="*/ 53 h 333"/>
                  <a:gd name="T20" fmla="*/ 57 w 361"/>
                  <a:gd name="T21" fmla="*/ 58 h 333"/>
                  <a:gd name="T22" fmla="*/ 57 w 361"/>
                  <a:gd name="T23" fmla="*/ 59 h 333"/>
                  <a:gd name="T24" fmla="*/ 44 w 361"/>
                  <a:gd name="T25" fmla="*/ 70 h 333"/>
                  <a:gd name="T26" fmla="*/ 37 w 361"/>
                  <a:gd name="T27" fmla="*/ 76 h 333"/>
                  <a:gd name="T28" fmla="*/ 32 w 361"/>
                  <a:gd name="T29" fmla="*/ 82 h 333"/>
                  <a:gd name="T30" fmla="*/ 31 w 361"/>
                  <a:gd name="T31" fmla="*/ 83 h 333"/>
                  <a:gd name="T32" fmla="*/ 18 w 361"/>
                  <a:gd name="T33" fmla="*/ 94 h 333"/>
                  <a:gd name="T34" fmla="*/ 17 w 361"/>
                  <a:gd name="T35" fmla="*/ 95 h 333"/>
                  <a:gd name="T36" fmla="*/ 11 w 361"/>
                  <a:gd name="T37" fmla="*/ 100 h 333"/>
                  <a:gd name="T38" fmla="*/ 5 w 361"/>
                  <a:gd name="T39" fmla="*/ 106 h 333"/>
                  <a:gd name="T40" fmla="*/ 19 w 361"/>
                  <a:gd name="T41" fmla="*/ 111 h 333"/>
                  <a:gd name="T42" fmla="*/ 23 w 361"/>
                  <a:gd name="T43" fmla="*/ 107 h 333"/>
                  <a:gd name="T44" fmla="*/ 24 w 361"/>
                  <a:gd name="T45" fmla="*/ 107 h 333"/>
                  <a:gd name="T46" fmla="*/ 37 w 361"/>
                  <a:gd name="T47" fmla="*/ 95 h 333"/>
                  <a:gd name="T48" fmla="*/ 44 w 361"/>
                  <a:gd name="T49" fmla="*/ 89 h 333"/>
                  <a:gd name="T50" fmla="*/ 49 w 361"/>
                  <a:gd name="T51" fmla="*/ 83 h 333"/>
                  <a:gd name="T52" fmla="*/ 50 w 361"/>
                  <a:gd name="T53" fmla="*/ 83 h 333"/>
                  <a:gd name="T54" fmla="*/ 62 w 361"/>
                  <a:gd name="T55" fmla="*/ 72 h 333"/>
                  <a:gd name="T56" fmla="*/ 69 w 361"/>
                  <a:gd name="T57" fmla="*/ 65 h 333"/>
                  <a:gd name="T58" fmla="*/ 75 w 361"/>
                  <a:gd name="T59" fmla="*/ 60 h 333"/>
                  <a:gd name="T60" fmla="*/ 76 w 361"/>
                  <a:gd name="T61" fmla="*/ 59 h 333"/>
                  <a:gd name="T62" fmla="*/ 88 w 361"/>
                  <a:gd name="T63" fmla="*/ 48 h 333"/>
                  <a:gd name="T64" fmla="*/ 89 w 361"/>
                  <a:gd name="T65" fmla="*/ 47 h 333"/>
                  <a:gd name="T66" fmla="*/ 95 w 361"/>
                  <a:gd name="T67" fmla="*/ 42 h 333"/>
                  <a:gd name="T68" fmla="*/ 102 w 361"/>
                  <a:gd name="T69" fmla="*/ 36 h 333"/>
                  <a:gd name="T70" fmla="*/ 114 w 361"/>
                  <a:gd name="T71" fmla="*/ 24 h 333"/>
                  <a:gd name="T72" fmla="*/ 115 w 361"/>
                  <a:gd name="T73" fmla="*/ 24 h 333"/>
                  <a:gd name="T74" fmla="*/ 121 w 361"/>
                  <a:gd name="T75" fmla="*/ 18 h 333"/>
                  <a:gd name="T76" fmla="*/ 121 w 361"/>
                  <a:gd name="T77" fmla="*/ 0 h 333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361"/>
                  <a:gd name="T118" fmla="*/ 0 h 333"/>
                  <a:gd name="T119" fmla="*/ 361 w 361"/>
                  <a:gd name="T120" fmla="*/ 333 h 333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361" h="333">
                    <a:moveTo>
                      <a:pt x="360" y="0"/>
                    </a:moveTo>
                    <a:lnTo>
                      <a:pt x="360" y="1"/>
                    </a:lnTo>
                    <a:lnTo>
                      <a:pt x="344" y="17"/>
                    </a:lnTo>
                    <a:lnTo>
                      <a:pt x="342" y="17"/>
                    </a:lnTo>
                    <a:lnTo>
                      <a:pt x="342" y="18"/>
                    </a:lnTo>
                    <a:lnTo>
                      <a:pt x="326" y="34"/>
                    </a:lnTo>
                    <a:lnTo>
                      <a:pt x="323" y="34"/>
                    </a:lnTo>
                    <a:lnTo>
                      <a:pt x="323" y="35"/>
                    </a:lnTo>
                    <a:lnTo>
                      <a:pt x="304" y="52"/>
                    </a:lnTo>
                    <a:lnTo>
                      <a:pt x="286" y="69"/>
                    </a:lnTo>
                    <a:lnTo>
                      <a:pt x="267" y="88"/>
                    </a:lnTo>
                    <a:lnTo>
                      <a:pt x="264" y="88"/>
                    </a:lnTo>
                    <a:lnTo>
                      <a:pt x="264" y="89"/>
                    </a:lnTo>
                    <a:lnTo>
                      <a:pt x="248" y="105"/>
                    </a:lnTo>
                    <a:lnTo>
                      <a:pt x="246" y="105"/>
                    </a:lnTo>
                    <a:lnTo>
                      <a:pt x="246" y="106"/>
                    </a:lnTo>
                    <a:lnTo>
                      <a:pt x="227" y="123"/>
                    </a:lnTo>
                    <a:lnTo>
                      <a:pt x="208" y="140"/>
                    </a:lnTo>
                    <a:lnTo>
                      <a:pt x="190" y="158"/>
                    </a:lnTo>
                    <a:lnTo>
                      <a:pt x="187" y="158"/>
                    </a:lnTo>
                    <a:lnTo>
                      <a:pt x="187" y="160"/>
                    </a:lnTo>
                    <a:lnTo>
                      <a:pt x="171" y="175"/>
                    </a:lnTo>
                    <a:lnTo>
                      <a:pt x="169" y="175"/>
                    </a:lnTo>
                    <a:lnTo>
                      <a:pt x="169" y="177"/>
                    </a:lnTo>
                    <a:lnTo>
                      <a:pt x="150" y="194"/>
                    </a:lnTo>
                    <a:lnTo>
                      <a:pt x="131" y="211"/>
                    </a:lnTo>
                    <a:lnTo>
                      <a:pt x="113" y="229"/>
                    </a:lnTo>
                    <a:lnTo>
                      <a:pt x="110" y="229"/>
                    </a:lnTo>
                    <a:lnTo>
                      <a:pt x="110" y="230"/>
                    </a:lnTo>
                    <a:lnTo>
                      <a:pt x="94" y="246"/>
                    </a:lnTo>
                    <a:lnTo>
                      <a:pt x="91" y="246"/>
                    </a:lnTo>
                    <a:lnTo>
                      <a:pt x="91" y="248"/>
                    </a:lnTo>
                    <a:lnTo>
                      <a:pt x="73" y="265"/>
                    </a:lnTo>
                    <a:lnTo>
                      <a:pt x="54" y="283"/>
                    </a:lnTo>
                    <a:lnTo>
                      <a:pt x="51" y="283"/>
                    </a:lnTo>
                    <a:lnTo>
                      <a:pt x="51" y="284"/>
                    </a:lnTo>
                    <a:lnTo>
                      <a:pt x="35" y="300"/>
                    </a:lnTo>
                    <a:lnTo>
                      <a:pt x="33" y="300"/>
                    </a:lnTo>
                    <a:lnTo>
                      <a:pt x="33" y="301"/>
                    </a:lnTo>
                    <a:lnTo>
                      <a:pt x="14" y="318"/>
                    </a:lnTo>
                    <a:lnTo>
                      <a:pt x="0" y="333"/>
                    </a:lnTo>
                    <a:lnTo>
                      <a:pt x="58" y="333"/>
                    </a:lnTo>
                    <a:lnTo>
                      <a:pt x="58" y="331"/>
                    </a:lnTo>
                    <a:lnTo>
                      <a:pt x="69" y="321"/>
                    </a:lnTo>
                    <a:lnTo>
                      <a:pt x="71" y="321"/>
                    </a:lnTo>
                    <a:lnTo>
                      <a:pt x="71" y="320"/>
                    </a:lnTo>
                    <a:lnTo>
                      <a:pt x="90" y="303"/>
                    </a:lnTo>
                    <a:lnTo>
                      <a:pt x="109" y="286"/>
                    </a:lnTo>
                    <a:lnTo>
                      <a:pt x="127" y="267"/>
                    </a:lnTo>
                    <a:lnTo>
                      <a:pt x="130" y="267"/>
                    </a:lnTo>
                    <a:lnTo>
                      <a:pt x="130" y="266"/>
                    </a:lnTo>
                    <a:lnTo>
                      <a:pt x="146" y="250"/>
                    </a:lnTo>
                    <a:lnTo>
                      <a:pt x="149" y="250"/>
                    </a:lnTo>
                    <a:lnTo>
                      <a:pt x="149" y="249"/>
                    </a:lnTo>
                    <a:lnTo>
                      <a:pt x="167" y="232"/>
                    </a:lnTo>
                    <a:lnTo>
                      <a:pt x="186" y="215"/>
                    </a:lnTo>
                    <a:lnTo>
                      <a:pt x="204" y="196"/>
                    </a:lnTo>
                    <a:lnTo>
                      <a:pt x="207" y="196"/>
                    </a:lnTo>
                    <a:lnTo>
                      <a:pt x="207" y="195"/>
                    </a:lnTo>
                    <a:lnTo>
                      <a:pt x="223" y="179"/>
                    </a:lnTo>
                    <a:lnTo>
                      <a:pt x="226" y="179"/>
                    </a:lnTo>
                    <a:lnTo>
                      <a:pt x="226" y="178"/>
                    </a:lnTo>
                    <a:lnTo>
                      <a:pt x="244" y="161"/>
                    </a:lnTo>
                    <a:lnTo>
                      <a:pt x="263" y="143"/>
                    </a:lnTo>
                    <a:lnTo>
                      <a:pt x="266" y="143"/>
                    </a:lnTo>
                    <a:lnTo>
                      <a:pt x="266" y="141"/>
                    </a:lnTo>
                    <a:lnTo>
                      <a:pt x="282" y="126"/>
                    </a:lnTo>
                    <a:lnTo>
                      <a:pt x="284" y="126"/>
                    </a:lnTo>
                    <a:lnTo>
                      <a:pt x="284" y="124"/>
                    </a:lnTo>
                    <a:lnTo>
                      <a:pt x="303" y="107"/>
                    </a:lnTo>
                    <a:lnTo>
                      <a:pt x="322" y="90"/>
                    </a:lnTo>
                    <a:lnTo>
                      <a:pt x="340" y="72"/>
                    </a:lnTo>
                    <a:lnTo>
                      <a:pt x="343" y="72"/>
                    </a:lnTo>
                    <a:lnTo>
                      <a:pt x="343" y="71"/>
                    </a:lnTo>
                    <a:lnTo>
                      <a:pt x="359" y="55"/>
                    </a:lnTo>
                    <a:lnTo>
                      <a:pt x="361" y="55"/>
                    </a:lnTo>
                    <a:lnTo>
                      <a:pt x="361" y="0"/>
                    </a:ln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3C3C3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8" name="Freeform 2254"/>
              <p:cNvSpPr>
                <a:spLocks/>
              </p:cNvSpPr>
              <p:nvPr/>
            </p:nvSpPr>
            <p:spPr bwMode="auto">
              <a:xfrm>
                <a:off x="3687" y="1268"/>
                <a:ext cx="23" cy="25"/>
              </a:xfrm>
              <a:custGeom>
                <a:avLst/>
                <a:gdLst>
                  <a:gd name="T0" fmla="*/ 0 w 69"/>
                  <a:gd name="T1" fmla="*/ 0 h 73"/>
                  <a:gd name="T2" fmla="*/ 5 w 69"/>
                  <a:gd name="T3" fmla="*/ 4 h 73"/>
                  <a:gd name="T4" fmla="*/ 5 w 69"/>
                  <a:gd name="T5" fmla="*/ 5 h 73"/>
                  <a:gd name="T6" fmla="*/ 5 w 69"/>
                  <a:gd name="T7" fmla="*/ 5 h 73"/>
                  <a:gd name="T8" fmla="*/ 10 w 69"/>
                  <a:gd name="T9" fmla="*/ 11 h 73"/>
                  <a:gd name="T10" fmla="*/ 10 w 69"/>
                  <a:gd name="T11" fmla="*/ 12 h 73"/>
                  <a:gd name="T12" fmla="*/ 11 w 69"/>
                  <a:gd name="T13" fmla="*/ 12 h 73"/>
                  <a:gd name="T14" fmla="*/ 17 w 69"/>
                  <a:gd name="T15" fmla="*/ 18 h 73"/>
                  <a:gd name="T16" fmla="*/ 22 w 69"/>
                  <a:gd name="T17" fmla="*/ 24 h 73"/>
                  <a:gd name="T18" fmla="*/ 23 w 69"/>
                  <a:gd name="T19" fmla="*/ 25 h 73"/>
                  <a:gd name="T20" fmla="*/ 23 w 69"/>
                  <a:gd name="T21" fmla="*/ 4 h 73"/>
                  <a:gd name="T22" fmla="*/ 23 w 69"/>
                  <a:gd name="T23" fmla="*/ 4 h 73"/>
                  <a:gd name="T24" fmla="*/ 19 w 69"/>
                  <a:gd name="T25" fmla="*/ 0 h 73"/>
                  <a:gd name="T26" fmla="*/ 0 w 69"/>
                  <a:gd name="T27" fmla="*/ 0 h 7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69"/>
                  <a:gd name="T43" fmla="*/ 0 h 73"/>
                  <a:gd name="T44" fmla="*/ 69 w 69"/>
                  <a:gd name="T45" fmla="*/ 73 h 7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69" h="73">
                    <a:moveTo>
                      <a:pt x="0" y="0"/>
                    </a:moveTo>
                    <a:lnTo>
                      <a:pt x="14" y="13"/>
                    </a:lnTo>
                    <a:lnTo>
                      <a:pt x="14" y="16"/>
                    </a:lnTo>
                    <a:lnTo>
                      <a:pt x="15" y="16"/>
                    </a:lnTo>
                    <a:lnTo>
                      <a:pt x="31" y="31"/>
                    </a:lnTo>
                    <a:lnTo>
                      <a:pt x="31" y="34"/>
                    </a:lnTo>
                    <a:lnTo>
                      <a:pt x="32" y="34"/>
                    </a:lnTo>
                    <a:lnTo>
                      <a:pt x="50" y="52"/>
                    </a:lnTo>
                    <a:lnTo>
                      <a:pt x="67" y="71"/>
                    </a:lnTo>
                    <a:lnTo>
                      <a:pt x="69" y="73"/>
                    </a:lnTo>
                    <a:lnTo>
                      <a:pt x="69" y="13"/>
                    </a:lnTo>
                    <a:lnTo>
                      <a:pt x="68" y="13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79" name="Freeform 2255"/>
              <p:cNvSpPr>
                <a:spLocks/>
              </p:cNvSpPr>
              <p:nvPr/>
            </p:nvSpPr>
            <p:spPr bwMode="auto">
              <a:xfrm>
                <a:off x="3569" y="1434"/>
                <a:ext cx="141" cy="129"/>
              </a:xfrm>
              <a:custGeom>
                <a:avLst/>
                <a:gdLst>
                  <a:gd name="T0" fmla="*/ 141 w 421"/>
                  <a:gd name="T1" fmla="*/ 0 h 388"/>
                  <a:gd name="T2" fmla="*/ 129 w 421"/>
                  <a:gd name="T3" fmla="*/ 11 h 388"/>
                  <a:gd name="T4" fmla="*/ 122 w 421"/>
                  <a:gd name="T5" fmla="*/ 17 h 388"/>
                  <a:gd name="T6" fmla="*/ 117 w 421"/>
                  <a:gd name="T7" fmla="*/ 23 h 388"/>
                  <a:gd name="T8" fmla="*/ 116 w 421"/>
                  <a:gd name="T9" fmla="*/ 23 h 388"/>
                  <a:gd name="T10" fmla="*/ 103 w 421"/>
                  <a:gd name="T11" fmla="*/ 34 h 388"/>
                  <a:gd name="T12" fmla="*/ 96 w 421"/>
                  <a:gd name="T13" fmla="*/ 41 h 388"/>
                  <a:gd name="T14" fmla="*/ 90 w 421"/>
                  <a:gd name="T15" fmla="*/ 47 h 388"/>
                  <a:gd name="T16" fmla="*/ 77 w 421"/>
                  <a:gd name="T17" fmla="*/ 58 h 388"/>
                  <a:gd name="T18" fmla="*/ 77 w 421"/>
                  <a:gd name="T19" fmla="*/ 59 h 388"/>
                  <a:gd name="T20" fmla="*/ 70 w 421"/>
                  <a:gd name="T21" fmla="*/ 64 h 388"/>
                  <a:gd name="T22" fmla="*/ 64 w 421"/>
                  <a:gd name="T23" fmla="*/ 70 h 388"/>
                  <a:gd name="T24" fmla="*/ 52 w 421"/>
                  <a:gd name="T25" fmla="*/ 82 h 388"/>
                  <a:gd name="T26" fmla="*/ 51 w 421"/>
                  <a:gd name="T27" fmla="*/ 82 h 388"/>
                  <a:gd name="T28" fmla="*/ 45 w 421"/>
                  <a:gd name="T29" fmla="*/ 87 h 388"/>
                  <a:gd name="T30" fmla="*/ 38 w 421"/>
                  <a:gd name="T31" fmla="*/ 94 h 388"/>
                  <a:gd name="T32" fmla="*/ 26 w 421"/>
                  <a:gd name="T33" fmla="*/ 105 h 388"/>
                  <a:gd name="T34" fmla="*/ 25 w 421"/>
                  <a:gd name="T35" fmla="*/ 106 h 388"/>
                  <a:gd name="T36" fmla="*/ 19 w 421"/>
                  <a:gd name="T37" fmla="*/ 111 h 388"/>
                  <a:gd name="T38" fmla="*/ 12 w 421"/>
                  <a:gd name="T39" fmla="*/ 117 h 388"/>
                  <a:gd name="T40" fmla="*/ 0 w 421"/>
                  <a:gd name="T41" fmla="*/ 129 h 388"/>
                  <a:gd name="T42" fmla="*/ 20 w 421"/>
                  <a:gd name="T43" fmla="*/ 128 h 388"/>
                  <a:gd name="T44" fmla="*/ 31 w 421"/>
                  <a:gd name="T45" fmla="*/ 118 h 388"/>
                  <a:gd name="T46" fmla="*/ 32 w 421"/>
                  <a:gd name="T47" fmla="*/ 118 h 388"/>
                  <a:gd name="T48" fmla="*/ 38 w 421"/>
                  <a:gd name="T49" fmla="*/ 113 h 388"/>
                  <a:gd name="T50" fmla="*/ 45 w 421"/>
                  <a:gd name="T51" fmla="*/ 107 h 388"/>
                  <a:gd name="T52" fmla="*/ 52 w 421"/>
                  <a:gd name="T53" fmla="*/ 101 h 388"/>
                  <a:gd name="T54" fmla="*/ 57 w 421"/>
                  <a:gd name="T55" fmla="*/ 95 h 388"/>
                  <a:gd name="T56" fmla="*/ 58 w 421"/>
                  <a:gd name="T57" fmla="*/ 94 h 388"/>
                  <a:gd name="T58" fmla="*/ 70 w 421"/>
                  <a:gd name="T59" fmla="*/ 83 h 388"/>
                  <a:gd name="T60" fmla="*/ 77 w 421"/>
                  <a:gd name="T61" fmla="*/ 77 h 388"/>
                  <a:gd name="T62" fmla="*/ 83 w 421"/>
                  <a:gd name="T63" fmla="*/ 71 h 388"/>
                  <a:gd name="T64" fmla="*/ 84 w 421"/>
                  <a:gd name="T65" fmla="*/ 71 h 388"/>
                  <a:gd name="T66" fmla="*/ 96 w 421"/>
                  <a:gd name="T67" fmla="*/ 60 h 388"/>
                  <a:gd name="T68" fmla="*/ 103 w 421"/>
                  <a:gd name="T69" fmla="*/ 54 h 388"/>
                  <a:gd name="T70" fmla="*/ 109 w 421"/>
                  <a:gd name="T71" fmla="*/ 48 h 388"/>
                  <a:gd name="T72" fmla="*/ 110 w 421"/>
                  <a:gd name="T73" fmla="*/ 48 h 388"/>
                  <a:gd name="T74" fmla="*/ 122 w 421"/>
                  <a:gd name="T75" fmla="*/ 36 h 388"/>
                  <a:gd name="T76" fmla="*/ 129 w 421"/>
                  <a:gd name="T77" fmla="*/ 30 h 388"/>
                  <a:gd name="T78" fmla="*/ 135 w 421"/>
                  <a:gd name="T79" fmla="*/ 24 h 388"/>
                  <a:gd name="T80" fmla="*/ 135 w 421"/>
                  <a:gd name="T81" fmla="*/ 24 h 388"/>
                  <a:gd name="T82" fmla="*/ 141 w 421"/>
                  <a:gd name="T83" fmla="*/ 0 h 38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421"/>
                  <a:gd name="T127" fmla="*/ 0 h 388"/>
                  <a:gd name="T128" fmla="*/ 421 w 421"/>
                  <a:gd name="T129" fmla="*/ 388 h 38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421" h="388">
                    <a:moveTo>
                      <a:pt x="420" y="0"/>
                    </a:moveTo>
                    <a:lnTo>
                      <a:pt x="420" y="1"/>
                    </a:lnTo>
                    <a:lnTo>
                      <a:pt x="404" y="15"/>
                    </a:lnTo>
                    <a:lnTo>
                      <a:pt x="386" y="32"/>
                    </a:lnTo>
                    <a:lnTo>
                      <a:pt x="367" y="51"/>
                    </a:lnTo>
                    <a:lnTo>
                      <a:pt x="364" y="51"/>
                    </a:lnTo>
                    <a:lnTo>
                      <a:pt x="364" y="52"/>
                    </a:lnTo>
                    <a:lnTo>
                      <a:pt x="348" y="68"/>
                    </a:lnTo>
                    <a:lnTo>
                      <a:pt x="346" y="68"/>
                    </a:lnTo>
                    <a:lnTo>
                      <a:pt x="346" y="69"/>
                    </a:lnTo>
                    <a:lnTo>
                      <a:pt x="327" y="86"/>
                    </a:lnTo>
                    <a:lnTo>
                      <a:pt x="308" y="103"/>
                    </a:lnTo>
                    <a:lnTo>
                      <a:pt x="290" y="122"/>
                    </a:lnTo>
                    <a:lnTo>
                      <a:pt x="287" y="122"/>
                    </a:lnTo>
                    <a:lnTo>
                      <a:pt x="287" y="123"/>
                    </a:lnTo>
                    <a:lnTo>
                      <a:pt x="268" y="140"/>
                    </a:lnTo>
                    <a:lnTo>
                      <a:pt x="250" y="157"/>
                    </a:lnTo>
                    <a:lnTo>
                      <a:pt x="231" y="175"/>
                    </a:lnTo>
                    <a:lnTo>
                      <a:pt x="229" y="175"/>
                    </a:lnTo>
                    <a:lnTo>
                      <a:pt x="229" y="177"/>
                    </a:lnTo>
                    <a:lnTo>
                      <a:pt x="213" y="192"/>
                    </a:lnTo>
                    <a:lnTo>
                      <a:pt x="210" y="192"/>
                    </a:lnTo>
                    <a:lnTo>
                      <a:pt x="210" y="194"/>
                    </a:lnTo>
                    <a:lnTo>
                      <a:pt x="191" y="211"/>
                    </a:lnTo>
                    <a:lnTo>
                      <a:pt x="173" y="228"/>
                    </a:lnTo>
                    <a:lnTo>
                      <a:pt x="154" y="246"/>
                    </a:lnTo>
                    <a:lnTo>
                      <a:pt x="151" y="246"/>
                    </a:lnTo>
                    <a:lnTo>
                      <a:pt x="151" y="247"/>
                    </a:lnTo>
                    <a:lnTo>
                      <a:pt x="135" y="263"/>
                    </a:lnTo>
                    <a:lnTo>
                      <a:pt x="133" y="263"/>
                    </a:lnTo>
                    <a:lnTo>
                      <a:pt x="133" y="264"/>
                    </a:lnTo>
                    <a:lnTo>
                      <a:pt x="114" y="282"/>
                    </a:lnTo>
                    <a:lnTo>
                      <a:pt x="95" y="299"/>
                    </a:lnTo>
                    <a:lnTo>
                      <a:pt x="77" y="317"/>
                    </a:lnTo>
                    <a:lnTo>
                      <a:pt x="74" y="317"/>
                    </a:lnTo>
                    <a:lnTo>
                      <a:pt x="74" y="318"/>
                    </a:lnTo>
                    <a:lnTo>
                      <a:pt x="58" y="334"/>
                    </a:lnTo>
                    <a:lnTo>
                      <a:pt x="56" y="334"/>
                    </a:lnTo>
                    <a:lnTo>
                      <a:pt x="56" y="335"/>
                    </a:lnTo>
                    <a:lnTo>
                      <a:pt x="37" y="352"/>
                    </a:lnTo>
                    <a:lnTo>
                      <a:pt x="18" y="369"/>
                    </a:lnTo>
                    <a:lnTo>
                      <a:pt x="0" y="388"/>
                    </a:lnTo>
                    <a:lnTo>
                      <a:pt x="61" y="388"/>
                    </a:lnTo>
                    <a:lnTo>
                      <a:pt x="61" y="386"/>
                    </a:lnTo>
                    <a:lnTo>
                      <a:pt x="74" y="375"/>
                    </a:lnTo>
                    <a:lnTo>
                      <a:pt x="93" y="356"/>
                    </a:lnTo>
                    <a:lnTo>
                      <a:pt x="95" y="356"/>
                    </a:lnTo>
                    <a:lnTo>
                      <a:pt x="95" y="355"/>
                    </a:lnTo>
                    <a:lnTo>
                      <a:pt x="111" y="339"/>
                    </a:lnTo>
                    <a:lnTo>
                      <a:pt x="114" y="339"/>
                    </a:lnTo>
                    <a:lnTo>
                      <a:pt x="114" y="338"/>
                    </a:lnTo>
                    <a:lnTo>
                      <a:pt x="133" y="321"/>
                    </a:lnTo>
                    <a:lnTo>
                      <a:pt x="151" y="303"/>
                    </a:lnTo>
                    <a:lnTo>
                      <a:pt x="154" y="303"/>
                    </a:lnTo>
                    <a:lnTo>
                      <a:pt x="154" y="301"/>
                    </a:lnTo>
                    <a:lnTo>
                      <a:pt x="170" y="285"/>
                    </a:lnTo>
                    <a:lnTo>
                      <a:pt x="173" y="285"/>
                    </a:lnTo>
                    <a:lnTo>
                      <a:pt x="173" y="284"/>
                    </a:lnTo>
                    <a:lnTo>
                      <a:pt x="191" y="267"/>
                    </a:lnTo>
                    <a:lnTo>
                      <a:pt x="210" y="250"/>
                    </a:lnTo>
                    <a:lnTo>
                      <a:pt x="229" y="232"/>
                    </a:lnTo>
                    <a:lnTo>
                      <a:pt x="231" y="232"/>
                    </a:lnTo>
                    <a:lnTo>
                      <a:pt x="231" y="230"/>
                    </a:lnTo>
                    <a:lnTo>
                      <a:pt x="247" y="215"/>
                    </a:lnTo>
                    <a:lnTo>
                      <a:pt x="250" y="215"/>
                    </a:lnTo>
                    <a:lnTo>
                      <a:pt x="250" y="213"/>
                    </a:lnTo>
                    <a:lnTo>
                      <a:pt x="268" y="196"/>
                    </a:lnTo>
                    <a:lnTo>
                      <a:pt x="287" y="179"/>
                    </a:lnTo>
                    <a:lnTo>
                      <a:pt x="306" y="161"/>
                    </a:lnTo>
                    <a:lnTo>
                      <a:pt x="308" y="161"/>
                    </a:lnTo>
                    <a:lnTo>
                      <a:pt x="308" y="160"/>
                    </a:lnTo>
                    <a:lnTo>
                      <a:pt x="324" y="144"/>
                    </a:lnTo>
                    <a:lnTo>
                      <a:pt x="327" y="144"/>
                    </a:lnTo>
                    <a:lnTo>
                      <a:pt x="327" y="143"/>
                    </a:lnTo>
                    <a:lnTo>
                      <a:pt x="346" y="126"/>
                    </a:lnTo>
                    <a:lnTo>
                      <a:pt x="364" y="108"/>
                    </a:lnTo>
                    <a:lnTo>
                      <a:pt x="383" y="90"/>
                    </a:lnTo>
                    <a:lnTo>
                      <a:pt x="386" y="90"/>
                    </a:lnTo>
                    <a:lnTo>
                      <a:pt x="386" y="89"/>
                    </a:lnTo>
                    <a:lnTo>
                      <a:pt x="402" y="73"/>
                    </a:lnTo>
                    <a:lnTo>
                      <a:pt x="404" y="73"/>
                    </a:lnTo>
                    <a:lnTo>
                      <a:pt x="404" y="72"/>
                    </a:lnTo>
                    <a:lnTo>
                      <a:pt x="421" y="56"/>
                    </a:lnTo>
                    <a:lnTo>
                      <a:pt x="421" y="0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0" name="Freeform 2256"/>
              <p:cNvSpPr>
                <a:spLocks/>
              </p:cNvSpPr>
              <p:nvPr/>
            </p:nvSpPr>
            <p:spPr bwMode="auto">
              <a:xfrm>
                <a:off x="3313" y="1546"/>
                <a:ext cx="15" cy="17"/>
              </a:xfrm>
              <a:custGeom>
                <a:avLst/>
                <a:gdLst>
                  <a:gd name="T0" fmla="*/ 0 w 47"/>
                  <a:gd name="T1" fmla="*/ 0 h 50"/>
                  <a:gd name="T2" fmla="*/ 0 w 47"/>
                  <a:gd name="T3" fmla="*/ 17 h 50"/>
                  <a:gd name="T4" fmla="*/ 15 w 47"/>
                  <a:gd name="T5" fmla="*/ 17 h 50"/>
                  <a:gd name="T6" fmla="*/ 13 w 47"/>
                  <a:gd name="T7" fmla="*/ 14 h 50"/>
                  <a:gd name="T8" fmla="*/ 7 w 47"/>
                  <a:gd name="T9" fmla="*/ 8 h 50"/>
                  <a:gd name="T10" fmla="*/ 1 w 47"/>
                  <a:gd name="T11" fmla="*/ 2 h 50"/>
                  <a:gd name="T12" fmla="*/ 1 w 47"/>
                  <a:gd name="T13" fmla="*/ 1 h 50"/>
                  <a:gd name="T14" fmla="*/ 1 w 47"/>
                  <a:gd name="T15" fmla="*/ 1 h 50"/>
                  <a:gd name="T16" fmla="*/ 1 w 47"/>
                  <a:gd name="T17" fmla="*/ 0 h 50"/>
                  <a:gd name="T18" fmla="*/ 0 w 47"/>
                  <a:gd name="T19" fmla="*/ 0 h 5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7"/>
                  <a:gd name="T31" fmla="*/ 0 h 50"/>
                  <a:gd name="T32" fmla="*/ 47 w 47"/>
                  <a:gd name="T33" fmla="*/ 50 h 5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7" h="50">
                    <a:moveTo>
                      <a:pt x="0" y="0"/>
                    </a:moveTo>
                    <a:lnTo>
                      <a:pt x="0" y="50"/>
                    </a:lnTo>
                    <a:lnTo>
                      <a:pt x="47" y="50"/>
                    </a:lnTo>
                    <a:lnTo>
                      <a:pt x="40" y="42"/>
                    </a:lnTo>
                    <a:lnTo>
                      <a:pt x="23" y="24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464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1" name="Freeform 2257"/>
              <p:cNvSpPr>
                <a:spLocks/>
              </p:cNvSpPr>
              <p:nvPr/>
            </p:nvSpPr>
            <p:spPr bwMode="auto">
              <a:xfrm>
                <a:off x="3669" y="1268"/>
                <a:ext cx="41" cy="44"/>
              </a:xfrm>
              <a:custGeom>
                <a:avLst/>
                <a:gdLst>
                  <a:gd name="T0" fmla="*/ 0 w 123"/>
                  <a:gd name="T1" fmla="*/ 0 h 131"/>
                  <a:gd name="T2" fmla="*/ 4 w 123"/>
                  <a:gd name="T3" fmla="*/ 4 h 131"/>
                  <a:gd name="T4" fmla="*/ 10 w 123"/>
                  <a:gd name="T5" fmla="*/ 10 h 131"/>
                  <a:gd name="T6" fmla="*/ 16 w 123"/>
                  <a:gd name="T7" fmla="*/ 17 h 131"/>
                  <a:gd name="T8" fmla="*/ 16 w 123"/>
                  <a:gd name="T9" fmla="*/ 17 h 131"/>
                  <a:gd name="T10" fmla="*/ 16 w 123"/>
                  <a:gd name="T11" fmla="*/ 17 h 131"/>
                  <a:gd name="T12" fmla="*/ 22 w 123"/>
                  <a:gd name="T13" fmla="*/ 23 h 131"/>
                  <a:gd name="T14" fmla="*/ 22 w 123"/>
                  <a:gd name="T15" fmla="*/ 24 h 131"/>
                  <a:gd name="T16" fmla="*/ 22 w 123"/>
                  <a:gd name="T17" fmla="*/ 24 h 131"/>
                  <a:gd name="T18" fmla="*/ 28 w 123"/>
                  <a:gd name="T19" fmla="*/ 30 h 131"/>
                  <a:gd name="T20" fmla="*/ 34 w 123"/>
                  <a:gd name="T21" fmla="*/ 36 h 131"/>
                  <a:gd name="T22" fmla="*/ 40 w 123"/>
                  <a:gd name="T23" fmla="*/ 42 h 131"/>
                  <a:gd name="T24" fmla="*/ 40 w 123"/>
                  <a:gd name="T25" fmla="*/ 43 h 131"/>
                  <a:gd name="T26" fmla="*/ 40 w 123"/>
                  <a:gd name="T27" fmla="*/ 43 h 131"/>
                  <a:gd name="T28" fmla="*/ 41 w 123"/>
                  <a:gd name="T29" fmla="*/ 44 h 131"/>
                  <a:gd name="T30" fmla="*/ 41 w 123"/>
                  <a:gd name="T31" fmla="*/ 24 h 131"/>
                  <a:gd name="T32" fmla="*/ 41 w 123"/>
                  <a:gd name="T33" fmla="*/ 24 h 131"/>
                  <a:gd name="T34" fmla="*/ 41 w 123"/>
                  <a:gd name="T35" fmla="*/ 23 h 131"/>
                  <a:gd name="T36" fmla="*/ 40 w 123"/>
                  <a:gd name="T37" fmla="*/ 23 h 131"/>
                  <a:gd name="T38" fmla="*/ 35 w 123"/>
                  <a:gd name="T39" fmla="*/ 18 h 131"/>
                  <a:gd name="T40" fmla="*/ 35 w 123"/>
                  <a:gd name="T41" fmla="*/ 17 h 131"/>
                  <a:gd name="T42" fmla="*/ 35 w 123"/>
                  <a:gd name="T43" fmla="*/ 17 h 131"/>
                  <a:gd name="T44" fmla="*/ 29 w 123"/>
                  <a:gd name="T45" fmla="*/ 11 h 131"/>
                  <a:gd name="T46" fmla="*/ 23 w 123"/>
                  <a:gd name="T47" fmla="*/ 5 h 131"/>
                  <a:gd name="T48" fmla="*/ 19 w 123"/>
                  <a:gd name="T49" fmla="*/ 0 h 131"/>
                  <a:gd name="T50" fmla="*/ 0 w 123"/>
                  <a:gd name="T51" fmla="*/ 0 h 13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23"/>
                  <a:gd name="T79" fmla="*/ 0 h 131"/>
                  <a:gd name="T80" fmla="*/ 123 w 123"/>
                  <a:gd name="T81" fmla="*/ 131 h 131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23" h="131">
                    <a:moveTo>
                      <a:pt x="0" y="0"/>
                    </a:moveTo>
                    <a:lnTo>
                      <a:pt x="12" y="13"/>
                    </a:lnTo>
                    <a:lnTo>
                      <a:pt x="29" y="31"/>
                    </a:lnTo>
                    <a:lnTo>
                      <a:pt x="48" y="50"/>
                    </a:lnTo>
                    <a:lnTo>
                      <a:pt x="48" y="52"/>
                    </a:lnTo>
                    <a:lnTo>
                      <a:pt x="49" y="52"/>
                    </a:lnTo>
                    <a:lnTo>
                      <a:pt x="65" y="68"/>
                    </a:lnTo>
                    <a:lnTo>
                      <a:pt x="65" y="71"/>
                    </a:lnTo>
                    <a:lnTo>
                      <a:pt x="66" y="71"/>
                    </a:lnTo>
                    <a:lnTo>
                      <a:pt x="84" y="89"/>
                    </a:lnTo>
                    <a:lnTo>
                      <a:pt x="101" y="108"/>
                    </a:lnTo>
                    <a:lnTo>
                      <a:pt x="119" y="126"/>
                    </a:lnTo>
                    <a:lnTo>
                      <a:pt x="119" y="129"/>
                    </a:lnTo>
                    <a:lnTo>
                      <a:pt x="121" y="129"/>
                    </a:lnTo>
                    <a:lnTo>
                      <a:pt x="123" y="131"/>
                    </a:lnTo>
                    <a:lnTo>
                      <a:pt x="123" y="72"/>
                    </a:lnTo>
                    <a:lnTo>
                      <a:pt x="122" y="72"/>
                    </a:lnTo>
                    <a:lnTo>
                      <a:pt x="122" y="69"/>
                    </a:lnTo>
                    <a:lnTo>
                      <a:pt x="121" y="69"/>
                    </a:lnTo>
                    <a:lnTo>
                      <a:pt x="105" y="54"/>
                    </a:lnTo>
                    <a:lnTo>
                      <a:pt x="105" y="51"/>
                    </a:lnTo>
                    <a:lnTo>
                      <a:pt x="104" y="51"/>
                    </a:lnTo>
                    <a:lnTo>
                      <a:pt x="86" y="33"/>
                    </a:lnTo>
                    <a:lnTo>
                      <a:pt x="69" y="14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2" name="Freeform 2258"/>
              <p:cNvSpPr>
                <a:spLocks/>
              </p:cNvSpPr>
              <p:nvPr/>
            </p:nvSpPr>
            <p:spPr bwMode="auto">
              <a:xfrm>
                <a:off x="3550" y="1416"/>
                <a:ext cx="160" cy="147"/>
              </a:xfrm>
              <a:custGeom>
                <a:avLst/>
                <a:gdLst>
                  <a:gd name="T0" fmla="*/ 160 w 480"/>
                  <a:gd name="T1" fmla="*/ 0 h 441"/>
                  <a:gd name="T2" fmla="*/ 149 w 480"/>
                  <a:gd name="T3" fmla="*/ 11 h 441"/>
                  <a:gd name="T4" fmla="*/ 148 w 480"/>
                  <a:gd name="T5" fmla="*/ 11 h 441"/>
                  <a:gd name="T6" fmla="*/ 142 w 480"/>
                  <a:gd name="T7" fmla="*/ 16 h 441"/>
                  <a:gd name="T8" fmla="*/ 136 w 480"/>
                  <a:gd name="T9" fmla="*/ 22 h 441"/>
                  <a:gd name="T10" fmla="*/ 123 w 480"/>
                  <a:gd name="T11" fmla="*/ 34 h 441"/>
                  <a:gd name="T12" fmla="*/ 122 w 480"/>
                  <a:gd name="T13" fmla="*/ 35 h 441"/>
                  <a:gd name="T14" fmla="*/ 116 w 480"/>
                  <a:gd name="T15" fmla="*/ 40 h 441"/>
                  <a:gd name="T16" fmla="*/ 110 w 480"/>
                  <a:gd name="T17" fmla="*/ 46 h 441"/>
                  <a:gd name="T18" fmla="*/ 98 w 480"/>
                  <a:gd name="T19" fmla="*/ 58 h 441"/>
                  <a:gd name="T20" fmla="*/ 97 w 480"/>
                  <a:gd name="T21" fmla="*/ 58 h 441"/>
                  <a:gd name="T22" fmla="*/ 91 w 480"/>
                  <a:gd name="T23" fmla="*/ 63 h 441"/>
                  <a:gd name="T24" fmla="*/ 84 w 480"/>
                  <a:gd name="T25" fmla="*/ 70 h 441"/>
                  <a:gd name="T26" fmla="*/ 72 w 480"/>
                  <a:gd name="T27" fmla="*/ 81 h 441"/>
                  <a:gd name="T28" fmla="*/ 71 w 480"/>
                  <a:gd name="T29" fmla="*/ 82 h 441"/>
                  <a:gd name="T30" fmla="*/ 65 w 480"/>
                  <a:gd name="T31" fmla="*/ 87 h 441"/>
                  <a:gd name="T32" fmla="*/ 59 w 480"/>
                  <a:gd name="T33" fmla="*/ 93 h 441"/>
                  <a:gd name="T34" fmla="*/ 46 w 480"/>
                  <a:gd name="T35" fmla="*/ 105 h 441"/>
                  <a:gd name="T36" fmla="*/ 45 w 480"/>
                  <a:gd name="T37" fmla="*/ 105 h 441"/>
                  <a:gd name="T38" fmla="*/ 33 w 480"/>
                  <a:gd name="T39" fmla="*/ 117 h 441"/>
                  <a:gd name="T40" fmla="*/ 26 w 480"/>
                  <a:gd name="T41" fmla="*/ 123 h 441"/>
                  <a:gd name="T42" fmla="*/ 20 w 480"/>
                  <a:gd name="T43" fmla="*/ 129 h 441"/>
                  <a:gd name="T44" fmla="*/ 20 w 480"/>
                  <a:gd name="T45" fmla="*/ 129 h 441"/>
                  <a:gd name="T46" fmla="*/ 7 w 480"/>
                  <a:gd name="T47" fmla="*/ 140 h 441"/>
                  <a:gd name="T48" fmla="*/ 0 w 480"/>
                  <a:gd name="T49" fmla="*/ 146 h 441"/>
                  <a:gd name="T50" fmla="*/ 20 w 480"/>
                  <a:gd name="T51" fmla="*/ 147 h 441"/>
                  <a:gd name="T52" fmla="*/ 25 w 480"/>
                  <a:gd name="T53" fmla="*/ 141 h 441"/>
                  <a:gd name="T54" fmla="*/ 26 w 480"/>
                  <a:gd name="T55" fmla="*/ 141 h 441"/>
                  <a:gd name="T56" fmla="*/ 32 w 480"/>
                  <a:gd name="T57" fmla="*/ 136 h 441"/>
                  <a:gd name="T58" fmla="*/ 39 w 480"/>
                  <a:gd name="T59" fmla="*/ 129 h 441"/>
                  <a:gd name="T60" fmla="*/ 51 w 480"/>
                  <a:gd name="T61" fmla="*/ 118 h 441"/>
                  <a:gd name="T62" fmla="*/ 52 w 480"/>
                  <a:gd name="T63" fmla="*/ 117 h 441"/>
                  <a:gd name="T64" fmla="*/ 58 w 480"/>
                  <a:gd name="T65" fmla="*/ 112 h 441"/>
                  <a:gd name="T66" fmla="*/ 64 w 480"/>
                  <a:gd name="T67" fmla="*/ 106 h 441"/>
                  <a:gd name="T68" fmla="*/ 77 w 480"/>
                  <a:gd name="T69" fmla="*/ 94 h 441"/>
                  <a:gd name="T70" fmla="*/ 78 w 480"/>
                  <a:gd name="T71" fmla="*/ 94 h 441"/>
                  <a:gd name="T72" fmla="*/ 84 w 480"/>
                  <a:gd name="T73" fmla="*/ 88 h 441"/>
                  <a:gd name="T74" fmla="*/ 90 w 480"/>
                  <a:gd name="T75" fmla="*/ 82 h 441"/>
                  <a:gd name="T76" fmla="*/ 102 w 480"/>
                  <a:gd name="T77" fmla="*/ 70 h 441"/>
                  <a:gd name="T78" fmla="*/ 103 w 480"/>
                  <a:gd name="T79" fmla="*/ 70 h 441"/>
                  <a:gd name="T80" fmla="*/ 110 w 480"/>
                  <a:gd name="T81" fmla="*/ 65 h 441"/>
                  <a:gd name="T82" fmla="*/ 116 w 480"/>
                  <a:gd name="T83" fmla="*/ 59 h 441"/>
                  <a:gd name="T84" fmla="*/ 123 w 480"/>
                  <a:gd name="T85" fmla="*/ 53 h 441"/>
                  <a:gd name="T86" fmla="*/ 128 w 480"/>
                  <a:gd name="T87" fmla="*/ 47 h 441"/>
                  <a:gd name="T88" fmla="*/ 129 w 480"/>
                  <a:gd name="T89" fmla="*/ 46 h 441"/>
                  <a:gd name="T90" fmla="*/ 142 w 480"/>
                  <a:gd name="T91" fmla="*/ 35 h 441"/>
                  <a:gd name="T92" fmla="*/ 149 w 480"/>
                  <a:gd name="T93" fmla="*/ 29 h 441"/>
                  <a:gd name="T94" fmla="*/ 154 w 480"/>
                  <a:gd name="T95" fmla="*/ 23 h 441"/>
                  <a:gd name="T96" fmla="*/ 155 w 480"/>
                  <a:gd name="T97" fmla="*/ 23 h 441"/>
                  <a:gd name="T98" fmla="*/ 160 w 480"/>
                  <a:gd name="T99" fmla="*/ 0 h 44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80"/>
                  <a:gd name="T151" fmla="*/ 0 h 441"/>
                  <a:gd name="T152" fmla="*/ 480 w 480"/>
                  <a:gd name="T153" fmla="*/ 441 h 441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80" h="441">
                    <a:moveTo>
                      <a:pt x="479" y="0"/>
                    </a:moveTo>
                    <a:lnTo>
                      <a:pt x="479" y="1"/>
                    </a:lnTo>
                    <a:lnTo>
                      <a:pt x="466" y="13"/>
                    </a:lnTo>
                    <a:lnTo>
                      <a:pt x="447" y="32"/>
                    </a:lnTo>
                    <a:lnTo>
                      <a:pt x="445" y="32"/>
                    </a:lnTo>
                    <a:lnTo>
                      <a:pt x="445" y="33"/>
                    </a:lnTo>
                    <a:lnTo>
                      <a:pt x="429" y="49"/>
                    </a:lnTo>
                    <a:lnTo>
                      <a:pt x="426" y="49"/>
                    </a:lnTo>
                    <a:lnTo>
                      <a:pt x="426" y="50"/>
                    </a:lnTo>
                    <a:lnTo>
                      <a:pt x="407" y="67"/>
                    </a:lnTo>
                    <a:lnTo>
                      <a:pt x="389" y="84"/>
                    </a:lnTo>
                    <a:lnTo>
                      <a:pt x="370" y="102"/>
                    </a:lnTo>
                    <a:lnTo>
                      <a:pt x="367" y="102"/>
                    </a:lnTo>
                    <a:lnTo>
                      <a:pt x="367" y="104"/>
                    </a:lnTo>
                    <a:lnTo>
                      <a:pt x="351" y="120"/>
                    </a:lnTo>
                    <a:lnTo>
                      <a:pt x="349" y="120"/>
                    </a:lnTo>
                    <a:lnTo>
                      <a:pt x="349" y="121"/>
                    </a:lnTo>
                    <a:lnTo>
                      <a:pt x="330" y="138"/>
                    </a:lnTo>
                    <a:lnTo>
                      <a:pt x="311" y="155"/>
                    </a:lnTo>
                    <a:lnTo>
                      <a:pt x="293" y="173"/>
                    </a:lnTo>
                    <a:lnTo>
                      <a:pt x="290" y="173"/>
                    </a:lnTo>
                    <a:lnTo>
                      <a:pt x="290" y="175"/>
                    </a:lnTo>
                    <a:lnTo>
                      <a:pt x="274" y="190"/>
                    </a:lnTo>
                    <a:lnTo>
                      <a:pt x="272" y="190"/>
                    </a:lnTo>
                    <a:lnTo>
                      <a:pt x="272" y="192"/>
                    </a:lnTo>
                    <a:lnTo>
                      <a:pt x="253" y="209"/>
                    </a:lnTo>
                    <a:lnTo>
                      <a:pt x="234" y="226"/>
                    </a:lnTo>
                    <a:lnTo>
                      <a:pt x="216" y="244"/>
                    </a:lnTo>
                    <a:lnTo>
                      <a:pt x="213" y="244"/>
                    </a:lnTo>
                    <a:lnTo>
                      <a:pt x="213" y="245"/>
                    </a:lnTo>
                    <a:lnTo>
                      <a:pt x="197" y="261"/>
                    </a:lnTo>
                    <a:lnTo>
                      <a:pt x="194" y="261"/>
                    </a:lnTo>
                    <a:lnTo>
                      <a:pt x="194" y="262"/>
                    </a:lnTo>
                    <a:lnTo>
                      <a:pt x="176" y="279"/>
                    </a:lnTo>
                    <a:lnTo>
                      <a:pt x="157" y="297"/>
                    </a:lnTo>
                    <a:lnTo>
                      <a:pt x="138" y="315"/>
                    </a:lnTo>
                    <a:lnTo>
                      <a:pt x="136" y="315"/>
                    </a:lnTo>
                    <a:lnTo>
                      <a:pt x="136" y="316"/>
                    </a:lnTo>
                    <a:lnTo>
                      <a:pt x="117" y="333"/>
                    </a:lnTo>
                    <a:lnTo>
                      <a:pt x="99" y="350"/>
                    </a:lnTo>
                    <a:lnTo>
                      <a:pt x="80" y="369"/>
                    </a:lnTo>
                    <a:lnTo>
                      <a:pt x="77" y="369"/>
                    </a:lnTo>
                    <a:lnTo>
                      <a:pt x="77" y="370"/>
                    </a:lnTo>
                    <a:lnTo>
                      <a:pt x="61" y="386"/>
                    </a:lnTo>
                    <a:lnTo>
                      <a:pt x="59" y="386"/>
                    </a:lnTo>
                    <a:lnTo>
                      <a:pt x="59" y="387"/>
                    </a:lnTo>
                    <a:lnTo>
                      <a:pt x="40" y="404"/>
                    </a:lnTo>
                    <a:lnTo>
                      <a:pt x="21" y="421"/>
                    </a:lnTo>
                    <a:lnTo>
                      <a:pt x="3" y="439"/>
                    </a:lnTo>
                    <a:lnTo>
                      <a:pt x="0" y="439"/>
                    </a:lnTo>
                    <a:lnTo>
                      <a:pt x="0" y="441"/>
                    </a:lnTo>
                    <a:lnTo>
                      <a:pt x="60" y="441"/>
                    </a:lnTo>
                    <a:lnTo>
                      <a:pt x="60" y="439"/>
                    </a:lnTo>
                    <a:lnTo>
                      <a:pt x="76" y="424"/>
                    </a:lnTo>
                    <a:lnTo>
                      <a:pt x="79" y="424"/>
                    </a:lnTo>
                    <a:lnTo>
                      <a:pt x="79" y="422"/>
                    </a:lnTo>
                    <a:lnTo>
                      <a:pt x="95" y="407"/>
                    </a:lnTo>
                    <a:lnTo>
                      <a:pt x="97" y="407"/>
                    </a:lnTo>
                    <a:lnTo>
                      <a:pt x="97" y="405"/>
                    </a:lnTo>
                    <a:lnTo>
                      <a:pt x="116" y="388"/>
                    </a:lnTo>
                    <a:lnTo>
                      <a:pt x="134" y="371"/>
                    </a:lnTo>
                    <a:lnTo>
                      <a:pt x="153" y="353"/>
                    </a:lnTo>
                    <a:lnTo>
                      <a:pt x="156" y="353"/>
                    </a:lnTo>
                    <a:lnTo>
                      <a:pt x="156" y="352"/>
                    </a:lnTo>
                    <a:lnTo>
                      <a:pt x="172" y="336"/>
                    </a:lnTo>
                    <a:lnTo>
                      <a:pt x="174" y="336"/>
                    </a:lnTo>
                    <a:lnTo>
                      <a:pt x="174" y="335"/>
                    </a:lnTo>
                    <a:lnTo>
                      <a:pt x="193" y="317"/>
                    </a:lnTo>
                    <a:lnTo>
                      <a:pt x="212" y="300"/>
                    </a:lnTo>
                    <a:lnTo>
                      <a:pt x="230" y="282"/>
                    </a:lnTo>
                    <a:lnTo>
                      <a:pt x="233" y="282"/>
                    </a:lnTo>
                    <a:lnTo>
                      <a:pt x="233" y="281"/>
                    </a:lnTo>
                    <a:lnTo>
                      <a:pt x="249" y="265"/>
                    </a:lnTo>
                    <a:lnTo>
                      <a:pt x="252" y="265"/>
                    </a:lnTo>
                    <a:lnTo>
                      <a:pt x="252" y="264"/>
                    </a:lnTo>
                    <a:lnTo>
                      <a:pt x="270" y="247"/>
                    </a:lnTo>
                    <a:lnTo>
                      <a:pt x="289" y="230"/>
                    </a:lnTo>
                    <a:lnTo>
                      <a:pt x="307" y="211"/>
                    </a:lnTo>
                    <a:lnTo>
                      <a:pt x="310" y="211"/>
                    </a:lnTo>
                    <a:lnTo>
                      <a:pt x="310" y="210"/>
                    </a:lnTo>
                    <a:lnTo>
                      <a:pt x="326" y="194"/>
                    </a:lnTo>
                    <a:lnTo>
                      <a:pt x="329" y="194"/>
                    </a:lnTo>
                    <a:lnTo>
                      <a:pt x="329" y="193"/>
                    </a:lnTo>
                    <a:lnTo>
                      <a:pt x="347" y="176"/>
                    </a:lnTo>
                    <a:lnTo>
                      <a:pt x="366" y="158"/>
                    </a:lnTo>
                    <a:lnTo>
                      <a:pt x="369" y="158"/>
                    </a:lnTo>
                    <a:lnTo>
                      <a:pt x="369" y="156"/>
                    </a:lnTo>
                    <a:lnTo>
                      <a:pt x="385" y="140"/>
                    </a:lnTo>
                    <a:lnTo>
                      <a:pt x="387" y="140"/>
                    </a:lnTo>
                    <a:lnTo>
                      <a:pt x="387" y="139"/>
                    </a:lnTo>
                    <a:lnTo>
                      <a:pt x="406" y="122"/>
                    </a:lnTo>
                    <a:lnTo>
                      <a:pt x="425" y="105"/>
                    </a:lnTo>
                    <a:lnTo>
                      <a:pt x="443" y="87"/>
                    </a:lnTo>
                    <a:lnTo>
                      <a:pt x="446" y="87"/>
                    </a:lnTo>
                    <a:lnTo>
                      <a:pt x="446" y="85"/>
                    </a:lnTo>
                    <a:lnTo>
                      <a:pt x="462" y="70"/>
                    </a:lnTo>
                    <a:lnTo>
                      <a:pt x="465" y="70"/>
                    </a:lnTo>
                    <a:lnTo>
                      <a:pt x="465" y="68"/>
                    </a:lnTo>
                    <a:lnTo>
                      <a:pt x="480" y="54"/>
                    </a:lnTo>
                    <a:lnTo>
                      <a:pt x="480" y="0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3" name="Freeform 2259"/>
              <p:cNvSpPr>
                <a:spLocks/>
              </p:cNvSpPr>
              <p:nvPr/>
            </p:nvSpPr>
            <p:spPr bwMode="auto">
              <a:xfrm>
                <a:off x="3313" y="1527"/>
                <a:ext cx="34" cy="36"/>
              </a:xfrm>
              <a:custGeom>
                <a:avLst/>
                <a:gdLst>
                  <a:gd name="T0" fmla="*/ 0 w 102"/>
                  <a:gd name="T1" fmla="*/ 0 h 108"/>
                  <a:gd name="T2" fmla="*/ 0 w 102"/>
                  <a:gd name="T3" fmla="*/ 20 h 108"/>
                  <a:gd name="T4" fmla="*/ 1 w 102"/>
                  <a:gd name="T5" fmla="*/ 20 h 108"/>
                  <a:gd name="T6" fmla="*/ 2 w 102"/>
                  <a:gd name="T7" fmla="*/ 22 h 108"/>
                  <a:gd name="T8" fmla="*/ 3 w 102"/>
                  <a:gd name="T9" fmla="*/ 22 h 108"/>
                  <a:gd name="T10" fmla="*/ 7 w 102"/>
                  <a:gd name="T11" fmla="*/ 27 h 108"/>
                  <a:gd name="T12" fmla="*/ 7 w 102"/>
                  <a:gd name="T13" fmla="*/ 28 h 108"/>
                  <a:gd name="T14" fmla="*/ 8 w 102"/>
                  <a:gd name="T15" fmla="*/ 28 h 108"/>
                  <a:gd name="T16" fmla="*/ 13 w 102"/>
                  <a:gd name="T17" fmla="*/ 33 h 108"/>
                  <a:gd name="T18" fmla="*/ 13 w 102"/>
                  <a:gd name="T19" fmla="*/ 34 h 108"/>
                  <a:gd name="T20" fmla="*/ 13 w 102"/>
                  <a:gd name="T21" fmla="*/ 34 h 108"/>
                  <a:gd name="T22" fmla="*/ 15 w 102"/>
                  <a:gd name="T23" fmla="*/ 36 h 108"/>
                  <a:gd name="T24" fmla="*/ 34 w 102"/>
                  <a:gd name="T25" fmla="*/ 36 h 108"/>
                  <a:gd name="T26" fmla="*/ 30 w 102"/>
                  <a:gd name="T27" fmla="*/ 32 h 108"/>
                  <a:gd name="T28" fmla="*/ 30 w 102"/>
                  <a:gd name="T29" fmla="*/ 32 h 108"/>
                  <a:gd name="T30" fmla="*/ 27 w 102"/>
                  <a:gd name="T31" fmla="*/ 28 h 108"/>
                  <a:gd name="T32" fmla="*/ 21 w 102"/>
                  <a:gd name="T33" fmla="*/ 22 h 108"/>
                  <a:gd name="T34" fmla="*/ 21 w 102"/>
                  <a:gd name="T35" fmla="*/ 21 h 108"/>
                  <a:gd name="T36" fmla="*/ 20 w 102"/>
                  <a:gd name="T37" fmla="*/ 21 h 108"/>
                  <a:gd name="T38" fmla="*/ 15 w 102"/>
                  <a:gd name="T39" fmla="*/ 16 h 108"/>
                  <a:gd name="T40" fmla="*/ 15 w 102"/>
                  <a:gd name="T41" fmla="*/ 15 h 108"/>
                  <a:gd name="T42" fmla="*/ 14 w 102"/>
                  <a:gd name="T43" fmla="*/ 15 h 108"/>
                  <a:gd name="T44" fmla="*/ 9 w 102"/>
                  <a:gd name="T45" fmla="*/ 9 h 108"/>
                  <a:gd name="T46" fmla="*/ 3 w 102"/>
                  <a:gd name="T47" fmla="*/ 3 h 108"/>
                  <a:gd name="T48" fmla="*/ 1 w 102"/>
                  <a:gd name="T49" fmla="*/ 0 h 108"/>
                  <a:gd name="T50" fmla="*/ 0 w 102"/>
                  <a:gd name="T51" fmla="*/ 0 h 10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2"/>
                  <a:gd name="T79" fmla="*/ 0 h 108"/>
                  <a:gd name="T80" fmla="*/ 102 w 102"/>
                  <a:gd name="T81" fmla="*/ 108 h 10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2" h="108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7" y="67"/>
                    </a:lnTo>
                    <a:lnTo>
                      <a:pt x="8" y="67"/>
                    </a:lnTo>
                    <a:lnTo>
                      <a:pt x="22" y="80"/>
                    </a:lnTo>
                    <a:lnTo>
                      <a:pt x="22" y="83"/>
                    </a:lnTo>
                    <a:lnTo>
                      <a:pt x="23" y="83"/>
                    </a:lnTo>
                    <a:lnTo>
                      <a:pt x="39" y="99"/>
                    </a:lnTo>
                    <a:lnTo>
                      <a:pt x="39" y="101"/>
                    </a:lnTo>
                    <a:lnTo>
                      <a:pt x="40" y="101"/>
                    </a:lnTo>
                    <a:lnTo>
                      <a:pt x="46" y="108"/>
                    </a:lnTo>
                    <a:lnTo>
                      <a:pt x="102" y="108"/>
                    </a:lnTo>
                    <a:lnTo>
                      <a:pt x="91" y="95"/>
                    </a:lnTo>
                    <a:lnTo>
                      <a:pt x="90" y="95"/>
                    </a:lnTo>
                    <a:lnTo>
                      <a:pt x="80" y="84"/>
                    </a:lnTo>
                    <a:lnTo>
                      <a:pt x="62" y="66"/>
                    </a:lnTo>
                    <a:lnTo>
                      <a:pt x="62" y="63"/>
                    </a:lnTo>
                    <a:lnTo>
                      <a:pt x="60" y="63"/>
                    </a:lnTo>
                    <a:lnTo>
                      <a:pt x="44" y="47"/>
                    </a:lnTo>
                    <a:lnTo>
                      <a:pt x="44" y="45"/>
                    </a:lnTo>
                    <a:lnTo>
                      <a:pt x="43" y="45"/>
                    </a:lnTo>
                    <a:lnTo>
                      <a:pt x="26" y="26"/>
                    </a:lnTo>
                    <a:lnTo>
                      <a:pt x="8" y="8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05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4" name="Freeform 2260"/>
              <p:cNvSpPr>
                <a:spLocks/>
              </p:cNvSpPr>
              <p:nvPr/>
            </p:nvSpPr>
            <p:spPr bwMode="auto">
              <a:xfrm>
                <a:off x="3650" y="1268"/>
                <a:ext cx="60" cy="63"/>
              </a:xfrm>
              <a:custGeom>
                <a:avLst/>
                <a:gdLst>
                  <a:gd name="T0" fmla="*/ 0 w 178"/>
                  <a:gd name="T1" fmla="*/ 0 h 189"/>
                  <a:gd name="T2" fmla="*/ 3 w 178"/>
                  <a:gd name="T3" fmla="*/ 3 h 189"/>
                  <a:gd name="T4" fmla="*/ 9 w 178"/>
                  <a:gd name="T5" fmla="*/ 10 h 189"/>
                  <a:gd name="T6" fmla="*/ 15 w 178"/>
                  <a:gd name="T7" fmla="*/ 16 h 189"/>
                  <a:gd name="T8" fmla="*/ 15 w 178"/>
                  <a:gd name="T9" fmla="*/ 17 h 189"/>
                  <a:gd name="T10" fmla="*/ 16 w 178"/>
                  <a:gd name="T11" fmla="*/ 17 h 189"/>
                  <a:gd name="T12" fmla="*/ 21 w 178"/>
                  <a:gd name="T13" fmla="*/ 22 h 189"/>
                  <a:gd name="T14" fmla="*/ 21 w 178"/>
                  <a:gd name="T15" fmla="*/ 23 h 189"/>
                  <a:gd name="T16" fmla="*/ 22 w 178"/>
                  <a:gd name="T17" fmla="*/ 23 h 189"/>
                  <a:gd name="T18" fmla="*/ 27 w 178"/>
                  <a:gd name="T19" fmla="*/ 29 h 189"/>
                  <a:gd name="T20" fmla="*/ 33 w 178"/>
                  <a:gd name="T21" fmla="*/ 35 h 189"/>
                  <a:gd name="T22" fmla="*/ 39 w 178"/>
                  <a:gd name="T23" fmla="*/ 41 h 189"/>
                  <a:gd name="T24" fmla="*/ 39 w 178"/>
                  <a:gd name="T25" fmla="*/ 42 h 189"/>
                  <a:gd name="T26" fmla="*/ 40 w 178"/>
                  <a:gd name="T27" fmla="*/ 42 h 189"/>
                  <a:gd name="T28" fmla="*/ 46 w 178"/>
                  <a:gd name="T29" fmla="*/ 47 h 189"/>
                  <a:gd name="T30" fmla="*/ 46 w 178"/>
                  <a:gd name="T31" fmla="*/ 48 h 189"/>
                  <a:gd name="T32" fmla="*/ 46 w 178"/>
                  <a:gd name="T33" fmla="*/ 48 h 189"/>
                  <a:gd name="T34" fmla="*/ 52 w 178"/>
                  <a:gd name="T35" fmla="*/ 54 h 189"/>
                  <a:gd name="T36" fmla="*/ 58 w 178"/>
                  <a:gd name="T37" fmla="*/ 60 h 189"/>
                  <a:gd name="T38" fmla="*/ 60 w 178"/>
                  <a:gd name="T39" fmla="*/ 63 h 189"/>
                  <a:gd name="T40" fmla="*/ 60 w 178"/>
                  <a:gd name="T41" fmla="*/ 43 h 189"/>
                  <a:gd name="T42" fmla="*/ 60 w 178"/>
                  <a:gd name="T43" fmla="*/ 43 h 189"/>
                  <a:gd name="T44" fmla="*/ 58 w 178"/>
                  <a:gd name="T45" fmla="*/ 41 h 189"/>
                  <a:gd name="T46" fmla="*/ 58 w 178"/>
                  <a:gd name="T47" fmla="*/ 41 h 189"/>
                  <a:gd name="T48" fmla="*/ 53 w 178"/>
                  <a:gd name="T49" fmla="*/ 36 h 189"/>
                  <a:gd name="T50" fmla="*/ 53 w 178"/>
                  <a:gd name="T51" fmla="*/ 35 h 189"/>
                  <a:gd name="T52" fmla="*/ 53 w 178"/>
                  <a:gd name="T53" fmla="*/ 35 h 189"/>
                  <a:gd name="T54" fmla="*/ 47 w 178"/>
                  <a:gd name="T55" fmla="*/ 30 h 189"/>
                  <a:gd name="T56" fmla="*/ 47 w 178"/>
                  <a:gd name="T57" fmla="*/ 29 h 189"/>
                  <a:gd name="T58" fmla="*/ 47 w 178"/>
                  <a:gd name="T59" fmla="*/ 29 h 189"/>
                  <a:gd name="T60" fmla="*/ 41 w 178"/>
                  <a:gd name="T61" fmla="*/ 23 h 189"/>
                  <a:gd name="T62" fmla="*/ 35 w 178"/>
                  <a:gd name="T63" fmla="*/ 17 h 189"/>
                  <a:gd name="T64" fmla="*/ 29 w 178"/>
                  <a:gd name="T65" fmla="*/ 11 h 189"/>
                  <a:gd name="T66" fmla="*/ 29 w 178"/>
                  <a:gd name="T67" fmla="*/ 10 h 189"/>
                  <a:gd name="T68" fmla="*/ 28 w 178"/>
                  <a:gd name="T69" fmla="*/ 10 h 189"/>
                  <a:gd name="T70" fmla="*/ 23 w 178"/>
                  <a:gd name="T71" fmla="*/ 5 h 189"/>
                  <a:gd name="T72" fmla="*/ 23 w 178"/>
                  <a:gd name="T73" fmla="*/ 4 h 189"/>
                  <a:gd name="T74" fmla="*/ 23 w 178"/>
                  <a:gd name="T75" fmla="*/ 4 h 189"/>
                  <a:gd name="T76" fmla="*/ 19 w 178"/>
                  <a:gd name="T77" fmla="*/ 0 h 189"/>
                  <a:gd name="T78" fmla="*/ 0 w 178"/>
                  <a:gd name="T79" fmla="*/ 0 h 18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78"/>
                  <a:gd name="T121" fmla="*/ 0 h 189"/>
                  <a:gd name="T122" fmla="*/ 178 w 178"/>
                  <a:gd name="T123" fmla="*/ 189 h 189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78" h="189">
                    <a:moveTo>
                      <a:pt x="0" y="0"/>
                    </a:moveTo>
                    <a:lnTo>
                      <a:pt x="9" y="10"/>
                    </a:lnTo>
                    <a:lnTo>
                      <a:pt x="27" y="29"/>
                    </a:lnTo>
                    <a:lnTo>
                      <a:pt x="45" y="47"/>
                    </a:lnTo>
                    <a:lnTo>
                      <a:pt x="45" y="50"/>
                    </a:lnTo>
                    <a:lnTo>
                      <a:pt x="47" y="50"/>
                    </a:lnTo>
                    <a:lnTo>
                      <a:pt x="63" y="66"/>
                    </a:lnTo>
                    <a:lnTo>
                      <a:pt x="63" y="68"/>
                    </a:lnTo>
                    <a:lnTo>
                      <a:pt x="64" y="68"/>
                    </a:lnTo>
                    <a:lnTo>
                      <a:pt x="81" y="87"/>
                    </a:lnTo>
                    <a:lnTo>
                      <a:pt x="99" y="105"/>
                    </a:lnTo>
                    <a:lnTo>
                      <a:pt x="117" y="123"/>
                    </a:lnTo>
                    <a:lnTo>
                      <a:pt x="117" y="126"/>
                    </a:lnTo>
                    <a:lnTo>
                      <a:pt x="119" y="126"/>
                    </a:lnTo>
                    <a:lnTo>
                      <a:pt x="135" y="142"/>
                    </a:lnTo>
                    <a:lnTo>
                      <a:pt x="135" y="144"/>
                    </a:lnTo>
                    <a:lnTo>
                      <a:pt x="136" y="144"/>
                    </a:lnTo>
                    <a:lnTo>
                      <a:pt x="153" y="163"/>
                    </a:lnTo>
                    <a:lnTo>
                      <a:pt x="171" y="181"/>
                    </a:lnTo>
                    <a:lnTo>
                      <a:pt x="178" y="189"/>
                    </a:lnTo>
                    <a:lnTo>
                      <a:pt x="178" y="130"/>
                    </a:lnTo>
                    <a:lnTo>
                      <a:pt x="177" y="130"/>
                    </a:lnTo>
                    <a:lnTo>
                      <a:pt x="172" y="122"/>
                    </a:lnTo>
                    <a:lnTo>
                      <a:pt x="171" y="122"/>
                    </a:lnTo>
                    <a:lnTo>
                      <a:pt x="157" y="109"/>
                    </a:lnTo>
                    <a:lnTo>
                      <a:pt x="157" y="106"/>
                    </a:lnTo>
                    <a:lnTo>
                      <a:pt x="156" y="106"/>
                    </a:lnTo>
                    <a:lnTo>
                      <a:pt x="140" y="90"/>
                    </a:lnTo>
                    <a:lnTo>
                      <a:pt x="140" y="88"/>
                    </a:lnTo>
                    <a:lnTo>
                      <a:pt x="139" y="88"/>
                    </a:lnTo>
                    <a:lnTo>
                      <a:pt x="121" y="69"/>
                    </a:lnTo>
                    <a:lnTo>
                      <a:pt x="104" y="51"/>
                    </a:lnTo>
                    <a:lnTo>
                      <a:pt x="85" y="33"/>
                    </a:lnTo>
                    <a:lnTo>
                      <a:pt x="85" y="30"/>
                    </a:lnTo>
                    <a:lnTo>
                      <a:pt x="84" y="30"/>
                    </a:lnTo>
                    <a:lnTo>
                      <a:pt x="68" y="14"/>
                    </a:lnTo>
                    <a:lnTo>
                      <a:pt x="68" y="12"/>
                    </a:lnTo>
                    <a:lnTo>
                      <a:pt x="67" y="12"/>
                    </a:lnTo>
                    <a:lnTo>
                      <a:pt x="5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5" name="Freeform 2261"/>
              <p:cNvSpPr>
                <a:spLocks/>
              </p:cNvSpPr>
              <p:nvPr/>
            </p:nvSpPr>
            <p:spPr bwMode="auto">
              <a:xfrm>
                <a:off x="3530" y="1398"/>
                <a:ext cx="180" cy="165"/>
              </a:xfrm>
              <a:custGeom>
                <a:avLst/>
                <a:gdLst>
                  <a:gd name="T0" fmla="*/ 180 w 540"/>
                  <a:gd name="T1" fmla="*/ 0 h 496"/>
                  <a:gd name="T2" fmla="*/ 169 w 540"/>
                  <a:gd name="T3" fmla="*/ 10 h 496"/>
                  <a:gd name="T4" fmla="*/ 162 w 540"/>
                  <a:gd name="T5" fmla="*/ 16 h 496"/>
                  <a:gd name="T6" fmla="*/ 157 w 540"/>
                  <a:gd name="T7" fmla="*/ 22 h 496"/>
                  <a:gd name="T8" fmla="*/ 156 w 540"/>
                  <a:gd name="T9" fmla="*/ 22 h 496"/>
                  <a:gd name="T10" fmla="*/ 143 w 540"/>
                  <a:gd name="T11" fmla="*/ 34 h 496"/>
                  <a:gd name="T12" fmla="*/ 136 w 540"/>
                  <a:gd name="T13" fmla="*/ 40 h 496"/>
                  <a:gd name="T14" fmla="*/ 131 w 540"/>
                  <a:gd name="T15" fmla="*/ 45 h 496"/>
                  <a:gd name="T16" fmla="*/ 130 w 540"/>
                  <a:gd name="T17" fmla="*/ 46 h 496"/>
                  <a:gd name="T18" fmla="*/ 118 w 540"/>
                  <a:gd name="T19" fmla="*/ 57 h 496"/>
                  <a:gd name="T20" fmla="*/ 111 w 540"/>
                  <a:gd name="T21" fmla="*/ 63 h 496"/>
                  <a:gd name="T22" fmla="*/ 105 w 540"/>
                  <a:gd name="T23" fmla="*/ 69 h 496"/>
                  <a:gd name="T24" fmla="*/ 104 w 540"/>
                  <a:gd name="T25" fmla="*/ 70 h 496"/>
                  <a:gd name="T26" fmla="*/ 92 w 540"/>
                  <a:gd name="T27" fmla="*/ 81 h 496"/>
                  <a:gd name="T28" fmla="*/ 85 w 540"/>
                  <a:gd name="T29" fmla="*/ 87 h 496"/>
                  <a:gd name="T30" fmla="*/ 79 w 540"/>
                  <a:gd name="T31" fmla="*/ 92 h 496"/>
                  <a:gd name="T32" fmla="*/ 79 w 540"/>
                  <a:gd name="T33" fmla="*/ 93 h 496"/>
                  <a:gd name="T34" fmla="*/ 66 w 540"/>
                  <a:gd name="T35" fmla="*/ 104 h 496"/>
                  <a:gd name="T36" fmla="*/ 59 w 540"/>
                  <a:gd name="T37" fmla="*/ 110 h 496"/>
                  <a:gd name="T38" fmla="*/ 54 w 540"/>
                  <a:gd name="T39" fmla="*/ 116 h 496"/>
                  <a:gd name="T40" fmla="*/ 53 w 540"/>
                  <a:gd name="T41" fmla="*/ 116 h 496"/>
                  <a:gd name="T42" fmla="*/ 40 w 540"/>
                  <a:gd name="T43" fmla="*/ 128 h 496"/>
                  <a:gd name="T44" fmla="*/ 33 w 540"/>
                  <a:gd name="T45" fmla="*/ 134 h 496"/>
                  <a:gd name="T46" fmla="*/ 28 w 540"/>
                  <a:gd name="T47" fmla="*/ 140 h 496"/>
                  <a:gd name="T48" fmla="*/ 27 w 540"/>
                  <a:gd name="T49" fmla="*/ 140 h 496"/>
                  <a:gd name="T50" fmla="*/ 15 w 540"/>
                  <a:gd name="T51" fmla="*/ 151 h 496"/>
                  <a:gd name="T52" fmla="*/ 8 w 540"/>
                  <a:gd name="T53" fmla="*/ 157 h 496"/>
                  <a:gd name="T54" fmla="*/ 2 w 540"/>
                  <a:gd name="T55" fmla="*/ 163 h 496"/>
                  <a:gd name="T56" fmla="*/ 1 w 540"/>
                  <a:gd name="T57" fmla="*/ 164 h 496"/>
                  <a:gd name="T58" fmla="*/ 21 w 540"/>
                  <a:gd name="T59" fmla="*/ 165 h 496"/>
                  <a:gd name="T60" fmla="*/ 27 w 540"/>
                  <a:gd name="T61" fmla="*/ 159 h 496"/>
                  <a:gd name="T62" fmla="*/ 40 w 540"/>
                  <a:gd name="T63" fmla="*/ 147 h 496"/>
                  <a:gd name="T64" fmla="*/ 40 w 540"/>
                  <a:gd name="T65" fmla="*/ 147 h 496"/>
                  <a:gd name="T66" fmla="*/ 47 w 540"/>
                  <a:gd name="T67" fmla="*/ 141 h 496"/>
                  <a:gd name="T68" fmla="*/ 53 w 540"/>
                  <a:gd name="T69" fmla="*/ 135 h 496"/>
                  <a:gd name="T70" fmla="*/ 65 w 540"/>
                  <a:gd name="T71" fmla="*/ 123 h 496"/>
                  <a:gd name="T72" fmla="*/ 66 w 540"/>
                  <a:gd name="T73" fmla="*/ 123 h 496"/>
                  <a:gd name="T74" fmla="*/ 79 w 540"/>
                  <a:gd name="T75" fmla="*/ 112 h 496"/>
                  <a:gd name="T76" fmla="*/ 86 w 540"/>
                  <a:gd name="T77" fmla="*/ 105 h 496"/>
                  <a:gd name="T78" fmla="*/ 91 w 540"/>
                  <a:gd name="T79" fmla="*/ 100 h 496"/>
                  <a:gd name="T80" fmla="*/ 92 w 540"/>
                  <a:gd name="T81" fmla="*/ 99 h 496"/>
                  <a:gd name="T82" fmla="*/ 104 w 540"/>
                  <a:gd name="T83" fmla="*/ 88 h 496"/>
                  <a:gd name="T84" fmla="*/ 111 w 540"/>
                  <a:gd name="T85" fmla="*/ 82 h 496"/>
                  <a:gd name="T86" fmla="*/ 117 w 540"/>
                  <a:gd name="T87" fmla="*/ 77 h 496"/>
                  <a:gd name="T88" fmla="*/ 118 w 540"/>
                  <a:gd name="T89" fmla="*/ 76 h 496"/>
                  <a:gd name="T90" fmla="*/ 130 w 540"/>
                  <a:gd name="T91" fmla="*/ 65 h 496"/>
                  <a:gd name="T92" fmla="*/ 137 w 540"/>
                  <a:gd name="T93" fmla="*/ 59 h 496"/>
                  <a:gd name="T94" fmla="*/ 142 w 540"/>
                  <a:gd name="T95" fmla="*/ 53 h 496"/>
                  <a:gd name="T96" fmla="*/ 143 w 540"/>
                  <a:gd name="T97" fmla="*/ 52 h 496"/>
                  <a:gd name="T98" fmla="*/ 156 w 540"/>
                  <a:gd name="T99" fmla="*/ 41 h 496"/>
                  <a:gd name="T100" fmla="*/ 163 w 540"/>
                  <a:gd name="T101" fmla="*/ 35 h 496"/>
                  <a:gd name="T102" fmla="*/ 168 w 540"/>
                  <a:gd name="T103" fmla="*/ 29 h 496"/>
                  <a:gd name="T104" fmla="*/ 169 w 540"/>
                  <a:gd name="T105" fmla="*/ 29 h 496"/>
                  <a:gd name="T106" fmla="*/ 180 w 540"/>
                  <a:gd name="T107" fmla="*/ 19 h 496"/>
                  <a:gd name="T108" fmla="*/ 180 w 540"/>
                  <a:gd name="T109" fmla="*/ 0 h 49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540"/>
                  <a:gd name="T166" fmla="*/ 0 h 496"/>
                  <a:gd name="T167" fmla="*/ 540 w 540"/>
                  <a:gd name="T168" fmla="*/ 496 h 49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540" h="496">
                    <a:moveTo>
                      <a:pt x="539" y="0"/>
                    </a:moveTo>
                    <a:lnTo>
                      <a:pt x="539" y="1"/>
                    </a:lnTo>
                    <a:lnTo>
                      <a:pt x="526" y="13"/>
                    </a:lnTo>
                    <a:lnTo>
                      <a:pt x="507" y="30"/>
                    </a:lnTo>
                    <a:lnTo>
                      <a:pt x="489" y="49"/>
                    </a:lnTo>
                    <a:lnTo>
                      <a:pt x="486" y="49"/>
                    </a:lnTo>
                    <a:lnTo>
                      <a:pt x="486" y="50"/>
                    </a:lnTo>
                    <a:lnTo>
                      <a:pt x="470" y="66"/>
                    </a:lnTo>
                    <a:lnTo>
                      <a:pt x="467" y="66"/>
                    </a:lnTo>
                    <a:lnTo>
                      <a:pt x="467" y="67"/>
                    </a:lnTo>
                    <a:lnTo>
                      <a:pt x="449" y="84"/>
                    </a:lnTo>
                    <a:lnTo>
                      <a:pt x="430" y="101"/>
                    </a:lnTo>
                    <a:lnTo>
                      <a:pt x="411" y="119"/>
                    </a:lnTo>
                    <a:lnTo>
                      <a:pt x="409" y="119"/>
                    </a:lnTo>
                    <a:lnTo>
                      <a:pt x="409" y="121"/>
                    </a:lnTo>
                    <a:lnTo>
                      <a:pt x="393" y="136"/>
                    </a:lnTo>
                    <a:lnTo>
                      <a:pt x="390" y="136"/>
                    </a:lnTo>
                    <a:lnTo>
                      <a:pt x="390" y="138"/>
                    </a:lnTo>
                    <a:lnTo>
                      <a:pt x="371" y="155"/>
                    </a:lnTo>
                    <a:lnTo>
                      <a:pt x="353" y="172"/>
                    </a:lnTo>
                    <a:lnTo>
                      <a:pt x="334" y="190"/>
                    </a:lnTo>
                    <a:lnTo>
                      <a:pt x="332" y="190"/>
                    </a:lnTo>
                    <a:lnTo>
                      <a:pt x="332" y="192"/>
                    </a:lnTo>
                    <a:lnTo>
                      <a:pt x="316" y="207"/>
                    </a:lnTo>
                    <a:lnTo>
                      <a:pt x="313" y="207"/>
                    </a:lnTo>
                    <a:lnTo>
                      <a:pt x="313" y="209"/>
                    </a:lnTo>
                    <a:lnTo>
                      <a:pt x="294" y="226"/>
                    </a:lnTo>
                    <a:lnTo>
                      <a:pt x="276" y="243"/>
                    </a:lnTo>
                    <a:lnTo>
                      <a:pt x="257" y="261"/>
                    </a:lnTo>
                    <a:lnTo>
                      <a:pt x="254" y="261"/>
                    </a:lnTo>
                    <a:lnTo>
                      <a:pt x="254" y="262"/>
                    </a:lnTo>
                    <a:lnTo>
                      <a:pt x="238" y="278"/>
                    </a:lnTo>
                    <a:lnTo>
                      <a:pt x="236" y="278"/>
                    </a:lnTo>
                    <a:lnTo>
                      <a:pt x="236" y="279"/>
                    </a:lnTo>
                    <a:lnTo>
                      <a:pt x="217" y="296"/>
                    </a:lnTo>
                    <a:lnTo>
                      <a:pt x="198" y="313"/>
                    </a:lnTo>
                    <a:lnTo>
                      <a:pt x="180" y="332"/>
                    </a:lnTo>
                    <a:lnTo>
                      <a:pt x="177" y="332"/>
                    </a:lnTo>
                    <a:lnTo>
                      <a:pt x="177" y="333"/>
                    </a:lnTo>
                    <a:lnTo>
                      <a:pt x="161" y="349"/>
                    </a:lnTo>
                    <a:lnTo>
                      <a:pt x="159" y="349"/>
                    </a:lnTo>
                    <a:lnTo>
                      <a:pt x="159" y="350"/>
                    </a:lnTo>
                    <a:lnTo>
                      <a:pt x="140" y="367"/>
                    </a:lnTo>
                    <a:lnTo>
                      <a:pt x="121" y="384"/>
                    </a:lnTo>
                    <a:lnTo>
                      <a:pt x="103" y="403"/>
                    </a:lnTo>
                    <a:lnTo>
                      <a:pt x="100" y="403"/>
                    </a:lnTo>
                    <a:lnTo>
                      <a:pt x="100" y="404"/>
                    </a:lnTo>
                    <a:lnTo>
                      <a:pt x="84" y="420"/>
                    </a:lnTo>
                    <a:lnTo>
                      <a:pt x="81" y="420"/>
                    </a:lnTo>
                    <a:lnTo>
                      <a:pt x="81" y="421"/>
                    </a:lnTo>
                    <a:lnTo>
                      <a:pt x="63" y="438"/>
                    </a:lnTo>
                    <a:lnTo>
                      <a:pt x="44" y="455"/>
                    </a:lnTo>
                    <a:lnTo>
                      <a:pt x="25" y="473"/>
                    </a:lnTo>
                    <a:lnTo>
                      <a:pt x="23" y="473"/>
                    </a:lnTo>
                    <a:lnTo>
                      <a:pt x="23" y="475"/>
                    </a:lnTo>
                    <a:lnTo>
                      <a:pt x="7" y="490"/>
                    </a:lnTo>
                    <a:lnTo>
                      <a:pt x="4" y="490"/>
                    </a:lnTo>
                    <a:lnTo>
                      <a:pt x="4" y="492"/>
                    </a:lnTo>
                    <a:lnTo>
                      <a:pt x="0" y="496"/>
                    </a:lnTo>
                    <a:lnTo>
                      <a:pt x="63" y="496"/>
                    </a:lnTo>
                    <a:lnTo>
                      <a:pt x="63" y="494"/>
                    </a:lnTo>
                    <a:lnTo>
                      <a:pt x="81" y="477"/>
                    </a:lnTo>
                    <a:lnTo>
                      <a:pt x="100" y="460"/>
                    </a:lnTo>
                    <a:lnTo>
                      <a:pt x="119" y="442"/>
                    </a:lnTo>
                    <a:lnTo>
                      <a:pt x="121" y="442"/>
                    </a:lnTo>
                    <a:lnTo>
                      <a:pt x="121" y="441"/>
                    </a:lnTo>
                    <a:lnTo>
                      <a:pt x="137" y="425"/>
                    </a:lnTo>
                    <a:lnTo>
                      <a:pt x="140" y="425"/>
                    </a:lnTo>
                    <a:lnTo>
                      <a:pt x="140" y="424"/>
                    </a:lnTo>
                    <a:lnTo>
                      <a:pt x="159" y="407"/>
                    </a:lnTo>
                    <a:lnTo>
                      <a:pt x="177" y="390"/>
                    </a:lnTo>
                    <a:lnTo>
                      <a:pt x="196" y="371"/>
                    </a:lnTo>
                    <a:lnTo>
                      <a:pt x="198" y="371"/>
                    </a:lnTo>
                    <a:lnTo>
                      <a:pt x="198" y="370"/>
                    </a:lnTo>
                    <a:lnTo>
                      <a:pt x="217" y="353"/>
                    </a:lnTo>
                    <a:lnTo>
                      <a:pt x="236" y="336"/>
                    </a:lnTo>
                    <a:lnTo>
                      <a:pt x="254" y="317"/>
                    </a:lnTo>
                    <a:lnTo>
                      <a:pt x="257" y="317"/>
                    </a:lnTo>
                    <a:lnTo>
                      <a:pt x="257" y="316"/>
                    </a:lnTo>
                    <a:lnTo>
                      <a:pt x="273" y="300"/>
                    </a:lnTo>
                    <a:lnTo>
                      <a:pt x="276" y="300"/>
                    </a:lnTo>
                    <a:lnTo>
                      <a:pt x="276" y="299"/>
                    </a:lnTo>
                    <a:lnTo>
                      <a:pt x="294" y="282"/>
                    </a:lnTo>
                    <a:lnTo>
                      <a:pt x="313" y="265"/>
                    </a:lnTo>
                    <a:lnTo>
                      <a:pt x="332" y="247"/>
                    </a:lnTo>
                    <a:lnTo>
                      <a:pt x="334" y="247"/>
                    </a:lnTo>
                    <a:lnTo>
                      <a:pt x="334" y="245"/>
                    </a:lnTo>
                    <a:lnTo>
                      <a:pt x="350" y="230"/>
                    </a:lnTo>
                    <a:lnTo>
                      <a:pt x="353" y="230"/>
                    </a:lnTo>
                    <a:lnTo>
                      <a:pt x="353" y="228"/>
                    </a:lnTo>
                    <a:lnTo>
                      <a:pt x="371" y="211"/>
                    </a:lnTo>
                    <a:lnTo>
                      <a:pt x="390" y="194"/>
                    </a:lnTo>
                    <a:lnTo>
                      <a:pt x="409" y="176"/>
                    </a:lnTo>
                    <a:lnTo>
                      <a:pt x="411" y="176"/>
                    </a:lnTo>
                    <a:lnTo>
                      <a:pt x="411" y="175"/>
                    </a:lnTo>
                    <a:lnTo>
                      <a:pt x="427" y="159"/>
                    </a:lnTo>
                    <a:lnTo>
                      <a:pt x="430" y="159"/>
                    </a:lnTo>
                    <a:lnTo>
                      <a:pt x="430" y="157"/>
                    </a:lnTo>
                    <a:lnTo>
                      <a:pt x="449" y="140"/>
                    </a:lnTo>
                    <a:lnTo>
                      <a:pt x="467" y="123"/>
                    </a:lnTo>
                    <a:lnTo>
                      <a:pt x="486" y="105"/>
                    </a:lnTo>
                    <a:lnTo>
                      <a:pt x="489" y="105"/>
                    </a:lnTo>
                    <a:lnTo>
                      <a:pt x="489" y="104"/>
                    </a:lnTo>
                    <a:lnTo>
                      <a:pt x="505" y="88"/>
                    </a:lnTo>
                    <a:lnTo>
                      <a:pt x="507" y="88"/>
                    </a:lnTo>
                    <a:lnTo>
                      <a:pt x="507" y="87"/>
                    </a:lnTo>
                    <a:lnTo>
                      <a:pt x="526" y="70"/>
                    </a:lnTo>
                    <a:lnTo>
                      <a:pt x="540" y="56"/>
                    </a:lnTo>
                    <a:lnTo>
                      <a:pt x="540" y="0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6" name="Freeform 2262"/>
              <p:cNvSpPr>
                <a:spLocks/>
              </p:cNvSpPr>
              <p:nvPr/>
            </p:nvSpPr>
            <p:spPr bwMode="auto">
              <a:xfrm>
                <a:off x="3313" y="1508"/>
                <a:ext cx="52" cy="55"/>
              </a:xfrm>
              <a:custGeom>
                <a:avLst/>
                <a:gdLst>
                  <a:gd name="T0" fmla="*/ 0 w 156"/>
                  <a:gd name="T1" fmla="*/ 0 h 165"/>
                  <a:gd name="T2" fmla="*/ 0 w 156"/>
                  <a:gd name="T3" fmla="*/ 20 h 165"/>
                  <a:gd name="T4" fmla="*/ 1 w 156"/>
                  <a:gd name="T5" fmla="*/ 20 h 165"/>
                  <a:gd name="T6" fmla="*/ 2 w 156"/>
                  <a:gd name="T7" fmla="*/ 21 h 165"/>
                  <a:gd name="T8" fmla="*/ 2 w 156"/>
                  <a:gd name="T9" fmla="*/ 22 h 165"/>
                  <a:gd name="T10" fmla="*/ 3 w 156"/>
                  <a:gd name="T11" fmla="*/ 22 h 165"/>
                  <a:gd name="T12" fmla="*/ 8 w 156"/>
                  <a:gd name="T13" fmla="*/ 27 h 165"/>
                  <a:gd name="T14" fmla="*/ 8 w 156"/>
                  <a:gd name="T15" fmla="*/ 28 h 165"/>
                  <a:gd name="T16" fmla="*/ 9 w 156"/>
                  <a:gd name="T17" fmla="*/ 28 h 165"/>
                  <a:gd name="T18" fmla="*/ 14 w 156"/>
                  <a:gd name="T19" fmla="*/ 34 h 165"/>
                  <a:gd name="T20" fmla="*/ 20 w 156"/>
                  <a:gd name="T21" fmla="*/ 40 h 165"/>
                  <a:gd name="T22" fmla="*/ 26 w 156"/>
                  <a:gd name="T23" fmla="*/ 47 h 165"/>
                  <a:gd name="T24" fmla="*/ 26 w 156"/>
                  <a:gd name="T25" fmla="*/ 47 h 165"/>
                  <a:gd name="T26" fmla="*/ 27 w 156"/>
                  <a:gd name="T27" fmla="*/ 47 h 165"/>
                  <a:gd name="T28" fmla="*/ 32 w 156"/>
                  <a:gd name="T29" fmla="*/ 53 h 165"/>
                  <a:gd name="T30" fmla="*/ 32 w 156"/>
                  <a:gd name="T31" fmla="*/ 54 h 165"/>
                  <a:gd name="T32" fmla="*/ 33 w 156"/>
                  <a:gd name="T33" fmla="*/ 54 h 165"/>
                  <a:gd name="T34" fmla="*/ 33 w 156"/>
                  <a:gd name="T35" fmla="*/ 55 h 165"/>
                  <a:gd name="T36" fmla="*/ 52 w 156"/>
                  <a:gd name="T37" fmla="*/ 55 h 165"/>
                  <a:gd name="T38" fmla="*/ 51 w 156"/>
                  <a:gd name="T39" fmla="*/ 54 h 165"/>
                  <a:gd name="T40" fmla="*/ 51 w 156"/>
                  <a:gd name="T41" fmla="*/ 53 h 165"/>
                  <a:gd name="T42" fmla="*/ 51 w 156"/>
                  <a:gd name="T43" fmla="*/ 53 h 165"/>
                  <a:gd name="T44" fmla="*/ 45 w 156"/>
                  <a:gd name="T45" fmla="*/ 47 h 165"/>
                  <a:gd name="T46" fmla="*/ 39 w 156"/>
                  <a:gd name="T47" fmla="*/ 41 h 165"/>
                  <a:gd name="T48" fmla="*/ 33 w 156"/>
                  <a:gd name="T49" fmla="*/ 35 h 165"/>
                  <a:gd name="T50" fmla="*/ 33 w 156"/>
                  <a:gd name="T51" fmla="*/ 34 h 165"/>
                  <a:gd name="T52" fmla="*/ 33 w 156"/>
                  <a:gd name="T53" fmla="*/ 34 h 165"/>
                  <a:gd name="T54" fmla="*/ 27 w 156"/>
                  <a:gd name="T55" fmla="*/ 29 h 165"/>
                  <a:gd name="T56" fmla="*/ 27 w 156"/>
                  <a:gd name="T57" fmla="*/ 28 h 165"/>
                  <a:gd name="T58" fmla="*/ 27 w 156"/>
                  <a:gd name="T59" fmla="*/ 28 h 165"/>
                  <a:gd name="T60" fmla="*/ 21 w 156"/>
                  <a:gd name="T61" fmla="*/ 22 h 165"/>
                  <a:gd name="T62" fmla="*/ 15 w 156"/>
                  <a:gd name="T63" fmla="*/ 16 h 165"/>
                  <a:gd name="T64" fmla="*/ 9 w 156"/>
                  <a:gd name="T65" fmla="*/ 9 h 165"/>
                  <a:gd name="T66" fmla="*/ 9 w 156"/>
                  <a:gd name="T67" fmla="*/ 9 h 165"/>
                  <a:gd name="T68" fmla="*/ 9 w 156"/>
                  <a:gd name="T69" fmla="*/ 9 h 165"/>
                  <a:gd name="T70" fmla="*/ 3 w 156"/>
                  <a:gd name="T71" fmla="*/ 3 h 165"/>
                  <a:gd name="T72" fmla="*/ 3 w 156"/>
                  <a:gd name="T73" fmla="*/ 2 h 165"/>
                  <a:gd name="T74" fmla="*/ 3 w 156"/>
                  <a:gd name="T75" fmla="*/ 2 h 165"/>
                  <a:gd name="T76" fmla="*/ 1 w 156"/>
                  <a:gd name="T77" fmla="*/ 0 h 165"/>
                  <a:gd name="T78" fmla="*/ 0 w 156"/>
                  <a:gd name="T79" fmla="*/ 0 h 1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56"/>
                  <a:gd name="T121" fmla="*/ 0 h 165"/>
                  <a:gd name="T122" fmla="*/ 156 w 156"/>
                  <a:gd name="T123" fmla="*/ 165 h 165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56" h="165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7" y="64"/>
                    </a:lnTo>
                    <a:lnTo>
                      <a:pt x="7" y="66"/>
                    </a:lnTo>
                    <a:lnTo>
                      <a:pt x="8" y="66"/>
                    </a:lnTo>
                    <a:lnTo>
                      <a:pt x="24" y="82"/>
                    </a:lnTo>
                    <a:lnTo>
                      <a:pt x="24" y="85"/>
                    </a:lnTo>
                    <a:lnTo>
                      <a:pt x="26" y="85"/>
                    </a:lnTo>
                    <a:lnTo>
                      <a:pt x="43" y="103"/>
                    </a:lnTo>
                    <a:lnTo>
                      <a:pt x="60" y="121"/>
                    </a:lnTo>
                    <a:lnTo>
                      <a:pt x="79" y="140"/>
                    </a:lnTo>
                    <a:lnTo>
                      <a:pt x="79" y="142"/>
                    </a:lnTo>
                    <a:lnTo>
                      <a:pt x="80" y="142"/>
                    </a:lnTo>
                    <a:lnTo>
                      <a:pt x="96" y="158"/>
                    </a:lnTo>
                    <a:lnTo>
                      <a:pt x="96" y="161"/>
                    </a:lnTo>
                    <a:lnTo>
                      <a:pt x="98" y="161"/>
                    </a:lnTo>
                    <a:lnTo>
                      <a:pt x="100" y="165"/>
                    </a:lnTo>
                    <a:lnTo>
                      <a:pt x="156" y="165"/>
                    </a:lnTo>
                    <a:lnTo>
                      <a:pt x="153" y="162"/>
                    </a:lnTo>
                    <a:lnTo>
                      <a:pt x="153" y="159"/>
                    </a:lnTo>
                    <a:lnTo>
                      <a:pt x="152" y="159"/>
                    </a:lnTo>
                    <a:lnTo>
                      <a:pt x="135" y="141"/>
                    </a:lnTo>
                    <a:lnTo>
                      <a:pt x="118" y="123"/>
                    </a:lnTo>
                    <a:lnTo>
                      <a:pt x="99" y="104"/>
                    </a:lnTo>
                    <a:lnTo>
                      <a:pt x="99" y="102"/>
                    </a:lnTo>
                    <a:lnTo>
                      <a:pt x="98" y="102"/>
                    </a:lnTo>
                    <a:lnTo>
                      <a:pt x="82" y="86"/>
                    </a:lnTo>
                    <a:lnTo>
                      <a:pt x="82" y="83"/>
                    </a:lnTo>
                    <a:lnTo>
                      <a:pt x="80" y="83"/>
                    </a:lnTo>
                    <a:lnTo>
                      <a:pt x="63" y="65"/>
                    </a:lnTo>
                    <a:lnTo>
                      <a:pt x="46" y="47"/>
                    </a:lnTo>
                    <a:lnTo>
                      <a:pt x="27" y="28"/>
                    </a:lnTo>
                    <a:lnTo>
                      <a:pt x="27" y="26"/>
                    </a:lnTo>
                    <a:lnTo>
                      <a:pt x="26" y="26"/>
                    </a:lnTo>
                    <a:lnTo>
                      <a:pt x="10" y="10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A5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7" name="Freeform 2263"/>
              <p:cNvSpPr>
                <a:spLocks/>
              </p:cNvSpPr>
              <p:nvPr/>
            </p:nvSpPr>
            <p:spPr bwMode="auto">
              <a:xfrm>
                <a:off x="3632" y="1268"/>
                <a:ext cx="78" cy="83"/>
              </a:xfrm>
              <a:custGeom>
                <a:avLst/>
                <a:gdLst>
                  <a:gd name="T0" fmla="*/ 0 w 232"/>
                  <a:gd name="T1" fmla="*/ 0 h 247"/>
                  <a:gd name="T2" fmla="*/ 4 w 232"/>
                  <a:gd name="T3" fmla="*/ 4 h 247"/>
                  <a:gd name="T4" fmla="*/ 4 w 232"/>
                  <a:gd name="T5" fmla="*/ 5 h 247"/>
                  <a:gd name="T6" fmla="*/ 5 w 232"/>
                  <a:gd name="T7" fmla="*/ 5 h 247"/>
                  <a:gd name="T8" fmla="*/ 11 w 232"/>
                  <a:gd name="T9" fmla="*/ 11 h 247"/>
                  <a:gd name="T10" fmla="*/ 16 w 232"/>
                  <a:gd name="T11" fmla="*/ 17 h 247"/>
                  <a:gd name="T12" fmla="*/ 22 w 232"/>
                  <a:gd name="T13" fmla="*/ 24 h 247"/>
                  <a:gd name="T14" fmla="*/ 28 w 232"/>
                  <a:gd name="T15" fmla="*/ 30 h 247"/>
                  <a:gd name="T16" fmla="*/ 34 w 232"/>
                  <a:gd name="T17" fmla="*/ 36 h 247"/>
                  <a:gd name="T18" fmla="*/ 40 w 232"/>
                  <a:gd name="T19" fmla="*/ 42 h 247"/>
                  <a:gd name="T20" fmla="*/ 40 w 232"/>
                  <a:gd name="T21" fmla="*/ 43 h 247"/>
                  <a:gd name="T22" fmla="*/ 41 w 232"/>
                  <a:gd name="T23" fmla="*/ 43 h 247"/>
                  <a:gd name="T24" fmla="*/ 46 w 232"/>
                  <a:gd name="T25" fmla="*/ 48 h 247"/>
                  <a:gd name="T26" fmla="*/ 46 w 232"/>
                  <a:gd name="T27" fmla="*/ 49 h 247"/>
                  <a:gd name="T28" fmla="*/ 46 w 232"/>
                  <a:gd name="T29" fmla="*/ 49 h 247"/>
                  <a:gd name="T30" fmla="*/ 52 w 232"/>
                  <a:gd name="T31" fmla="*/ 55 h 247"/>
                  <a:gd name="T32" fmla="*/ 52 w 232"/>
                  <a:gd name="T33" fmla="*/ 55 h 247"/>
                  <a:gd name="T34" fmla="*/ 52 w 232"/>
                  <a:gd name="T35" fmla="*/ 55 h 247"/>
                  <a:gd name="T36" fmla="*/ 57 w 232"/>
                  <a:gd name="T37" fmla="*/ 61 h 247"/>
                  <a:gd name="T38" fmla="*/ 57 w 232"/>
                  <a:gd name="T39" fmla="*/ 62 h 247"/>
                  <a:gd name="T40" fmla="*/ 58 w 232"/>
                  <a:gd name="T41" fmla="*/ 62 h 247"/>
                  <a:gd name="T42" fmla="*/ 64 w 232"/>
                  <a:gd name="T43" fmla="*/ 67 h 247"/>
                  <a:gd name="T44" fmla="*/ 64 w 232"/>
                  <a:gd name="T45" fmla="*/ 68 h 247"/>
                  <a:gd name="T46" fmla="*/ 64 w 232"/>
                  <a:gd name="T47" fmla="*/ 68 h 247"/>
                  <a:gd name="T48" fmla="*/ 70 w 232"/>
                  <a:gd name="T49" fmla="*/ 74 h 247"/>
                  <a:gd name="T50" fmla="*/ 76 w 232"/>
                  <a:gd name="T51" fmla="*/ 80 h 247"/>
                  <a:gd name="T52" fmla="*/ 78 w 232"/>
                  <a:gd name="T53" fmla="*/ 83 h 247"/>
                  <a:gd name="T54" fmla="*/ 78 w 232"/>
                  <a:gd name="T55" fmla="*/ 63 h 247"/>
                  <a:gd name="T56" fmla="*/ 78 w 232"/>
                  <a:gd name="T57" fmla="*/ 63 h 247"/>
                  <a:gd name="T58" fmla="*/ 76 w 232"/>
                  <a:gd name="T59" fmla="*/ 61 h 247"/>
                  <a:gd name="T60" fmla="*/ 76 w 232"/>
                  <a:gd name="T61" fmla="*/ 60 h 247"/>
                  <a:gd name="T62" fmla="*/ 76 w 232"/>
                  <a:gd name="T63" fmla="*/ 60 h 247"/>
                  <a:gd name="T64" fmla="*/ 70 w 232"/>
                  <a:gd name="T65" fmla="*/ 55 h 247"/>
                  <a:gd name="T66" fmla="*/ 70 w 232"/>
                  <a:gd name="T67" fmla="*/ 54 h 247"/>
                  <a:gd name="T68" fmla="*/ 70 w 232"/>
                  <a:gd name="T69" fmla="*/ 54 h 247"/>
                  <a:gd name="T70" fmla="*/ 64 w 232"/>
                  <a:gd name="T71" fmla="*/ 48 h 247"/>
                  <a:gd name="T72" fmla="*/ 58 w 232"/>
                  <a:gd name="T73" fmla="*/ 42 h 247"/>
                  <a:gd name="T74" fmla="*/ 52 w 232"/>
                  <a:gd name="T75" fmla="*/ 36 h 247"/>
                  <a:gd name="T76" fmla="*/ 52 w 232"/>
                  <a:gd name="T77" fmla="*/ 35 h 247"/>
                  <a:gd name="T78" fmla="*/ 51 w 232"/>
                  <a:gd name="T79" fmla="*/ 35 h 247"/>
                  <a:gd name="T80" fmla="*/ 46 w 232"/>
                  <a:gd name="T81" fmla="*/ 30 h 247"/>
                  <a:gd name="T82" fmla="*/ 46 w 232"/>
                  <a:gd name="T83" fmla="*/ 29 h 247"/>
                  <a:gd name="T84" fmla="*/ 45 w 232"/>
                  <a:gd name="T85" fmla="*/ 29 h 247"/>
                  <a:gd name="T86" fmla="*/ 40 w 232"/>
                  <a:gd name="T87" fmla="*/ 23 h 247"/>
                  <a:gd name="T88" fmla="*/ 34 w 232"/>
                  <a:gd name="T89" fmla="*/ 16 h 247"/>
                  <a:gd name="T90" fmla="*/ 28 w 232"/>
                  <a:gd name="T91" fmla="*/ 10 h 247"/>
                  <a:gd name="T92" fmla="*/ 28 w 232"/>
                  <a:gd name="T93" fmla="*/ 9 h 247"/>
                  <a:gd name="T94" fmla="*/ 27 w 232"/>
                  <a:gd name="T95" fmla="*/ 9 h 247"/>
                  <a:gd name="T96" fmla="*/ 22 w 232"/>
                  <a:gd name="T97" fmla="*/ 4 h 247"/>
                  <a:gd name="T98" fmla="*/ 22 w 232"/>
                  <a:gd name="T99" fmla="*/ 3 h 247"/>
                  <a:gd name="T100" fmla="*/ 21 w 232"/>
                  <a:gd name="T101" fmla="*/ 3 h 247"/>
                  <a:gd name="T102" fmla="*/ 18 w 232"/>
                  <a:gd name="T103" fmla="*/ 0 h 247"/>
                  <a:gd name="T104" fmla="*/ 0 w 232"/>
                  <a:gd name="T105" fmla="*/ 0 h 2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32"/>
                  <a:gd name="T160" fmla="*/ 0 h 247"/>
                  <a:gd name="T161" fmla="*/ 232 w 232"/>
                  <a:gd name="T162" fmla="*/ 247 h 24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32" h="247">
                    <a:moveTo>
                      <a:pt x="0" y="0"/>
                    </a:moveTo>
                    <a:lnTo>
                      <a:pt x="13" y="13"/>
                    </a:lnTo>
                    <a:lnTo>
                      <a:pt x="13" y="16"/>
                    </a:lnTo>
                    <a:lnTo>
                      <a:pt x="14" y="16"/>
                    </a:lnTo>
                    <a:lnTo>
                      <a:pt x="32" y="34"/>
                    </a:lnTo>
                    <a:lnTo>
                      <a:pt x="49" y="52"/>
                    </a:lnTo>
                    <a:lnTo>
                      <a:pt x="66" y="71"/>
                    </a:lnTo>
                    <a:lnTo>
                      <a:pt x="83" y="89"/>
                    </a:lnTo>
                    <a:lnTo>
                      <a:pt x="101" y="108"/>
                    </a:lnTo>
                    <a:lnTo>
                      <a:pt x="119" y="126"/>
                    </a:lnTo>
                    <a:lnTo>
                      <a:pt x="119" y="129"/>
                    </a:lnTo>
                    <a:lnTo>
                      <a:pt x="121" y="129"/>
                    </a:lnTo>
                    <a:lnTo>
                      <a:pt x="137" y="144"/>
                    </a:lnTo>
                    <a:lnTo>
                      <a:pt x="137" y="147"/>
                    </a:lnTo>
                    <a:lnTo>
                      <a:pt x="138" y="147"/>
                    </a:lnTo>
                    <a:lnTo>
                      <a:pt x="154" y="163"/>
                    </a:lnTo>
                    <a:lnTo>
                      <a:pt x="154" y="165"/>
                    </a:lnTo>
                    <a:lnTo>
                      <a:pt x="155" y="165"/>
                    </a:lnTo>
                    <a:lnTo>
                      <a:pt x="171" y="181"/>
                    </a:lnTo>
                    <a:lnTo>
                      <a:pt x="171" y="184"/>
                    </a:lnTo>
                    <a:lnTo>
                      <a:pt x="173" y="184"/>
                    </a:lnTo>
                    <a:lnTo>
                      <a:pt x="189" y="199"/>
                    </a:lnTo>
                    <a:lnTo>
                      <a:pt x="189" y="202"/>
                    </a:lnTo>
                    <a:lnTo>
                      <a:pt x="190" y="202"/>
                    </a:lnTo>
                    <a:lnTo>
                      <a:pt x="207" y="220"/>
                    </a:lnTo>
                    <a:lnTo>
                      <a:pt x="225" y="239"/>
                    </a:lnTo>
                    <a:lnTo>
                      <a:pt x="232" y="247"/>
                    </a:lnTo>
                    <a:lnTo>
                      <a:pt x="232" y="188"/>
                    </a:lnTo>
                    <a:lnTo>
                      <a:pt x="231" y="188"/>
                    </a:lnTo>
                    <a:lnTo>
                      <a:pt x="226" y="182"/>
                    </a:lnTo>
                    <a:lnTo>
                      <a:pt x="226" y="180"/>
                    </a:lnTo>
                    <a:lnTo>
                      <a:pt x="225" y="180"/>
                    </a:lnTo>
                    <a:lnTo>
                      <a:pt x="209" y="164"/>
                    </a:lnTo>
                    <a:lnTo>
                      <a:pt x="209" y="161"/>
                    </a:lnTo>
                    <a:lnTo>
                      <a:pt x="207" y="161"/>
                    </a:lnTo>
                    <a:lnTo>
                      <a:pt x="190" y="143"/>
                    </a:lnTo>
                    <a:lnTo>
                      <a:pt x="173" y="125"/>
                    </a:lnTo>
                    <a:lnTo>
                      <a:pt x="154" y="106"/>
                    </a:lnTo>
                    <a:lnTo>
                      <a:pt x="154" y="104"/>
                    </a:lnTo>
                    <a:lnTo>
                      <a:pt x="153" y="104"/>
                    </a:lnTo>
                    <a:lnTo>
                      <a:pt x="137" y="88"/>
                    </a:lnTo>
                    <a:lnTo>
                      <a:pt x="137" y="85"/>
                    </a:lnTo>
                    <a:lnTo>
                      <a:pt x="135" y="85"/>
                    </a:lnTo>
                    <a:lnTo>
                      <a:pt x="118" y="67"/>
                    </a:lnTo>
                    <a:lnTo>
                      <a:pt x="101" y="49"/>
                    </a:lnTo>
                    <a:lnTo>
                      <a:pt x="82" y="30"/>
                    </a:lnTo>
                    <a:lnTo>
                      <a:pt x="82" y="28"/>
                    </a:lnTo>
                    <a:lnTo>
                      <a:pt x="81" y="28"/>
                    </a:lnTo>
                    <a:lnTo>
                      <a:pt x="65" y="12"/>
                    </a:lnTo>
                    <a:lnTo>
                      <a:pt x="65" y="9"/>
                    </a:lnTo>
                    <a:lnTo>
                      <a:pt x="63" y="9"/>
                    </a:lnTo>
                    <a:lnTo>
                      <a:pt x="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8" name="Freeform 2264"/>
              <p:cNvSpPr>
                <a:spLocks/>
              </p:cNvSpPr>
              <p:nvPr/>
            </p:nvSpPr>
            <p:spPr bwMode="auto">
              <a:xfrm>
                <a:off x="3511" y="1380"/>
                <a:ext cx="199" cy="183"/>
              </a:xfrm>
              <a:custGeom>
                <a:avLst/>
                <a:gdLst>
                  <a:gd name="T0" fmla="*/ 199 w 597"/>
                  <a:gd name="T1" fmla="*/ 0 h 548"/>
                  <a:gd name="T2" fmla="*/ 189 w 597"/>
                  <a:gd name="T3" fmla="*/ 9 h 548"/>
                  <a:gd name="T4" fmla="*/ 182 w 597"/>
                  <a:gd name="T5" fmla="*/ 15 h 548"/>
                  <a:gd name="T6" fmla="*/ 177 w 597"/>
                  <a:gd name="T7" fmla="*/ 21 h 548"/>
                  <a:gd name="T8" fmla="*/ 176 w 597"/>
                  <a:gd name="T9" fmla="*/ 21 h 548"/>
                  <a:gd name="T10" fmla="*/ 163 w 597"/>
                  <a:gd name="T11" fmla="*/ 33 h 548"/>
                  <a:gd name="T12" fmla="*/ 156 w 597"/>
                  <a:gd name="T13" fmla="*/ 39 h 548"/>
                  <a:gd name="T14" fmla="*/ 151 w 597"/>
                  <a:gd name="T15" fmla="*/ 44 h 548"/>
                  <a:gd name="T16" fmla="*/ 150 w 597"/>
                  <a:gd name="T17" fmla="*/ 45 h 548"/>
                  <a:gd name="T18" fmla="*/ 138 w 597"/>
                  <a:gd name="T19" fmla="*/ 56 h 548"/>
                  <a:gd name="T20" fmla="*/ 130 w 597"/>
                  <a:gd name="T21" fmla="*/ 62 h 548"/>
                  <a:gd name="T22" fmla="*/ 125 w 597"/>
                  <a:gd name="T23" fmla="*/ 68 h 548"/>
                  <a:gd name="T24" fmla="*/ 124 w 597"/>
                  <a:gd name="T25" fmla="*/ 69 h 548"/>
                  <a:gd name="T26" fmla="*/ 112 w 597"/>
                  <a:gd name="T27" fmla="*/ 80 h 548"/>
                  <a:gd name="T28" fmla="*/ 105 w 597"/>
                  <a:gd name="T29" fmla="*/ 86 h 548"/>
                  <a:gd name="T30" fmla="*/ 99 w 597"/>
                  <a:gd name="T31" fmla="*/ 92 h 548"/>
                  <a:gd name="T32" fmla="*/ 98 w 597"/>
                  <a:gd name="T33" fmla="*/ 92 h 548"/>
                  <a:gd name="T34" fmla="*/ 86 w 597"/>
                  <a:gd name="T35" fmla="*/ 104 h 548"/>
                  <a:gd name="T36" fmla="*/ 79 w 597"/>
                  <a:gd name="T37" fmla="*/ 110 h 548"/>
                  <a:gd name="T38" fmla="*/ 74 w 597"/>
                  <a:gd name="T39" fmla="*/ 116 h 548"/>
                  <a:gd name="T40" fmla="*/ 73 w 597"/>
                  <a:gd name="T41" fmla="*/ 116 h 548"/>
                  <a:gd name="T42" fmla="*/ 60 w 597"/>
                  <a:gd name="T43" fmla="*/ 127 h 548"/>
                  <a:gd name="T44" fmla="*/ 53 w 597"/>
                  <a:gd name="T45" fmla="*/ 134 h 548"/>
                  <a:gd name="T46" fmla="*/ 48 w 597"/>
                  <a:gd name="T47" fmla="*/ 139 h 548"/>
                  <a:gd name="T48" fmla="*/ 47 w 597"/>
                  <a:gd name="T49" fmla="*/ 140 h 548"/>
                  <a:gd name="T50" fmla="*/ 35 w 597"/>
                  <a:gd name="T51" fmla="*/ 151 h 548"/>
                  <a:gd name="T52" fmla="*/ 27 w 597"/>
                  <a:gd name="T53" fmla="*/ 157 h 548"/>
                  <a:gd name="T54" fmla="*/ 22 w 597"/>
                  <a:gd name="T55" fmla="*/ 163 h 548"/>
                  <a:gd name="T56" fmla="*/ 21 w 597"/>
                  <a:gd name="T57" fmla="*/ 163 h 548"/>
                  <a:gd name="T58" fmla="*/ 9 w 597"/>
                  <a:gd name="T59" fmla="*/ 175 h 548"/>
                  <a:gd name="T60" fmla="*/ 2 w 597"/>
                  <a:gd name="T61" fmla="*/ 181 h 548"/>
                  <a:gd name="T62" fmla="*/ 0 w 597"/>
                  <a:gd name="T63" fmla="*/ 183 h 548"/>
                  <a:gd name="T64" fmla="*/ 20 w 597"/>
                  <a:gd name="T65" fmla="*/ 182 h 548"/>
                  <a:gd name="T66" fmla="*/ 21 w 597"/>
                  <a:gd name="T67" fmla="*/ 182 h 548"/>
                  <a:gd name="T68" fmla="*/ 27 w 597"/>
                  <a:gd name="T69" fmla="*/ 176 h 548"/>
                  <a:gd name="T70" fmla="*/ 27 w 597"/>
                  <a:gd name="T71" fmla="*/ 175 h 548"/>
                  <a:gd name="T72" fmla="*/ 40 w 597"/>
                  <a:gd name="T73" fmla="*/ 164 h 548"/>
                  <a:gd name="T74" fmla="*/ 47 w 597"/>
                  <a:gd name="T75" fmla="*/ 158 h 548"/>
                  <a:gd name="T76" fmla="*/ 52 w 597"/>
                  <a:gd name="T77" fmla="*/ 152 h 548"/>
                  <a:gd name="T78" fmla="*/ 53 w 597"/>
                  <a:gd name="T79" fmla="*/ 152 h 548"/>
                  <a:gd name="T80" fmla="*/ 66 w 597"/>
                  <a:gd name="T81" fmla="*/ 141 h 548"/>
                  <a:gd name="T82" fmla="*/ 73 w 597"/>
                  <a:gd name="T83" fmla="*/ 134 h 548"/>
                  <a:gd name="T84" fmla="*/ 78 w 597"/>
                  <a:gd name="T85" fmla="*/ 129 h 548"/>
                  <a:gd name="T86" fmla="*/ 79 w 597"/>
                  <a:gd name="T87" fmla="*/ 128 h 548"/>
                  <a:gd name="T88" fmla="*/ 91 w 597"/>
                  <a:gd name="T89" fmla="*/ 117 h 548"/>
                  <a:gd name="T90" fmla="*/ 98 w 597"/>
                  <a:gd name="T91" fmla="*/ 111 h 548"/>
                  <a:gd name="T92" fmla="*/ 104 w 597"/>
                  <a:gd name="T93" fmla="*/ 105 h 548"/>
                  <a:gd name="T94" fmla="*/ 105 w 597"/>
                  <a:gd name="T95" fmla="*/ 105 h 548"/>
                  <a:gd name="T96" fmla="*/ 117 w 597"/>
                  <a:gd name="T97" fmla="*/ 93 h 548"/>
                  <a:gd name="T98" fmla="*/ 124 w 597"/>
                  <a:gd name="T99" fmla="*/ 87 h 548"/>
                  <a:gd name="T100" fmla="*/ 130 w 597"/>
                  <a:gd name="T101" fmla="*/ 81 h 548"/>
                  <a:gd name="T102" fmla="*/ 130 w 597"/>
                  <a:gd name="T103" fmla="*/ 81 h 548"/>
                  <a:gd name="T104" fmla="*/ 143 w 597"/>
                  <a:gd name="T105" fmla="*/ 69 h 548"/>
                  <a:gd name="T106" fmla="*/ 150 w 597"/>
                  <a:gd name="T107" fmla="*/ 63 h 548"/>
                  <a:gd name="T108" fmla="*/ 155 w 597"/>
                  <a:gd name="T109" fmla="*/ 58 h 548"/>
                  <a:gd name="T110" fmla="*/ 156 w 597"/>
                  <a:gd name="T111" fmla="*/ 57 h 548"/>
                  <a:gd name="T112" fmla="*/ 169 w 597"/>
                  <a:gd name="T113" fmla="*/ 46 h 548"/>
                  <a:gd name="T114" fmla="*/ 176 w 597"/>
                  <a:gd name="T115" fmla="*/ 40 h 548"/>
                  <a:gd name="T116" fmla="*/ 181 w 597"/>
                  <a:gd name="T117" fmla="*/ 34 h 548"/>
                  <a:gd name="T118" fmla="*/ 182 w 597"/>
                  <a:gd name="T119" fmla="*/ 34 h 548"/>
                  <a:gd name="T120" fmla="*/ 194 w 597"/>
                  <a:gd name="T121" fmla="*/ 22 h 548"/>
                  <a:gd name="T122" fmla="*/ 199 w 597"/>
                  <a:gd name="T123" fmla="*/ 0 h 54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597"/>
                  <a:gd name="T187" fmla="*/ 0 h 548"/>
                  <a:gd name="T188" fmla="*/ 597 w 597"/>
                  <a:gd name="T189" fmla="*/ 548 h 54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597" h="548">
                    <a:moveTo>
                      <a:pt x="596" y="0"/>
                    </a:moveTo>
                    <a:lnTo>
                      <a:pt x="596" y="1"/>
                    </a:lnTo>
                    <a:lnTo>
                      <a:pt x="586" y="10"/>
                    </a:lnTo>
                    <a:lnTo>
                      <a:pt x="567" y="27"/>
                    </a:lnTo>
                    <a:lnTo>
                      <a:pt x="548" y="46"/>
                    </a:lnTo>
                    <a:lnTo>
                      <a:pt x="546" y="46"/>
                    </a:lnTo>
                    <a:lnTo>
                      <a:pt x="546" y="47"/>
                    </a:lnTo>
                    <a:lnTo>
                      <a:pt x="530" y="63"/>
                    </a:lnTo>
                    <a:lnTo>
                      <a:pt x="527" y="63"/>
                    </a:lnTo>
                    <a:lnTo>
                      <a:pt x="527" y="64"/>
                    </a:lnTo>
                    <a:lnTo>
                      <a:pt x="508" y="81"/>
                    </a:lnTo>
                    <a:lnTo>
                      <a:pt x="490" y="98"/>
                    </a:lnTo>
                    <a:lnTo>
                      <a:pt x="471" y="116"/>
                    </a:lnTo>
                    <a:lnTo>
                      <a:pt x="468" y="116"/>
                    </a:lnTo>
                    <a:lnTo>
                      <a:pt x="468" y="118"/>
                    </a:lnTo>
                    <a:lnTo>
                      <a:pt x="452" y="133"/>
                    </a:lnTo>
                    <a:lnTo>
                      <a:pt x="450" y="133"/>
                    </a:lnTo>
                    <a:lnTo>
                      <a:pt x="450" y="135"/>
                    </a:lnTo>
                    <a:lnTo>
                      <a:pt x="431" y="152"/>
                    </a:lnTo>
                    <a:lnTo>
                      <a:pt x="413" y="169"/>
                    </a:lnTo>
                    <a:lnTo>
                      <a:pt x="394" y="187"/>
                    </a:lnTo>
                    <a:lnTo>
                      <a:pt x="391" y="187"/>
                    </a:lnTo>
                    <a:lnTo>
                      <a:pt x="391" y="188"/>
                    </a:lnTo>
                    <a:lnTo>
                      <a:pt x="375" y="204"/>
                    </a:lnTo>
                    <a:lnTo>
                      <a:pt x="373" y="204"/>
                    </a:lnTo>
                    <a:lnTo>
                      <a:pt x="373" y="206"/>
                    </a:lnTo>
                    <a:lnTo>
                      <a:pt x="354" y="223"/>
                    </a:lnTo>
                    <a:lnTo>
                      <a:pt x="335" y="240"/>
                    </a:lnTo>
                    <a:lnTo>
                      <a:pt x="317" y="258"/>
                    </a:lnTo>
                    <a:lnTo>
                      <a:pt x="314" y="258"/>
                    </a:lnTo>
                    <a:lnTo>
                      <a:pt x="314" y="259"/>
                    </a:lnTo>
                    <a:lnTo>
                      <a:pt x="298" y="275"/>
                    </a:lnTo>
                    <a:lnTo>
                      <a:pt x="295" y="275"/>
                    </a:lnTo>
                    <a:lnTo>
                      <a:pt x="295" y="276"/>
                    </a:lnTo>
                    <a:lnTo>
                      <a:pt x="277" y="293"/>
                    </a:lnTo>
                    <a:lnTo>
                      <a:pt x="258" y="310"/>
                    </a:lnTo>
                    <a:lnTo>
                      <a:pt x="240" y="329"/>
                    </a:lnTo>
                    <a:lnTo>
                      <a:pt x="237" y="329"/>
                    </a:lnTo>
                    <a:lnTo>
                      <a:pt x="237" y="330"/>
                    </a:lnTo>
                    <a:lnTo>
                      <a:pt x="221" y="346"/>
                    </a:lnTo>
                    <a:lnTo>
                      <a:pt x="218" y="346"/>
                    </a:lnTo>
                    <a:lnTo>
                      <a:pt x="218" y="347"/>
                    </a:lnTo>
                    <a:lnTo>
                      <a:pt x="200" y="364"/>
                    </a:lnTo>
                    <a:lnTo>
                      <a:pt x="181" y="381"/>
                    </a:lnTo>
                    <a:lnTo>
                      <a:pt x="162" y="400"/>
                    </a:lnTo>
                    <a:lnTo>
                      <a:pt x="160" y="400"/>
                    </a:lnTo>
                    <a:lnTo>
                      <a:pt x="160" y="401"/>
                    </a:lnTo>
                    <a:lnTo>
                      <a:pt x="144" y="417"/>
                    </a:lnTo>
                    <a:lnTo>
                      <a:pt x="141" y="417"/>
                    </a:lnTo>
                    <a:lnTo>
                      <a:pt x="141" y="418"/>
                    </a:lnTo>
                    <a:lnTo>
                      <a:pt x="122" y="435"/>
                    </a:lnTo>
                    <a:lnTo>
                      <a:pt x="104" y="452"/>
                    </a:lnTo>
                    <a:lnTo>
                      <a:pt x="85" y="470"/>
                    </a:lnTo>
                    <a:lnTo>
                      <a:pt x="82" y="470"/>
                    </a:lnTo>
                    <a:lnTo>
                      <a:pt x="82" y="472"/>
                    </a:lnTo>
                    <a:lnTo>
                      <a:pt x="67" y="487"/>
                    </a:lnTo>
                    <a:lnTo>
                      <a:pt x="64" y="487"/>
                    </a:lnTo>
                    <a:lnTo>
                      <a:pt x="64" y="489"/>
                    </a:lnTo>
                    <a:lnTo>
                      <a:pt x="45" y="506"/>
                    </a:lnTo>
                    <a:lnTo>
                      <a:pt x="27" y="523"/>
                    </a:lnTo>
                    <a:lnTo>
                      <a:pt x="8" y="541"/>
                    </a:lnTo>
                    <a:lnTo>
                      <a:pt x="5" y="541"/>
                    </a:lnTo>
                    <a:lnTo>
                      <a:pt x="5" y="542"/>
                    </a:lnTo>
                    <a:lnTo>
                      <a:pt x="0" y="548"/>
                    </a:lnTo>
                    <a:lnTo>
                      <a:pt x="59" y="548"/>
                    </a:lnTo>
                    <a:lnTo>
                      <a:pt x="59" y="546"/>
                    </a:lnTo>
                    <a:lnTo>
                      <a:pt x="61" y="544"/>
                    </a:lnTo>
                    <a:lnTo>
                      <a:pt x="64" y="544"/>
                    </a:lnTo>
                    <a:lnTo>
                      <a:pt x="64" y="542"/>
                    </a:lnTo>
                    <a:lnTo>
                      <a:pt x="80" y="527"/>
                    </a:lnTo>
                    <a:lnTo>
                      <a:pt x="82" y="527"/>
                    </a:lnTo>
                    <a:lnTo>
                      <a:pt x="82" y="525"/>
                    </a:lnTo>
                    <a:lnTo>
                      <a:pt x="101" y="508"/>
                    </a:lnTo>
                    <a:lnTo>
                      <a:pt x="120" y="491"/>
                    </a:lnTo>
                    <a:lnTo>
                      <a:pt x="138" y="473"/>
                    </a:lnTo>
                    <a:lnTo>
                      <a:pt x="141" y="473"/>
                    </a:lnTo>
                    <a:lnTo>
                      <a:pt x="141" y="472"/>
                    </a:lnTo>
                    <a:lnTo>
                      <a:pt x="157" y="456"/>
                    </a:lnTo>
                    <a:lnTo>
                      <a:pt x="160" y="456"/>
                    </a:lnTo>
                    <a:lnTo>
                      <a:pt x="160" y="455"/>
                    </a:lnTo>
                    <a:lnTo>
                      <a:pt x="178" y="438"/>
                    </a:lnTo>
                    <a:lnTo>
                      <a:pt x="197" y="421"/>
                    </a:lnTo>
                    <a:lnTo>
                      <a:pt x="216" y="402"/>
                    </a:lnTo>
                    <a:lnTo>
                      <a:pt x="218" y="402"/>
                    </a:lnTo>
                    <a:lnTo>
                      <a:pt x="218" y="401"/>
                    </a:lnTo>
                    <a:lnTo>
                      <a:pt x="234" y="385"/>
                    </a:lnTo>
                    <a:lnTo>
                      <a:pt x="237" y="385"/>
                    </a:lnTo>
                    <a:lnTo>
                      <a:pt x="237" y="384"/>
                    </a:lnTo>
                    <a:lnTo>
                      <a:pt x="255" y="367"/>
                    </a:lnTo>
                    <a:lnTo>
                      <a:pt x="274" y="350"/>
                    </a:lnTo>
                    <a:lnTo>
                      <a:pt x="293" y="331"/>
                    </a:lnTo>
                    <a:lnTo>
                      <a:pt x="295" y="331"/>
                    </a:lnTo>
                    <a:lnTo>
                      <a:pt x="295" y="330"/>
                    </a:lnTo>
                    <a:lnTo>
                      <a:pt x="311" y="314"/>
                    </a:lnTo>
                    <a:lnTo>
                      <a:pt x="314" y="314"/>
                    </a:lnTo>
                    <a:lnTo>
                      <a:pt x="314" y="313"/>
                    </a:lnTo>
                    <a:lnTo>
                      <a:pt x="333" y="296"/>
                    </a:lnTo>
                    <a:lnTo>
                      <a:pt x="351" y="279"/>
                    </a:lnTo>
                    <a:lnTo>
                      <a:pt x="370" y="261"/>
                    </a:lnTo>
                    <a:lnTo>
                      <a:pt x="373" y="261"/>
                    </a:lnTo>
                    <a:lnTo>
                      <a:pt x="373" y="259"/>
                    </a:lnTo>
                    <a:lnTo>
                      <a:pt x="389" y="244"/>
                    </a:lnTo>
                    <a:lnTo>
                      <a:pt x="391" y="244"/>
                    </a:lnTo>
                    <a:lnTo>
                      <a:pt x="391" y="242"/>
                    </a:lnTo>
                    <a:lnTo>
                      <a:pt x="410" y="225"/>
                    </a:lnTo>
                    <a:lnTo>
                      <a:pt x="428" y="208"/>
                    </a:lnTo>
                    <a:lnTo>
                      <a:pt x="447" y="190"/>
                    </a:lnTo>
                    <a:lnTo>
                      <a:pt x="450" y="190"/>
                    </a:lnTo>
                    <a:lnTo>
                      <a:pt x="450" y="188"/>
                    </a:lnTo>
                    <a:lnTo>
                      <a:pt x="466" y="173"/>
                    </a:lnTo>
                    <a:lnTo>
                      <a:pt x="468" y="173"/>
                    </a:lnTo>
                    <a:lnTo>
                      <a:pt x="468" y="171"/>
                    </a:lnTo>
                    <a:lnTo>
                      <a:pt x="487" y="154"/>
                    </a:lnTo>
                    <a:lnTo>
                      <a:pt x="506" y="137"/>
                    </a:lnTo>
                    <a:lnTo>
                      <a:pt x="524" y="119"/>
                    </a:lnTo>
                    <a:lnTo>
                      <a:pt x="527" y="119"/>
                    </a:lnTo>
                    <a:lnTo>
                      <a:pt x="527" y="118"/>
                    </a:lnTo>
                    <a:lnTo>
                      <a:pt x="543" y="102"/>
                    </a:lnTo>
                    <a:lnTo>
                      <a:pt x="546" y="102"/>
                    </a:lnTo>
                    <a:lnTo>
                      <a:pt x="546" y="101"/>
                    </a:lnTo>
                    <a:lnTo>
                      <a:pt x="564" y="84"/>
                    </a:lnTo>
                    <a:lnTo>
                      <a:pt x="583" y="67"/>
                    </a:lnTo>
                    <a:lnTo>
                      <a:pt x="597" y="53"/>
                    </a:lnTo>
                    <a:lnTo>
                      <a:pt x="597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89" name="Freeform 2265"/>
              <p:cNvSpPr>
                <a:spLocks/>
              </p:cNvSpPr>
              <p:nvPr/>
            </p:nvSpPr>
            <p:spPr bwMode="auto">
              <a:xfrm>
                <a:off x="3313" y="1489"/>
                <a:ext cx="70" cy="74"/>
              </a:xfrm>
              <a:custGeom>
                <a:avLst/>
                <a:gdLst>
                  <a:gd name="T0" fmla="*/ 0 w 211"/>
                  <a:gd name="T1" fmla="*/ 0 h 223"/>
                  <a:gd name="T2" fmla="*/ 0 w 211"/>
                  <a:gd name="T3" fmla="*/ 20 h 223"/>
                  <a:gd name="T4" fmla="*/ 1 w 211"/>
                  <a:gd name="T5" fmla="*/ 20 h 223"/>
                  <a:gd name="T6" fmla="*/ 3 w 211"/>
                  <a:gd name="T7" fmla="*/ 22 h 223"/>
                  <a:gd name="T8" fmla="*/ 9 w 211"/>
                  <a:gd name="T9" fmla="*/ 28 h 223"/>
                  <a:gd name="T10" fmla="*/ 15 w 211"/>
                  <a:gd name="T11" fmla="*/ 34 h 223"/>
                  <a:gd name="T12" fmla="*/ 15 w 211"/>
                  <a:gd name="T13" fmla="*/ 35 h 223"/>
                  <a:gd name="T14" fmla="*/ 15 w 211"/>
                  <a:gd name="T15" fmla="*/ 35 h 223"/>
                  <a:gd name="T16" fmla="*/ 21 w 211"/>
                  <a:gd name="T17" fmla="*/ 40 h 223"/>
                  <a:gd name="T18" fmla="*/ 21 w 211"/>
                  <a:gd name="T19" fmla="*/ 41 h 223"/>
                  <a:gd name="T20" fmla="*/ 21 w 211"/>
                  <a:gd name="T21" fmla="*/ 41 h 223"/>
                  <a:gd name="T22" fmla="*/ 27 w 211"/>
                  <a:gd name="T23" fmla="*/ 47 h 223"/>
                  <a:gd name="T24" fmla="*/ 33 w 211"/>
                  <a:gd name="T25" fmla="*/ 53 h 223"/>
                  <a:gd name="T26" fmla="*/ 38 w 211"/>
                  <a:gd name="T27" fmla="*/ 59 h 223"/>
                  <a:gd name="T28" fmla="*/ 38 w 211"/>
                  <a:gd name="T29" fmla="*/ 60 h 223"/>
                  <a:gd name="T30" fmla="*/ 39 w 211"/>
                  <a:gd name="T31" fmla="*/ 60 h 223"/>
                  <a:gd name="T32" fmla="*/ 44 w 211"/>
                  <a:gd name="T33" fmla="*/ 66 h 223"/>
                  <a:gd name="T34" fmla="*/ 44 w 211"/>
                  <a:gd name="T35" fmla="*/ 66 h 223"/>
                  <a:gd name="T36" fmla="*/ 45 w 211"/>
                  <a:gd name="T37" fmla="*/ 66 h 223"/>
                  <a:gd name="T38" fmla="*/ 50 w 211"/>
                  <a:gd name="T39" fmla="*/ 73 h 223"/>
                  <a:gd name="T40" fmla="*/ 51 w 211"/>
                  <a:gd name="T41" fmla="*/ 74 h 223"/>
                  <a:gd name="T42" fmla="*/ 70 w 211"/>
                  <a:gd name="T43" fmla="*/ 74 h 223"/>
                  <a:gd name="T44" fmla="*/ 68 w 211"/>
                  <a:gd name="T45" fmla="*/ 72 h 223"/>
                  <a:gd name="T46" fmla="*/ 68 w 211"/>
                  <a:gd name="T47" fmla="*/ 71 h 223"/>
                  <a:gd name="T48" fmla="*/ 68 w 211"/>
                  <a:gd name="T49" fmla="*/ 71 h 223"/>
                  <a:gd name="T50" fmla="*/ 62 w 211"/>
                  <a:gd name="T51" fmla="*/ 65 h 223"/>
                  <a:gd name="T52" fmla="*/ 56 w 211"/>
                  <a:gd name="T53" fmla="*/ 59 h 223"/>
                  <a:gd name="T54" fmla="*/ 56 w 211"/>
                  <a:gd name="T55" fmla="*/ 58 h 223"/>
                  <a:gd name="T56" fmla="*/ 55 w 211"/>
                  <a:gd name="T57" fmla="*/ 58 h 223"/>
                  <a:gd name="T58" fmla="*/ 50 w 211"/>
                  <a:gd name="T59" fmla="*/ 53 h 223"/>
                  <a:gd name="T60" fmla="*/ 50 w 211"/>
                  <a:gd name="T61" fmla="*/ 52 h 223"/>
                  <a:gd name="T62" fmla="*/ 49 w 211"/>
                  <a:gd name="T63" fmla="*/ 52 h 223"/>
                  <a:gd name="T64" fmla="*/ 44 w 211"/>
                  <a:gd name="T65" fmla="*/ 46 h 223"/>
                  <a:gd name="T66" fmla="*/ 38 w 211"/>
                  <a:gd name="T67" fmla="*/ 40 h 223"/>
                  <a:gd name="T68" fmla="*/ 38 w 211"/>
                  <a:gd name="T69" fmla="*/ 39 h 223"/>
                  <a:gd name="T70" fmla="*/ 37 w 211"/>
                  <a:gd name="T71" fmla="*/ 39 h 223"/>
                  <a:gd name="T72" fmla="*/ 32 w 211"/>
                  <a:gd name="T73" fmla="*/ 33 h 223"/>
                  <a:gd name="T74" fmla="*/ 25 w 211"/>
                  <a:gd name="T75" fmla="*/ 27 h 223"/>
                  <a:gd name="T76" fmla="*/ 25 w 211"/>
                  <a:gd name="T77" fmla="*/ 26 h 223"/>
                  <a:gd name="T78" fmla="*/ 25 w 211"/>
                  <a:gd name="T79" fmla="*/ 26 h 223"/>
                  <a:gd name="T80" fmla="*/ 19 w 211"/>
                  <a:gd name="T81" fmla="*/ 20 h 223"/>
                  <a:gd name="T82" fmla="*/ 13 w 211"/>
                  <a:gd name="T83" fmla="*/ 14 h 223"/>
                  <a:gd name="T84" fmla="*/ 7 w 211"/>
                  <a:gd name="T85" fmla="*/ 8 h 223"/>
                  <a:gd name="T86" fmla="*/ 7 w 211"/>
                  <a:gd name="T87" fmla="*/ 7 h 223"/>
                  <a:gd name="T88" fmla="*/ 7 w 211"/>
                  <a:gd name="T89" fmla="*/ 7 h 223"/>
                  <a:gd name="T90" fmla="*/ 1 w 211"/>
                  <a:gd name="T91" fmla="*/ 1 h 223"/>
                  <a:gd name="T92" fmla="*/ 1 w 211"/>
                  <a:gd name="T93" fmla="*/ 0 h 223"/>
                  <a:gd name="T94" fmla="*/ 0 w 211"/>
                  <a:gd name="T95" fmla="*/ 0 h 2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211"/>
                  <a:gd name="T145" fmla="*/ 0 h 223"/>
                  <a:gd name="T146" fmla="*/ 211 w 211"/>
                  <a:gd name="T147" fmla="*/ 223 h 22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211" h="223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8" y="67"/>
                    </a:lnTo>
                    <a:lnTo>
                      <a:pt x="26" y="85"/>
                    </a:lnTo>
                    <a:lnTo>
                      <a:pt x="44" y="103"/>
                    </a:lnTo>
                    <a:lnTo>
                      <a:pt x="44" y="106"/>
                    </a:lnTo>
                    <a:lnTo>
                      <a:pt x="46" y="106"/>
                    </a:lnTo>
                    <a:lnTo>
                      <a:pt x="62" y="122"/>
                    </a:lnTo>
                    <a:lnTo>
                      <a:pt x="62" y="124"/>
                    </a:lnTo>
                    <a:lnTo>
                      <a:pt x="63" y="124"/>
                    </a:lnTo>
                    <a:lnTo>
                      <a:pt x="80" y="143"/>
                    </a:lnTo>
                    <a:lnTo>
                      <a:pt x="98" y="161"/>
                    </a:lnTo>
                    <a:lnTo>
                      <a:pt x="116" y="179"/>
                    </a:lnTo>
                    <a:lnTo>
                      <a:pt x="116" y="182"/>
                    </a:lnTo>
                    <a:lnTo>
                      <a:pt x="118" y="182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5" y="200"/>
                    </a:lnTo>
                    <a:lnTo>
                      <a:pt x="152" y="219"/>
                    </a:lnTo>
                    <a:lnTo>
                      <a:pt x="155" y="223"/>
                    </a:lnTo>
                    <a:lnTo>
                      <a:pt x="211" y="223"/>
                    </a:lnTo>
                    <a:lnTo>
                      <a:pt x="205" y="217"/>
                    </a:lnTo>
                    <a:lnTo>
                      <a:pt x="205" y="215"/>
                    </a:lnTo>
                    <a:lnTo>
                      <a:pt x="204" y="215"/>
                    </a:lnTo>
                    <a:lnTo>
                      <a:pt x="187" y="197"/>
                    </a:lnTo>
                    <a:lnTo>
                      <a:pt x="168" y="178"/>
                    </a:lnTo>
                    <a:lnTo>
                      <a:pt x="168" y="176"/>
                    </a:lnTo>
                    <a:lnTo>
                      <a:pt x="167" y="176"/>
                    </a:lnTo>
                    <a:lnTo>
                      <a:pt x="151" y="160"/>
                    </a:lnTo>
                    <a:lnTo>
                      <a:pt x="151" y="157"/>
                    </a:lnTo>
                    <a:lnTo>
                      <a:pt x="149" y="157"/>
                    </a:lnTo>
                    <a:lnTo>
                      <a:pt x="132" y="139"/>
                    </a:lnTo>
                    <a:lnTo>
                      <a:pt x="114" y="120"/>
                    </a:lnTo>
                    <a:lnTo>
                      <a:pt x="114" y="118"/>
                    </a:lnTo>
                    <a:lnTo>
                      <a:pt x="112" y="118"/>
                    </a:lnTo>
                    <a:lnTo>
                      <a:pt x="95" y="99"/>
                    </a:lnTo>
                    <a:lnTo>
                      <a:pt x="76" y="81"/>
                    </a:lnTo>
                    <a:lnTo>
                      <a:pt x="76" y="79"/>
                    </a:lnTo>
                    <a:lnTo>
                      <a:pt x="75" y="79"/>
                    </a:lnTo>
                    <a:lnTo>
                      <a:pt x="58" y="60"/>
                    </a:lnTo>
                    <a:lnTo>
                      <a:pt x="40" y="42"/>
                    </a:lnTo>
                    <a:lnTo>
                      <a:pt x="22" y="23"/>
                    </a:lnTo>
                    <a:lnTo>
                      <a:pt x="22" y="21"/>
                    </a:lnTo>
                    <a:lnTo>
                      <a:pt x="20" y="21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4646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0" name="Freeform 2266"/>
              <p:cNvSpPr>
                <a:spLocks/>
              </p:cNvSpPr>
              <p:nvPr/>
            </p:nvSpPr>
            <p:spPr bwMode="auto">
              <a:xfrm>
                <a:off x="3491" y="1268"/>
                <a:ext cx="219" cy="295"/>
              </a:xfrm>
              <a:custGeom>
                <a:avLst/>
                <a:gdLst>
                  <a:gd name="T0" fmla="*/ 130 w 656"/>
                  <a:gd name="T1" fmla="*/ 7 h 884"/>
                  <a:gd name="T2" fmla="*/ 142 w 656"/>
                  <a:gd name="T3" fmla="*/ 19 h 884"/>
                  <a:gd name="T4" fmla="*/ 154 w 656"/>
                  <a:gd name="T5" fmla="*/ 32 h 884"/>
                  <a:gd name="T6" fmla="*/ 166 w 656"/>
                  <a:gd name="T7" fmla="*/ 45 h 884"/>
                  <a:gd name="T8" fmla="*/ 178 w 656"/>
                  <a:gd name="T9" fmla="*/ 58 h 884"/>
                  <a:gd name="T10" fmla="*/ 191 w 656"/>
                  <a:gd name="T11" fmla="*/ 71 h 884"/>
                  <a:gd name="T12" fmla="*/ 203 w 656"/>
                  <a:gd name="T13" fmla="*/ 84 h 884"/>
                  <a:gd name="T14" fmla="*/ 215 w 656"/>
                  <a:gd name="T15" fmla="*/ 97 h 884"/>
                  <a:gd name="T16" fmla="*/ 209 w 656"/>
                  <a:gd name="T17" fmla="*/ 103 h 884"/>
                  <a:gd name="T18" fmla="*/ 189 w 656"/>
                  <a:gd name="T19" fmla="*/ 121 h 884"/>
                  <a:gd name="T20" fmla="*/ 183 w 656"/>
                  <a:gd name="T21" fmla="*/ 127 h 884"/>
                  <a:gd name="T22" fmla="*/ 164 w 656"/>
                  <a:gd name="T23" fmla="*/ 144 h 884"/>
                  <a:gd name="T24" fmla="*/ 158 w 656"/>
                  <a:gd name="T25" fmla="*/ 151 h 884"/>
                  <a:gd name="T26" fmla="*/ 138 w 656"/>
                  <a:gd name="T27" fmla="*/ 168 h 884"/>
                  <a:gd name="T28" fmla="*/ 132 w 656"/>
                  <a:gd name="T29" fmla="*/ 174 h 884"/>
                  <a:gd name="T30" fmla="*/ 112 w 656"/>
                  <a:gd name="T31" fmla="*/ 192 h 884"/>
                  <a:gd name="T32" fmla="*/ 106 w 656"/>
                  <a:gd name="T33" fmla="*/ 198 h 884"/>
                  <a:gd name="T34" fmla="*/ 86 w 656"/>
                  <a:gd name="T35" fmla="*/ 215 h 884"/>
                  <a:gd name="T36" fmla="*/ 80 w 656"/>
                  <a:gd name="T37" fmla="*/ 221 h 884"/>
                  <a:gd name="T38" fmla="*/ 60 w 656"/>
                  <a:gd name="T39" fmla="*/ 239 h 884"/>
                  <a:gd name="T40" fmla="*/ 54 w 656"/>
                  <a:gd name="T41" fmla="*/ 245 h 884"/>
                  <a:gd name="T42" fmla="*/ 35 w 656"/>
                  <a:gd name="T43" fmla="*/ 263 h 884"/>
                  <a:gd name="T44" fmla="*/ 29 w 656"/>
                  <a:gd name="T45" fmla="*/ 269 h 884"/>
                  <a:gd name="T46" fmla="*/ 9 w 656"/>
                  <a:gd name="T47" fmla="*/ 286 h 884"/>
                  <a:gd name="T48" fmla="*/ 3 w 656"/>
                  <a:gd name="T49" fmla="*/ 292 h 884"/>
                  <a:gd name="T50" fmla="*/ 25 w 656"/>
                  <a:gd name="T51" fmla="*/ 291 h 884"/>
                  <a:gd name="T52" fmla="*/ 29 w 656"/>
                  <a:gd name="T53" fmla="*/ 287 h 884"/>
                  <a:gd name="T54" fmla="*/ 41 w 656"/>
                  <a:gd name="T55" fmla="*/ 275 h 884"/>
                  <a:gd name="T56" fmla="*/ 55 w 656"/>
                  <a:gd name="T57" fmla="*/ 263 h 884"/>
                  <a:gd name="T58" fmla="*/ 67 w 656"/>
                  <a:gd name="T59" fmla="*/ 252 h 884"/>
                  <a:gd name="T60" fmla="*/ 80 w 656"/>
                  <a:gd name="T61" fmla="*/ 239 h 884"/>
                  <a:gd name="T62" fmla="*/ 93 w 656"/>
                  <a:gd name="T63" fmla="*/ 228 h 884"/>
                  <a:gd name="T64" fmla="*/ 106 w 656"/>
                  <a:gd name="T65" fmla="*/ 216 h 884"/>
                  <a:gd name="T66" fmla="*/ 119 w 656"/>
                  <a:gd name="T67" fmla="*/ 204 h 884"/>
                  <a:gd name="T68" fmla="*/ 132 w 656"/>
                  <a:gd name="T69" fmla="*/ 192 h 884"/>
                  <a:gd name="T70" fmla="*/ 145 w 656"/>
                  <a:gd name="T71" fmla="*/ 181 h 884"/>
                  <a:gd name="T72" fmla="*/ 158 w 656"/>
                  <a:gd name="T73" fmla="*/ 169 h 884"/>
                  <a:gd name="T74" fmla="*/ 170 w 656"/>
                  <a:gd name="T75" fmla="*/ 157 h 884"/>
                  <a:gd name="T76" fmla="*/ 184 w 656"/>
                  <a:gd name="T77" fmla="*/ 145 h 884"/>
                  <a:gd name="T78" fmla="*/ 196 w 656"/>
                  <a:gd name="T79" fmla="*/ 133 h 884"/>
                  <a:gd name="T80" fmla="*/ 209 w 656"/>
                  <a:gd name="T81" fmla="*/ 121 h 884"/>
                  <a:gd name="T82" fmla="*/ 219 w 656"/>
                  <a:gd name="T83" fmla="*/ 112 h 884"/>
                  <a:gd name="T84" fmla="*/ 217 w 656"/>
                  <a:gd name="T85" fmla="*/ 79 h 884"/>
                  <a:gd name="T86" fmla="*/ 211 w 656"/>
                  <a:gd name="T87" fmla="*/ 73 h 884"/>
                  <a:gd name="T88" fmla="*/ 188 w 656"/>
                  <a:gd name="T89" fmla="*/ 49 h 884"/>
                  <a:gd name="T90" fmla="*/ 175 w 656"/>
                  <a:gd name="T91" fmla="*/ 35 h 884"/>
                  <a:gd name="T92" fmla="*/ 164 w 656"/>
                  <a:gd name="T93" fmla="*/ 24 h 884"/>
                  <a:gd name="T94" fmla="*/ 158 w 656"/>
                  <a:gd name="T95" fmla="*/ 17 h 884"/>
                  <a:gd name="T96" fmla="*/ 152 w 656"/>
                  <a:gd name="T97" fmla="*/ 11 h 8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56"/>
                  <a:gd name="T148" fmla="*/ 0 h 884"/>
                  <a:gd name="T149" fmla="*/ 656 w 656"/>
                  <a:gd name="T150" fmla="*/ 884 h 8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56" h="884">
                    <a:moveTo>
                      <a:pt x="369" y="0"/>
                    </a:moveTo>
                    <a:lnTo>
                      <a:pt x="388" y="18"/>
                    </a:lnTo>
                    <a:lnTo>
                      <a:pt x="388" y="21"/>
                    </a:lnTo>
                    <a:lnTo>
                      <a:pt x="389" y="21"/>
                    </a:lnTo>
                    <a:lnTo>
                      <a:pt x="405" y="37"/>
                    </a:lnTo>
                    <a:lnTo>
                      <a:pt x="405" y="39"/>
                    </a:lnTo>
                    <a:lnTo>
                      <a:pt x="406" y="39"/>
                    </a:lnTo>
                    <a:lnTo>
                      <a:pt x="424" y="58"/>
                    </a:lnTo>
                    <a:lnTo>
                      <a:pt x="442" y="76"/>
                    </a:lnTo>
                    <a:lnTo>
                      <a:pt x="442" y="79"/>
                    </a:lnTo>
                    <a:lnTo>
                      <a:pt x="444" y="79"/>
                    </a:lnTo>
                    <a:lnTo>
                      <a:pt x="461" y="97"/>
                    </a:lnTo>
                    <a:lnTo>
                      <a:pt x="479" y="115"/>
                    </a:lnTo>
                    <a:lnTo>
                      <a:pt x="479" y="118"/>
                    </a:lnTo>
                    <a:lnTo>
                      <a:pt x="481" y="118"/>
                    </a:lnTo>
                    <a:lnTo>
                      <a:pt x="498" y="136"/>
                    </a:lnTo>
                    <a:lnTo>
                      <a:pt x="517" y="155"/>
                    </a:lnTo>
                    <a:lnTo>
                      <a:pt x="517" y="157"/>
                    </a:lnTo>
                    <a:lnTo>
                      <a:pt x="518" y="157"/>
                    </a:lnTo>
                    <a:lnTo>
                      <a:pt x="534" y="173"/>
                    </a:lnTo>
                    <a:lnTo>
                      <a:pt x="534" y="176"/>
                    </a:lnTo>
                    <a:lnTo>
                      <a:pt x="535" y="176"/>
                    </a:lnTo>
                    <a:lnTo>
                      <a:pt x="553" y="194"/>
                    </a:lnTo>
                    <a:lnTo>
                      <a:pt x="571" y="212"/>
                    </a:lnTo>
                    <a:lnTo>
                      <a:pt x="571" y="215"/>
                    </a:lnTo>
                    <a:lnTo>
                      <a:pt x="573" y="215"/>
                    </a:lnTo>
                    <a:lnTo>
                      <a:pt x="590" y="233"/>
                    </a:lnTo>
                    <a:lnTo>
                      <a:pt x="609" y="252"/>
                    </a:lnTo>
                    <a:lnTo>
                      <a:pt x="609" y="254"/>
                    </a:lnTo>
                    <a:lnTo>
                      <a:pt x="610" y="254"/>
                    </a:lnTo>
                    <a:lnTo>
                      <a:pt x="627" y="273"/>
                    </a:lnTo>
                    <a:lnTo>
                      <a:pt x="645" y="291"/>
                    </a:lnTo>
                    <a:lnTo>
                      <a:pt x="645" y="292"/>
                    </a:lnTo>
                    <a:lnTo>
                      <a:pt x="629" y="308"/>
                    </a:lnTo>
                    <a:lnTo>
                      <a:pt x="626" y="308"/>
                    </a:lnTo>
                    <a:lnTo>
                      <a:pt x="626" y="309"/>
                    </a:lnTo>
                    <a:lnTo>
                      <a:pt x="607" y="326"/>
                    </a:lnTo>
                    <a:lnTo>
                      <a:pt x="589" y="344"/>
                    </a:lnTo>
                    <a:lnTo>
                      <a:pt x="570" y="362"/>
                    </a:lnTo>
                    <a:lnTo>
                      <a:pt x="567" y="362"/>
                    </a:lnTo>
                    <a:lnTo>
                      <a:pt x="567" y="363"/>
                    </a:lnTo>
                    <a:lnTo>
                      <a:pt x="551" y="379"/>
                    </a:lnTo>
                    <a:lnTo>
                      <a:pt x="549" y="379"/>
                    </a:lnTo>
                    <a:lnTo>
                      <a:pt x="549" y="380"/>
                    </a:lnTo>
                    <a:lnTo>
                      <a:pt x="530" y="397"/>
                    </a:lnTo>
                    <a:lnTo>
                      <a:pt x="511" y="414"/>
                    </a:lnTo>
                    <a:lnTo>
                      <a:pt x="493" y="433"/>
                    </a:lnTo>
                    <a:lnTo>
                      <a:pt x="490" y="433"/>
                    </a:lnTo>
                    <a:lnTo>
                      <a:pt x="490" y="434"/>
                    </a:lnTo>
                    <a:lnTo>
                      <a:pt x="474" y="450"/>
                    </a:lnTo>
                    <a:lnTo>
                      <a:pt x="472" y="450"/>
                    </a:lnTo>
                    <a:lnTo>
                      <a:pt x="472" y="451"/>
                    </a:lnTo>
                    <a:lnTo>
                      <a:pt x="453" y="468"/>
                    </a:lnTo>
                    <a:lnTo>
                      <a:pt x="434" y="485"/>
                    </a:lnTo>
                    <a:lnTo>
                      <a:pt x="416" y="503"/>
                    </a:lnTo>
                    <a:lnTo>
                      <a:pt x="413" y="503"/>
                    </a:lnTo>
                    <a:lnTo>
                      <a:pt x="413" y="505"/>
                    </a:lnTo>
                    <a:lnTo>
                      <a:pt x="397" y="521"/>
                    </a:lnTo>
                    <a:lnTo>
                      <a:pt x="394" y="521"/>
                    </a:lnTo>
                    <a:lnTo>
                      <a:pt x="394" y="522"/>
                    </a:lnTo>
                    <a:lnTo>
                      <a:pt x="376" y="539"/>
                    </a:lnTo>
                    <a:lnTo>
                      <a:pt x="357" y="556"/>
                    </a:lnTo>
                    <a:lnTo>
                      <a:pt x="338" y="574"/>
                    </a:lnTo>
                    <a:lnTo>
                      <a:pt x="336" y="574"/>
                    </a:lnTo>
                    <a:lnTo>
                      <a:pt x="336" y="576"/>
                    </a:lnTo>
                    <a:lnTo>
                      <a:pt x="320" y="591"/>
                    </a:lnTo>
                    <a:lnTo>
                      <a:pt x="317" y="591"/>
                    </a:lnTo>
                    <a:lnTo>
                      <a:pt x="317" y="593"/>
                    </a:lnTo>
                    <a:lnTo>
                      <a:pt x="299" y="610"/>
                    </a:lnTo>
                    <a:lnTo>
                      <a:pt x="280" y="627"/>
                    </a:lnTo>
                    <a:lnTo>
                      <a:pt x="261" y="645"/>
                    </a:lnTo>
                    <a:lnTo>
                      <a:pt x="259" y="645"/>
                    </a:lnTo>
                    <a:lnTo>
                      <a:pt x="259" y="646"/>
                    </a:lnTo>
                    <a:lnTo>
                      <a:pt x="243" y="662"/>
                    </a:lnTo>
                    <a:lnTo>
                      <a:pt x="240" y="662"/>
                    </a:lnTo>
                    <a:lnTo>
                      <a:pt x="240" y="663"/>
                    </a:lnTo>
                    <a:lnTo>
                      <a:pt x="221" y="681"/>
                    </a:lnTo>
                    <a:lnTo>
                      <a:pt x="203" y="698"/>
                    </a:lnTo>
                    <a:lnTo>
                      <a:pt x="184" y="716"/>
                    </a:lnTo>
                    <a:lnTo>
                      <a:pt x="181" y="716"/>
                    </a:lnTo>
                    <a:lnTo>
                      <a:pt x="181" y="717"/>
                    </a:lnTo>
                    <a:lnTo>
                      <a:pt x="165" y="733"/>
                    </a:lnTo>
                    <a:lnTo>
                      <a:pt x="163" y="733"/>
                    </a:lnTo>
                    <a:lnTo>
                      <a:pt x="163" y="734"/>
                    </a:lnTo>
                    <a:lnTo>
                      <a:pt x="144" y="751"/>
                    </a:lnTo>
                    <a:lnTo>
                      <a:pt x="126" y="768"/>
                    </a:lnTo>
                    <a:lnTo>
                      <a:pt x="107" y="787"/>
                    </a:lnTo>
                    <a:lnTo>
                      <a:pt x="104" y="787"/>
                    </a:lnTo>
                    <a:lnTo>
                      <a:pt x="104" y="788"/>
                    </a:lnTo>
                    <a:lnTo>
                      <a:pt x="88" y="804"/>
                    </a:lnTo>
                    <a:lnTo>
                      <a:pt x="86" y="804"/>
                    </a:lnTo>
                    <a:lnTo>
                      <a:pt x="86" y="805"/>
                    </a:lnTo>
                    <a:lnTo>
                      <a:pt x="67" y="822"/>
                    </a:lnTo>
                    <a:lnTo>
                      <a:pt x="48" y="839"/>
                    </a:lnTo>
                    <a:lnTo>
                      <a:pt x="30" y="858"/>
                    </a:lnTo>
                    <a:lnTo>
                      <a:pt x="27" y="858"/>
                    </a:lnTo>
                    <a:lnTo>
                      <a:pt x="27" y="859"/>
                    </a:lnTo>
                    <a:lnTo>
                      <a:pt x="11" y="875"/>
                    </a:lnTo>
                    <a:lnTo>
                      <a:pt x="8" y="875"/>
                    </a:lnTo>
                    <a:lnTo>
                      <a:pt x="8" y="876"/>
                    </a:lnTo>
                    <a:lnTo>
                      <a:pt x="0" y="884"/>
                    </a:lnTo>
                    <a:lnTo>
                      <a:pt x="60" y="884"/>
                    </a:lnTo>
                    <a:lnTo>
                      <a:pt x="60" y="882"/>
                    </a:lnTo>
                    <a:lnTo>
                      <a:pt x="74" y="872"/>
                    </a:lnTo>
                    <a:lnTo>
                      <a:pt x="74" y="871"/>
                    </a:lnTo>
                    <a:lnTo>
                      <a:pt x="84" y="860"/>
                    </a:lnTo>
                    <a:lnTo>
                      <a:pt x="87" y="860"/>
                    </a:lnTo>
                    <a:lnTo>
                      <a:pt x="87" y="859"/>
                    </a:lnTo>
                    <a:lnTo>
                      <a:pt x="103" y="843"/>
                    </a:lnTo>
                    <a:lnTo>
                      <a:pt x="106" y="843"/>
                    </a:lnTo>
                    <a:lnTo>
                      <a:pt x="106" y="842"/>
                    </a:lnTo>
                    <a:lnTo>
                      <a:pt x="124" y="825"/>
                    </a:lnTo>
                    <a:lnTo>
                      <a:pt x="143" y="808"/>
                    </a:lnTo>
                    <a:lnTo>
                      <a:pt x="161" y="789"/>
                    </a:lnTo>
                    <a:lnTo>
                      <a:pt x="164" y="789"/>
                    </a:lnTo>
                    <a:lnTo>
                      <a:pt x="164" y="788"/>
                    </a:lnTo>
                    <a:lnTo>
                      <a:pt x="180" y="772"/>
                    </a:lnTo>
                    <a:lnTo>
                      <a:pt x="183" y="772"/>
                    </a:lnTo>
                    <a:lnTo>
                      <a:pt x="183" y="771"/>
                    </a:lnTo>
                    <a:lnTo>
                      <a:pt x="201" y="754"/>
                    </a:lnTo>
                    <a:lnTo>
                      <a:pt x="220" y="737"/>
                    </a:lnTo>
                    <a:lnTo>
                      <a:pt x="239" y="719"/>
                    </a:lnTo>
                    <a:lnTo>
                      <a:pt x="241" y="719"/>
                    </a:lnTo>
                    <a:lnTo>
                      <a:pt x="241" y="717"/>
                    </a:lnTo>
                    <a:lnTo>
                      <a:pt x="257" y="701"/>
                    </a:lnTo>
                    <a:lnTo>
                      <a:pt x="260" y="701"/>
                    </a:lnTo>
                    <a:lnTo>
                      <a:pt x="260" y="700"/>
                    </a:lnTo>
                    <a:lnTo>
                      <a:pt x="279" y="683"/>
                    </a:lnTo>
                    <a:lnTo>
                      <a:pt x="297" y="666"/>
                    </a:lnTo>
                    <a:lnTo>
                      <a:pt x="316" y="648"/>
                    </a:lnTo>
                    <a:lnTo>
                      <a:pt x="318" y="648"/>
                    </a:lnTo>
                    <a:lnTo>
                      <a:pt x="318" y="646"/>
                    </a:lnTo>
                    <a:lnTo>
                      <a:pt x="334" y="631"/>
                    </a:lnTo>
                    <a:lnTo>
                      <a:pt x="337" y="631"/>
                    </a:lnTo>
                    <a:lnTo>
                      <a:pt x="337" y="629"/>
                    </a:lnTo>
                    <a:lnTo>
                      <a:pt x="356" y="612"/>
                    </a:lnTo>
                    <a:lnTo>
                      <a:pt x="374" y="595"/>
                    </a:lnTo>
                    <a:lnTo>
                      <a:pt x="393" y="577"/>
                    </a:lnTo>
                    <a:lnTo>
                      <a:pt x="396" y="577"/>
                    </a:lnTo>
                    <a:lnTo>
                      <a:pt x="396" y="576"/>
                    </a:lnTo>
                    <a:lnTo>
                      <a:pt x="412" y="560"/>
                    </a:lnTo>
                    <a:lnTo>
                      <a:pt x="414" y="560"/>
                    </a:lnTo>
                    <a:lnTo>
                      <a:pt x="414" y="559"/>
                    </a:lnTo>
                    <a:lnTo>
                      <a:pt x="433" y="542"/>
                    </a:lnTo>
                    <a:lnTo>
                      <a:pt x="452" y="524"/>
                    </a:lnTo>
                    <a:lnTo>
                      <a:pt x="470" y="506"/>
                    </a:lnTo>
                    <a:lnTo>
                      <a:pt x="473" y="506"/>
                    </a:lnTo>
                    <a:lnTo>
                      <a:pt x="473" y="505"/>
                    </a:lnTo>
                    <a:lnTo>
                      <a:pt x="489" y="489"/>
                    </a:lnTo>
                    <a:lnTo>
                      <a:pt x="491" y="489"/>
                    </a:lnTo>
                    <a:lnTo>
                      <a:pt x="491" y="488"/>
                    </a:lnTo>
                    <a:lnTo>
                      <a:pt x="510" y="471"/>
                    </a:lnTo>
                    <a:lnTo>
                      <a:pt x="529" y="454"/>
                    </a:lnTo>
                    <a:lnTo>
                      <a:pt x="547" y="435"/>
                    </a:lnTo>
                    <a:lnTo>
                      <a:pt x="550" y="435"/>
                    </a:lnTo>
                    <a:lnTo>
                      <a:pt x="550" y="434"/>
                    </a:lnTo>
                    <a:lnTo>
                      <a:pt x="566" y="418"/>
                    </a:lnTo>
                    <a:lnTo>
                      <a:pt x="569" y="418"/>
                    </a:lnTo>
                    <a:lnTo>
                      <a:pt x="569" y="417"/>
                    </a:lnTo>
                    <a:lnTo>
                      <a:pt x="587" y="400"/>
                    </a:lnTo>
                    <a:lnTo>
                      <a:pt x="606" y="383"/>
                    </a:lnTo>
                    <a:lnTo>
                      <a:pt x="625" y="365"/>
                    </a:lnTo>
                    <a:lnTo>
                      <a:pt x="627" y="365"/>
                    </a:lnTo>
                    <a:lnTo>
                      <a:pt x="627" y="363"/>
                    </a:lnTo>
                    <a:lnTo>
                      <a:pt x="643" y="347"/>
                    </a:lnTo>
                    <a:lnTo>
                      <a:pt x="646" y="347"/>
                    </a:lnTo>
                    <a:lnTo>
                      <a:pt x="646" y="346"/>
                    </a:lnTo>
                    <a:lnTo>
                      <a:pt x="656" y="337"/>
                    </a:lnTo>
                    <a:lnTo>
                      <a:pt x="656" y="245"/>
                    </a:lnTo>
                    <a:lnTo>
                      <a:pt x="655" y="245"/>
                    </a:lnTo>
                    <a:lnTo>
                      <a:pt x="650" y="240"/>
                    </a:lnTo>
                    <a:lnTo>
                      <a:pt x="650" y="237"/>
                    </a:lnTo>
                    <a:lnTo>
                      <a:pt x="649" y="237"/>
                    </a:lnTo>
                    <a:lnTo>
                      <a:pt x="633" y="222"/>
                    </a:lnTo>
                    <a:lnTo>
                      <a:pt x="633" y="219"/>
                    </a:lnTo>
                    <a:lnTo>
                      <a:pt x="631" y="219"/>
                    </a:lnTo>
                    <a:lnTo>
                      <a:pt x="614" y="201"/>
                    </a:lnTo>
                    <a:lnTo>
                      <a:pt x="597" y="182"/>
                    </a:lnTo>
                    <a:lnTo>
                      <a:pt x="579" y="164"/>
                    </a:lnTo>
                    <a:lnTo>
                      <a:pt x="562" y="146"/>
                    </a:lnTo>
                    <a:lnTo>
                      <a:pt x="545" y="127"/>
                    </a:lnTo>
                    <a:lnTo>
                      <a:pt x="526" y="109"/>
                    </a:lnTo>
                    <a:lnTo>
                      <a:pt x="526" y="106"/>
                    </a:lnTo>
                    <a:lnTo>
                      <a:pt x="525" y="106"/>
                    </a:lnTo>
                    <a:lnTo>
                      <a:pt x="509" y="90"/>
                    </a:lnTo>
                    <a:lnTo>
                      <a:pt x="509" y="88"/>
                    </a:lnTo>
                    <a:lnTo>
                      <a:pt x="507" y="88"/>
                    </a:lnTo>
                    <a:lnTo>
                      <a:pt x="491" y="72"/>
                    </a:lnTo>
                    <a:lnTo>
                      <a:pt x="491" y="69"/>
                    </a:lnTo>
                    <a:lnTo>
                      <a:pt x="490" y="69"/>
                    </a:lnTo>
                    <a:lnTo>
                      <a:pt x="474" y="54"/>
                    </a:lnTo>
                    <a:lnTo>
                      <a:pt x="474" y="51"/>
                    </a:lnTo>
                    <a:lnTo>
                      <a:pt x="473" y="51"/>
                    </a:lnTo>
                    <a:lnTo>
                      <a:pt x="457" y="35"/>
                    </a:lnTo>
                    <a:lnTo>
                      <a:pt x="457" y="33"/>
                    </a:lnTo>
                    <a:lnTo>
                      <a:pt x="456" y="33"/>
                    </a:lnTo>
                    <a:lnTo>
                      <a:pt x="438" y="14"/>
                    </a:lnTo>
                    <a:lnTo>
                      <a:pt x="425" y="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6E6E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1" name="Freeform 2267"/>
              <p:cNvSpPr>
                <a:spLocks/>
              </p:cNvSpPr>
              <p:nvPr/>
            </p:nvSpPr>
            <p:spPr bwMode="auto">
              <a:xfrm>
                <a:off x="3313" y="1469"/>
                <a:ext cx="88" cy="94"/>
              </a:xfrm>
              <a:custGeom>
                <a:avLst/>
                <a:gdLst>
                  <a:gd name="T0" fmla="*/ 0 w 265"/>
                  <a:gd name="T1" fmla="*/ 0 h 281"/>
                  <a:gd name="T2" fmla="*/ 0 w 265"/>
                  <a:gd name="T3" fmla="*/ 20 h 281"/>
                  <a:gd name="T4" fmla="*/ 1 w 265"/>
                  <a:gd name="T5" fmla="*/ 20 h 281"/>
                  <a:gd name="T6" fmla="*/ 1 w 265"/>
                  <a:gd name="T7" fmla="*/ 21 h 281"/>
                  <a:gd name="T8" fmla="*/ 1 w 265"/>
                  <a:gd name="T9" fmla="*/ 21 h 281"/>
                  <a:gd name="T10" fmla="*/ 7 w 265"/>
                  <a:gd name="T11" fmla="*/ 27 h 281"/>
                  <a:gd name="T12" fmla="*/ 13 w 265"/>
                  <a:gd name="T13" fmla="*/ 33 h 281"/>
                  <a:gd name="T14" fmla="*/ 13 w 265"/>
                  <a:gd name="T15" fmla="*/ 34 h 281"/>
                  <a:gd name="T16" fmla="*/ 13 w 265"/>
                  <a:gd name="T17" fmla="*/ 34 h 281"/>
                  <a:gd name="T18" fmla="*/ 19 w 265"/>
                  <a:gd name="T19" fmla="*/ 39 h 281"/>
                  <a:gd name="T20" fmla="*/ 19 w 265"/>
                  <a:gd name="T21" fmla="*/ 40 h 281"/>
                  <a:gd name="T22" fmla="*/ 19 w 265"/>
                  <a:gd name="T23" fmla="*/ 40 h 281"/>
                  <a:gd name="T24" fmla="*/ 25 w 265"/>
                  <a:gd name="T25" fmla="*/ 46 h 281"/>
                  <a:gd name="T26" fmla="*/ 31 w 265"/>
                  <a:gd name="T27" fmla="*/ 52 h 281"/>
                  <a:gd name="T28" fmla="*/ 31 w 265"/>
                  <a:gd name="T29" fmla="*/ 53 h 281"/>
                  <a:gd name="T30" fmla="*/ 32 w 265"/>
                  <a:gd name="T31" fmla="*/ 53 h 281"/>
                  <a:gd name="T32" fmla="*/ 37 w 265"/>
                  <a:gd name="T33" fmla="*/ 59 h 281"/>
                  <a:gd name="T34" fmla="*/ 44 w 265"/>
                  <a:gd name="T35" fmla="*/ 66 h 281"/>
                  <a:gd name="T36" fmla="*/ 44 w 265"/>
                  <a:gd name="T37" fmla="*/ 66 h 281"/>
                  <a:gd name="T38" fmla="*/ 44 w 265"/>
                  <a:gd name="T39" fmla="*/ 66 h 281"/>
                  <a:gd name="T40" fmla="*/ 49 w 265"/>
                  <a:gd name="T41" fmla="*/ 72 h 281"/>
                  <a:gd name="T42" fmla="*/ 55 w 265"/>
                  <a:gd name="T43" fmla="*/ 79 h 281"/>
                  <a:gd name="T44" fmla="*/ 61 w 265"/>
                  <a:gd name="T45" fmla="*/ 85 h 281"/>
                  <a:gd name="T46" fmla="*/ 61 w 265"/>
                  <a:gd name="T47" fmla="*/ 86 h 281"/>
                  <a:gd name="T48" fmla="*/ 62 w 265"/>
                  <a:gd name="T49" fmla="*/ 86 h 281"/>
                  <a:gd name="T50" fmla="*/ 68 w 265"/>
                  <a:gd name="T51" fmla="*/ 92 h 281"/>
                  <a:gd name="T52" fmla="*/ 69 w 265"/>
                  <a:gd name="T53" fmla="*/ 94 h 281"/>
                  <a:gd name="T54" fmla="*/ 88 w 265"/>
                  <a:gd name="T55" fmla="*/ 94 h 281"/>
                  <a:gd name="T56" fmla="*/ 83 w 265"/>
                  <a:gd name="T57" fmla="*/ 89 h 281"/>
                  <a:gd name="T58" fmla="*/ 77 w 265"/>
                  <a:gd name="T59" fmla="*/ 83 h 281"/>
                  <a:gd name="T60" fmla="*/ 72 w 265"/>
                  <a:gd name="T61" fmla="*/ 76 h 281"/>
                  <a:gd name="T62" fmla="*/ 66 w 265"/>
                  <a:gd name="T63" fmla="*/ 70 h 281"/>
                  <a:gd name="T64" fmla="*/ 60 w 265"/>
                  <a:gd name="T65" fmla="*/ 64 h 281"/>
                  <a:gd name="T66" fmla="*/ 60 w 265"/>
                  <a:gd name="T67" fmla="*/ 63 h 281"/>
                  <a:gd name="T68" fmla="*/ 59 w 265"/>
                  <a:gd name="T69" fmla="*/ 63 h 281"/>
                  <a:gd name="T70" fmla="*/ 54 w 265"/>
                  <a:gd name="T71" fmla="*/ 58 h 281"/>
                  <a:gd name="T72" fmla="*/ 54 w 265"/>
                  <a:gd name="T73" fmla="*/ 57 h 281"/>
                  <a:gd name="T74" fmla="*/ 53 w 265"/>
                  <a:gd name="T75" fmla="*/ 57 h 281"/>
                  <a:gd name="T76" fmla="*/ 48 w 265"/>
                  <a:gd name="T77" fmla="*/ 52 h 281"/>
                  <a:gd name="T78" fmla="*/ 48 w 265"/>
                  <a:gd name="T79" fmla="*/ 51 h 281"/>
                  <a:gd name="T80" fmla="*/ 48 w 265"/>
                  <a:gd name="T81" fmla="*/ 51 h 281"/>
                  <a:gd name="T82" fmla="*/ 43 w 265"/>
                  <a:gd name="T83" fmla="*/ 46 h 281"/>
                  <a:gd name="T84" fmla="*/ 43 w 265"/>
                  <a:gd name="T85" fmla="*/ 45 h 281"/>
                  <a:gd name="T86" fmla="*/ 42 w 265"/>
                  <a:gd name="T87" fmla="*/ 45 h 281"/>
                  <a:gd name="T88" fmla="*/ 37 w 265"/>
                  <a:gd name="T89" fmla="*/ 39 h 281"/>
                  <a:gd name="T90" fmla="*/ 37 w 265"/>
                  <a:gd name="T91" fmla="*/ 39 h 281"/>
                  <a:gd name="T92" fmla="*/ 37 w 265"/>
                  <a:gd name="T93" fmla="*/ 39 h 281"/>
                  <a:gd name="T94" fmla="*/ 31 w 265"/>
                  <a:gd name="T95" fmla="*/ 33 h 281"/>
                  <a:gd name="T96" fmla="*/ 31 w 265"/>
                  <a:gd name="T97" fmla="*/ 32 h 281"/>
                  <a:gd name="T98" fmla="*/ 31 w 265"/>
                  <a:gd name="T99" fmla="*/ 32 h 281"/>
                  <a:gd name="T100" fmla="*/ 25 w 265"/>
                  <a:gd name="T101" fmla="*/ 26 h 281"/>
                  <a:gd name="T102" fmla="*/ 19 w 265"/>
                  <a:gd name="T103" fmla="*/ 20 h 281"/>
                  <a:gd name="T104" fmla="*/ 13 w 265"/>
                  <a:gd name="T105" fmla="*/ 14 h 281"/>
                  <a:gd name="T106" fmla="*/ 8 w 265"/>
                  <a:gd name="T107" fmla="*/ 8 h 281"/>
                  <a:gd name="T108" fmla="*/ 2 w 265"/>
                  <a:gd name="T109" fmla="*/ 2 h 281"/>
                  <a:gd name="T110" fmla="*/ 1 w 265"/>
                  <a:gd name="T111" fmla="*/ 0 h 281"/>
                  <a:gd name="T112" fmla="*/ 0 w 265"/>
                  <a:gd name="T113" fmla="*/ 0 h 28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65"/>
                  <a:gd name="T172" fmla="*/ 0 h 281"/>
                  <a:gd name="T173" fmla="*/ 265 w 265"/>
                  <a:gd name="T174" fmla="*/ 281 h 28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65" h="281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2" y="62"/>
                    </a:lnTo>
                    <a:lnTo>
                      <a:pt x="3" y="62"/>
                    </a:lnTo>
                    <a:lnTo>
                      <a:pt x="20" y="80"/>
                    </a:lnTo>
                    <a:lnTo>
                      <a:pt x="39" y="98"/>
                    </a:lnTo>
                    <a:lnTo>
                      <a:pt x="39" y="101"/>
                    </a:lnTo>
                    <a:lnTo>
                      <a:pt x="40" y="101"/>
                    </a:lnTo>
                    <a:lnTo>
                      <a:pt x="56" y="117"/>
                    </a:lnTo>
                    <a:lnTo>
                      <a:pt x="56" y="119"/>
                    </a:lnTo>
                    <a:lnTo>
                      <a:pt x="58" y="119"/>
                    </a:lnTo>
                    <a:lnTo>
                      <a:pt x="75" y="138"/>
                    </a:lnTo>
                    <a:lnTo>
                      <a:pt x="94" y="156"/>
                    </a:lnTo>
                    <a:lnTo>
                      <a:pt x="94" y="159"/>
                    </a:lnTo>
                    <a:lnTo>
                      <a:pt x="95" y="159"/>
                    </a:lnTo>
                    <a:lnTo>
                      <a:pt x="112" y="177"/>
                    </a:lnTo>
                    <a:lnTo>
                      <a:pt x="131" y="196"/>
                    </a:lnTo>
                    <a:lnTo>
                      <a:pt x="131" y="198"/>
                    </a:lnTo>
                    <a:lnTo>
                      <a:pt x="132" y="198"/>
                    </a:lnTo>
                    <a:lnTo>
                      <a:pt x="149" y="216"/>
                    </a:lnTo>
                    <a:lnTo>
                      <a:pt x="167" y="235"/>
                    </a:lnTo>
                    <a:lnTo>
                      <a:pt x="185" y="253"/>
                    </a:lnTo>
                    <a:lnTo>
                      <a:pt x="185" y="256"/>
                    </a:lnTo>
                    <a:lnTo>
                      <a:pt x="187" y="256"/>
                    </a:lnTo>
                    <a:lnTo>
                      <a:pt x="204" y="274"/>
                    </a:lnTo>
                    <a:lnTo>
                      <a:pt x="209" y="281"/>
                    </a:lnTo>
                    <a:lnTo>
                      <a:pt x="265" y="281"/>
                    </a:lnTo>
                    <a:lnTo>
                      <a:pt x="251" y="265"/>
                    </a:lnTo>
                    <a:lnTo>
                      <a:pt x="233" y="247"/>
                    </a:lnTo>
                    <a:lnTo>
                      <a:pt x="216" y="228"/>
                    </a:lnTo>
                    <a:lnTo>
                      <a:pt x="199" y="210"/>
                    </a:lnTo>
                    <a:lnTo>
                      <a:pt x="180" y="192"/>
                    </a:lnTo>
                    <a:lnTo>
                      <a:pt x="180" y="189"/>
                    </a:lnTo>
                    <a:lnTo>
                      <a:pt x="179" y="189"/>
                    </a:lnTo>
                    <a:lnTo>
                      <a:pt x="163" y="173"/>
                    </a:lnTo>
                    <a:lnTo>
                      <a:pt x="163" y="171"/>
                    </a:lnTo>
                    <a:lnTo>
                      <a:pt x="161" y="171"/>
                    </a:lnTo>
                    <a:lnTo>
                      <a:pt x="145" y="155"/>
                    </a:lnTo>
                    <a:lnTo>
                      <a:pt x="145" y="152"/>
                    </a:lnTo>
                    <a:lnTo>
                      <a:pt x="144" y="152"/>
                    </a:lnTo>
                    <a:lnTo>
                      <a:pt x="128" y="137"/>
                    </a:lnTo>
                    <a:lnTo>
                      <a:pt x="128" y="134"/>
                    </a:lnTo>
                    <a:lnTo>
                      <a:pt x="127" y="134"/>
                    </a:lnTo>
                    <a:lnTo>
                      <a:pt x="111" y="118"/>
                    </a:lnTo>
                    <a:lnTo>
                      <a:pt x="111" y="116"/>
                    </a:lnTo>
                    <a:lnTo>
                      <a:pt x="110" y="116"/>
                    </a:lnTo>
                    <a:lnTo>
                      <a:pt x="94" y="100"/>
                    </a:lnTo>
                    <a:lnTo>
                      <a:pt x="94" y="97"/>
                    </a:lnTo>
                    <a:lnTo>
                      <a:pt x="92" y="97"/>
                    </a:lnTo>
                    <a:lnTo>
                      <a:pt x="75" y="79"/>
                    </a:lnTo>
                    <a:lnTo>
                      <a:pt x="58" y="60"/>
                    </a:lnTo>
                    <a:lnTo>
                      <a:pt x="40" y="42"/>
                    </a:lnTo>
                    <a:lnTo>
                      <a:pt x="23" y="24"/>
                    </a:lnTo>
                    <a:lnTo>
                      <a:pt x="6" y="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E6E6E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2" name="Freeform 2268"/>
              <p:cNvSpPr>
                <a:spLocks/>
              </p:cNvSpPr>
              <p:nvPr/>
            </p:nvSpPr>
            <p:spPr bwMode="auto">
              <a:xfrm>
                <a:off x="3472" y="1268"/>
                <a:ext cx="234" cy="295"/>
              </a:xfrm>
              <a:custGeom>
                <a:avLst/>
                <a:gdLst>
                  <a:gd name="T0" fmla="*/ 139 w 704"/>
                  <a:gd name="T1" fmla="*/ 17 h 884"/>
                  <a:gd name="T2" fmla="*/ 162 w 704"/>
                  <a:gd name="T3" fmla="*/ 41 h 884"/>
                  <a:gd name="T4" fmla="*/ 175 w 704"/>
                  <a:gd name="T5" fmla="*/ 54 h 884"/>
                  <a:gd name="T6" fmla="*/ 186 w 704"/>
                  <a:gd name="T7" fmla="*/ 66 h 884"/>
                  <a:gd name="T8" fmla="*/ 191 w 704"/>
                  <a:gd name="T9" fmla="*/ 73 h 884"/>
                  <a:gd name="T10" fmla="*/ 198 w 704"/>
                  <a:gd name="T11" fmla="*/ 79 h 884"/>
                  <a:gd name="T12" fmla="*/ 209 w 704"/>
                  <a:gd name="T13" fmla="*/ 90 h 884"/>
                  <a:gd name="T14" fmla="*/ 214 w 704"/>
                  <a:gd name="T15" fmla="*/ 97 h 884"/>
                  <a:gd name="T16" fmla="*/ 203 w 704"/>
                  <a:gd name="T17" fmla="*/ 108 h 884"/>
                  <a:gd name="T18" fmla="*/ 190 w 704"/>
                  <a:gd name="T19" fmla="*/ 120 h 884"/>
                  <a:gd name="T20" fmla="*/ 177 w 704"/>
                  <a:gd name="T21" fmla="*/ 132 h 884"/>
                  <a:gd name="T22" fmla="*/ 164 w 704"/>
                  <a:gd name="T23" fmla="*/ 143 h 884"/>
                  <a:gd name="T24" fmla="*/ 152 w 704"/>
                  <a:gd name="T25" fmla="*/ 155 h 884"/>
                  <a:gd name="T26" fmla="*/ 138 w 704"/>
                  <a:gd name="T27" fmla="*/ 167 h 884"/>
                  <a:gd name="T28" fmla="*/ 126 w 704"/>
                  <a:gd name="T29" fmla="*/ 179 h 884"/>
                  <a:gd name="T30" fmla="*/ 113 w 704"/>
                  <a:gd name="T31" fmla="*/ 191 h 884"/>
                  <a:gd name="T32" fmla="*/ 100 w 704"/>
                  <a:gd name="T33" fmla="*/ 203 h 884"/>
                  <a:gd name="T34" fmla="*/ 93 w 704"/>
                  <a:gd name="T35" fmla="*/ 208 h 884"/>
                  <a:gd name="T36" fmla="*/ 75 w 704"/>
                  <a:gd name="T37" fmla="*/ 226 h 884"/>
                  <a:gd name="T38" fmla="*/ 67 w 704"/>
                  <a:gd name="T39" fmla="*/ 232 h 884"/>
                  <a:gd name="T40" fmla="*/ 49 w 704"/>
                  <a:gd name="T41" fmla="*/ 250 h 884"/>
                  <a:gd name="T42" fmla="*/ 42 w 704"/>
                  <a:gd name="T43" fmla="*/ 256 h 884"/>
                  <a:gd name="T44" fmla="*/ 23 w 704"/>
                  <a:gd name="T45" fmla="*/ 273 h 884"/>
                  <a:gd name="T46" fmla="*/ 16 w 704"/>
                  <a:gd name="T47" fmla="*/ 279 h 884"/>
                  <a:gd name="T48" fmla="*/ 0 w 704"/>
                  <a:gd name="T49" fmla="*/ 295 h 884"/>
                  <a:gd name="T50" fmla="*/ 29 w 704"/>
                  <a:gd name="T51" fmla="*/ 287 h 884"/>
                  <a:gd name="T52" fmla="*/ 41 w 704"/>
                  <a:gd name="T53" fmla="*/ 275 h 884"/>
                  <a:gd name="T54" fmla="*/ 55 w 704"/>
                  <a:gd name="T55" fmla="*/ 263 h 884"/>
                  <a:gd name="T56" fmla="*/ 67 w 704"/>
                  <a:gd name="T57" fmla="*/ 251 h 884"/>
                  <a:gd name="T58" fmla="*/ 80 w 704"/>
                  <a:gd name="T59" fmla="*/ 239 h 884"/>
                  <a:gd name="T60" fmla="*/ 92 w 704"/>
                  <a:gd name="T61" fmla="*/ 228 h 884"/>
                  <a:gd name="T62" fmla="*/ 106 w 704"/>
                  <a:gd name="T63" fmla="*/ 216 h 884"/>
                  <a:gd name="T64" fmla="*/ 118 w 704"/>
                  <a:gd name="T65" fmla="*/ 204 h 884"/>
                  <a:gd name="T66" fmla="*/ 131 w 704"/>
                  <a:gd name="T67" fmla="*/ 192 h 884"/>
                  <a:gd name="T68" fmla="*/ 144 w 704"/>
                  <a:gd name="T69" fmla="*/ 180 h 884"/>
                  <a:gd name="T70" fmla="*/ 157 w 704"/>
                  <a:gd name="T71" fmla="*/ 169 h 884"/>
                  <a:gd name="T72" fmla="*/ 170 w 704"/>
                  <a:gd name="T73" fmla="*/ 157 h 884"/>
                  <a:gd name="T74" fmla="*/ 182 w 704"/>
                  <a:gd name="T75" fmla="*/ 145 h 884"/>
                  <a:gd name="T76" fmla="*/ 195 w 704"/>
                  <a:gd name="T77" fmla="*/ 133 h 884"/>
                  <a:gd name="T78" fmla="*/ 208 w 704"/>
                  <a:gd name="T79" fmla="*/ 121 h 884"/>
                  <a:gd name="T80" fmla="*/ 221 w 704"/>
                  <a:gd name="T81" fmla="*/ 109 h 884"/>
                  <a:gd name="T82" fmla="*/ 234 w 704"/>
                  <a:gd name="T83" fmla="*/ 97 h 884"/>
                  <a:gd name="T84" fmla="*/ 228 w 704"/>
                  <a:gd name="T85" fmla="*/ 90 h 884"/>
                  <a:gd name="T86" fmla="*/ 216 w 704"/>
                  <a:gd name="T87" fmla="*/ 77 h 884"/>
                  <a:gd name="T88" fmla="*/ 203 w 704"/>
                  <a:gd name="T89" fmla="*/ 64 h 884"/>
                  <a:gd name="T90" fmla="*/ 185 w 704"/>
                  <a:gd name="T91" fmla="*/ 46 h 884"/>
                  <a:gd name="T92" fmla="*/ 173 w 704"/>
                  <a:gd name="T93" fmla="*/ 33 h 884"/>
                  <a:gd name="T94" fmla="*/ 161 w 704"/>
                  <a:gd name="T95" fmla="*/ 20 h 884"/>
                  <a:gd name="T96" fmla="*/ 149 w 704"/>
                  <a:gd name="T97" fmla="*/ 7 h 88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704"/>
                  <a:gd name="T148" fmla="*/ 0 h 884"/>
                  <a:gd name="T149" fmla="*/ 704 w 704"/>
                  <a:gd name="T150" fmla="*/ 884 h 884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704" h="884">
                    <a:moveTo>
                      <a:pt x="372" y="0"/>
                    </a:moveTo>
                    <a:lnTo>
                      <a:pt x="384" y="13"/>
                    </a:lnTo>
                    <a:lnTo>
                      <a:pt x="402" y="31"/>
                    </a:lnTo>
                    <a:lnTo>
                      <a:pt x="419" y="50"/>
                    </a:lnTo>
                    <a:lnTo>
                      <a:pt x="436" y="68"/>
                    </a:lnTo>
                    <a:lnTo>
                      <a:pt x="454" y="87"/>
                    </a:lnTo>
                    <a:lnTo>
                      <a:pt x="471" y="105"/>
                    </a:lnTo>
                    <a:lnTo>
                      <a:pt x="488" y="123"/>
                    </a:lnTo>
                    <a:lnTo>
                      <a:pt x="506" y="142"/>
                    </a:lnTo>
                    <a:lnTo>
                      <a:pt x="524" y="160"/>
                    </a:lnTo>
                    <a:lnTo>
                      <a:pt x="524" y="163"/>
                    </a:lnTo>
                    <a:lnTo>
                      <a:pt x="526" y="163"/>
                    </a:lnTo>
                    <a:lnTo>
                      <a:pt x="541" y="178"/>
                    </a:lnTo>
                    <a:lnTo>
                      <a:pt x="541" y="181"/>
                    </a:lnTo>
                    <a:lnTo>
                      <a:pt x="543" y="181"/>
                    </a:lnTo>
                    <a:lnTo>
                      <a:pt x="559" y="197"/>
                    </a:lnTo>
                    <a:lnTo>
                      <a:pt x="559" y="199"/>
                    </a:lnTo>
                    <a:lnTo>
                      <a:pt x="560" y="199"/>
                    </a:lnTo>
                    <a:lnTo>
                      <a:pt x="576" y="215"/>
                    </a:lnTo>
                    <a:lnTo>
                      <a:pt x="576" y="218"/>
                    </a:lnTo>
                    <a:lnTo>
                      <a:pt x="577" y="218"/>
                    </a:lnTo>
                    <a:lnTo>
                      <a:pt x="593" y="233"/>
                    </a:lnTo>
                    <a:lnTo>
                      <a:pt x="593" y="236"/>
                    </a:lnTo>
                    <a:lnTo>
                      <a:pt x="595" y="236"/>
                    </a:lnTo>
                    <a:lnTo>
                      <a:pt x="611" y="252"/>
                    </a:lnTo>
                    <a:lnTo>
                      <a:pt x="611" y="254"/>
                    </a:lnTo>
                    <a:lnTo>
                      <a:pt x="612" y="254"/>
                    </a:lnTo>
                    <a:lnTo>
                      <a:pt x="628" y="270"/>
                    </a:lnTo>
                    <a:lnTo>
                      <a:pt x="628" y="273"/>
                    </a:lnTo>
                    <a:lnTo>
                      <a:pt x="629" y="273"/>
                    </a:lnTo>
                    <a:lnTo>
                      <a:pt x="645" y="288"/>
                    </a:lnTo>
                    <a:lnTo>
                      <a:pt x="645" y="291"/>
                    </a:lnTo>
                    <a:lnTo>
                      <a:pt x="629" y="307"/>
                    </a:lnTo>
                    <a:lnTo>
                      <a:pt x="627" y="307"/>
                    </a:lnTo>
                    <a:lnTo>
                      <a:pt x="627" y="308"/>
                    </a:lnTo>
                    <a:lnTo>
                      <a:pt x="611" y="324"/>
                    </a:lnTo>
                    <a:lnTo>
                      <a:pt x="608" y="324"/>
                    </a:lnTo>
                    <a:lnTo>
                      <a:pt x="608" y="325"/>
                    </a:lnTo>
                    <a:lnTo>
                      <a:pt x="589" y="342"/>
                    </a:lnTo>
                    <a:lnTo>
                      <a:pt x="571" y="359"/>
                    </a:lnTo>
                    <a:lnTo>
                      <a:pt x="552" y="378"/>
                    </a:lnTo>
                    <a:lnTo>
                      <a:pt x="549" y="378"/>
                    </a:lnTo>
                    <a:lnTo>
                      <a:pt x="549" y="379"/>
                    </a:lnTo>
                    <a:lnTo>
                      <a:pt x="534" y="395"/>
                    </a:lnTo>
                    <a:lnTo>
                      <a:pt x="531" y="395"/>
                    </a:lnTo>
                    <a:lnTo>
                      <a:pt x="531" y="396"/>
                    </a:lnTo>
                    <a:lnTo>
                      <a:pt x="512" y="413"/>
                    </a:lnTo>
                    <a:lnTo>
                      <a:pt x="494" y="430"/>
                    </a:lnTo>
                    <a:lnTo>
                      <a:pt x="475" y="448"/>
                    </a:lnTo>
                    <a:lnTo>
                      <a:pt x="472" y="448"/>
                    </a:lnTo>
                    <a:lnTo>
                      <a:pt x="472" y="450"/>
                    </a:lnTo>
                    <a:lnTo>
                      <a:pt x="456" y="465"/>
                    </a:lnTo>
                    <a:lnTo>
                      <a:pt x="454" y="465"/>
                    </a:lnTo>
                    <a:lnTo>
                      <a:pt x="454" y="467"/>
                    </a:lnTo>
                    <a:lnTo>
                      <a:pt x="435" y="484"/>
                    </a:lnTo>
                    <a:lnTo>
                      <a:pt x="416" y="501"/>
                    </a:lnTo>
                    <a:lnTo>
                      <a:pt x="398" y="519"/>
                    </a:lnTo>
                    <a:lnTo>
                      <a:pt x="395" y="519"/>
                    </a:lnTo>
                    <a:lnTo>
                      <a:pt x="395" y="521"/>
                    </a:lnTo>
                    <a:lnTo>
                      <a:pt x="379" y="536"/>
                    </a:lnTo>
                    <a:lnTo>
                      <a:pt x="376" y="536"/>
                    </a:lnTo>
                    <a:lnTo>
                      <a:pt x="376" y="538"/>
                    </a:lnTo>
                    <a:lnTo>
                      <a:pt x="358" y="555"/>
                    </a:lnTo>
                    <a:lnTo>
                      <a:pt x="339" y="572"/>
                    </a:lnTo>
                    <a:lnTo>
                      <a:pt x="321" y="590"/>
                    </a:lnTo>
                    <a:lnTo>
                      <a:pt x="318" y="590"/>
                    </a:lnTo>
                    <a:lnTo>
                      <a:pt x="318" y="591"/>
                    </a:lnTo>
                    <a:lnTo>
                      <a:pt x="302" y="607"/>
                    </a:lnTo>
                    <a:lnTo>
                      <a:pt x="299" y="607"/>
                    </a:lnTo>
                    <a:lnTo>
                      <a:pt x="299" y="608"/>
                    </a:lnTo>
                    <a:lnTo>
                      <a:pt x="283" y="624"/>
                    </a:lnTo>
                    <a:lnTo>
                      <a:pt x="281" y="624"/>
                    </a:lnTo>
                    <a:lnTo>
                      <a:pt x="281" y="625"/>
                    </a:lnTo>
                    <a:lnTo>
                      <a:pt x="262" y="642"/>
                    </a:lnTo>
                    <a:lnTo>
                      <a:pt x="243" y="660"/>
                    </a:lnTo>
                    <a:lnTo>
                      <a:pt x="225" y="678"/>
                    </a:lnTo>
                    <a:lnTo>
                      <a:pt x="222" y="678"/>
                    </a:lnTo>
                    <a:lnTo>
                      <a:pt x="222" y="679"/>
                    </a:lnTo>
                    <a:lnTo>
                      <a:pt x="206" y="695"/>
                    </a:lnTo>
                    <a:lnTo>
                      <a:pt x="203" y="695"/>
                    </a:lnTo>
                    <a:lnTo>
                      <a:pt x="203" y="696"/>
                    </a:lnTo>
                    <a:lnTo>
                      <a:pt x="185" y="713"/>
                    </a:lnTo>
                    <a:lnTo>
                      <a:pt x="166" y="730"/>
                    </a:lnTo>
                    <a:lnTo>
                      <a:pt x="148" y="749"/>
                    </a:lnTo>
                    <a:lnTo>
                      <a:pt x="145" y="749"/>
                    </a:lnTo>
                    <a:lnTo>
                      <a:pt x="145" y="750"/>
                    </a:lnTo>
                    <a:lnTo>
                      <a:pt x="129" y="766"/>
                    </a:lnTo>
                    <a:lnTo>
                      <a:pt x="126" y="766"/>
                    </a:lnTo>
                    <a:lnTo>
                      <a:pt x="126" y="767"/>
                    </a:lnTo>
                    <a:lnTo>
                      <a:pt x="108" y="784"/>
                    </a:lnTo>
                    <a:lnTo>
                      <a:pt x="89" y="801"/>
                    </a:lnTo>
                    <a:lnTo>
                      <a:pt x="70" y="819"/>
                    </a:lnTo>
                    <a:lnTo>
                      <a:pt x="68" y="819"/>
                    </a:lnTo>
                    <a:lnTo>
                      <a:pt x="68" y="821"/>
                    </a:lnTo>
                    <a:lnTo>
                      <a:pt x="52" y="837"/>
                    </a:lnTo>
                    <a:lnTo>
                      <a:pt x="49" y="837"/>
                    </a:lnTo>
                    <a:lnTo>
                      <a:pt x="49" y="838"/>
                    </a:lnTo>
                    <a:lnTo>
                      <a:pt x="30" y="855"/>
                    </a:lnTo>
                    <a:lnTo>
                      <a:pt x="12" y="872"/>
                    </a:lnTo>
                    <a:lnTo>
                      <a:pt x="0" y="884"/>
                    </a:lnTo>
                    <a:lnTo>
                      <a:pt x="60" y="884"/>
                    </a:lnTo>
                    <a:lnTo>
                      <a:pt x="60" y="882"/>
                    </a:lnTo>
                    <a:lnTo>
                      <a:pt x="68" y="876"/>
                    </a:lnTo>
                    <a:lnTo>
                      <a:pt x="86" y="859"/>
                    </a:lnTo>
                    <a:lnTo>
                      <a:pt x="105" y="840"/>
                    </a:lnTo>
                    <a:lnTo>
                      <a:pt x="108" y="840"/>
                    </a:lnTo>
                    <a:lnTo>
                      <a:pt x="108" y="839"/>
                    </a:lnTo>
                    <a:lnTo>
                      <a:pt x="124" y="823"/>
                    </a:lnTo>
                    <a:lnTo>
                      <a:pt x="126" y="823"/>
                    </a:lnTo>
                    <a:lnTo>
                      <a:pt x="126" y="822"/>
                    </a:lnTo>
                    <a:lnTo>
                      <a:pt x="145" y="805"/>
                    </a:lnTo>
                    <a:lnTo>
                      <a:pt x="164" y="788"/>
                    </a:lnTo>
                    <a:lnTo>
                      <a:pt x="182" y="770"/>
                    </a:lnTo>
                    <a:lnTo>
                      <a:pt x="185" y="770"/>
                    </a:lnTo>
                    <a:lnTo>
                      <a:pt x="185" y="768"/>
                    </a:lnTo>
                    <a:lnTo>
                      <a:pt x="201" y="753"/>
                    </a:lnTo>
                    <a:lnTo>
                      <a:pt x="203" y="753"/>
                    </a:lnTo>
                    <a:lnTo>
                      <a:pt x="203" y="751"/>
                    </a:lnTo>
                    <a:lnTo>
                      <a:pt x="222" y="734"/>
                    </a:lnTo>
                    <a:lnTo>
                      <a:pt x="241" y="717"/>
                    </a:lnTo>
                    <a:lnTo>
                      <a:pt x="259" y="699"/>
                    </a:lnTo>
                    <a:lnTo>
                      <a:pt x="262" y="699"/>
                    </a:lnTo>
                    <a:lnTo>
                      <a:pt x="262" y="698"/>
                    </a:lnTo>
                    <a:lnTo>
                      <a:pt x="278" y="682"/>
                    </a:lnTo>
                    <a:lnTo>
                      <a:pt x="281" y="682"/>
                    </a:lnTo>
                    <a:lnTo>
                      <a:pt x="281" y="681"/>
                    </a:lnTo>
                    <a:lnTo>
                      <a:pt x="299" y="663"/>
                    </a:lnTo>
                    <a:lnTo>
                      <a:pt x="318" y="646"/>
                    </a:lnTo>
                    <a:lnTo>
                      <a:pt x="337" y="628"/>
                    </a:lnTo>
                    <a:lnTo>
                      <a:pt x="339" y="628"/>
                    </a:lnTo>
                    <a:lnTo>
                      <a:pt x="339" y="627"/>
                    </a:lnTo>
                    <a:lnTo>
                      <a:pt x="355" y="611"/>
                    </a:lnTo>
                    <a:lnTo>
                      <a:pt x="358" y="611"/>
                    </a:lnTo>
                    <a:lnTo>
                      <a:pt x="358" y="610"/>
                    </a:lnTo>
                    <a:lnTo>
                      <a:pt x="376" y="593"/>
                    </a:lnTo>
                    <a:lnTo>
                      <a:pt x="395" y="576"/>
                    </a:lnTo>
                    <a:lnTo>
                      <a:pt x="414" y="557"/>
                    </a:lnTo>
                    <a:lnTo>
                      <a:pt x="416" y="557"/>
                    </a:lnTo>
                    <a:lnTo>
                      <a:pt x="416" y="556"/>
                    </a:lnTo>
                    <a:lnTo>
                      <a:pt x="432" y="540"/>
                    </a:lnTo>
                    <a:lnTo>
                      <a:pt x="435" y="540"/>
                    </a:lnTo>
                    <a:lnTo>
                      <a:pt x="435" y="539"/>
                    </a:lnTo>
                    <a:lnTo>
                      <a:pt x="454" y="522"/>
                    </a:lnTo>
                    <a:lnTo>
                      <a:pt x="472" y="505"/>
                    </a:lnTo>
                    <a:lnTo>
                      <a:pt x="491" y="486"/>
                    </a:lnTo>
                    <a:lnTo>
                      <a:pt x="494" y="486"/>
                    </a:lnTo>
                    <a:lnTo>
                      <a:pt x="494" y="485"/>
                    </a:lnTo>
                    <a:lnTo>
                      <a:pt x="510" y="469"/>
                    </a:lnTo>
                    <a:lnTo>
                      <a:pt x="512" y="469"/>
                    </a:lnTo>
                    <a:lnTo>
                      <a:pt x="512" y="468"/>
                    </a:lnTo>
                    <a:lnTo>
                      <a:pt x="531" y="451"/>
                    </a:lnTo>
                    <a:lnTo>
                      <a:pt x="549" y="434"/>
                    </a:lnTo>
                    <a:lnTo>
                      <a:pt x="568" y="416"/>
                    </a:lnTo>
                    <a:lnTo>
                      <a:pt x="571" y="416"/>
                    </a:lnTo>
                    <a:lnTo>
                      <a:pt x="571" y="414"/>
                    </a:lnTo>
                    <a:lnTo>
                      <a:pt x="587" y="399"/>
                    </a:lnTo>
                    <a:lnTo>
                      <a:pt x="589" y="399"/>
                    </a:lnTo>
                    <a:lnTo>
                      <a:pt x="589" y="397"/>
                    </a:lnTo>
                    <a:lnTo>
                      <a:pt x="608" y="380"/>
                    </a:lnTo>
                    <a:lnTo>
                      <a:pt x="627" y="363"/>
                    </a:lnTo>
                    <a:lnTo>
                      <a:pt x="645" y="345"/>
                    </a:lnTo>
                    <a:lnTo>
                      <a:pt x="648" y="345"/>
                    </a:lnTo>
                    <a:lnTo>
                      <a:pt x="648" y="344"/>
                    </a:lnTo>
                    <a:lnTo>
                      <a:pt x="664" y="328"/>
                    </a:lnTo>
                    <a:lnTo>
                      <a:pt x="667" y="328"/>
                    </a:lnTo>
                    <a:lnTo>
                      <a:pt x="667" y="326"/>
                    </a:lnTo>
                    <a:lnTo>
                      <a:pt x="685" y="309"/>
                    </a:lnTo>
                    <a:lnTo>
                      <a:pt x="704" y="292"/>
                    </a:lnTo>
                    <a:lnTo>
                      <a:pt x="704" y="290"/>
                    </a:lnTo>
                    <a:lnTo>
                      <a:pt x="703" y="290"/>
                    </a:lnTo>
                    <a:lnTo>
                      <a:pt x="687" y="274"/>
                    </a:lnTo>
                    <a:lnTo>
                      <a:pt x="687" y="271"/>
                    </a:lnTo>
                    <a:lnTo>
                      <a:pt x="685" y="271"/>
                    </a:lnTo>
                    <a:lnTo>
                      <a:pt x="668" y="253"/>
                    </a:lnTo>
                    <a:lnTo>
                      <a:pt x="649" y="235"/>
                    </a:lnTo>
                    <a:lnTo>
                      <a:pt x="649" y="232"/>
                    </a:lnTo>
                    <a:lnTo>
                      <a:pt x="648" y="232"/>
                    </a:lnTo>
                    <a:lnTo>
                      <a:pt x="631" y="214"/>
                    </a:lnTo>
                    <a:lnTo>
                      <a:pt x="612" y="195"/>
                    </a:lnTo>
                    <a:lnTo>
                      <a:pt x="612" y="193"/>
                    </a:lnTo>
                    <a:lnTo>
                      <a:pt x="611" y="193"/>
                    </a:lnTo>
                    <a:lnTo>
                      <a:pt x="593" y="174"/>
                    </a:lnTo>
                    <a:lnTo>
                      <a:pt x="576" y="156"/>
                    </a:lnTo>
                    <a:lnTo>
                      <a:pt x="557" y="138"/>
                    </a:lnTo>
                    <a:lnTo>
                      <a:pt x="557" y="135"/>
                    </a:lnTo>
                    <a:lnTo>
                      <a:pt x="556" y="135"/>
                    </a:lnTo>
                    <a:lnTo>
                      <a:pt x="539" y="117"/>
                    </a:lnTo>
                    <a:lnTo>
                      <a:pt x="520" y="98"/>
                    </a:lnTo>
                    <a:lnTo>
                      <a:pt x="520" y="96"/>
                    </a:lnTo>
                    <a:lnTo>
                      <a:pt x="519" y="96"/>
                    </a:lnTo>
                    <a:lnTo>
                      <a:pt x="502" y="77"/>
                    </a:lnTo>
                    <a:lnTo>
                      <a:pt x="483" y="59"/>
                    </a:lnTo>
                    <a:lnTo>
                      <a:pt x="483" y="56"/>
                    </a:lnTo>
                    <a:lnTo>
                      <a:pt x="482" y="56"/>
                    </a:lnTo>
                    <a:lnTo>
                      <a:pt x="464" y="38"/>
                    </a:lnTo>
                    <a:lnTo>
                      <a:pt x="447" y="20"/>
                    </a:lnTo>
                    <a:lnTo>
                      <a:pt x="428" y="0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3" name="Freeform 2269"/>
              <p:cNvSpPr>
                <a:spLocks/>
              </p:cNvSpPr>
              <p:nvPr/>
            </p:nvSpPr>
            <p:spPr bwMode="auto">
              <a:xfrm>
                <a:off x="3313" y="1450"/>
                <a:ext cx="106" cy="113"/>
              </a:xfrm>
              <a:custGeom>
                <a:avLst/>
                <a:gdLst>
                  <a:gd name="T0" fmla="*/ 0 w 320"/>
                  <a:gd name="T1" fmla="*/ 20 h 339"/>
                  <a:gd name="T2" fmla="*/ 1 w 320"/>
                  <a:gd name="T3" fmla="*/ 21 h 339"/>
                  <a:gd name="T4" fmla="*/ 2 w 320"/>
                  <a:gd name="T5" fmla="*/ 22 h 339"/>
                  <a:gd name="T6" fmla="*/ 7 w 320"/>
                  <a:gd name="T7" fmla="*/ 28 h 339"/>
                  <a:gd name="T8" fmla="*/ 13 w 320"/>
                  <a:gd name="T9" fmla="*/ 33 h 339"/>
                  <a:gd name="T10" fmla="*/ 13 w 320"/>
                  <a:gd name="T11" fmla="*/ 34 h 339"/>
                  <a:gd name="T12" fmla="*/ 19 w 320"/>
                  <a:gd name="T13" fmla="*/ 40 h 339"/>
                  <a:gd name="T14" fmla="*/ 25 w 320"/>
                  <a:gd name="T15" fmla="*/ 45 h 339"/>
                  <a:gd name="T16" fmla="*/ 25 w 320"/>
                  <a:gd name="T17" fmla="*/ 46 h 339"/>
                  <a:gd name="T18" fmla="*/ 36 w 320"/>
                  <a:gd name="T19" fmla="*/ 58 h 339"/>
                  <a:gd name="T20" fmla="*/ 48 w 320"/>
                  <a:gd name="T21" fmla="*/ 71 h 339"/>
                  <a:gd name="T22" fmla="*/ 59 w 320"/>
                  <a:gd name="T23" fmla="*/ 83 h 339"/>
                  <a:gd name="T24" fmla="*/ 65 w 320"/>
                  <a:gd name="T25" fmla="*/ 90 h 339"/>
                  <a:gd name="T26" fmla="*/ 71 w 320"/>
                  <a:gd name="T27" fmla="*/ 95 h 339"/>
                  <a:gd name="T28" fmla="*/ 72 w 320"/>
                  <a:gd name="T29" fmla="*/ 96 h 339"/>
                  <a:gd name="T30" fmla="*/ 77 w 320"/>
                  <a:gd name="T31" fmla="*/ 102 h 339"/>
                  <a:gd name="T32" fmla="*/ 82 w 320"/>
                  <a:gd name="T33" fmla="*/ 107 h 339"/>
                  <a:gd name="T34" fmla="*/ 83 w 320"/>
                  <a:gd name="T35" fmla="*/ 108 h 339"/>
                  <a:gd name="T36" fmla="*/ 106 w 320"/>
                  <a:gd name="T37" fmla="*/ 113 h 339"/>
                  <a:gd name="T38" fmla="*/ 105 w 320"/>
                  <a:gd name="T39" fmla="*/ 112 h 339"/>
                  <a:gd name="T40" fmla="*/ 94 w 320"/>
                  <a:gd name="T41" fmla="*/ 100 h 339"/>
                  <a:gd name="T42" fmla="*/ 93 w 320"/>
                  <a:gd name="T43" fmla="*/ 99 h 339"/>
                  <a:gd name="T44" fmla="*/ 82 w 320"/>
                  <a:gd name="T45" fmla="*/ 87 h 339"/>
                  <a:gd name="T46" fmla="*/ 76 w 320"/>
                  <a:gd name="T47" fmla="*/ 80 h 339"/>
                  <a:gd name="T48" fmla="*/ 69 w 320"/>
                  <a:gd name="T49" fmla="*/ 74 h 339"/>
                  <a:gd name="T50" fmla="*/ 63 w 320"/>
                  <a:gd name="T51" fmla="*/ 67 h 339"/>
                  <a:gd name="T52" fmla="*/ 57 w 320"/>
                  <a:gd name="T53" fmla="*/ 60 h 339"/>
                  <a:gd name="T54" fmla="*/ 51 w 320"/>
                  <a:gd name="T55" fmla="*/ 53 h 339"/>
                  <a:gd name="T56" fmla="*/ 45 w 320"/>
                  <a:gd name="T57" fmla="*/ 47 h 339"/>
                  <a:gd name="T58" fmla="*/ 33 w 320"/>
                  <a:gd name="T59" fmla="*/ 35 h 339"/>
                  <a:gd name="T60" fmla="*/ 32 w 320"/>
                  <a:gd name="T61" fmla="*/ 34 h 339"/>
                  <a:gd name="T62" fmla="*/ 21 w 320"/>
                  <a:gd name="T63" fmla="*/ 22 h 339"/>
                  <a:gd name="T64" fmla="*/ 20 w 320"/>
                  <a:gd name="T65" fmla="*/ 21 h 339"/>
                  <a:gd name="T66" fmla="*/ 8 w 320"/>
                  <a:gd name="T67" fmla="*/ 9 h 339"/>
                  <a:gd name="T68" fmla="*/ 8 w 320"/>
                  <a:gd name="T69" fmla="*/ 8 h 339"/>
                  <a:gd name="T70" fmla="*/ 1 w 320"/>
                  <a:gd name="T71" fmla="*/ 0 h 33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20"/>
                  <a:gd name="T109" fmla="*/ 0 h 339"/>
                  <a:gd name="T110" fmla="*/ 320 w 320"/>
                  <a:gd name="T111" fmla="*/ 339 h 33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20" h="339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4" y="62"/>
                    </a:lnTo>
                    <a:lnTo>
                      <a:pt x="4" y="65"/>
                    </a:lnTo>
                    <a:lnTo>
                      <a:pt x="6" y="65"/>
                    </a:lnTo>
                    <a:lnTo>
                      <a:pt x="22" y="80"/>
                    </a:lnTo>
                    <a:lnTo>
                      <a:pt x="22" y="83"/>
                    </a:lnTo>
                    <a:lnTo>
                      <a:pt x="23" y="83"/>
                    </a:lnTo>
                    <a:lnTo>
                      <a:pt x="39" y="99"/>
                    </a:lnTo>
                    <a:lnTo>
                      <a:pt x="39" y="101"/>
                    </a:lnTo>
                    <a:lnTo>
                      <a:pt x="40" y="101"/>
                    </a:lnTo>
                    <a:lnTo>
                      <a:pt x="56" y="117"/>
                    </a:lnTo>
                    <a:lnTo>
                      <a:pt x="56" y="120"/>
                    </a:lnTo>
                    <a:lnTo>
                      <a:pt x="58" y="120"/>
                    </a:lnTo>
                    <a:lnTo>
                      <a:pt x="74" y="136"/>
                    </a:lnTo>
                    <a:lnTo>
                      <a:pt x="74" y="138"/>
                    </a:lnTo>
                    <a:lnTo>
                      <a:pt x="75" y="138"/>
                    </a:lnTo>
                    <a:lnTo>
                      <a:pt x="92" y="156"/>
                    </a:lnTo>
                    <a:lnTo>
                      <a:pt x="110" y="175"/>
                    </a:lnTo>
                    <a:lnTo>
                      <a:pt x="127" y="193"/>
                    </a:lnTo>
                    <a:lnTo>
                      <a:pt x="144" y="212"/>
                    </a:lnTo>
                    <a:lnTo>
                      <a:pt x="161" y="230"/>
                    </a:lnTo>
                    <a:lnTo>
                      <a:pt x="179" y="248"/>
                    </a:lnTo>
                    <a:lnTo>
                      <a:pt x="197" y="267"/>
                    </a:lnTo>
                    <a:lnTo>
                      <a:pt x="197" y="269"/>
                    </a:lnTo>
                    <a:lnTo>
                      <a:pt x="199" y="269"/>
                    </a:lnTo>
                    <a:lnTo>
                      <a:pt x="215" y="285"/>
                    </a:lnTo>
                    <a:lnTo>
                      <a:pt x="215" y="288"/>
                    </a:lnTo>
                    <a:lnTo>
                      <a:pt x="216" y="288"/>
                    </a:lnTo>
                    <a:lnTo>
                      <a:pt x="232" y="303"/>
                    </a:lnTo>
                    <a:lnTo>
                      <a:pt x="232" y="306"/>
                    </a:lnTo>
                    <a:lnTo>
                      <a:pt x="233" y="306"/>
                    </a:lnTo>
                    <a:lnTo>
                      <a:pt x="249" y="322"/>
                    </a:lnTo>
                    <a:lnTo>
                      <a:pt x="249" y="324"/>
                    </a:lnTo>
                    <a:lnTo>
                      <a:pt x="251" y="324"/>
                    </a:lnTo>
                    <a:lnTo>
                      <a:pt x="264" y="339"/>
                    </a:lnTo>
                    <a:lnTo>
                      <a:pt x="320" y="339"/>
                    </a:lnTo>
                    <a:lnTo>
                      <a:pt x="320" y="336"/>
                    </a:lnTo>
                    <a:lnTo>
                      <a:pt x="318" y="336"/>
                    </a:lnTo>
                    <a:lnTo>
                      <a:pt x="301" y="318"/>
                    </a:lnTo>
                    <a:lnTo>
                      <a:pt x="283" y="299"/>
                    </a:lnTo>
                    <a:lnTo>
                      <a:pt x="283" y="297"/>
                    </a:lnTo>
                    <a:lnTo>
                      <a:pt x="281" y="297"/>
                    </a:lnTo>
                    <a:lnTo>
                      <a:pt x="264" y="278"/>
                    </a:lnTo>
                    <a:lnTo>
                      <a:pt x="247" y="260"/>
                    </a:lnTo>
                    <a:lnTo>
                      <a:pt x="228" y="242"/>
                    </a:lnTo>
                    <a:lnTo>
                      <a:pt x="228" y="239"/>
                    </a:lnTo>
                    <a:lnTo>
                      <a:pt x="227" y="239"/>
                    </a:lnTo>
                    <a:lnTo>
                      <a:pt x="209" y="221"/>
                    </a:lnTo>
                    <a:lnTo>
                      <a:pt x="191" y="202"/>
                    </a:lnTo>
                    <a:lnTo>
                      <a:pt x="191" y="200"/>
                    </a:lnTo>
                    <a:lnTo>
                      <a:pt x="189" y="200"/>
                    </a:lnTo>
                    <a:lnTo>
                      <a:pt x="172" y="181"/>
                    </a:lnTo>
                    <a:lnTo>
                      <a:pt x="153" y="163"/>
                    </a:lnTo>
                    <a:lnTo>
                      <a:pt x="153" y="160"/>
                    </a:lnTo>
                    <a:lnTo>
                      <a:pt x="152" y="160"/>
                    </a:lnTo>
                    <a:lnTo>
                      <a:pt x="135" y="142"/>
                    </a:lnTo>
                    <a:lnTo>
                      <a:pt x="118" y="124"/>
                    </a:lnTo>
                    <a:lnTo>
                      <a:pt x="99" y="105"/>
                    </a:lnTo>
                    <a:lnTo>
                      <a:pt x="99" y="103"/>
                    </a:lnTo>
                    <a:lnTo>
                      <a:pt x="98" y="103"/>
                    </a:lnTo>
                    <a:lnTo>
                      <a:pt x="80" y="84"/>
                    </a:lnTo>
                    <a:lnTo>
                      <a:pt x="62" y="66"/>
                    </a:lnTo>
                    <a:lnTo>
                      <a:pt x="62" y="63"/>
                    </a:lnTo>
                    <a:lnTo>
                      <a:pt x="60" y="63"/>
                    </a:lnTo>
                    <a:lnTo>
                      <a:pt x="43" y="45"/>
                    </a:lnTo>
                    <a:lnTo>
                      <a:pt x="24" y="27"/>
                    </a:lnTo>
                    <a:lnTo>
                      <a:pt x="24" y="24"/>
                    </a:lnTo>
                    <a:lnTo>
                      <a:pt x="23" y="24"/>
                    </a:lnTo>
                    <a:lnTo>
                      <a:pt x="6" y="6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787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4" name="Freeform 2270"/>
              <p:cNvSpPr>
                <a:spLocks/>
              </p:cNvSpPr>
              <p:nvPr/>
            </p:nvSpPr>
            <p:spPr bwMode="auto">
              <a:xfrm>
                <a:off x="3452" y="1268"/>
                <a:ext cx="235" cy="295"/>
              </a:xfrm>
              <a:custGeom>
                <a:avLst/>
                <a:gdLst>
                  <a:gd name="T0" fmla="*/ 130 w 706"/>
                  <a:gd name="T1" fmla="*/ 5 h 884"/>
                  <a:gd name="T2" fmla="*/ 143 w 706"/>
                  <a:gd name="T3" fmla="*/ 18 h 884"/>
                  <a:gd name="T4" fmla="*/ 155 w 706"/>
                  <a:gd name="T5" fmla="*/ 31 h 884"/>
                  <a:gd name="T6" fmla="*/ 173 w 706"/>
                  <a:gd name="T7" fmla="*/ 51 h 884"/>
                  <a:gd name="T8" fmla="*/ 185 w 706"/>
                  <a:gd name="T9" fmla="*/ 64 h 884"/>
                  <a:gd name="T10" fmla="*/ 198 w 706"/>
                  <a:gd name="T11" fmla="*/ 77 h 884"/>
                  <a:gd name="T12" fmla="*/ 210 w 706"/>
                  <a:gd name="T13" fmla="*/ 90 h 884"/>
                  <a:gd name="T14" fmla="*/ 210 w 706"/>
                  <a:gd name="T15" fmla="*/ 101 h 884"/>
                  <a:gd name="T16" fmla="*/ 203 w 706"/>
                  <a:gd name="T17" fmla="*/ 107 h 884"/>
                  <a:gd name="T18" fmla="*/ 185 w 706"/>
                  <a:gd name="T19" fmla="*/ 125 h 884"/>
                  <a:gd name="T20" fmla="*/ 178 w 706"/>
                  <a:gd name="T21" fmla="*/ 131 h 884"/>
                  <a:gd name="T22" fmla="*/ 159 w 706"/>
                  <a:gd name="T23" fmla="*/ 149 h 884"/>
                  <a:gd name="T24" fmla="*/ 152 w 706"/>
                  <a:gd name="T25" fmla="*/ 155 h 884"/>
                  <a:gd name="T26" fmla="*/ 133 w 706"/>
                  <a:gd name="T27" fmla="*/ 173 h 884"/>
                  <a:gd name="T28" fmla="*/ 126 w 706"/>
                  <a:gd name="T29" fmla="*/ 178 h 884"/>
                  <a:gd name="T30" fmla="*/ 108 w 706"/>
                  <a:gd name="T31" fmla="*/ 196 h 884"/>
                  <a:gd name="T32" fmla="*/ 101 w 706"/>
                  <a:gd name="T33" fmla="*/ 202 h 884"/>
                  <a:gd name="T34" fmla="*/ 82 w 706"/>
                  <a:gd name="T35" fmla="*/ 220 h 884"/>
                  <a:gd name="T36" fmla="*/ 75 w 706"/>
                  <a:gd name="T37" fmla="*/ 225 h 884"/>
                  <a:gd name="T38" fmla="*/ 56 w 706"/>
                  <a:gd name="T39" fmla="*/ 243 h 884"/>
                  <a:gd name="T40" fmla="*/ 49 w 706"/>
                  <a:gd name="T41" fmla="*/ 249 h 884"/>
                  <a:gd name="T42" fmla="*/ 31 w 706"/>
                  <a:gd name="T43" fmla="*/ 267 h 884"/>
                  <a:gd name="T44" fmla="*/ 24 w 706"/>
                  <a:gd name="T45" fmla="*/ 273 h 884"/>
                  <a:gd name="T46" fmla="*/ 5 w 706"/>
                  <a:gd name="T47" fmla="*/ 291 h 884"/>
                  <a:gd name="T48" fmla="*/ 20 w 706"/>
                  <a:gd name="T49" fmla="*/ 295 h 884"/>
                  <a:gd name="T50" fmla="*/ 36 w 706"/>
                  <a:gd name="T51" fmla="*/ 280 h 884"/>
                  <a:gd name="T52" fmla="*/ 43 w 706"/>
                  <a:gd name="T53" fmla="*/ 274 h 884"/>
                  <a:gd name="T54" fmla="*/ 62 w 706"/>
                  <a:gd name="T55" fmla="*/ 256 h 884"/>
                  <a:gd name="T56" fmla="*/ 69 w 706"/>
                  <a:gd name="T57" fmla="*/ 250 h 884"/>
                  <a:gd name="T58" fmla="*/ 87 w 706"/>
                  <a:gd name="T59" fmla="*/ 232 h 884"/>
                  <a:gd name="T60" fmla="*/ 95 w 706"/>
                  <a:gd name="T61" fmla="*/ 227 h 884"/>
                  <a:gd name="T62" fmla="*/ 113 w 706"/>
                  <a:gd name="T63" fmla="*/ 209 h 884"/>
                  <a:gd name="T64" fmla="*/ 120 w 706"/>
                  <a:gd name="T65" fmla="*/ 203 h 884"/>
                  <a:gd name="T66" fmla="*/ 126 w 706"/>
                  <a:gd name="T67" fmla="*/ 197 h 884"/>
                  <a:gd name="T68" fmla="*/ 146 w 706"/>
                  <a:gd name="T69" fmla="*/ 180 h 884"/>
                  <a:gd name="T70" fmla="*/ 152 w 706"/>
                  <a:gd name="T71" fmla="*/ 173 h 884"/>
                  <a:gd name="T72" fmla="*/ 171 w 706"/>
                  <a:gd name="T73" fmla="*/ 156 h 884"/>
                  <a:gd name="T74" fmla="*/ 178 w 706"/>
                  <a:gd name="T75" fmla="*/ 150 h 884"/>
                  <a:gd name="T76" fmla="*/ 197 w 706"/>
                  <a:gd name="T77" fmla="*/ 132 h 884"/>
                  <a:gd name="T78" fmla="*/ 203 w 706"/>
                  <a:gd name="T79" fmla="*/ 126 h 884"/>
                  <a:gd name="T80" fmla="*/ 223 w 706"/>
                  <a:gd name="T81" fmla="*/ 108 h 884"/>
                  <a:gd name="T82" fmla="*/ 229 w 706"/>
                  <a:gd name="T83" fmla="*/ 102 h 884"/>
                  <a:gd name="T84" fmla="*/ 229 w 706"/>
                  <a:gd name="T85" fmla="*/ 91 h 884"/>
                  <a:gd name="T86" fmla="*/ 223 w 706"/>
                  <a:gd name="T87" fmla="*/ 84 h 884"/>
                  <a:gd name="T88" fmla="*/ 217 w 706"/>
                  <a:gd name="T89" fmla="*/ 78 h 884"/>
                  <a:gd name="T90" fmla="*/ 206 w 706"/>
                  <a:gd name="T91" fmla="*/ 66 h 884"/>
                  <a:gd name="T92" fmla="*/ 200 w 706"/>
                  <a:gd name="T93" fmla="*/ 59 h 884"/>
                  <a:gd name="T94" fmla="*/ 194 w 706"/>
                  <a:gd name="T95" fmla="*/ 53 h 884"/>
                  <a:gd name="T96" fmla="*/ 171 w 706"/>
                  <a:gd name="T97" fmla="*/ 29 h 884"/>
                  <a:gd name="T98" fmla="*/ 148 w 706"/>
                  <a:gd name="T99" fmla="*/ 4 h 88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706"/>
                  <a:gd name="T151" fmla="*/ 0 h 884"/>
                  <a:gd name="T152" fmla="*/ 706 w 706"/>
                  <a:gd name="T153" fmla="*/ 884 h 884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706" h="884">
                    <a:moveTo>
                      <a:pt x="377" y="0"/>
                    </a:moveTo>
                    <a:lnTo>
                      <a:pt x="390" y="13"/>
                    </a:lnTo>
                    <a:lnTo>
                      <a:pt x="390" y="16"/>
                    </a:lnTo>
                    <a:lnTo>
                      <a:pt x="392" y="16"/>
                    </a:lnTo>
                    <a:lnTo>
                      <a:pt x="409" y="34"/>
                    </a:lnTo>
                    <a:lnTo>
                      <a:pt x="427" y="52"/>
                    </a:lnTo>
                    <a:lnTo>
                      <a:pt x="427" y="55"/>
                    </a:lnTo>
                    <a:lnTo>
                      <a:pt x="429" y="55"/>
                    </a:lnTo>
                    <a:lnTo>
                      <a:pt x="446" y="73"/>
                    </a:lnTo>
                    <a:lnTo>
                      <a:pt x="465" y="92"/>
                    </a:lnTo>
                    <a:lnTo>
                      <a:pt x="465" y="94"/>
                    </a:lnTo>
                    <a:lnTo>
                      <a:pt x="466" y="94"/>
                    </a:lnTo>
                    <a:lnTo>
                      <a:pt x="483" y="113"/>
                    </a:lnTo>
                    <a:lnTo>
                      <a:pt x="501" y="131"/>
                    </a:lnTo>
                    <a:lnTo>
                      <a:pt x="519" y="149"/>
                    </a:lnTo>
                    <a:lnTo>
                      <a:pt x="519" y="152"/>
                    </a:lnTo>
                    <a:lnTo>
                      <a:pt x="521" y="152"/>
                    </a:lnTo>
                    <a:lnTo>
                      <a:pt x="538" y="170"/>
                    </a:lnTo>
                    <a:lnTo>
                      <a:pt x="557" y="189"/>
                    </a:lnTo>
                    <a:lnTo>
                      <a:pt x="557" y="191"/>
                    </a:lnTo>
                    <a:lnTo>
                      <a:pt x="558" y="191"/>
                    </a:lnTo>
                    <a:lnTo>
                      <a:pt x="575" y="210"/>
                    </a:lnTo>
                    <a:lnTo>
                      <a:pt x="594" y="228"/>
                    </a:lnTo>
                    <a:lnTo>
                      <a:pt x="594" y="231"/>
                    </a:lnTo>
                    <a:lnTo>
                      <a:pt x="595" y="231"/>
                    </a:lnTo>
                    <a:lnTo>
                      <a:pt x="612" y="249"/>
                    </a:lnTo>
                    <a:lnTo>
                      <a:pt x="631" y="267"/>
                    </a:lnTo>
                    <a:lnTo>
                      <a:pt x="631" y="270"/>
                    </a:lnTo>
                    <a:lnTo>
                      <a:pt x="632" y="270"/>
                    </a:lnTo>
                    <a:lnTo>
                      <a:pt x="648" y="286"/>
                    </a:lnTo>
                    <a:lnTo>
                      <a:pt x="648" y="288"/>
                    </a:lnTo>
                    <a:lnTo>
                      <a:pt x="632" y="304"/>
                    </a:lnTo>
                    <a:lnTo>
                      <a:pt x="630" y="304"/>
                    </a:lnTo>
                    <a:lnTo>
                      <a:pt x="630" y="306"/>
                    </a:lnTo>
                    <a:lnTo>
                      <a:pt x="614" y="321"/>
                    </a:lnTo>
                    <a:lnTo>
                      <a:pt x="611" y="321"/>
                    </a:lnTo>
                    <a:lnTo>
                      <a:pt x="611" y="323"/>
                    </a:lnTo>
                    <a:lnTo>
                      <a:pt x="593" y="340"/>
                    </a:lnTo>
                    <a:lnTo>
                      <a:pt x="574" y="357"/>
                    </a:lnTo>
                    <a:lnTo>
                      <a:pt x="555" y="375"/>
                    </a:lnTo>
                    <a:lnTo>
                      <a:pt x="553" y="375"/>
                    </a:lnTo>
                    <a:lnTo>
                      <a:pt x="553" y="376"/>
                    </a:lnTo>
                    <a:lnTo>
                      <a:pt x="537" y="392"/>
                    </a:lnTo>
                    <a:lnTo>
                      <a:pt x="534" y="392"/>
                    </a:lnTo>
                    <a:lnTo>
                      <a:pt x="534" y="393"/>
                    </a:lnTo>
                    <a:lnTo>
                      <a:pt x="515" y="410"/>
                    </a:lnTo>
                    <a:lnTo>
                      <a:pt x="497" y="427"/>
                    </a:lnTo>
                    <a:lnTo>
                      <a:pt x="478" y="446"/>
                    </a:lnTo>
                    <a:lnTo>
                      <a:pt x="475" y="446"/>
                    </a:lnTo>
                    <a:lnTo>
                      <a:pt x="475" y="447"/>
                    </a:lnTo>
                    <a:lnTo>
                      <a:pt x="459" y="463"/>
                    </a:lnTo>
                    <a:lnTo>
                      <a:pt x="457" y="463"/>
                    </a:lnTo>
                    <a:lnTo>
                      <a:pt x="457" y="464"/>
                    </a:lnTo>
                    <a:lnTo>
                      <a:pt x="438" y="481"/>
                    </a:lnTo>
                    <a:lnTo>
                      <a:pt x="420" y="498"/>
                    </a:lnTo>
                    <a:lnTo>
                      <a:pt x="401" y="517"/>
                    </a:lnTo>
                    <a:lnTo>
                      <a:pt x="398" y="517"/>
                    </a:lnTo>
                    <a:lnTo>
                      <a:pt x="398" y="518"/>
                    </a:lnTo>
                    <a:lnTo>
                      <a:pt x="382" y="534"/>
                    </a:lnTo>
                    <a:lnTo>
                      <a:pt x="380" y="534"/>
                    </a:lnTo>
                    <a:lnTo>
                      <a:pt x="380" y="535"/>
                    </a:lnTo>
                    <a:lnTo>
                      <a:pt x="361" y="552"/>
                    </a:lnTo>
                    <a:lnTo>
                      <a:pt x="342" y="569"/>
                    </a:lnTo>
                    <a:lnTo>
                      <a:pt x="324" y="587"/>
                    </a:lnTo>
                    <a:lnTo>
                      <a:pt x="321" y="587"/>
                    </a:lnTo>
                    <a:lnTo>
                      <a:pt x="321" y="589"/>
                    </a:lnTo>
                    <a:lnTo>
                      <a:pt x="305" y="604"/>
                    </a:lnTo>
                    <a:lnTo>
                      <a:pt x="302" y="604"/>
                    </a:lnTo>
                    <a:lnTo>
                      <a:pt x="302" y="606"/>
                    </a:lnTo>
                    <a:lnTo>
                      <a:pt x="284" y="623"/>
                    </a:lnTo>
                    <a:lnTo>
                      <a:pt x="265" y="640"/>
                    </a:lnTo>
                    <a:lnTo>
                      <a:pt x="247" y="658"/>
                    </a:lnTo>
                    <a:lnTo>
                      <a:pt x="244" y="658"/>
                    </a:lnTo>
                    <a:lnTo>
                      <a:pt x="244" y="660"/>
                    </a:lnTo>
                    <a:lnTo>
                      <a:pt x="228" y="675"/>
                    </a:lnTo>
                    <a:lnTo>
                      <a:pt x="225" y="675"/>
                    </a:lnTo>
                    <a:lnTo>
                      <a:pt x="225" y="677"/>
                    </a:lnTo>
                    <a:lnTo>
                      <a:pt x="207" y="694"/>
                    </a:lnTo>
                    <a:lnTo>
                      <a:pt x="188" y="711"/>
                    </a:lnTo>
                    <a:lnTo>
                      <a:pt x="169" y="729"/>
                    </a:lnTo>
                    <a:lnTo>
                      <a:pt x="167" y="729"/>
                    </a:lnTo>
                    <a:lnTo>
                      <a:pt x="167" y="730"/>
                    </a:lnTo>
                    <a:lnTo>
                      <a:pt x="151" y="746"/>
                    </a:lnTo>
                    <a:lnTo>
                      <a:pt x="148" y="746"/>
                    </a:lnTo>
                    <a:lnTo>
                      <a:pt x="148" y="747"/>
                    </a:lnTo>
                    <a:lnTo>
                      <a:pt x="129" y="764"/>
                    </a:lnTo>
                    <a:lnTo>
                      <a:pt x="111" y="781"/>
                    </a:lnTo>
                    <a:lnTo>
                      <a:pt x="92" y="800"/>
                    </a:lnTo>
                    <a:lnTo>
                      <a:pt x="89" y="800"/>
                    </a:lnTo>
                    <a:lnTo>
                      <a:pt x="89" y="801"/>
                    </a:lnTo>
                    <a:lnTo>
                      <a:pt x="73" y="817"/>
                    </a:lnTo>
                    <a:lnTo>
                      <a:pt x="71" y="817"/>
                    </a:lnTo>
                    <a:lnTo>
                      <a:pt x="71" y="818"/>
                    </a:lnTo>
                    <a:lnTo>
                      <a:pt x="52" y="835"/>
                    </a:lnTo>
                    <a:lnTo>
                      <a:pt x="34" y="852"/>
                    </a:lnTo>
                    <a:lnTo>
                      <a:pt x="15" y="871"/>
                    </a:lnTo>
                    <a:lnTo>
                      <a:pt x="12" y="871"/>
                    </a:lnTo>
                    <a:lnTo>
                      <a:pt x="12" y="872"/>
                    </a:lnTo>
                    <a:lnTo>
                      <a:pt x="0" y="884"/>
                    </a:lnTo>
                    <a:lnTo>
                      <a:pt x="60" y="884"/>
                    </a:lnTo>
                    <a:lnTo>
                      <a:pt x="60" y="882"/>
                    </a:lnTo>
                    <a:lnTo>
                      <a:pt x="71" y="873"/>
                    </a:lnTo>
                    <a:lnTo>
                      <a:pt x="89" y="856"/>
                    </a:lnTo>
                    <a:lnTo>
                      <a:pt x="108" y="838"/>
                    </a:lnTo>
                    <a:lnTo>
                      <a:pt x="111" y="838"/>
                    </a:lnTo>
                    <a:lnTo>
                      <a:pt x="111" y="837"/>
                    </a:lnTo>
                    <a:lnTo>
                      <a:pt x="127" y="821"/>
                    </a:lnTo>
                    <a:lnTo>
                      <a:pt x="129" y="821"/>
                    </a:lnTo>
                    <a:lnTo>
                      <a:pt x="129" y="819"/>
                    </a:lnTo>
                    <a:lnTo>
                      <a:pt x="148" y="802"/>
                    </a:lnTo>
                    <a:lnTo>
                      <a:pt x="167" y="785"/>
                    </a:lnTo>
                    <a:lnTo>
                      <a:pt x="185" y="767"/>
                    </a:lnTo>
                    <a:lnTo>
                      <a:pt x="188" y="767"/>
                    </a:lnTo>
                    <a:lnTo>
                      <a:pt x="188" y="766"/>
                    </a:lnTo>
                    <a:lnTo>
                      <a:pt x="204" y="750"/>
                    </a:lnTo>
                    <a:lnTo>
                      <a:pt x="207" y="750"/>
                    </a:lnTo>
                    <a:lnTo>
                      <a:pt x="207" y="749"/>
                    </a:lnTo>
                    <a:lnTo>
                      <a:pt x="225" y="732"/>
                    </a:lnTo>
                    <a:lnTo>
                      <a:pt x="244" y="715"/>
                    </a:lnTo>
                    <a:lnTo>
                      <a:pt x="262" y="696"/>
                    </a:lnTo>
                    <a:lnTo>
                      <a:pt x="265" y="696"/>
                    </a:lnTo>
                    <a:lnTo>
                      <a:pt x="265" y="695"/>
                    </a:lnTo>
                    <a:lnTo>
                      <a:pt x="281" y="679"/>
                    </a:lnTo>
                    <a:lnTo>
                      <a:pt x="284" y="679"/>
                    </a:lnTo>
                    <a:lnTo>
                      <a:pt x="284" y="678"/>
                    </a:lnTo>
                    <a:lnTo>
                      <a:pt x="302" y="661"/>
                    </a:lnTo>
                    <a:lnTo>
                      <a:pt x="321" y="644"/>
                    </a:lnTo>
                    <a:lnTo>
                      <a:pt x="340" y="625"/>
                    </a:lnTo>
                    <a:lnTo>
                      <a:pt x="342" y="625"/>
                    </a:lnTo>
                    <a:lnTo>
                      <a:pt x="342" y="624"/>
                    </a:lnTo>
                    <a:lnTo>
                      <a:pt x="358" y="608"/>
                    </a:lnTo>
                    <a:lnTo>
                      <a:pt x="361" y="608"/>
                    </a:lnTo>
                    <a:lnTo>
                      <a:pt x="361" y="607"/>
                    </a:lnTo>
                    <a:lnTo>
                      <a:pt x="377" y="591"/>
                    </a:lnTo>
                    <a:lnTo>
                      <a:pt x="380" y="591"/>
                    </a:lnTo>
                    <a:lnTo>
                      <a:pt x="380" y="590"/>
                    </a:lnTo>
                    <a:lnTo>
                      <a:pt x="398" y="573"/>
                    </a:lnTo>
                    <a:lnTo>
                      <a:pt x="417" y="556"/>
                    </a:lnTo>
                    <a:lnTo>
                      <a:pt x="435" y="538"/>
                    </a:lnTo>
                    <a:lnTo>
                      <a:pt x="438" y="538"/>
                    </a:lnTo>
                    <a:lnTo>
                      <a:pt x="438" y="536"/>
                    </a:lnTo>
                    <a:lnTo>
                      <a:pt x="454" y="521"/>
                    </a:lnTo>
                    <a:lnTo>
                      <a:pt x="457" y="521"/>
                    </a:lnTo>
                    <a:lnTo>
                      <a:pt x="457" y="519"/>
                    </a:lnTo>
                    <a:lnTo>
                      <a:pt x="475" y="502"/>
                    </a:lnTo>
                    <a:lnTo>
                      <a:pt x="494" y="485"/>
                    </a:lnTo>
                    <a:lnTo>
                      <a:pt x="513" y="467"/>
                    </a:lnTo>
                    <a:lnTo>
                      <a:pt x="515" y="467"/>
                    </a:lnTo>
                    <a:lnTo>
                      <a:pt x="515" y="465"/>
                    </a:lnTo>
                    <a:lnTo>
                      <a:pt x="531" y="450"/>
                    </a:lnTo>
                    <a:lnTo>
                      <a:pt x="534" y="450"/>
                    </a:lnTo>
                    <a:lnTo>
                      <a:pt x="534" y="448"/>
                    </a:lnTo>
                    <a:lnTo>
                      <a:pt x="553" y="431"/>
                    </a:lnTo>
                    <a:lnTo>
                      <a:pt x="571" y="414"/>
                    </a:lnTo>
                    <a:lnTo>
                      <a:pt x="590" y="396"/>
                    </a:lnTo>
                    <a:lnTo>
                      <a:pt x="593" y="396"/>
                    </a:lnTo>
                    <a:lnTo>
                      <a:pt x="593" y="395"/>
                    </a:lnTo>
                    <a:lnTo>
                      <a:pt x="608" y="379"/>
                    </a:lnTo>
                    <a:lnTo>
                      <a:pt x="611" y="379"/>
                    </a:lnTo>
                    <a:lnTo>
                      <a:pt x="611" y="378"/>
                    </a:lnTo>
                    <a:lnTo>
                      <a:pt x="630" y="361"/>
                    </a:lnTo>
                    <a:lnTo>
                      <a:pt x="648" y="344"/>
                    </a:lnTo>
                    <a:lnTo>
                      <a:pt x="667" y="325"/>
                    </a:lnTo>
                    <a:lnTo>
                      <a:pt x="670" y="325"/>
                    </a:lnTo>
                    <a:lnTo>
                      <a:pt x="670" y="324"/>
                    </a:lnTo>
                    <a:lnTo>
                      <a:pt x="686" y="308"/>
                    </a:lnTo>
                    <a:lnTo>
                      <a:pt x="688" y="308"/>
                    </a:lnTo>
                    <a:lnTo>
                      <a:pt x="688" y="307"/>
                    </a:lnTo>
                    <a:lnTo>
                      <a:pt x="706" y="291"/>
                    </a:lnTo>
                    <a:lnTo>
                      <a:pt x="706" y="288"/>
                    </a:lnTo>
                    <a:lnTo>
                      <a:pt x="704" y="288"/>
                    </a:lnTo>
                    <a:lnTo>
                      <a:pt x="688" y="273"/>
                    </a:lnTo>
                    <a:lnTo>
                      <a:pt x="688" y="270"/>
                    </a:lnTo>
                    <a:lnTo>
                      <a:pt x="687" y="270"/>
                    </a:lnTo>
                    <a:lnTo>
                      <a:pt x="671" y="254"/>
                    </a:lnTo>
                    <a:lnTo>
                      <a:pt x="671" y="252"/>
                    </a:lnTo>
                    <a:lnTo>
                      <a:pt x="670" y="252"/>
                    </a:lnTo>
                    <a:lnTo>
                      <a:pt x="654" y="236"/>
                    </a:lnTo>
                    <a:lnTo>
                      <a:pt x="654" y="233"/>
                    </a:lnTo>
                    <a:lnTo>
                      <a:pt x="652" y="233"/>
                    </a:lnTo>
                    <a:lnTo>
                      <a:pt x="636" y="218"/>
                    </a:lnTo>
                    <a:lnTo>
                      <a:pt x="636" y="215"/>
                    </a:lnTo>
                    <a:lnTo>
                      <a:pt x="635" y="215"/>
                    </a:lnTo>
                    <a:lnTo>
                      <a:pt x="619" y="199"/>
                    </a:lnTo>
                    <a:lnTo>
                      <a:pt x="619" y="197"/>
                    </a:lnTo>
                    <a:lnTo>
                      <a:pt x="618" y="197"/>
                    </a:lnTo>
                    <a:lnTo>
                      <a:pt x="602" y="181"/>
                    </a:lnTo>
                    <a:lnTo>
                      <a:pt x="602" y="178"/>
                    </a:lnTo>
                    <a:lnTo>
                      <a:pt x="600" y="178"/>
                    </a:lnTo>
                    <a:lnTo>
                      <a:pt x="585" y="163"/>
                    </a:lnTo>
                    <a:lnTo>
                      <a:pt x="585" y="160"/>
                    </a:lnTo>
                    <a:lnTo>
                      <a:pt x="583" y="160"/>
                    </a:lnTo>
                    <a:lnTo>
                      <a:pt x="566" y="142"/>
                    </a:lnTo>
                    <a:lnTo>
                      <a:pt x="549" y="123"/>
                    </a:lnTo>
                    <a:lnTo>
                      <a:pt x="531" y="105"/>
                    </a:lnTo>
                    <a:lnTo>
                      <a:pt x="514" y="87"/>
                    </a:lnTo>
                    <a:lnTo>
                      <a:pt x="497" y="68"/>
                    </a:lnTo>
                    <a:lnTo>
                      <a:pt x="479" y="50"/>
                    </a:lnTo>
                    <a:lnTo>
                      <a:pt x="462" y="31"/>
                    </a:lnTo>
                    <a:lnTo>
                      <a:pt x="445" y="13"/>
                    </a:lnTo>
                    <a:lnTo>
                      <a:pt x="433" y="0"/>
                    </a:lnTo>
                    <a:lnTo>
                      <a:pt x="377" y="0"/>
                    </a:lnTo>
                    <a:close/>
                  </a:path>
                </a:pathLst>
              </a:custGeom>
              <a:solidFill>
                <a:srgbClr val="82828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5" name="Freeform 2271"/>
              <p:cNvSpPr>
                <a:spLocks/>
              </p:cNvSpPr>
              <p:nvPr/>
            </p:nvSpPr>
            <p:spPr bwMode="auto">
              <a:xfrm>
                <a:off x="3313" y="1268"/>
                <a:ext cx="10" cy="10"/>
              </a:xfrm>
              <a:custGeom>
                <a:avLst/>
                <a:gdLst>
                  <a:gd name="T0" fmla="*/ 0 w 32"/>
                  <a:gd name="T1" fmla="*/ 0 h 30"/>
                  <a:gd name="T2" fmla="*/ 0 w 32"/>
                  <a:gd name="T3" fmla="*/ 10 h 30"/>
                  <a:gd name="T4" fmla="*/ 5 w 32"/>
                  <a:gd name="T5" fmla="*/ 5 h 30"/>
                  <a:gd name="T6" fmla="*/ 6 w 32"/>
                  <a:gd name="T7" fmla="*/ 5 h 30"/>
                  <a:gd name="T8" fmla="*/ 6 w 32"/>
                  <a:gd name="T9" fmla="*/ 4 h 30"/>
                  <a:gd name="T10" fmla="*/ 10 w 32"/>
                  <a:gd name="T11" fmla="*/ 0 h 30"/>
                  <a:gd name="T12" fmla="*/ 0 w 32"/>
                  <a:gd name="T13" fmla="*/ 0 h 3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2"/>
                  <a:gd name="T22" fmla="*/ 0 h 30"/>
                  <a:gd name="T23" fmla="*/ 32 w 32"/>
                  <a:gd name="T24" fmla="*/ 30 h 3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2" h="30">
                    <a:moveTo>
                      <a:pt x="0" y="0"/>
                    </a:moveTo>
                    <a:lnTo>
                      <a:pt x="0" y="30"/>
                    </a:lnTo>
                    <a:lnTo>
                      <a:pt x="16" y="14"/>
                    </a:lnTo>
                    <a:lnTo>
                      <a:pt x="19" y="14"/>
                    </a:lnTo>
                    <a:lnTo>
                      <a:pt x="19" y="13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8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6" name="Freeform 2272"/>
              <p:cNvSpPr>
                <a:spLocks/>
              </p:cNvSpPr>
              <p:nvPr/>
            </p:nvSpPr>
            <p:spPr bwMode="auto">
              <a:xfrm>
                <a:off x="3313" y="1431"/>
                <a:ext cx="124" cy="132"/>
              </a:xfrm>
              <a:custGeom>
                <a:avLst/>
                <a:gdLst>
                  <a:gd name="T0" fmla="*/ 0 w 374"/>
                  <a:gd name="T1" fmla="*/ 20 h 396"/>
                  <a:gd name="T2" fmla="*/ 1 w 374"/>
                  <a:gd name="T3" fmla="*/ 20 h 396"/>
                  <a:gd name="T4" fmla="*/ 2 w 374"/>
                  <a:gd name="T5" fmla="*/ 21 h 396"/>
                  <a:gd name="T6" fmla="*/ 14 w 374"/>
                  <a:gd name="T7" fmla="*/ 34 h 396"/>
                  <a:gd name="T8" fmla="*/ 14 w 374"/>
                  <a:gd name="T9" fmla="*/ 34 h 396"/>
                  <a:gd name="T10" fmla="*/ 26 w 374"/>
                  <a:gd name="T11" fmla="*/ 47 h 396"/>
                  <a:gd name="T12" fmla="*/ 27 w 374"/>
                  <a:gd name="T13" fmla="*/ 48 h 396"/>
                  <a:gd name="T14" fmla="*/ 38 w 374"/>
                  <a:gd name="T15" fmla="*/ 60 h 396"/>
                  <a:gd name="T16" fmla="*/ 39 w 374"/>
                  <a:gd name="T17" fmla="*/ 61 h 396"/>
                  <a:gd name="T18" fmla="*/ 44 w 374"/>
                  <a:gd name="T19" fmla="*/ 67 h 396"/>
                  <a:gd name="T20" fmla="*/ 50 w 374"/>
                  <a:gd name="T21" fmla="*/ 73 h 396"/>
                  <a:gd name="T22" fmla="*/ 57 w 374"/>
                  <a:gd name="T23" fmla="*/ 80 h 396"/>
                  <a:gd name="T24" fmla="*/ 63 w 374"/>
                  <a:gd name="T25" fmla="*/ 86 h 396"/>
                  <a:gd name="T26" fmla="*/ 69 w 374"/>
                  <a:gd name="T27" fmla="*/ 93 h 396"/>
                  <a:gd name="T28" fmla="*/ 75 w 374"/>
                  <a:gd name="T29" fmla="*/ 99 h 396"/>
                  <a:gd name="T30" fmla="*/ 81 w 374"/>
                  <a:gd name="T31" fmla="*/ 106 h 396"/>
                  <a:gd name="T32" fmla="*/ 87 w 374"/>
                  <a:gd name="T33" fmla="*/ 111 h 396"/>
                  <a:gd name="T34" fmla="*/ 88 w 374"/>
                  <a:gd name="T35" fmla="*/ 112 h 396"/>
                  <a:gd name="T36" fmla="*/ 99 w 374"/>
                  <a:gd name="T37" fmla="*/ 124 h 396"/>
                  <a:gd name="T38" fmla="*/ 100 w 374"/>
                  <a:gd name="T39" fmla="*/ 125 h 396"/>
                  <a:gd name="T40" fmla="*/ 105 w 374"/>
                  <a:gd name="T41" fmla="*/ 132 h 396"/>
                  <a:gd name="T42" fmla="*/ 119 w 374"/>
                  <a:gd name="T43" fmla="*/ 127 h 396"/>
                  <a:gd name="T44" fmla="*/ 108 w 374"/>
                  <a:gd name="T45" fmla="*/ 114 h 396"/>
                  <a:gd name="T46" fmla="*/ 96 w 374"/>
                  <a:gd name="T47" fmla="*/ 102 h 396"/>
                  <a:gd name="T48" fmla="*/ 85 w 374"/>
                  <a:gd name="T49" fmla="*/ 90 h 396"/>
                  <a:gd name="T50" fmla="*/ 73 w 374"/>
                  <a:gd name="T51" fmla="*/ 78 h 396"/>
                  <a:gd name="T52" fmla="*/ 61 w 374"/>
                  <a:gd name="T53" fmla="*/ 65 h 396"/>
                  <a:gd name="T54" fmla="*/ 61 w 374"/>
                  <a:gd name="T55" fmla="*/ 65 h 396"/>
                  <a:gd name="T56" fmla="*/ 56 w 374"/>
                  <a:gd name="T57" fmla="*/ 58 h 396"/>
                  <a:gd name="T58" fmla="*/ 50 w 374"/>
                  <a:gd name="T59" fmla="*/ 53 h 396"/>
                  <a:gd name="T60" fmla="*/ 49 w 374"/>
                  <a:gd name="T61" fmla="*/ 52 h 396"/>
                  <a:gd name="T62" fmla="*/ 44 w 374"/>
                  <a:gd name="T63" fmla="*/ 46 h 396"/>
                  <a:gd name="T64" fmla="*/ 38 w 374"/>
                  <a:gd name="T65" fmla="*/ 41 h 396"/>
                  <a:gd name="T66" fmla="*/ 38 w 374"/>
                  <a:gd name="T67" fmla="*/ 40 h 396"/>
                  <a:gd name="T68" fmla="*/ 33 w 374"/>
                  <a:gd name="T69" fmla="*/ 34 h 396"/>
                  <a:gd name="T70" fmla="*/ 27 w 374"/>
                  <a:gd name="T71" fmla="*/ 29 h 396"/>
                  <a:gd name="T72" fmla="*/ 27 w 374"/>
                  <a:gd name="T73" fmla="*/ 28 h 396"/>
                  <a:gd name="T74" fmla="*/ 21 w 374"/>
                  <a:gd name="T75" fmla="*/ 22 h 396"/>
                  <a:gd name="T76" fmla="*/ 16 w 374"/>
                  <a:gd name="T77" fmla="*/ 17 h 396"/>
                  <a:gd name="T78" fmla="*/ 15 w 374"/>
                  <a:gd name="T79" fmla="*/ 16 h 396"/>
                  <a:gd name="T80" fmla="*/ 10 w 374"/>
                  <a:gd name="T81" fmla="*/ 10 h 396"/>
                  <a:gd name="T82" fmla="*/ 4 w 374"/>
                  <a:gd name="T83" fmla="*/ 4 h 396"/>
                  <a:gd name="T84" fmla="*/ 4 w 374"/>
                  <a:gd name="T85" fmla="*/ 3 h 396"/>
                  <a:gd name="T86" fmla="*/ 0 w 374"/>
                  <a:gd name="T87" fmla="*/ 0 h 39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74"/>
                  <a:gd name="T133" fmla="*/ 0 h 396"/>
                  <a:gd name="T134" fmla="*/ 374 w 374"/>
                  <a:gd name="T135" fmla="*/ 396 h 39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74" h="396">
                    <a:moveTo>
                      <a:pt x="0" y="0"/>
                    </a:moveTo>
                    <a:lnTo>
                      <a:pt x="0" y="59"/>
                    </a:lnTo>
                    <a:lnTo>
                      <a:pt x="2" y="59"/>
                    </a:lnTo>
                    <a:lnTo>
                      <a:pt x="4" y="61"/>
                    </a:lnTo>
                    <a:lnTo>
                      <a:pt x="4" y="64"/>
                    </a:lnTo>
                    <a:lnTo>
                      <a:pt x="6" y="64"/>
                    </a:lnTo>
                    <a:lnTo>
                      <a:pt x="23" y="82"/>
                    </a:lnTo>
                    <a:lnTo>
                      <a:pt x="42" y="101"/>
                    </a:lnTo>
                    <a:lnTo>
                      <a:pt x="42" y="103"/>
                    </a:lnTo>
                    <a:lnTo>
                      <a:pt x="43" y="103"/>
                    </a:lnTo>
                    <a:lnTo>
                      <a:pt x="60" y="122"/>
                    </a:lnTo>
                    <a:lnTo>
                      <a:pt x="79" y="140"/>
                    </a:lnTo>
                    <a:lnTo>
                      <a:pt x="79" y="143"/>
                    </a:lnTo>
                    <a:lnTo>
                      <a:pt x="80" y="143"/>
                    </a:lnTo>
                    <a:lnTo>
                      <a:pt x="98" y="161"/>
                    </a:lnTo>
                    <a:lnTo>
                      <a:pt x="116" y="179"/>
                    </a:lnTo>
                    <a:lnTo>
                      <a:pt x="116" y="182"/>
                    </a:lnTo>
                    <a:lnTo>
                      <a:pt x="118" y="182"/>
                    </a:lnTo>
                    <a:lnTo>
                      <a:pt x="134" y="198"/>
                    </a:lnTo>
                    <a:lnTo>
                      <a:pt x="134" y="200"/>
                    </a:lnTo>
                    <a:lnTo>
                      <a:pt x="135" y="200"/>
                    </a:lnTo>
                    <a:lnTo>
                      <a:pt x="152" y="219"/>
                    </a:lnTo>
                    <a:lnTo>
                      <a:pt x="171" y="237"/>
                    </a:lnTo>
                    <a:lnTo>
                      <a:pt x="171" y="240"/>
                    </a:lnTo>
                    <a:lnTo>
                      <a:pt x="172" y="240"/>
                    </a:lnTo>
                    <a:lnTo>
                      <a:pt x="189" y="258"/>
                    </a:lnTo>
                    <a:lnTo>
                      <a:pt x="208" y="276"/>
                    </a:lnTo>
                    <a:lnTo>
                      <a:pt x="208" y="279"/>
                    </a:lnTo>
                    <a:lnTo>
                      <a:pt x="209" y="279"/>
                    </a:lnTo>
                    <a:lnTo>
                      <a:pt x="227" y="297"/>
                    </a:lnTo>
                    <a:lnTo>
                      <a:pt x="245" y="316"/>
                    </a:lnTo>
                    <a:lnTo>
                      <a:pt x="245" y="318"/>
                    </a:lnTo>
                    <a:lnTo>
                      <a:pt x="247" y="318"/>
                    </a:lnTo>
                    <a:lnTo>
                      <a:pt x="263" y="334"/>
                    </a:lnTo>
                    <a:lnTo>
                      <a:pt x="263" y="337"/>
                    </a:lnTo>
                    <a:lnTo>
                      <a:pt x="264" y="337"/>
                    </a:lnTo>
                    <a:lnTo>
                      <a:pt x="281" y="355"/>
                    </a:lnTo>
                    <a:lnTo>
                      <a:pt x="300" y="373"/>
                    </a:lnTo>
                    <a:lnTo>
                      <a:pt x="300" y="376"/>
                    </a:lnTo>
                    <a:lnTo>
                      <a:pt x="301" y="376"/>
                    </a:lnTo>
                    <a:lnTo>
                      <a:pt x="318" y="394"/>
                    </a:lnTo>
                    <a:lnTo>
                      <a:pt x="318" y="396"/>
                    </a:lnTo>
                    <a:lnTo>
                      <a:pt x="374" y="396"/>
                    </a:lnTo>
                    <a:lnTo>
                      <a:pt x="360" y="380"/>
                    </a:lnTo>
                    <a:lnTo>
                      <a:pt x="342" y="362"/>
                    </a:lnTo>
                    <a:lnTo>
                      <a:pt x="325" y="343"/>
                    </a:lnTo>
                    <a:lnTo>
                      <a:pt x="308" y="325"/>
                    </a:lnTo>
                    <a:lnTo>
                      <a:pt x="291" y="307"/>
                    </a:lnTo>
                    <a:lnTo>
                      <a:pt x="273" y="288"/>
                    </a:lnTo>
                    <a:lnTo>
                      <a:pt x="256" y="270"/>
                    </a:lnTo>
                    <a:lnTo>
                      <a:pt x="239" y="252"/>
                    </a:lnTo>
                    <a:lnTo>
                      <a:pt x="221" y="233"/>
                    </a:lnTo>
                    <a:lnTo>
                      <a:pt x="204" y="215"/>
                    </a:lnTo>
                    <a:lnTo>
                      <a:pt x="185" y="196"/>
                    </a:lnTo>
                    <a:lnTo>
                      <a:pt x="185" y="194"/>
                    </a:lnTo>
                    <a:lnTo>
                      <a:pt x="184" y="194"/>
                    </a:lnTo>
                    <a:lnTo>
                      <a:pt x="168" y="178"/>
                    </a:lnTo>
                    <a:lnTo>
                      <a:pt x="168" y="175"/>
                    </a:lnTo>
                    <a:lnTo>
                      <a:pt x="167" y="175"/>
                    </a:lnTo>
                    <a:lnTo>
                      <a:pt x="151" y="160"/>
                    </a:lnTo>
                    <a:lnTo>
                      <a:pt x="151" y="157"/>
                    </a:lnTo>
                    <a:lnTo>
                      <a:pt x="149" y="157"/>
                    </a:lnTo>
                    <a:lnTo>
                      <a:pt x="134" y="141"/>
                    </a:lnTo>
                    <a:lnTo>
                      <a:pt x="134" y="139"/>
                    </a:lnTo>
                    <a:lnTo>
                      <a:pt x="132" y="139"/>
                    </a:lnTo>
                    <a:lnTo>
                      <a:pt x="116" y="123"/>
                    </a:lnTo>
                    <a:lnTo>
                      <a:pt x="116" y="120"/>
                    </a:lnTo>
                    <a:lnTo>
                      <a:pt x="115" y="120"/>
                    </a:lnTo>
                    <a:lnTo>
                      <a:pt x="99" y="105"/>
                    </a:lnTo>
                    <a:lnTo>
                      <a:pt x="99" y="102"/>
                    </a:lnTo>
                    <a:lnTo>
                      <a:pt x="98" y="102"/>
                    </a:lnTo>
                    <a:lnTo>
                      <a:pt x="82" y="86"/>
                    </a:lnTo>
                    <a:lnTo>
                      <a:pt x="82" y="84"/>
                    </a:lnTo>
                    <a:lnTo>
                      <a:pt x="80" y="84"/>
                    </a:lnTo>
                    <a:lnTo>
                      <a:pt x="64" y="68"/>
                    </a:lnTo>
                    <a:lnTo>
                      <a:pt x="64" y="65"/>
                    </a:lnTo>
                    <a:lnTo>
                      <a:pt x="63" y="65"/>
                    </a:lnTo>
                    <a:lnTo>
                      <a:pt x="47" y="50"/>
                    </a:lnTo>
                    <a:lnTo>
                      <a:pt x="47" y="47"/>
                    </a:lnTo>
                    <a:lnTo>
                      <a:pt x="46" y="47"/>
                    </a:lnTo>
                    <a:lnTo>
                      <a:pt x="30" y="31"/>
                    </a:lnTo>
                    <a:lnTo>
                      <a:pt x="30" y="29"/>
                    </a:lnTo>
                    <a:lnTo>
                      <a:pt x="28" y="29"/>
                    </a:lnTo>
                    <a:lnTo>
                      <a:pt x="12" y="13"/>
                    </a:lnTo>
                    <a:lnTo>
                      <a:pt x="12" y="10"/>
                    </a:lnTo>
                    <a:lnTo>
                      <a:pt x="11" y="1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2828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7" name="Freeform 2273"/>
              <p:cNvSpPr>
                <a:spLocks/>
              </p:cNvSpPr>
              <p:nvPr/>
            </p:nvSpPr>
            <p:spPr bwMode="auto">
              <a:xfrm>
                <a:off x="3313" y="1268"/>
                <a:ext cx="30" cy="28"/>
              </a:xfrm>
              <a:custGeom>
                <a:avLst/>
                <a:gdLst>
                  <a:gd name="T0" fmla="*/ 10 w 91"/>
                  <a:gd name="T1" fmla="*/ 0 h 84"/>
                  <a:gd name="T2" fmla="*/ 10 w 91"/>
                  <a:gd name="T3" fmla="*/ 0 h 84"/>
                  <a:gd name="T4" fmla="*/ 6 w 91"/>
                  <a:gd name="T5" fmla="*/ 4 h 84"/>
                  <a:gd name="T6" fmla="*/ 0 w 91"/>
                  <a:gd name="T7" fmla="*/ 10 h 84"/>
                  <a:gd name="T8" fmla="*/ 0 w 91"/>
                  <a:gd name="T9" fmla="*/ 28 h 84"/>
                  <a:gd name="T10" fmla="*/ 5 w 91"/>
                  <a:gd name="T11" fmla="*/ 23 h 84"/>
                  <a:gd name="T12" fmla="*/ 12 w 91"/>
                  <a:gd name="T13" fmla="*/ 17 h 84"/>
                  <a:gd name="T14" fmla="*/ 13 w 91"/>
                  <a:gd name="T15" fmla="*/ 17 h 84"/>
                  <a:gd name="T16" fmla="*/ 13 w 91"/>
                  <a:gd name="T17" fmla="*/ 17 h 84"/>
                  <a:gd name="T18" fmla="*/ 18 w 91"/>
                  <a:gd name="T19" fmla="*/ 11 h 84"/>
                  <a:gd name="T20" fmla="*/ 18 w 91"/>
                  <a:gd name="T21" fmla="*/ 11 h 84"/>
                  <a:gd name="T22" fmla="*/ 18 w 91"/>
                  <a:gd name="T23" fmla="*/ 11 h 84"/>
                  <a:gd name="T24" fmla="*/ 25 w 91"/>
                  <a:gd name="T25" fmla="*/ 5 h 84"/>
                  <a:gd name="T26" fmla="*/ 30 w 91"/>
                  <a:gd name="T27" fmla="*/ 0 h 84"/>
                  <a:gd name="T28" fmla="*/ 10 w 91"/>
                  <a:gd name="T29" fmla="*/ 0 h 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1"/>
                  <a:gd name="T46" fmla="*/ 0 h 84"/>
                  <a:gd name="T47" fmla="*/ 91 w 91"/>
                  <a:gd name="T48" fmla="*/ 84 h 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1" h="84">
                    <a:moveTo>
                      <a:pt x="31" y="0"/>
                    </a:moveTo>
                    <a:lnTo>
                      <a:pt x="31" y="1"/>
                    </a:lnTo>
                    <a:lnTo>
                      <a:pt x="18" y="13"/>
                    </a:lnTo>
                    <a:lnTo>
                      <a:pt x="0" y="29"/>
                    </a:lnTo>
                    <a:lnTo>
                      <a:pt x="0" y="84"/>
                    </a:lnTo>
                    <a:lnTo>
                      <a:pt x="16" y="69"/>
                    </a:lnTo>
                    <a:lnTo>
                      <a:pt x="35" y="51"/>
                    </a:lnTo>
                    <a:lnTo>
                      <a:pt x="38" y="51"/>
                    </a:lnTo>
                    <a:lnTo>
                      <a:pt x="38" y="50"/>
                    </a:lnTo>
                    <a:lnTo>
                      <a:pt x="54" y="34"/>
                    </a:lnTo>
                    <a:lnTo>
                      <a:pt x="56" y="34"/>
                    </a:lnTo>
                    <a:lnTo>
                      <a:pt x="56" y="33"/>
                    </a:lnTo>
                    <a:lnTo>
                      <a:pt x="75" y="16"/>
                    </a:lnTo>
                    <a:lnTo>
                      <a:pt x="9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8" name="Freeform 2274"/>
              <p:cNvSpPr>
                <a:spLocks/>
              </p:cNvSpPr>
              <p:nvPr/>
            </p:nvSpPr>
            <p:spPr bwMode="auto">
              <a:xfrm>
                <a:off x="3313" y="1268"/>
                <a:ext cx="356" cy="295"/>
              </a:xfrm>
              <a:custGeom>
                <a:avLst/>
                <a:gdLst>
                  <a:gd name="T0" fmla="*/ 267 w 1068"/>
                  <a:gd name="T1" fmla="*/ 22 h 884"/>
                  <a:gd name="T2" fmla="*/ 296 w 1068"/>
                  <a:gd name="T3" fmla="*/ 52 h 884"/>
                  <a:gd name="T4" fmla="*/ 325 w 1068"/>
                  <a:gd name="T5" fmla="*/ 83 h 884"/>
                  <a:gd name="T6" fmla="*/ 330 w 1068"/>
                  <a:gd name="T7" fmla="*/ 101 h 884"/>
                  <a:gd name="T8" fmla="*/ 318 w 1068"/>
                  <a:gd name="T9" fmla="*/ 113 h 884"/>
                  <a:gd name="T10" fmla="*/ 299 w 1068"/>
                  <a:gd name="T11" fmla="*/ 130 h 884"/>
                  <a:gd name="T12" fmla="*/ 280 w 1068"/>
                  <a:gd name="T13" fmla="*/ 148 h 884"/>
                  <a:gd name="T14" fmla="*/ 266 w 1068"/>
                  <a:gd name="T15" fmla="*/ 160 h 884"/>
                  <a:gd name="T16" fmla="*/ 247 w 1068"/>
                  <a:gd name="T17" fmla="*/ 178 h 884"/>
                  <a:gd name="T18" fmla="*/ 235 w 1068"/>
                  <a:gd name="T19" fmla="*/ 189 h 884"/>
                  <a:gd name="T20" fmla="*/ 216 w 1068"/>
                  <a:gd name="T21" fmla="*/ 207 h 884"/>
                  <a:gd name="T22" fmla="*/ 209 w 1068"/>
                  <a:gd name="T23" fmla="*/ 213 h 884"/>
                  <a:gd name="T24" fmla="*/ 189 w 1068"/>
                  <a:gd name="T25" fmla="*/ 231 h 884"/>
                  <a:gd name="T26" fmla="*/ 177 w 1068"/>
                  <a:gd name="T27" fmla="*/ 242 h 884"/>
                  <a:gd name="T28" fmla="*/ 157 w 1068"/>
                  <a:gd name="T29" fmla="*/ 260 h 884"/>
                  <a:gd name="T30" fmla="*/ 145 w 1068"/>
                  <a:gd name="T31" fmla="*/ 272 h 884"/>
                  <a:gd name="T32" fmla="*/ 120 w 1068"/>
                  <a:gd name="T33" fmla="*/ 270 h 884"/>
                  <a:gd name="T34" fmla="*/ 107 w 1068"/>
                  <a:gd name="T35" fmla="*/ 257 h 884"/>
                  <a:gd name="T36" fmla="*/ 89 w 1068"/>
                  <a:gd name="T37" fmla="*/ 238 h 884"/>
                  <a:gd name="T38" fmla="*/ 71 w 1068"/>
                  <a:gd name="T39" fmla="*/ 218 h 884"/>
                  <a:gd name="T40" fmla="*/ 64 w 1068"/>
                  <a:gd name="T41" fmla="*/ 211 h 884"/>
                  <a:gd name="T42" fmla="*/ 46 w 1068"/>
                  <a:gd name="T43" fmla="*/ 192 h 884"/>
                  <a:gd name="T44" fmla="*/ 28 w 1068"/>
                  <a:gd name="T45" fmla="*/ 173 h 884"/>
                  <a:gd name="T46" fmla="*/ 15 w 1068"/>
                  <a:gd name="T47" fmla="*/ 159 h 884"/>
                  <a:gd name="T48" fmla="*/ 0 w 1068"/>
                  <a:gd name="T49" fmla="*/ 163 h 884"/>
                  <a:gd name="T50" fmla="*/ 21 w 1068"/>
                  <a:gd name="T51" fmla="*/ 185 h 884"/>
                  <a:gd name="T52" fmla="*/ 50 w 1068"/>
                  <a:gd name="T53" fmla="*/ 216 h 884"/>
                  <a:gd name="T54" fmla="*/ 68 w 1068"/>
                  <a:gd name="T55" fmla="*/ 235 h 884"/>
                  <a:gd name="T56" fmla="*/ 79 w 1068"/>
                  <a:gd name="T57" fmla="*/ 247 h 884"/>
                  <a:gd name="T58" fmla="*/ 91 w 1068"/>
                  <a:gd name="T59" fmla="*/ 259 h 884"/>
                  <a:gd name="T60" fmla="*/ 97 w 1068"/>
                  <a:gd name="T61" fmla="*/ 266 h 884"/>
                  <a:gd name="T62" fmla="*/ 108 w 1068"/>
                  <a:gd name="T63" fmla="*/ 278 h 884"/>
                  <a:gd name="T64" fmla="*/ 119 w 1068"/>
                  <a:gd name="T65" fmla="*/ 289 h 884"/>
                  <a:gd name="T66" fmla="*/ 140 w 1068"/>
                  <a:gd name="T67" fmla="*/ 294 h 884"/>
                  <a:gd name="T68" fmla="*/ 157 w 1068"/>
                  <a:gd name="T69" fmla="*/ 279 h 884"/>
                  <a:gd name="T70" fmla="*/ 170 w 1068"/>
                  <a:gd name="T71" fmla="*/ 267 h 884"/>
                  <a:gd name="T72" fmla="*/ 190 w 1068"/>
                  <a:gd name="T73" fmla="*/ 249 h 884"/>
                  <a:gd name="T74" fmla="*/ 202 w 1068"/>
                  <a:gd name="T75" fmla="*/ 238 h 884"/>
                  <a:gd name="T76" fmla="*/ 221 w 1068"/>
                  <a:gd name="T77" fmla="*/ 220 h 884"/>
                  <a:gd name="T78" fmla="*/ 240 w 1068"/>
                  <a:gd name="T79" fmla="*/ 202 h 884"/>
                  <a:gd name="T80" fmla="*/ 247 w 1068"/>
                  <a:gd name="T81" fmla="*/ 196 h 884"/>
                  <a:gd name="T82" fmla="*/ 267 w 1068"/>
                  <a:gd name="T83" fmla="*/ 178 h 884"/>
                  <a:gd name="T84" fmla="*/ 285 w 1068"/>
                  <a:gd name="T85" fmla="*/ 161 h 884"/>
                  <a:gd name="T86" fmla="*/ 299 w 1068"/>
                  <a:gd name="T87" fmla="*/ 149 h 884"/>
                  <a:gd name="T88" fmla="*/ 318 w 1068"/>
                  <a:gd name="T89" fmla="*/ 131 h 884"/>
                  <a:gd name="T90" fmla="*/ 331 w 1068"/>
                  <a:gd name="T91" fmla="*/ 119 h 884"/>
                  <a:gd name="T92" fmla="*/ 349 w 1068"/>
                  <a:gd name="T93" fmla="*/ 102 h 884"/>
                  <a:gd name="T94" fmla="*/ 355 w 1068"/>
                  <a:gd name="T95" fmla="*/ 95 h 884"/>
                  <a:gd name="T96" fmla="*/ 338 w 1068"/>
                  <a:gd name="T97" fmla="*/ 77 h 884"/>
                  <a:gd name="T98" fmla="*/ 325 w 1068"/>
                  <a:gd name="T99" fmla="*/ 63 h 884"/>
                  <a:gd name="T100" fmla="*/ 312 w 1068"/>
                  <a:gd name="T101" fmla="*/ 50 h 884"/>
                  <a:gd name="T102" fmla="*/ 294 w 1068"/>
                  <a:gd name="T103" fmla="*/ 31 h 884"/>
                  <a:gd name="T104" fmla="*/ 276 w 1068"/>
                  <a:gd name="T105" fmla="*/ 11 h 884"/>
                  <a:gd name="T106" fmla="*/ 247 w 1068"/>
                  <a:gd name="T107" fmla="*/ 0 h 88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68"/>
                  <a:gd name="T163" fmla="*/ 0 h 884"/>
                  <a:gd name="T164" fmla="*/ 1068 w 1068"/>
                  <a:gd name="T165" fmla="*/ 884 h 88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68" h="884">
                    <a:moveTo>
                      <a:pt x="740" y="0"/>
                    </a:moveTo>
                    <a:lnTo>
                      <a:pt x="750" y="10"/>
                    </a:lnTo>
                    <a:lnTo>
                      <a:pt x="767" y="29"/>
                    </a:lnTo>
                    <a:lnTo>
                      <a:pt x="784" y="47"/>
                    </a:lnTo>
                    <a:lnTo>
                      <a:pt x="802" y="66"/>
                    </a:lnTo>
                    <a:lnTo>
                      <a:pt x="819" y="84"/>
                    </a:lnTo>
                    <a:lnTo>
                      <a:pt x="836" y="102"/>
                    </a:lnTo>
                    <a:lnTo>
                      <a:pt x="853" y="121"/>
                    </a:lnTo>
                    <a:lnTo>
                      <a:pt x="871" y="139"/>
                    </a:lnTo>
                    <a:lnTo>
                      <a:pt x="888" y="157"/>
                    </a:lnTo>
                    <a:lnTo>
                      <a:pt x="905" y="176"/>
                    </a:lnTo>
                    <a:lnTo>
                      <a:pt x="923" y="194"/>
                    </a:lnTo>
                    <a:lnTo>
                      <a:pt x="940" y="212"/>
                    </a:lnTo>
                    <a:lnTo>
                      <a:pt x="957" y="231"/>
                    </a:lnTo>
                    <a:lnTo>
                      <a:pt x="975" y="249"/>
                    </a:lnTo>
                    <a:lnTo>
                      <a:pt x="992" y="267"/>
                    </a:lnTo>
                    <a:lnTo>
                      <a:pt x="1009" y="286"/>
                    </a:lnTo>
                    <a:lnTo>
                      <a:pt x="1009" y="287"/>
                    </a:lnTo>
                    <a:lnTo>
                      <a:pt x="993" y="303"/>
                    </a:lnTo>
                    <a:lnTo>
                      <a:pt x="991" y="303"/>
                    </a:lnTo>
                    <a:lnTo>
                      <a:pt x="991" y="304"/>
                    </a:lnTo>
                    <a:lnTo>
                      <a:pt x="975" y="320"/>
                    </a:lnTo>
                    <a:lnTo>
                      <a:pt x="972" y="320"/>
                    </a:lnTo>
                    <a:lnTo>
                      <a:pt x="972" y="321"/>
                    </a:lnTo>
                    <a:lnTo>
                      <a:pt x="953" y="338"/>
                    </a:lnTo>
                    <a:lnTo>
                      <a:pt x="935" y="355"/>
                    </a:lnTo>
                    <a:lnTo>
                      <a:pt x="916" y="374"/>
                    </a:lnTo>
                    <a:lnTo>
                      <a:pt x="913" y="374"/>
                    </a:lnTo>
                    <a:lnTo>
                      <a:pt x="913" y="375"/>
                    </a:lnTo>
                    <a:lnTo>
                      <a:pt x="897" y="391"/>
                    </a:lnTo>
                    <a:lnTo>
                      <a:pt x="895" y="391"/>
                    </a:lnTo>
                    <a:lnTo>
                      <a:pt x="895" y="392"/>
                    </a:lnTo>
                    <a:lnTo>
                      <a:pt x="876" y="409"/>
                    </a:lnTo>
                    <a:lnTo>
                      <a:pt x="857" y="426"/>
                    </a:lnTo>
                    <a:lnTo>
                      <a:pt x="839" y="443"/>
                    </a:lnTo>
                    <a:lnTo>
                      <a:pt x="820" y="462"/>
                    </a:lnTo>
                    <a:lnTo>
                      <a:pt x="818" y="462"/>
                    </a:lnTo>
                    <a:lnTo>
                      <a:pt x="818" y="463"/>
                    </a:lnTo>
                    <a:lnTo>
                      <a:pt x="802" y="479"/>
                    </a:lnTo>
                    <a:lnTo>
                      <a:pt x="799" y="479"/>
                    </a:lnTo>
                    <a:lnTo>
                      <a:pt x="799" y="480"/>
                    </a:lnTo>
                    <a:lnTo>
                      <a:pt x="780" y="497"/>
                    </a:lnTo>
                    <a:lnTo>
                      <a:pt x="762" y="514"/>
                    </a:lnTo>
                    <a:lnTo>
                      <a:pt x="743" y="532"/>
                    </a:lnTo>
                    <a:lnTo>
                      <a:pt x="740" y="532"/>
                    </a:lnTo>
                    <a:lnTo>
                      <a:pt x="740" y="534"/>
                    </a:lnTo>
                    <a:lnTo>
                      <a:pt x="724" y="549"/>
                    </a:lnTo>
                    <a:lnTo>
                      <a:pt x="722" y="549"/>
                    </a:lnTo>
                    <a:lnTo>
                      <a:pt x="722" y="551"/>
                    </a:lnTo>
                    <a:lnTo>
                      <a:pt x="706" y="566"/>
                    </a:lnTo>
                    <a:lnTo>
                      <a:pt x="703" y="566"/>
                    </a:lnTo>
                    <a:lnTo>
                      <a:pt x="703" y="568"/>
                    </a:lnTo>
                    <a:lnTo>
                      <a:pt x="684" y="585"/>
                    </a:lnTo>
                    <a:lnTo>
                      <a:pt x="666" y="602"/>
                    </a:lnTo>
                    <a:lnTo>
                      <a:pt x="647" y="620"/>
                    </a:lnTo>
                    <a:lnTo>
                      <a:pt x="645" y="620"/>
                    </a:lnTo>
                    <a:lnTo>
                      <a:pt x="645" y="622"/>
                    </a:lnTo>
                    <a:lnTo>
                      <a:pt x="629" y="637"/>
                    </a:lnTo>
                    <a:lnTo>
                      <a:pt x="626" y="637"/>
                    </a:lnTo>
                    <a:lnTo>
                      <a:pt x="626" y="639"/>
                    </a:lnTo>
                    <a:lnTo>
                      <a:pt x="607" y="656"/>
                    </a:lnTo>
                    <a:lnTo>
                      <a:pt x="589" y="673"/>
                    </a:lnTo>
                    <a:lnTo>
                      <a:pt x="570" y="691"/>
                    </a:lnTo>
                    <a:lnTo>
                      <a:pt x="567" y="691"/>
                    </a:lnTo>
                    <a:lnTo>
                      <a:pt x="567" y="692"/>
                    </a:lnTo>
                    <a:lnTo>
                      <a:pt x="551" y="708"/>
                    </a:lnTo>
                    <a:lnTo>
                      <a:pt x="549" y="708"/>
                    </a:lnTo>
                    <a:lnTo>
                      <a:pt x="549" y="709"/>
                    </a:lnTo>
                    <a:lnTo>
                      <a:pt x="533" y="725"/>
                    </a:lnTo>
                    <a:lnTo>
                      <a:pt x="530" y="725"/>
                    </a:lnTo>
                    <a:lnTo>
                      <a:pt x="530" y="726"/>
                    </a:lnTo>
                    <a:lnTo>
                      <a:pt x="511" y="743"/>
                    </a:lnTo>
                    <a:lnTo>
                      <a:pt x="493" y="760"/>
                    </a:lnTo>
                    <a:lnTo>
                      <a:pt x="474" y="779"/>
                    </a:lnTo>
                    <a:lnTo>
                      <a:pt x="472" y="779"/>
                    </a:lnTo>
                    <a:lnTo>
                      <a:pt x="472" y="780"/>
                    </a:lnTo>
                    <a:lnTo>
                      <a:pt x="456" y="796"/>
                    </a:lnTo>
                    <a:lnTo>
                      <a:pt x="453" y="796"/>
                    </a:lnTo>
                    <a:lnTo>
                      <a:pt x="453" y="797"/>
                    </a:lnTo>
                    <a:lnTo>
                      <a:pt x="434" y="814"/>
                    </a:lnTo>
                    <a:lnTo>
                      <a:pt x="416" y="831"/>
                    </a:lnTo>
                    <a:lnTo>
                      <a:pt x="397" y="848"/>
                    </a:lnTo>
                    <a:lnTo>
                      <a:pt x="380" y="830"/>
                    </a:lnTo>
                    <a:lnTo>
                      <a:pt x="361" y="812"/>
                    </a:lnTo>
                    <a:lnTo>
                      <a:pt x="361" y="809"/>
                    </a:lnTo>
                    <a:lnTo>
                      <a:pt x="360" y="809"/>
                    </a:lnTo>
                    <a:lnTo>
                      <a:pt x="342" y="791"/>
                    </a:lnTo>
                    <a:lnTo>
                      <a:pt x="324" y="772"/>
                    </a:lnTo>
                    <a:lnTo>
                      <a:pt x="324" y="770"/>
                    </a:lnTo>
                    <a:lnTo>
                      <a:pt x="322" y="770"/>
                    </a:lnTo>
                    <a:lnTo>
                      <a:pt x="305" y="751"/>
                    </a:lnTo>
                    <a:lnTo>
                      <a:pt x="287" y="733"/>
                    </a:lnTo>
                    <a:lnTo>
                      <a:pt x="287" y="730"/>
                    </a:lnTo>
                    <a:lnTo>
                      <a:pt x="285" y="730"/>
                    </a:lnTo>
                    <a:lnTo>
                      <a:pt x="268" y="712"/>
                    </a:lnTo>
                    <a:lnTo>
                      <a:pt x="249" y="694"/>
                    </a:lnTo>
                    <a:lnTo>
                      <a:pt x="249" y="691"/>
                    </a:lnTo>
                    <a:lnTo>
                      <a:pt x="248" y="691"/>
                    </a:lnTo>
                    <a:lnTo>
                      <a:pt x="231" y="673"/>
                    </a:lnTo>
                    <a:lnTo>
                      <a:pt x="212" y="654"/>
                    </a:lnTo>
                    <a:lnTo>
                      <a:pt x="212" y="652"/>
                    </a:lnTo>
                    <a:lnTo>
                      <a:pt x="211" y="652"/>
                    </a:lnTo>
                    <a:lnTo>
                      <a:pt x="195" y="636"/>
                    </a:lnTo>
                    <a:lnTo>
                      <a:pt x="195" y="633"/>
                    </a:lnTo>
                    <a:lnTo>
                      <a:pt x="193" y="633"/>
                    </a:lnTo>
                    <a:lnTo>
                      <a:pt x="176" y="615"/>
                    </a:lnTo>
                    <a:lnTo>
                      <a:pt x="157" y="597"/>
                    </a:lnTo>
                    <a:lnTo>
                      <a:pt x="157" y="594"/>
                    </a:lnTo>
                    <a:lnTo>
                      <a:pt x="156" y="594"/>
                    </a:lnTo>
                    <a:lnTo>
                      <a:pt x="139" y="576"/>
                    </a:lnTo>
                    <a:lnTo>
                      <a:pt x="120" y="557"/>
                    </a:lnTo>
                    <a:lnTo>
                      <a:pt x="120" y="555"/>
                    </a:lnTo>
                    <a:lnTo>
                      <a:pt x="119" y="555"/>
                    </a:lnTo>
                    <a:lnTo>
                      <a:pt x="102" y="536"/>
                    </a:lnTo>
                    <a:lnTo>
                      <a:pt x="83" y="518"/>
                    </a:lnTo>
                    <a:lnTo>
                      <a:pt x="83" y="515"/>
                    </a:lnTo>
                    <a:lnTo>
                      <a:pt x="82" y="515"/>
                    </a:lnTo>
                    <a:lnTo>
                      <a:pt x="64" y="497"/>
                    </a:lnTo>
                    <a:lnTo>
                      <a:pt x="46" y="479"/>
                    </a:lnTo>
                    <a:lnTo>
                      <a:pt x="46" y="476"/>
                    </a:lnTo>
                    <a:lnTo>
                      <a:pt x="44" y="476"/>
                    </a:lnTo>
                    <a:lnTo>
                      <a:pt x="27" y="458"/>
                    </a:lnTo>
                    <a:lnTo>
                      <a:pt x="10" y="439"/>
                    </a:lnTo>
                    <a:lnTo>
                      <a:pt x="0" y="430"/>
                    </a:lnTo>
                    <a:lnTo>
                      <a:pt x="0" y="489"/>
                    </a:lnTo>
                    <a:lnTo>
                      <a:pt x="2" y="489"/>
                    </a:lnTo>
                    <a:lnTo>
                      <a:pt x="11" y="500"/>
                    </a:lnTo>
                    <a:lnTo>
                      <a:pt x="28" y="518"/>
                    </a:lnTo>
                    <a:lnTo>
                      <a:pt x="46" y="536"/>
                    </a:lnTo>
                    <a:lnTo>
                      <a:pt x="63" y="555"/>
                    </a:lnTo>
                    <a:lnTo>
                      <a:pt x="80" y="573"/>
                    </a:lnTo>
                    <a:lnTo>
                      <a:pt x="98" y="591"/>
                    </a:lnTo>
                    <a:lnTo>
                      <a:pt x="115" y="610"/>
                    </a:lnTo>
                    <a:lnTo>
                      <a:pt x="132" y="628"/>
                    </a:lnTo>
                    <a:lnTo>
                      <a:pt x="149" y="646"/>
                    </a:lnTo>
                    <a:lnTo>
                      <a:pt x="167" y="665"/>
                    </a:lnTo>
                    <a:lnTo>
                      <a:pt x="184" y="683"/>
                    </a:lnTo>
                    <a:lnTo>
                      <a:pt x="203" y="701"/>
                    </a:lnTo>
                    <a:lnTo>
                      <a:pt x="203" y="704"/>
                    </a:lnTo>
                    <a:lnTo>
                      <a:pt x="204" y="704"/>
                    </a:lnTo>
                    <a:lnTo>
                      <a:pt x="220" y="720"/>
                    </a:lnTo>
                    <a:lnTo>
                      <a:pt x="220" y="722"/>
                    </a:lnTo>
                    <a:lnTo>
                      <a:pt x="221" y="722"/>
                    </a:lnTo>
                    <a:lnTo>
                      <a:pt x="237" y="738"/>
                    </a:lnTo>
                    <a:lnTo>
                      <a:pt x="237" y="741"/>
                    </a:lnTo>
                    <a:lnTo>
                      <a:pt x="239" y="741"/>
                    </a:lnTo>
                    <a:lnTo>
                      <a:pt x="255" y="757"/>
                    </a:lnTo>
                    <a:lnTo>
                      <a:pt x="255" y="759"/>
                    </a:lnTo>
                    <a:lnTo>
                      <a:pt x="256" y="759"/>
                    </a:lnTo>
                    <a:lnTo>
                      <a:pt x="272" y="775"/>
                    </a:lnTo>
                    <a:lnTo>
                      <a:pt x="272" y="778"/>
                    </a:lnTo>
                    <a:lnTo>
                      <a:pt x="273" y="778"/>
                    </a:lnTo>
                    <a:lnTo>
                      <a:pt x="289" y="793"/>
                    </a:lnTo>
                    <a:lnTo>
                      <a:pt x="289" y="796"/>
                    </a:lnTo>
                    <a:lnTo>
                      <a:pt x="291" y="796"/>
                    </a:lnTo>
                    <a:lnTo>
                      <a:pt x="307" y="812"/>
                    </a:lnTo>
                    <a:lnTo>
                      <a:pt x="307" y="814"/>
                    </a:lnTo>
                    <a:lnTo>
                      <a:pt x="308" y="814"/>
                    </a:lnTo>
                    <a:lnTo>
                      <a:pt x="324" y="830"/>
                    </a:lnTo>
                    <a:lnTo>
                      <a:pt x="324" y="833"/>
                    </a:lnTo>
                    <a:lnTo>
                      <a:pt x="325" y="833"/>
                    </a:lnTo>
                    <a:lnTo>
                      <a:pt x="341" y="848"/>
                    </a:lnTo>
                    <a:lnTo>
                      <a:pt x="341" y="851"/>
                    </a:lnTo>
                    <a:lnTo>
                      <a:pt x="342" y="851"/>
                    </a:lnTo>
                    <a:lnTo>
                      <a:pt x="358" y="867"/>
                    </a:lnTo>
                    <a:lnTo>
                      <a:pt x="358" y="869"/>
                    </a:lnTo>
                    <a:lnTo>
                      <a:pt x="360" y="869"/>
                    </a:lnTo>
                    <a:lnTo>
                      <a:pt x="373" y="884"/>
                    </a:lnTo>
                    <a:lnTo>
                      <a:pt x="420" y="884"/>
                    </a:lnTo>
                    <a:lnTo>
                      <a:pt x="420" y="882"/>
                    </a:lnTo>
                    <a:lnTo>
                      <a:pt x="430" y="872"/>
                    </a:lnTo>
                    <a:lnTo>
                      <a:pt x="433" y="872"/>
                    </a:lnTo>
                    <a:lnTo>
                      <a:pt x="433" y="871"/>
                    </a:lnTo>
                    <a:lnTo>
                      <a:pt x="452" y="854"/>
                    </a:lnTo>
                    <a:lnTo>
                      <a:pt x="470" y="837"/>
                    </a:lnTo>
                    <a:lnTo>
                      <a:pt x="489" y="818"/>
                    </a:lnTo>
                    <a:lnTo>
                      <a:pt x="491" y="818"/>
                    </a:lnTo>
                    <a:lnTo>
                      <a:pt x="491" y="817"/>
                    </a:lnTo>
                    <a:lnTo>
                      <a:pt x="507" y="801"/>
                    </a:lnTo>
                    <a:lnTo>
                      <a:pt x="510" y="801"/>
                    </a:lnTo>
                    <a:lnTo>
                      <a:pt x="510" y="800"/>
                    </a:lnTo>
                    <a:lnTo>
                      <a:pt x="529" y="783"/>
                    </a:lnTo>
                    <a:lnTo>
                      <a:pt x="547" y="766"/>
                    </a:lnTo>
                    <a:lnTo>
                      <a:pt x="566" y="747"/>
                    </a:lnTo>
                    <a:lnTo>
                      <a:pt x="569" y="747"/>
                    </a:lnTo>
                    <a:lnTo>
                      <a:pt x="569" y="746"/>
                    </a:lnTo>
                    <a:lnTo>
                      <a:pt x="585" y="730"/>
                    </a:lnTo>
                    <a:lnTo>
                      <a:pt x="587" y="730"/>
                    </a:lnTo>
                    <a:lnTo>
                      <a:pt x="587" y="729"/>
                    </a:lnTo>
                    <a:lnTo>
                      <a:pt x="606" y="712"/>
                    </a:lnTo>
                    <a:lnTo>
                      <a:pt x="625" y="695"/>
                    </a:lnTo>
                    <a:lnTo>
                      <a:pt x="643" y="677"/>
                    </a:lnTo>
                    <a:lnTo>
                      <a:pt x="646" y="677"/>
                    </a:lnTo>
                    <a:lnTo>
                      <a:pt x="646" y="675"/>
                    </a:lnTo>
                    <a:lnTo>
                      <a:pt x="662" y="660"/>
                    </a:lnTo>
                    <a:lnTo>
                      <a:pt x="665" y="660"/>
                    </a:lnTo>
                    <a:lnTo>
                      <a:pt x="665" y="658"/>
                    </a:lnTo>
                    <a:lnTo>
                      <a:pt x="683" y="641"/>
                    </a:lnTo>
                    <a:lnTo>
                      <a:pt x="702" y="624"/>
                    </a:lnTo>
                    <a:lnTo>
                      <a:pt x="720" y="606"/>
                    </a:lnTo>
                    <a:lnTo>
                      <a:pt x="723" y="606"/>
                    </a:lnTo>
                    <a:lnTo>
                      <a:pt x="723" y="604"/>
                    </a:lnTo>
                    <a:lnTo>
                      <a:pt x="739" y="589"/>
                    </a:lnTo>
                    <a:lnTo>
                      <a:pt x="742" y="589"/>
                    </a:lnTo>
                    <a:lnTo>
                      <a:pt x="742" y="587"/>
                    </a:lnTo>
                    <a:lnTo>
                      <a:pt x="760" y="570"/>
                    </a:lnTo>
                    <a:lnTo>
                      <a:pt x="779" y="553"/>
                    </a:lnTo>
                    <a:lnTo>
                      <a:pt x="798" y="535"/>
                    </a:lnTo>
                    <a:lnTo>
                      <a:pt x="800" y="535"/>
                    </a:lnTo>
                    <a:lnTo>
                      <a:pt x="800" y="534"/>
                    </a:lnTo>
                    <a:lnTo>
                      <a:pt x="816" y="518"/>
                    </a:lnTo>
                    <a:lnTo>
                      <a:pt x="819" y="518"/>
                    </a:lnTo>
                    <a:lnTo>
                      <a:pt x="819" y="517"/>
                    </a:lnTo>
                    <a:lnTo>
                      <a:pt x="838" y="500"/>
                    </a:lnTo>
                    <a:lnTo>
                      <a:pt x="856" y="483"/>
                    </a:lnTo>
                    <a:lnTo>
                      <a:pt x="875" y="464"/>
                    </a:lnTo>
                    <a:lnTo>
                      <a:pt x="877" y="464"/>
                    </a:lnTo>
                    <a:lnTo>
                      <a:pt x="877" y="463"/>
                    </a:lnTo>
                    <a:lnTo>
                      <a:pt x="893" y="447"/>
                    </a:lnTo>
                    <a:lnTo>
                      <a:pt x="896" y="447"/>
                    </a:lnTo>
                    <a:lnTo>
                      <a:pt x="896" y="446"/>
                    </a:lnTo>
                    <a:lnTo>
                      <a:pt x="915" y="429"/>
                    </a:lnTo>
                    <a:lnTo>
                      <a:pt x="933" y="412"/>
                    </a:lnTo>
                    <a:lnTo>
                      <a:pt x="952" y="393"/>
                    </a:lnTo>
                    <a:lnTo>
                      <a:pt x="955" y="393"/>
                    </a:lnTo>
                    <a:lnTo>
                      <a:pt x="955" y="392"/>
                    </a:lnTo>
                    <a:lnTo>
                      <a:pt x="971" y="376"/>
                    </a:lnTo>
                    <a:lnTo>
                      <a:pt x="973" y="376"/>
                    </a:lnTo>
                    <a:lnTo>
                      <a:pt x="973" y="375"/>
                    </a:lnTo>
                    <a:lnTo>
                      <a:pt x="992" y="358"/>
                    </a:lnTo>
                    <a:lnTo>
                      <a:pt x="1011" y="341"/>
                    </a:lnTo>
                    <a:lnTo>
                      <a:pt x="1029" y="323"/>
                    </a:lnTo>
                    <a:lnTo>
                      <a:pt x="1032" y="323"/>
                    </a:lnTo>
                    <a:lnTo>
                      <a:pt x="1032" y="321"/>
                    </a:lnTo>
                    <a:lnTo>
                      <a:pt x="1048" y="306"/>
                    </a:lnTo>
                    <a:lnTo>
                      <a:pt x="1050" y="306"/>
                    </a:lnTo>
                    <a:lnTo>
                      <a:pt x="1050" y="304"/>
                    </a:lnTo>
                    <a:lnTo>
                      <a:pt x="1068" y="288"/>
                    </a:lnTo>
                    <a:lnTo>
                      <a:pt x="1068" y="286"/>
                    </a:lnTo>
                    <a:lnTo>
                      <a:pt x="1066" y="286"/>
                    </a:lnTo>
                    <a:lnTo>
                      <a:pt x="1050" y="270"/>
                    </a:lnTo>
                    <a:lnTo>
                      <a:pt x="1050" y="267"/>
                    </a:lnTo>
                    <a:lnTo>
                      <a:pt x="1049" y="267"/>
                    </a:lnTo>
                    <a:lnTo>
                      <a:pt x="1032" y="249"/>
                    </a:lnTo>
                    <a:lnTo>
                      <a:pt x="1013" y="231"/>
                    </a:lnTo>
                    <a:lnTo>
                      <a:pt x="1013" y="228"/>
                    </a:lnTo>
                    <a:lnTo>
                      <a:pt x="1012" y="228"/>
                    </a:lnTo>
                    <a:lnTo>
                      <a:pt x="995" y="210"/>
                    </a:lnTo>
                    <a:lnTo>
                      <a:pt x="976" y="191"/>
                    </a:lnTo>
                    <a:lnTo>
                      <a:pt x="976" y="189"/>
                    </a:lnTo>
                    <a:lnTo>
                      <a:pt x="975" y="189"/>
                    </a:lnTo>
                    <a:lnTo>
                      <a:pt x="957" y="170"/>
                    </a:lnTo>
                    <a:lnTo>
                      <a:pt x="939" y="152"/>
                    </a:lnTo>
                    <a:lnTo>
                      <a:pt x="939" y="149"/>
                    </a:lnTo>
                    <a:lnTo>
                      <a:pt x="937" y="149"/>
                    </a:lnTo>
                    <a:lnTo>
                      <a:pt x="920" y="131"/>
                    </a:lnTo>
                    <a:lnTo>
                      <a:pt x="903" y="113"/>
                    </a:lnTo>
                    <a:lnTo>
                      <a:pt x="884" y="94"/>
                    </a:lnTo>
                    <a:lnTo>
                      <a:pt x="884" y="92"/>
                    </a:lnTo>
                    <a:lnTo>
                      <a:pt x="883" y="92"/>
                    </a:lnTo>
                    <a:lnTo>
                      <a:pt x="865" y="73"/>
                    </a:lnTo>
                    <a:lnTo>
                      <a:pt x="847" y="55"/>
                    </a:lnTo>
                    <a:lnTo>
                      <a:pt x="847" y="52"/>
                    </a:lnTo>
                    <a:lnTo>
                      <a:pt x="845" y="52"/>
                    </a:lnTo>
                    <a:lnTo>
                      <a:pt x="828" y="34"/>
                    </a:lnTo>
                    <a:lnTo>
                      <a:pt x="810" y="16"/>
                    </a:lnTo>
                    <a:lnTo>
                      <a:pt x="810" y="13"/>
                    </a:lnTo>
                    <a:lnTo>
                      <a:pt x="808" y="13"/>
                    </a:lnTo>
                    <a:lnTo>
                      <a:pt x="796" y="0"/>
                    </a:lnTo>
                    <a:lnTo>
                      <a:pt x="740" y="0"/>
                    </a:lnTo>
                    <a:close/>
                  </a:path>
                </a:pathLst>
              </a:custGeom>
              <a:solidFill>
                <a:srgbClr val="8C8C8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699" name="Freeform 2275"/>
              <p:cNvSpPr>
                <a:spLocks/>
              </p:cNvSpPr>
              <p:nvPr/>
            </p:nvSpPr>
            <p:spPr bwMode="auto">
              <a:xfrm>
                <a:off x="3313" y="1268"/>
                <a:ext cx="49" cy="46"/>
              </a:xfrm>
              <a:custGeom>
                <a:avLst/>
                <a:gdLst>
                  <a:gd name="T0" fmla="*/ 30 w 148"/>
                  <a:gd name="T1" fmla="*/ 0 h 136"/>
                  <a:gd name="T2" fmla="*/ 30 w 148"/>
                  <a:gd name="T3" fmla="*/ 0 h 136"/>
                  <a:gd name="T4" fmla="*/ 25 w 148"/>
                  <a:gd name="T5" fmla="*/ 5 h 136"/>
                  <a:gd name="T6" fmla="*/ 25 w 148"/>
                  <a:gd name="T7" fmla="*/ 5 h 136"/>
                  <a:gd name="T8" fmla="*/ 25 w 148"/>
                  <a:gd name="T9" fmla="*/ 5 h 136"/>
                  <a:gd name="T10" fmla="*/ 18 w 148"/>
                  <a:gd name="T11" fmla="*/ 11 h 136"/>
                  <a:gd name="T12" fmla="*/ 12 w 148"/>
                  <a:gd name="T13" fmla="*/ 17 h 136"/>
                  <a:gd name="T14" fmla="*/ 6 w 148"/>
                  <a:gd name="T15" fmla="*/ 23 h 136"/>
                  <a:gd name="T16" fmla="*/ 5 w 148"/>
                  <a:gd name="T17" fmla="*/ 23 h 136"/>
                  <a:gd name="T18" fmla="*/ 5 w 148"/>
                  <a:gd name="T19" fmla="*/ 23 h 136"/>
                  <a:gd name="T20" fmla="*/ 0 w 148"/>
                  <a:gd name="T21" fmla="*/ 28 h 136"/>
                  <a:gd name="T22" fmla="*/ 0 w 148"/>
                  <a:gd name="T23" fmla="*/ 46 h 136"/>
                  <a:gd name="T24" fmla="*/ 5 w 148"/>
                  <a:gd name="T25" fmla="*/ 42 h 136"/>
                  <a:gd name="T26" fmla="*/ 5 w 148"/>
                  <a:gd name="T27" fmla="*/ 42 h 136"/>
                  <a:gd name="T28" fmla="*/ 5 w 148"/>
                  <a:gd name="T29" fmla="*/ 41 h 136"/>
                  <a:gd name="T30" fmla="*/ 11 w 148"/>
                  <a:gd name="T31" fmla="*/ 36 h 136"/>
                  <a:gd name="T32" fmla="*/ 12 w 148"/>
                  <a:gd name="T33" fmla="*/ 36 h 136"/>
                  <a:gd name="T34" fmla="*/ 12 w 148"/>
                  <a:gd name="T35" fmla="*/ 36 h 136"/>
                  <a:gd name="T36" fmla="*/ 18 w 148"/>
                  <a:gd name="T37" fmla="*/ 30 h 136"/>
                  <a:gd name="T38" fmla="*/ 24 w 148"/>
                  <a:gd name="T39" fmla="*/ 24 h 136"/>
                  <a:gd name="T40" fmla="*/ 30 w 148"/>
                  <a:gd name="T41" fmla="*/ 18 h 136"/>
                  <a:gd name="T42" fmla="*/ 36 w 148"/>
                  <a:gd name="T43" fmla="*/ 12 h 136"/>
                  <a:gd name="T44" fmla="*/ 37 w 148"/>
                  <a:gd name="T45" fmla="*/ 12 h 136"/>
                  <a:gd name="T46" fmla="*/ 37 w 148"/>
                  <a:gd name="T47" fmla="*/ 12 h 136"/>
                  <a:gd name="T48" fmla="*/ 42 w 148"/>
                  <a:gd name="T49" fmla="*/ 6 h 136"/>
                  <a:gd name="T50" fmla="*/ 43 w 148"/>
                  <a:gd name="T51" fmla="*/ 6 h 136"/>
                  <a:gd name="T52" fmla="*/ 43 w 148"/>
                  <a:gd name="T53" fmla="*/ 6 h 136"/>
                  <a:gd name="T54" fmla="*/ 49 w 148"/>
                  <a:gd name="T55" fmla="*/ 0 h 136"/>
                  <a:gd name="T56" fmla="*/ 30 w 148"/>
                  <a:gd name="T57" fmla="*/ 0 h 1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48"/>
                  <a:gd name="T88" fmla="*/ 0 h 136"/>
                  <a:gd name="T89" fmla="*/ 148 w 148"/>
                  <a:gd name="T90" fmla="*/ 136 h 1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48" h="136">
                    <a:moveTo>
                      <a:pt x="90" y="0"/>
                    </a:moveTo>
                    <a:lnTo>
                      <a:pt x="90" y="1"/>
                    </a:lnTo>
                    <a:lnTo>
                      <a:pt x="76" y="14"/>
                    </a:lnTo>
                    <a:lnTo>
                      <a:pt x="74" y="14"/>
                    </a:lnTo>
                    <a:lnTo>
                      <a:pt x="74" y="16"/>
                    </a:lnTo>
                    <a:lnTo>
                      <a:pt x="55" y="33"/>
                    </a:lnTo>
                    <a:lnTo>
                      <a:pt x="36" y="50"/>
                    </a:lnTo>
                    <a:lnTo>
                      <a:pt x="18" y="68"/>
                    </a:lnTo>
                    <a:lnTo>
                      <a:pt x="15" y="68"/>
                    </a:lnTo>
                    <a:lnTo>
                      <a:pt x="15" y="69"/>
                    </a:lnTo>
                    <a:lnTo>
                      <a:pt x="0" y="83"/>
                    </a:lnTo>
                    <a:lnTo>
                      <a:pt x="0" y="136"/>
                    </a:lnTo>
                    <a:lnTo>
                      <a:pt x="14" y="123"/>
                    </a:lnTo>
                    <a:lnTo>
                      <a:pt x="16" y="123"/>
                    </a:lnTo>
                    <a:lnTo>
                      <a:pt x="16" y="122"/>
                    </a:lnTo>
                    <a:lnTo>
                      <a:pt x="32" y="106"/>
                    </a:lnTo>
                    <a:lnTo>
                      <a:pt x="35" y="106"/>
                    </a:lnTo>
                    <a:lnTo>
                      <a:pt x="35" y="105"/>
                    </a:lnTo>
                    <a:lnTo>
                      <a:pt x="54" y="88"/>
                    </a:lnTo>
                    <a:lnTo>
                      <a:pt x="72" y="71"/>
                    </a:lnTo>
                    <a:lnTo>
                      <a:pt x="91" y="54"/>
                    </a:lnTo>
                    <a:lnTo>
                      <a:pt x="110" y="35"/>
                    </a:lnTo>
                    <a:lnTo>
                      <a:pt x="112" y="35"/>
                    </a:lnTo>
                    <a:lnTo>
                      <a:pt x="112" y="34"/>
                    </a:lnTo>
                    <a:lnTo>
                      <a:pt x="128" y="18"/>
                    </a:lnTo>
                    <a:lnTo>
                      <a:pt x="131" y="18"/>
                    </a:lnTo>
                    <a:lnTo>
                      <a:pt x="131" y="17"/>
                    </a:lnTo>
                    <a:lnTo>
                      <a:pt x="148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0" name="Freeform 2276"/>
              <p:cNvSpPr>
                <a:spLocks/>
              </p:cNvSpPr>
              <p:nvPr/>
            </p:nvSpPr>
            <p:spPr bwMode="auto">
              <a:xfrm>
                <a:off x="3313" y="1268"/>
                <a:ext cx="337" cy="284"/>
              </a:xfrm>
              <a:custGeom>
                <a:avLst/>
                <a:gdLst>
                  <a:gd name="T0" fmla="*/ 241 w 1011"/>
                  <a:gd name="T1" fmla="*/ 13 h 850"/>
                  <a:gd name="T2" fmla="*/ 258 w 1011"/>
                  <a:gd name="T3" fmla="*/ 31 h 850"/>
                  <a:gd name="T4" fmla="*/ 276 w 1011"/>
                  <a:gd name="T5" fmla="*/ 50 h 850"/>
                  <a:gd name="T6" fmla="*/ 294 w 1011"/>
                  <a:gd name="T7" fmla="*/ 69 h 850"/>
                  <a:gd name="T8" fmla="*/ 300 w 1011"/>
                  <a:gd name="T9" fmla="*/ 76 h 850"/>
                  <a:gd name="T10" fmla="*/ 312 w 1011"/>
                  <a:gd name="T11" fmla="*/ 100 h 850"/>
                  <a:gd name="T12" fmla="*/ 305 w 1011"/>
                  <a:gd name="T13" fmla="*/ 107 h 850"/>
                  <a:gd name="T14" fmla="*/ 286 w 1011"/>
                  <a:gd name="T15" fmla="*/ 124 h 850"/>
                  <a:gd name="T16" fmla="*/ 267 w 1011"/>
                  <a:gd name="T17" fmla="*/ 142 h 850"/>
                  <a:gd name="T18" fmla="*/ 254 w 1011"/>
                  <a:gd name="T19" fmla="*/ 153 h 850"/>
                  <a:gd name="T20" fmla="*/ 241 w 1011"/>
                  <a:gd name="T21" fmla="*/ 165 h 850"/>
                  <a:gd name="T22" fmla="*/ 223 w 1011"/>
                  <a:gd name="T23" fmla="*/ 183 h 850"/>
                  <a:gd name="T24" fmla="*/ 203 w 1011"/>
                  <a:gd name="T25" fmla="*/ 201 h 850"/>
                  <a:gd name="T26" fmla="*/ 196 w 1011"/>
                  <a:gd name="T27" fmla="*/ 207 h 850"/>
                  <a:gd name="T28" fmla="*/ 178 w 1011"/>
                  <a:gd name="T29" fmla="*/ 224 h 850"/>
                  <a:gd name="T30" fmla="*/ 164 w 1011"/>
                  <a:gd name="T31" fmla="*/ 236 h 850"/>
                  <a:gd name="T32" fmla="*/ 145 w 1011"/>
                  <a:gd name="T33" fmla="*/ 254 h 850"/>
                  <a:gd name="T34" fmla="*/ 133 w 1011"/>
                  <a:gd name="T35" fmla="*/ 265 h 850"/>
                  <a:gd name="T36" fmla="*/ 115 w 1011"/>
                  <a:gd name="T37" fmla="*/ 246 h 850"/>
                  <a:gd name="T38" fmla="*/ 97 w 1011"/>
                  <a:gd name="T39" fmla="*/ 228 h 850"/>
                  <a:gd name="T40" fmla="*/ 85 w 1011"/>
                  <a:gd name="T41" fmla="*/ 214 h 850"/>
                  <a:gd name="T42" fmla="*/ 61 w 1011"/>
                  <a:gd name="T43" fmla="*/ 190 h 850"/>
                  <a:gd name="T44" fmla="*/ 55 w 1011"/>
                  <a:gd name="T45" fmla="*/ 183 h 850"/>
                  <a:gd name="T46" fmla="*/ 37 w 1011"/>
                  <a:gd name="T47" fmla="*/ 163 h 850"/>
                  <a:gd name="T48" fmla="*/ 20 w 1011"/>
                  <a:gd name="T49" fmla="*/ 145 h 850"/>
                  <a:gd name="T50" fmla="*/ 2 w 1011"/>
                  <a:gd name="T51" fmla="*/ 127 h 850"/>
                  <a:gd name="T52" fmla="*/ 1 w 1011"/>
                  <a:gd name="T53" fmla="*/ 144 h 850"/>
                  <a:gd name="T54" fmla="*/ 15 w 1011"/>
                  <a:gd name="T55" fmla="*/ 160 h 850"/>
                  <a:gd name="T56" fmla="*/ 33 w 1011"/>
                  <a:gd name="T57" fmla="*/ 179 h 850"/>
                  <a:gd name="T58" fmla="*/ 52 w 1011"/>
                  <a:gd name="T59" fmla="*/ 198 h 850"/>
                  <a:gd name="T60" fmla="*/ 64 w 1011"/>
                  <a:gd name="T61" fmla="*/ 212 h 850"/>
                  <a:gd name="T62" fmla="*/ 76 w 1011"/>
                  <a:gd name="T63" fmla="*/ 225 h 850"/>
                  <a:gd name="T64" fmla="*/ 95 w 1011"/>
                  <a:gd name="T65" fmla="*/ 244 h 850"/>
                  <a:gd name="T66" fmla="*/ 107 w 1011"/>
                  <a:gd name="T67" fmla="*/ 258 h 850"/>
                  <a:gd name="T68" fmla="*/ 120 w 1011"/>
                  <a:gd name="T69" fmla="*/ 271 h 850"/>
                  <a:gd name="T70" fmla="*/ 133 w 1011"/>
                  <a:gd name="T71" fmla="*/ 283 h 850"/>
                  <a:gd name="T72" fmla="*/ 145 w 1011"/>
                  <a:gd name="T73" fmla="*/ 273 h 850"/>
                  <a:gd name="T74" fmla="*/ 165 w 1011"/>
                  <a:gd name="T75" fmla="*/ 255 h 850"/>
                  <a:gd name="T76" fmla="*/ 177 w 1011"/>
                  <a:gd name="T77" fmla="*/ 243 h 850"/>
                  <a:gd name="T78" fmla="*/ 197 w 1011"/>
                  <a:gd name="T79" fmla="*/ 225 h 850"/>
                  <a:gd name="T80" fmla="*/ 215 w 1011"/>
                  <a:gd name="T81" fmla="*/ 208 h 850"/>
                  <a:gd name="T82" fmla="*/ 229 w 1011"/>
                  <a:gd name="T83" fmla="*/ 196 h 850"/>
                  <a:gd name="T84" fmla="*/ 253 w 1011"/>
                  <a:gd name="T85" fmla="*/ 172 h 850"/>
                  <a:gd name="T86" fmla="*/ 261 w 1011"/>
                  <a:gd name="T87" fmla="*/ 166 h 850"/>
                  <a:gd name="T88" fmla="*/ 280 w 1011"/>
                  <a:gd name="T89" fmla="*/ 148 h 850"/>
                  <a:gd name="T90" fmla="*/ 292 w 1011"/>
                  <a:gd name="T91" fmla="*/ 137 h 850"/>
                  <a:gd name="T92" fmla="*/ 312 w 1011"/>
                  <a:gd name="T93" fmla="*/ 119 h 850"/>
                  <a:gd name="T94" fmla="*/ 324 w 1011"/>
                  <a:gd name="T95" fmla="*/ 107 h 850"/>
                  <a:gd name="T96" fmla="*/ 331 w 1011"/>
                  <a:gd name="T97" fmla="*/ 90 h 850"/>
                  <a:gd name="T98" fmla="*/ 325 w 1011"/>
                  <a:gd name="T99" fmla="*/ 83 h 850"/>
                  <a:gd name="T100" fmla="*/ 314 w 1011"/>
                  <a:gd name="T101" fmla="*/ 70 h 850"/>
                  <a:gd name="T102" fmla="*/ 302 w 1011"/>
                  <a:gd name="T103" fmla="*/ 59 h 850"/>
                  <a:gd name="T104" fmla="*/ 296 w 1011"/>
                  <a:gd name="T105" fmla="*/ 52 h 850"/>
                  <a:gd name="T106" fmla="*/ 285 w 1011"/>
                  <a:gd name="T107" fmla="*/ 40 h 850"/>
                  <a:gd name="T108" fmla="*/ 273 w 1011"/>
                  <a:gd name="T109" fmla="*/ 28 h 850"/>
                  <a:gd name="T110" fmla="*/ 267 w 1011"/>
                  <a:gd name="T111" fmla="*/ 21 h 850"/>
                  <a:gd name="T112" fmla="*/ 256 w 1011"/>
                  <a:gd name="T113" fmla="*/ 9 h 850"/>
                  <a:gd name="T114" fmla="*/ 247 w 1011"/>
                  <a:gd name="T115" fmla="*/ 0 h 85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011"/>
                  <a:gd name="T175" fmla="*/ 0 h 850"/>
                  <a:gd name="T176" fmla="*/ 1011 w 1011"/>
                  <a:gd name="T177" fmla="*/ 850 h 85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011" h="850">
                    <a:moveTo>
                      <a:pt x="686" y="0"/>
                    </a:moveTo>
                    <a:lnTo>
                      <a:pt x="703" y="18"/>
                    </a:lnTo>
                    <a:lnTo>
                      <a:pt x="722" y="37"/>
                    </a:lnTo>
                    <a:lnTo>
                      <a:pt x="722" y="39"/>
                    </a:lnTo>
                    <a:lnTo>
                      <a:pt x="723" y="39"/>
                    </a:lnTo>
                    <a:lnTo>
                      <a:pt x="739" y="55"/>
                    </a:lnTo>
                    <a:lnTo>
                      <a:pt x="739" y="58"/>
                    </a:lnTo>
                    <a:lnTo>
                      <a:pt x="740" y="58"/>
                    </a:lnTo>
                    <a:lnTo>
                      <a:pt x="758" y="76"/>
                    </a:lnTo>
                    <a:lnTo>
                      <a:pt x="775" y="94"/>
                    </a:lnTo>
                    <a:lnTo>
                      <a:pt x="792" y="113"/>
                    </a:lnTo>
                    <a:lnTo>
                      <a:pt x="811" y="131"/>
                    </a:lnTo>
                    <a:lnTo>
                      <a:pt x="811" y="134"/>
                    </a:lnTo>
                    <a:lnTo>
                      <a:pt x="812" y="134"/>
                    </a:lnTo>
                    <a:lnTo>
                      <a:pt x="828" y="149"/>
                    </a:lnTo>
                    <a:lnTo>
                      <a:pt x="828" y="152"/>
                    </a:lnTo>
                    <a:lnTo>
                      <a:pt x="830" y="152"/>
                    </a:lnTo>
                    <a:lnTo>
                      <a:pt x="847" y="170"/>
                    </a:lnTo>
                    <a:lnTo>
                      <a:pt x="864" y="189"/>
                    </a:lnTo>
                    <a:lnTo>
                      <a:pt x="883" y="207"/>
                    </a:lnTo>
                    <a:lnTo>
                      <a:pt x="883" y="210"/>
                    </a:lnTo>
                    <a:lnTo>
                      <a:pt x="884" y="210"/>
                    </a:lnTo>
                    <a:lnTo>
                      <a:pt x="900" y="226"/>
                    </a:lnTo>
                    <a:lnTo>
                      <a:pt x="900" y="228"/>
                    </a:lnTo>
                    <a:lnTo>
                      <a:pt x="901" y="228"/>
                    </a:lnTo>
                    <a:lnTo>
                      <a:pt x="919" y="247"/>
                    </a:lnTo>
                    <a:lnTo>
                      <a:pt x="936" y="265"/>
                    </a:lnTo>
                    <a:lnTo>
                      <a:pt x="953" y="283"/>
                    </a:lnTo>
                    <a:lnTo>
                      <a:pt x="953" y="285"/>
                    </a:lnTo>
                    <a:lnTo>
                      <a:pt x="937" y="300"/>
                    </a:lnTo>
                    <a:lnTo>
                      <a:pt x="935" y="300"/>
                    </a:lnTo>
                    <a:lnTo>
                      <a:pt x="935" y="302"/>
                    </a:lnTo>
                    <a:lnTo>
                      <a:pt x="919" y="317"/>
                    </a:lnTo>
                    <a:lnTo>
                      <a:pt x="916" y="317"/>
                    </a:lnTo>
                    <a:lnTo>
                      <a:pt x="916" y="319"/>
                    </a:lnTo>
                    <a:lnTo>
                      <a:pt x="897" y="336"/>
                    </a:lnTo>
                    <a:lnTo>
                      <a:pt x="879" y="353"/>
                    </a:lnTo>
                    <a:lnTo>
                      <a:pt x="860" y="371"/>
                    </a:lnTo>
                    <a:lnTo>
                      <a:pt x="857" y="371"/>
                    </a:lnTo>
                    <a:lnTo>
                      <a:pt x="857" y="372"/>
                    </a:lnTo>
                    <a:lnTo>
                      <a:pt x="841" y="388"/>
                    </a:lnTo>
                    <a:lnTo>
                      <a:pt x="839" y="388"/>
                    </a:lnTo>
                    <a:lnTo>
                      <a:pt x="839" y="389"/>
                    </a:lnTo>
                    <a:lnTo>
                      <a:pt x="820" y="406"/>
                    </a:lnTo>
                    <a:lnTo>
                      <a:pt x="802" y="424"/>
                    </a:lnTo>
                    <a:lnTo>
                      <a:pt x="783" y="442"/>
                    </a:lnTo>
                    <a:lnTo>
                      <a:pt x="780" y="442"/>
                    </a:lnTo>
                    <a:lnTo>
                      <a:pt x="780" y="443"/>
                    </a:lnTo>
                    <a:lnTo>
                      <a:pt x="764" y="459"/>
                    </a:lnTo>
                    <a:lnTo>
                      <a:pt x="762" y="459"/>
                    </a:lnTo>
                    <a:lnTo>
                      <a:pt x="762" y="460"/>
                    </a:lnTo>
                    <a:lnTo>
                      <a:pt x="746" y="476"/>
                    </a:lnTo>
                    <a:lnTo>
                      <a:pt x="743" y="476"/>
                    </a:lnTo>
                    <a:lnTo>
                      <a:pt x="743" y="477"/>
                    </a:lnTo>
                    <a:lnTo>
                      <a:pt x="724" y="494"/>
                    </a:lnTo>
                    <a:lnTo>
                      <a:pt x="706" y="511"/>
                    </a:lnTo>
                    <a:lnTo>
                      <a:pt x="687" y="530"/>
                    </a:lnTo>
                    <a:lnTo>
                      <a:pt x="684" y="530"/>
                    </a:lnTo>
                    <a:lnTo>
                      <a:pt x="684" y="531"/>
                    </a:lnTo>
                    <a:lnTo>
                      <a:pt x="668" y="547"/>
                    </a:lnTo>
                    <a:lnTo>
                      <a:pt x="666" y="547"/>
                    </a:lnTo>
                    <a:lnTo>
                      <a:pt x="666" y="548"/>
                    </a:lnTo>
                    <a:lnTo>
                      <a:pt x="647" y="565"/>
                    </a:lnTo>
                    <a:lnTo>
                      <a:pt x="629" y="582"/>
                    </a:lnTo>
                    <a:lnTo>
                      <a:pt x="610" y="601"/>
                    </a:lnTo>
                    <a:lnTo>
                      <a:pt x="607" y="601"/>
                    </a:lnTo>
                    <a:lnTo>
                      <a:pt x="607" y="602"/>
                    </a:lnTo>
                    <a:lnTo>
                      <a:pt x="591" y="618"/>
                    </a:lnTo>
                    <a:lnTo>
                      <a:pt x="589" y="618"/>
                    </a:lnTo>
                    <a:lnTo>
                      <a:pt x="589" y="619"/>
                    </a:lnTo>
                    <a:lnTo>
                      <a:pt x="573" y="635"/>
                    </a:lnTo>
                    <a:lnTo>
                      <a:pt x="570" y="635"/>
                    </a:lnTo>
                    <a:lnTo>
                      <a:pt x="570" y="636"/>
                    </a:lnTo>
                    <a:lnTo>
                      <a:pt x="551" y="653"/>
                    </a:lnTo>
                    <a:lnTo>
                      <a:pt x="533" y="670"/>
                    </a:lnTo>
                    <a:lnTo>
                      <a:pt x="514" y="688"/>
                    </a:lnTo>
                    <a:lnTo>
                      <a:pt x="511" y="688"/>
                    </a:lnTo>
                    <a:lnTo>
                      <a:pt x="511" y="690"/>
                    </a:lnTo>
                    <a:lnTo>
                      <a:pt x="495" y="705"/>
                    </a:lnTo>
                    <a:lnTo>
                      <a:pt x="493" y="705"/>
                    </a:lnTo>
                    <a:lnTo>
                      <a:pt x="493" y="707"/>
                    </a:lnTo>
                    <a:lnTo>
                      <a:pt x="474" y="724"/>
                    </a:lnTo>
                    <a:lnTo>
                      <a:pt x="456" y="741"/>
                    </a:lnTo>
                    <a:lnTo>
                      <a:pt x="437" y="759"/>
                    </a:lnTo>
                    <a:lnTo>
                      <a:pt x="434" y="759"/>
                    </a:lnTo>
                    <a:lnTo>
                      <a:pt x="434" y="760"/>
                    </a:lnTo>
                    <a:lnTo>
                      <a:pt x="418" y="776"/>
                    </a:lnTo>
                    <a:lnTo>
                      <a:pt x="416" y="776"/>
                    </a:lnTo>
                    <a:lnTo>
                      <a:pt x="416" y="778"/>
                    </a:lnTo>
                    <a:lnTo>
                      <a:pt x="398" y="793"/>
                    </a:lnTo>
                    <a:lnTo>
                      <a:pt x="381" y="775"/>
                    </a:lnTo>
                    <a:lnTo>
                      <a:pt x="364" y="757"/>
                    </a:lnTo>
                    <a:lnTo>
                      <a:pt x="345" y="738"/>
                    </a:lnTo>
                    <a:lnTo>
                      <a:pt x="345" y="736"/>
                    </a:lnTo>
                    <a:lnTo>
                      <a:pt x="344" y="736"/>
                    </a:lnTo>
                    <a:lnTo>
                      <a:pt x="328" y="720"/>
                    </a:lnTo>
                    <a:lnTo>
                      <a:pt x="328" y="717"/>
                    </a:lnTo>
                    <a:lnTo>
                      <a:pt x="326" y="717"/>
                    </a:lnTo>
                    <a:lnTo>
                      <a:pt x="309" y="699"/>
                    </a:lnTo>
                    <a:lnTo>
                      <a:pt x="292" y="681"/>
                    </a:lnTo>
                    <a:lnTo>
                      <a:pt x="273" y="662"/>
                    </a:lnTo>
                    <a:lnTo>
                      <a:pt x="273" y="660"/>
                    </a:lnTo>
                    <a:lnTo>
                      <a:pt x="272" y="660"/>
                    </a:lnTo>
                    <a:lnTo>
                      <a:pt x="256" y="644"/>
                    </a:lnTo>
                    <a:lnTo>
                      <a:pt x="256" y="641"/>
                    </a:lnTo>
                    <a:lnTo>
                      <a:pt x="255" y="641"/>
                    </a:lnTo>
                    <a:lnTo>
                      <a:pt x="237" y="623"/>
                    </a:lnTo>
                    <a:lnTo>
                      <a:pt x="220" y="604"/>
                    </a:lnTo>
                    <a:lnTo>
                      <a:pt x="203" y="586"/>
                    </a:lnTo>
                    <a:lnTo>
                      <a:pt x="184" y="568"/>
                    </a:lnTo>
                    <a:lnTo>
                      <a:pt x="184" y="565"/>
                    </a:lnTo>
                    <a:lnTo>
                      <a:pt x="183" y="565"/>
                    </a:lnTo>
                    <a:lnTo>
                      <a:pt x="167" y="549"/>
                    </a:lnTo>
                    <a:lnTo>
                      <a:pt x="167" y="547"/>
                    </a:lnTo>
                    <a:lnTo>
                      <a:pt x="165" y="547"/>
                    </a:lnTo>
                    <a:lnTo>
                      <a:pt x="148" y="528"/>
                    </a:lnTo>
                    <a:lnTo>
                      <a:pt x="131" y="510"/>
                    </a:lnTo>
                    <a:lnTo>
                      <a:pt x="112" y="492"/>
                    </a:lnTo>
                    <a:lnTo>
                      <a:pt x="112" y="489"/>
                    </a:lnTo>
                    <a:lnTo>
                      <a:pt x="111" y="489"/>
                    </a:lnTo>
                    <a:lnTo>
                      <a:pt x="95" y="473"/>
                    </a:lnTo>
                    <a:lnTo>
                      <a:pt x="95" y="471"/>
                    </a:lnTo>
                    <a:lnTo>
                      <a:pt x="94" y="471"/>
                    </a:lnTo>
                    <a:lnTo>
                      <a:pt x="76" y="452"/>
                    </a:lnTo>
                    <a:lnTo>
                      <a:pt x="59" y="434"/>
                    </a:lnTo>
                    <a:lnTo>
                      <a:pt x="42" y="416"/>
                    </a:lnTo>
                    <a:lnTo>
                      <a:pt x="23" y="397"/>
                    </a:lnTo>
                    <a:lnTo>
                      <a:pt x="23" y="395"/>
                    </a:lnTo>
                    <a:lnTo>
                      <a:pt x="22" y="395"/>
                    </a:lnTo>
                    <a:lnTo>
                      <a:pt x="6" y="379"/>
                    </a:lnTo>
                    <a:lnTo>
                      <a:pt x="6" y="376"/>
                    </a:lnTo>
                    <a:lnTo>
                      <a:pt x="4" y="376"/>
                    </a:lnTo>
                    <a:lnTo>
                      <a:pt x="0" y="372"/>
                    </a:lnTo>
                    <a:lnTo>
                      <a:pt x="0" y="431"/>
                    </a:lnTo>
                    <a:lnTo>
                      <a:pt x="2" y="431"/>
                    </a:lnTo>
                    <a:lnTo>
                      <a:pt x="8" y="439"/>
                    </a:lnTo>
                    <a:lnTo>
                      <a:pt x="26" y="458"/>
                    </a:lnTo>
                    <a:lnTo>
                      <a:pt x="44" y="476"/>
                    </a:lnTo>
                    <a:lnTo>
                      <a:pt x="44" y="479"/>
                    </a:lnTo>
                    <a:lnTo>
                      <a:pt x="46" y="479"/>
                    </a:lnTo>
                    <a:lnTo>
                      <a:pt x="63" y="497"/>
                    </a:lnTo>
                    <a:lnTo>
                      <a:pt x="82" y="515"/>
                    </a:lnTo>
                    <a:lnTo>
                      <a:pt x="82" y="518"/>
                    </a:lnTo>
                    <a:lnTo>
                      <a:pt x="83" y="518"/>
                    </a:lnTo>
                    <a:lnTo>
                      <a:pt x="100" y="536"/>
                    </a:lnTo>
                    <a:lnTo>
                      <a:pt x="119" y="555"/>
                    </a:lnTo>
                    <a:lnTo>
                      <a:pt x="119" y="557"/>
                    </a:lnTo>
                    <a:lnTo>
                      <a:pt x="120" y="557"/>
                    </a:lnTo>
                    <a:lnTo>
                      <a:pt x="138" y="576"/>
                    </a:lnTo>
                    <a:lnTo>
                      <a:pt x="156" y="594"/>
                    </a:lnTo>
                    <a:lnTo>
                      <a:pt x="156" y="597"/>
                    </a:lnTo>
                    <a:lnTo>
                      <a:pt x="157" y="597"/>
                    </a:lnTo>
                    <a:lnTo>
                      <a:pt x="175" y="615"/>
                    </a:lnTo>
                    <a:lnTo>
                      <a:pt x="193" y="633"/>
                    </a:lnTo>
                    <a:lnTo>
                      <a:pt x="193" y="636"/>
                    </a:lnTo>
                    <a:lnTo>
                      <a:pt x="195" y="636"/>
                    </a:lnTo>
                    <a:lnTo>
                      <a:pt x="211" y="652"/>
                    </a:lnTo>
                    <a:lnTo>
                      <a:pt x="211" y="654"/>
                    </a:lnTo>
                    <a:lnTo>
                      <a:pt x="212" y="654"/>
                    </a:lnTo>
                    <a:lnTo>
                      <a:pt x="229" y="673"/>
                    </a:lnTo>
                    <a:lnTo>
                      <a:pt x="248" y="691"/>
                    </a:lnTo>
                    <a:lnTo>
                      <a:pt x="248" y="694"/>
                    </a:lnTo>
                    <a:lnTo>
                      <a:pt x="249" y="694"/>
                    </a:lnTo>
                    <a:lnTo>
                      <a:pt x="267" y="712"/>
                    </a:lnTo>
                    <a:lnTo>
                      <a:pt x="285" y="730"/>
                    </a:lnTo>
                    <a:lnTo>
                      <a:pt x="285" y="733"/>
                    </a:lnTo>
                    <a:lnTo>
                      <a:pt x="287" y="733"/>
                    </a:lnTo>
                    <a:lnTo>
                      <a:pt x="304" y="751"/>
                    </a:lnTo>
                    <a:lnTo>
                      <a:pt x="322" y="770"/>
                    </a:lnTo>
                    <a:lnTo>
                      <a:pt x="322" y="772"/>
                    </a:lnTo>
                    <a:lnTo>
                      <a:pt x="324" y="772"/>
                    </a:lnTo>
                    <a:lnTo>
                      <a:pt x="341" y="791"/>
                    </a:lnTo>
                    <a:lnTo>
                      <a:pt x="360" y="809"/>
                    </a:lnTo>
                    <a:lnTo>
                      <a:pt x="360" y="812"/>
                    </a:lnTo>
                    <a:lnTo>
                      <a:pt x="361" y="812"/>
                    </a:lnTo>
                    <a:lnTo>
                      <a:pt x="378" y="830"/>
                    </a:lnTo>
                    <a:lnTo>
                      <a:pt x="396" y="848"/>
                    </a:lnTo>
                    <a:lnTo>
                      <a:pt x="396" y="850"/>
                    </a:lnTo>
                    <a:lnTo>
                      <a:pt x="398" y="850"/>
                    </a:lnTo>
                    <a:lnTo>
                      <a:pt x="398" y="848"/>
                    </a:lnTo>
                    <a:lnTo>
                      <a:pt x="414" y="833"/>
                    </a:lnTo>
                    <a:lnTo>
                      <a:pt x="417" y="833"/>
                    </a:lnTo>
                    <a:lnTo>
                      <a:pt x="417" y="831"/>
                    </a:lnTo>
                    <a:lnTo>
                      <a:pt x="433" y="816"/>
                    </a:lnTo>
                    <a:lnTo>
                      <a:pt x="436" y="816"/>
                    </a:lnTo>
                    <a:lnTo>
                      <a:pt x="436" y="814"/>
                    </a:lnTo>
                    <a:lnTo>
                      <a:pt x="454" y="797"/>
                    </a:lnTo>
                    <a:lnTo>
                      <a:pt x="473" y="780"/>
                    </a:lnTo>
                    <a:lnTo>
                      <a:pt x="491" y="762"/>
                    </a:lnTo>
                    <a:lnTo>
                      <a:pt x="494" y="762"/>
                    </a:lnTo>
                    <a:lnTo>
                      <a:pt x="494" y="760"/>
                    </a:lnTo>
                    <a:lnTo>
                      <a:pt x="510" y="745"/>
                    </a:lnTo>
                    <a:lnTo>
                      <a:pt x="513" y="745"/>
                    </a:lnTo>
                    <a:lnTo>
                      <a:pt x="513" y="743"/>
                    </a:lnTo>
                    <a:lnTo>
                      <a:pt x="531" y="726"/>
                    </a:lnTo>
                    <a:lnTo>
                      <a:pt x="550" y="709"/>
                    </a:lnTo>
                    <a:lnTo>
                      <a:pt x="569" y="692"/>
                    </a:lnTo>
                    <a:lnTo>
                      <a:pt x="587" y="674"/>
                    </a:lnTo>
                    <a:lnTo>
                      <a:pt x="590" y="674"/>
                    </a:lnTo>
                    <a:lnTo>
                      <a:pt x="590" y="673"/>
                    </a:lnTo>
                    <a:lnTo>
                      <a:pt x="606" y="657"/>
                    </a:lnTo>
                    <a:lnTo>
                      <a:pt x="609" y="657"/>
                    </a:lnTo>
                    <a:lnTo>
                      <a:pt x="609" y="656"/>
                    </a:lnTo>
                    <a:lnTo>
                      <a:pt x="627" y="639"/>
                    </a:lnTo>
                    <a:lnTo>
                      <a:pt x="646" y="622"/>
                    </a:lnTo>
                    <a:lnTo>
                      <a:pt x="665" y="603"/>
                    </a:lnTo>
                    <a:lnTo>
                      <a:pt x="667" y="603"/>
                    </a:lnTo>
                    <a:lnTo>
                      <a:pt x="667" y="602"/>
                    </a:lnTo>
                    <a:lnTo>
                      <a:pt x="683" y="586"/>
                    </a:lnTo>
                    <a:lnTo>
                      <a:pt x="686" y="586"/>
                    </a:lnTo>
                    <a:lnTo>
                      <a:pt x="686" y="585"/>
                    </a:lnTo>
                    <a:lnTo>
                      <a:pt x="704" y="568"/>
                    </a:lnTo>
                    <a:lnTo>
                      <a:pt x="723" y="551"/>
                    </a:lnTo>
                    <a:lnTo>
                      <a:pt x="742" y="534"/>
                    </a:lnTo>
                    <a:lnTo>
                      <a:pt x="760" y="515"/>
                    </a:lnTo>
                    <a:lnTo>
                      <a:pt x="763" y="515"/>
                    </a:lnTo>
                    <a:lnTo>
                      <a:pt x="763" y="514"/>
                    </a:lnTo>
                    <a:lnTo>
                      <a:pt x="779" y="498"/>
                    </a:lnTo>
                    <a:lnTo>
                      <a:pt x="782" y="498"/>
                    </a:lnTo>
                    <a:lnTo>
                      <a:pt x="782" y="497"/>
                    </a:lnTo>
                    <a:lnTo>
                      <a:pt x="800" y="480"/>
                    </a:lnTo>
                    <a:lnTo>
                      <a:pt x="819" y="463"/>
                    </a:lnTo>
                    <a:lnTo>
                      <a:pt x="838" y="444"/>
                    </a:lnTo>
                    <a:lnTo>
                      <a:pt x="840" y="444"/>
                    </a:lnTo>
                    <a:lnTo>
                      <a:pt x="840" y="443"/>
                    </a:lnTo>
                    <a:lnTo>
                      <a:pt x="856" y="427"/>
                    </a:lnTo>
                    <a:lnTo>
                      <a:pt x="859" y="427"/>
                    </a:lnTo>
                    <a:lnTo>
                      <a:pt x="859" y="426"/>
                    </a:lnTo>
                    <a:lnTo>
                      <a:pt x="875" y="410"/>
                    </a:lnTo>
                    <a:lnTo>
                      <a:pt x="877" y="410"/>
                    </a:lnTo>
                    <a:lnTo>
                      <a:pt x="877" y="409"/>
                    </a:lnTo>
                    <a:lnTo>
                      <a:pt x="896" y="392"/>
                    </a:lnTo>
                    <a:lnTo>
                      <a:pt x="915" y="375"/>
                    </a:lnTo>
                    <a:lnTo>
                      <a:pt x="933" y="357"/>
                    </a:lnTo>
                    <a:lnTo>
                      <a:pt x="936" y="357"/>
                    </a:lnTo>
                    <a:lnTo>
                      <a:pt x="936" y="355"/>
                    </a:lnTo>
                    <a:lnTo>
                      <a:pt x="952" y="340"/>
                    </a:lnTo>
                    <a:lnTo>
                      <a:pt x="955" y="340"/>
                    </a:lnTo>
                    <a:lnTo>
                      <a:pt x="955" y="338"/>
                    </a:lnTo>
                    <a:lnTo>
                      <a:pt x="973" y="321"/>
                    </a:lnTo>
                    <a:lnTo>
                      <a:pt x="992" y="304"/>
                    </a:lnTo>
                    <a:lnTo>
                      <a:pt x="1011" y="287"/>
                    </a:lnTo>
                    <a:lnTo>
                      <a:pt x="1011" y="285"/>
                    </a:lnTo>
                    <a:lnTo>
                      <a:pt x="1009" y="285"/>
                    </a:lnTo>
                    <a:lnTo>
                      <a:pt x="993" y="269"/>
                    </a:lnTo>
                    <a:lnTo>
                      <a:pt x="993" y="266"/>
                    </a:lnTo>
                    <a:lnTo>
                      <a:pt x="992" y="266"/>
                    </a:lnTo>
                    <a:lnTo>
                      <a:pt x="976" y="250"/>
                    </a:lnTo>
                    <a:lnTo>
                      <a:pt x="976" y="248"/>
                    </a:lnTo>
                    <a:lnTo>
                      <a:pt x="975" y="248"/>
                    </a:lnTo>
                    <a:lnTo>
                      <a:pt x="959" y="232"/>
                    </a:lnTo>
                    <a:lnTo>
                      <a:pt x="959" y="229"/>
                    </a:lnTo>
                    <a:lnTo>
                      <a:pt x="957" y="229"/>
                    </a:lnTo>
                    <a:lnTo>
                      <a:pt x="941" y="214"/>
                    </a:lnTo>
                    <a:lnTo>
                      <a:pt x="941" y="211"/>
                    </a:lnTo>
                    <a:lnTo>
                      <a:pt x="940" y="211"/>
                    </a:lnTo>
                    <a:lnTo>
                      <a:pt x="924" y="195"/>
                    </a:lnTo>
                    <a:lnTo>
                      <a:pt x="924" y="193"/>
                    </a:lnTo>
                    <a:lnTo>
                      <a:pt x="923" y="193"/>
                    </a:lnTo>
                    <a:lnTo>
                      <a:pt x="907" y="177"/>
                    </a:lnTo>
                    <a:lnTo>
                      <a:pt x="907" y="174"/>
                    </a:lnTo>
                    <a:lnTo>
                      <a:pt x="905" y="174"/>
                    </a:lnTo>
                    <a:lnTo>
                      <a:pt x="889" y="159"/>
                    </a:lnTo>
                    <a:lnTo>
                      <a:pt x="889" y="156"/>
                    </a:lnTo>
                    <a:lnTo>
                      <a:pt x="888" y="156"/>
                    </a:lnTo>
                    <a:lnTo>
                      <a:pt x="872" y="140"/>
                    </a:lnTo>
                    <a:lnTo>
                      <a:pt x="872" y="138"/>
                    </a:lnTo>
                    <a:lnTo>
                      <a:pt x="871" y="138"/>
                    </a:lnTo>
                    <a:lnTo>
                      <a:pt x="855" y="122"/>
                    </a:lnTo>
                    <a:lnTo>
                      <a:pt x="855" y="119"/>
                    </a:lnTo>
                    <a:lnTo>
                      <a:pt x="853" y="119"/>
                    </a:lnTo>
                    <a:lnTo>
                      <a:pt x="838" y="104"/>
                    </a:lnTo>
                    <a:lnTo>
                      <a:pt x="838" y="101"/>
                    </a:lnTo>
                    <a:lnTo>
                      <a:pt x="836" y="101"/>
                    </a:lnTo>
                    <a:lnTo>
                      <a:pt x="820" y="85"/>
                    </a:lnTo>
                    <a:lnTo>
                      <a:pt x="820" y="83"/>
                    </a:lnTo>
                    <a:lnTo>
                      <a:pt x="819" y="83"/>
                    </a:lnTo>
                    <a:lnTo>
                      <a:pt x="803" y="67"/>
                    </a:lnTo>
                    <a:lnTo>
                      <a:pt x="803" y="64"/>
                    </a:lnTo>
                    <a:lnTo>
                      <a:pt x="802" y="64"/>
                    </a:lnTo>
                    <a:lnTo>
                      <a:pt x="786" y="49"/>
                    </a:lnTo>
                    <a:lnTo>
                      <a:pt x="786" y="46"/>
                    </a:lnTo>
                    <a:lnTo>
                      <a:pt x="784" y="46"/>
                    </a:lnTo>
                    <a:lnTo>
                      <a:pt x="768" y="30"/>
                    </a:lnTo>
                    <a:lnTo>
                      <a:pt x="768" y="28"/>
                    </a:lnTo>
                    <a:lnTo>
                      <a:pt x="767" y="28"/>
                    </a:lnTo>
                    <a:lnTo>
                      <a:pt x="751" y="12"/>
                    </a:lnTo>
                    <a:lnTo>
                      <a:pt x="751" y="9"/>
                    </a:lnTo>
                    <a:lnTo>
                      <a:pt x="750" y="9"/>
                    </a:lnTo>
                    <a:lnTo>
                      <a:pt x="742" y="0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96969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1" name="Freeform 2277"/>
              <p:cNvSpPr>
                <a:spLocks/>
              </p:cNvSpPr>
              <p:nvPr/>
            </p:nvSpPr>
            <p:spPr bwMode="auto">
              <a:xfrm>
                <a:off x="3313" y="1268"/>
                <a:ext cx="69" cy="64"/>
              </a:xfrm>
              <a:custGeom>
                <a:avLst/>
                <a:gdLst>
                  <a:gd name="T0" fmla="*/ 49 w 209"/>
                  <a:gd name="T1" fmla="*/ 0 h 191"/>
                  <a:gd name="T2" fmla="*/ 49 w 209"/>
                  <a:gd name="T3" fmla="*/ 0 h 191"/>
                  <a:gd name="T4" fmla="*/ 43 w 209"/>
                  <a:gd name="T5" fmla="*/ 6 h 191"/>
                  <a:gd name="T6" fmla="*/ 42 w 209"/>
                  <a:gd name="T7" fmla="*/ 6 h 191"/>
                  <a:gd name="T8" fmla="*/ 42 w 209"/>
                  <a:gd name="T9" fmla="*/ 6 h 191"/>
                  <a:gd name="T10" fmla="*/ 37 w 209"/>
                  <a:gd name="T11" fmla="*/ 11 h 191"/>
                  <a:gd name="T12" fmla="*/ 36 w 209"/>
                  <a:gd name="T13" fmla="*/ 11 h 191"/>
                  <a:gd name="T14" fmla="*/ 36 w 209"/>
                  <a:gd name="T15" fmla="*/ 12 h 191"/>
                  <a:gd name="T16" fmla="*/ 30 w 209"/>
                  <a:gd name="T17" fmla="*/ 17 h 191"/>
                  <a:gd name="T18" fmla="*/ 24 w 209"/>
                  <a:gd name="T19" fmla="*/ 23 h 191"/>
                  <a:gd name="T20" fmla="*/ 18 w 209"/>
                  <a:gd name="T21" fmla="*/ 29 h 191"/>
                  <a:gd name="T22" fmla="*/ 12 w 209"/>
                  <a:gd name="T23" fmla="*/ 35 h 191"/>
                  <a:gd name="T24" fmla="*/ 11 w 209"/>
                  <a:gd name="T25" fmla="*/ 35 h 191"/>
                  <a:gd name="T26" fmla="*/ 11 w 209"/>
                  <a:gd name="T27" fmla="*/ 36 h 191"/>
                  <a:gd name="T28" fmla="*/ 5 w 209"/>
                  <a:gd name="T29" fmla="*/ 41 h 191"/>
                  <a:gd name="T30" fmla="*/ 5 w 209"/>
                  <a:gd name="T31" fmla="*/ 41 h 191"/>
                  <a:gd name="T32" fmla="*/ 5 w 209"/>
                  <a:gd name="T33" fmla="*/ 41 h 191"/>
                  <a:gd name="T34" fmla="*/ 0 w 209"/>
                  <a:gd name="T35" fmla="*/ 45 h 191"/>
                  <a:gd name="T36" fmla="*/ 0 w 209"/>
                  <a:gd name="T37" fmla="*/ 64 h 191"/>
                  <a:gd name="T38" fmla="*/ 5 w 209"/>
                  <a:gd name="T39" fmla="*/ 60 h 191"/>
                  <a:gd name="T40" fmla="*/ 11 w 209"/>
                  <a:gd name="T41" fmla="*/ 54 h 191"/>
                  <a:gd name="T42" fmla="*/ 12 w 209"/>
                  <a:gd name="T43" fmla="*/ 54 h 191"/>
                  <a:gd name="T44" fmla="*/ 12 w 209"/>
                  <a:gd name="T45" fmla="*/ 54 h 191"/>
                  <a:gd name="T46" fmla="*/ 17 w 209"/>
                  <a:gd name="T47" fmla="*/ 48 h 191"/>
                  <a:gd name="T48" fmla="*/ 18 w 209"/>
                  <a:gd name="T49" fmla="*/ 48 h 191"/>
                  <a:gd name="T50" fmla="*/ 18 w 209"/>
                  <a:gd name="T51" fmla="*/ 48 h 191"/>
                  <a:gd name="T52" fmla="*/ 23 w 209"/>
                  <a:gd name="T53" fmla="*/ 43 h 191"/>
                  <a:gd name="T54" fmla="*/ 24 w 209"/>
                  <a:gd name="T55" fmla="*/ 43 h 191"/>
                  <a:gd name="T56" fmla="*/ 24 w 209"/>
                  <a:gd name="T57" fmla="*/ 42 h 191"/>
                  <a:gd name="T58" fmla="*/ 30 w 209"/>
                  <a:gd name="T59" fmla="*/ 37 h 191"/>
                  <a:gd name="T60" fmla="*/ 36 w 209"/>
                  <a:gd name="T61" fmla="*/ 31 h 191"/>
                  <a:gd name="T62" fmla="*/ 42 w 209"/>
                  <a:gd name="T63" fmla="*/ 24 h 191"/>
                  <a:gd name="T64" fmla="*/ 43 w 209"/>
                  <a:gd name="T65" fmla="*/ 24 h 191"/>
                  <a:gd name="T66" fmla="*/ 43 w 209"/>
                  <a:gd name="T67" fmla="*/ 24 h 191"/>
                  <a:gd name="T68" fmla="*/ 49 w 209"/>
                  <a:gd name="T69" fmla="*/ 19 h 191"/>
                  <a:gd name="T70" fmla="*/ 49 w 209"/>
                  <a:gd name="T71" fmla="*/ 19 h 191"/>
                  <a:gd name="T72" fmla="*/ 49 w 209"/>
                  <a:gd name="T73" fmla="*/ 18 h 191"/>
                  <a:gd name="T74" fmla="*/ 55 w 209"/>
                  <a:gd name="T75" fmla="*/ 13 h 191"/>
                  <a:gd name="T76" fmla="*/ 62 w 209"/>
                  <a:gd name="T77" fmla="*/ 7 h 191"/>
                  <a:gd name="T78" fmla="*/ 68 w 209"/>
                  <a:gd name="T79" fmla="*/ 1 h 191"/>
                  <a:gd name="T80" fmla="*/ 69 w 209"/>
                  <a:gd name="T81" fmla="*/ 0 h 191"/>
                  <a:gd name="T82" fmla="*/ 49 w 209"/>
                  <a:gd name="T83" fmla="*/ 0 h 191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09"/>
                  <a:gd name="T127" fmla="*/ 0 h 191"/>
                  <a:gd name="T128" fmla="*/ 209 w 209"/>
                  <a:gd name="T129" fmla="*/ 191 h 191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09" h="191">
                    <a:moveTo>
                      <a:pt x="147" y="0"/>
                    </a:moveTo>
                    <a:lnTo>
                      <a:pt x="147" y="1"/>
                    </a:lnTo>
                    <a:lnTo>
                      <a:pt x="131" y="17"/>
                    </a:lnTo>
                    <a:lnTo>
                      <a:pt x="128" y="17"/>
                    </a:lnTo>
                    <a:lnTo>
                      <a:pt x="128" y="18"/>
                    </a:lnTo>
                    <a:lnTo>
                      <a:pt x="112" y="34"/>
                    </a:lnTo>
                    <a:lnTo>
                      <a:pt x="110" y="34"/>
                    </a:lnTo>
                    <a:lnTo>
                      <a:pt x="110" y="35"/>
                    </a:lnTo>
                    <a:lnTo>
                      <a:pt x="91" y="52"/>
                    </a:lnTo>
                    <a:lnTo>
                      <a:pt x="72" y="69"/>
                    </a:lnTo>
                    <a:lnTo>
                      <a:pt x="54" y="87"/>
                    </a:lnTo>
                    <a:lnTo>
                      <a:pt x="35" y="105"/>
                    </a:lnTo>
                    <a:lnTo>
                      <a:pt x="32" y="105"/>
                    </a:lnTo>
                    <a:lnTo>
                      <a:pt x="32" y="106"/>
                    </a:lnTo>
                    <a:lnTo>
                      <a:pt x="16" y="122"/>
                    </a:lnTo>
                    <a:lnTo>
                      <a:pt x="14" y="122"/>
                    </a:lnTo>
                    <a:lnTo>
                      <a:pt x="14" y="123"/>
                    </a:lnTo>
                    <a:lnTo>
                      <a:pt x="0" y="135"/>
                    </a:lnTo>
                    <a:lnTo>
                      <a:pt x="0" y="191"/>
                    </a:lnTo>
                    <a:lnTo>
                      <a:pt x="14" y="180"/>
                    </a:lnTo>
                    <a:lnTo>
                      <a:pt x="32" y="161"/>
                    </a:lnTo>
                    <a:lnTo>
                      <a:pt x="35" y="161"/>
                    </a:lnTo>
                    <a:lnTo>
                      <a:pt x="35" y="160"/>
                    </a:lnTo>
                    <a:lnTo>
                      <a:pt x="51" y="144"/>
                    </a:lnTo>
                    <a:lnTo>
                      <a:pt x="54" y="144"/>
                    </a:lnTo>
                    <a:lnTo>
                      <a:pt x="54" y="143"/>
                    </a:lnTo>
                    <a:lnTo>
                      <a:pt x="70" y="127"/>
                    </a:lnTo>
                    <a:lnTo>
                      <a:pt x="72" y="127"/>
                    </a:lnTo>
                    <a:lnTo>
                      <a:pt x="72" y="126"/>
                    </a:lnTo>
                    <a:lnTo>
                      <a:pt x="91" y="109"/>
                    </a:lnTo>
                    <a:lnTo>
                      <a:pt x="110" y="92"/>
                    </a:lnTo>
                    <a:lnTo>
                      <a:pt x="128" y="73"/>
                    </a:lnTo>
                    <a:lnTo>
                      <a:pt x="131" y="73"/>
                    </a:lnTo>
                    <a:lnTo>
                      <a:pt x="131" y="72"/>
                    </a:lnTo>
                    <a:lnTo>
                      <a:pt x="147" y="56"/>
                    </a:lnTo>
                    <a:lnTo>
                      <a:pt x="149" y="56"/>
                    </a:lnTo>
                    <a:lnTo>
                      <a:pt x="149" y="55"/>
                    </a:lnTo>
                    <a:lnTo>
                      <a:pt x="168" y="38"/>
                    </a:lnTo>
                    <a:lnTo>
                      <a:pt x="187" y="21"/>
                    </a:lnTo>
                    <a:lnTo>
                      <a:pt x="205" y="4"/>
                    </a:lnTo>
                    <a:lnTo>
                      <a:pt x="209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2" name="Freeform 2278"/>
              <p:cNvSpPr>
                <a:spLocks/>
              </p:cNvSpPr>
              <p:nvPr/>
            </p:nvSpPr>
            <p:spPr bwMode="auto">
              <a:xfrm>
                <a:off x="3313" y="1268"/>
                <a:ext cx="318" cy="265"/>
              </a:xfrm>
              <a:custGeom>
                <a:avLst/>
                <a:gdLst>
                  <a:gd name="T0" fmla="*/ 234 w 955"/>
                  <a:gd name="T1" fmla="*/ 24 h 795"/>
                  <a:gd name="T2" fmla="*/ 240 w 955"/>
                  <a:gd name="T3" fmla="*/ 31 h 795"/>
                  <a:gd name="T4" fmla="*/ 258 w 955"/>
                  <a:gd name="T5" fmla="*/ 51 h 795"/>
                  <a:gd name="T6" fmla="*/ 269 w 955"/>
                  <a:gd name="T7" fmla="*/ 63 h 795"/>
                  <a:gd name="T8" fmla="*/ 287 w 955"/>
                  <a:gd name="T9" fmla="*/ 82 h 795"/>
                  <a:gd name="T10" fmla="*/ 299 w 955"/>
                  <a:gd name="T11" fmla="*/ 94 h 795"/>
                  <a:gd name="T12" fmla="*/ 287 w 955"/>
                  <a:gd name="T13" fmla="*/ 105 h 795"/>
                  <a:gd name="T14" fmla="*/ 268 w 955"/>
                  <a:gd name="T15" fmla="*/ 123 h 795"/>
                  <a:gd name="T16" fmla="*/ 261 w 955"/>
                  <a:gd name="T17" fmla="*/ 129 h 795"/>
                  <a:gd name="T18" fmla="*/ 242 w 955"/>
                  <a:gd name="T19" fmla="*/ 146 h 795"/>
                  <a:gd name="T20" fmla="*/ 229 w 955"/>
                  <a:gd name="T21" fmla="*/ 158 h 795"/>
                  <a:gd name="T22" fmla="*/ 204 w 955"/>
                  <a:gd name="T23" fmla="*/ 182 h 795"/>
                  <a:gd name="T24" fmla="*/ 197 w 955"/>
                  <a:gd name="T25" fmla="*/ 188 h 795"/>
                  <a:gd name="T26" fmla="*/ 177 w 955"/>
                  <a:gd name="T27" fmla="*/ 206 h 795"/>
                  <a:gd name="T28" fmla="*/ 165 w 955"/>
                  <a:gd name="T29" fmla="*/ 217 h 795"/>
                  <a:gd name="T30" fmla="*/ 146 w 955"/>
                  <a:gd name="T31" fmla="*/ 235 h 795"/>
                  <a:gd name="T32" fmla="*/ 134 w 955"/>
                  <a:gd name="T33" fmla="*/ 246 h 795"/>
                  <a:gd name="T34" fmla="*/ 115 w 955"/>
                  <a:gd name="T35" fmla="*/ 227 h 795"/>
                  <a:gd name="T36" fmla="*/ 98 w 955"/>
                  <a:gd name="T37" fmla="*/ 208 h 795"/>
                  <a:gd name="T38" fmla="*/ 80 w 955"/>
                  <a:gd name="T39" fmla="*/ 190 h 795"/>
                  <a:gd name="T40" fmla="*/ 62 w 955"/>
                  <a:gd name="T41" fmla="*/ 171 h 795"/>
                  <a:gd name="T42" fmla="*/ 56 w 955"/>
                  <a:gd name="T43" fmla="*/ 164 h 795"/>
                  <a:gd name="T44" fmla="*/ 39 w 955"/>
                  <a:gd name="T45" fmla="*/ 146 h 795"/>
                  <a:gd name="T46" fmla="*/ 27 w 955"/>
                  <a:gd name="T47" fmla="*/ 132 h 795"/>
                  <a:gd name="T48" fmla="*/ 3 w 955"/>
                  <a:gd name="T49" fmla="*/ 108 h 795"/>
                  <a:gd name="T50" fmla="*/ 1 w 955"/>
                  <a:gd name="T51" fmla="*/ 125 h 795"/>
                  <a:gd name="T52" fmla="*/ 7 w 955"/>
                  <a:gd name="T53" fmla="*/ 132 h 795"/>
                  <a:gd name="T54" fmla="*/ 31 w 955"/>
                  <a:gd name="T55" fmla="*/ 157 h 795"/>
                  <a:gd name="T56" fmla="*/ 37 w 955"/>
                  <a:gd name="T57" fmla="*/ 164 h 795"/>
                  <a:gd name="T58" fmla="*/ 56 w 955"/>
                  <a:gd name="T59" fmla="*/ 183 h 795"/>
                  <a:gd name="T60" fmla="*/ 73 w 955"/>
                  <a:gd name="T61" fmla="*/ 201 h 795"/>
                  <a:gd name="T62" fmla="*/ 91 w 955"/>
                  <a:gd name="T63" fmla="*/ 220 h 795"/>
                  <a:gd name="T64" fmla="*/ 109 w 955"/>
                  <a:gd name="T65" fmla="*/ 239 h 795"/>
                  <a:gd name="T66" fmla="*/ 115 w 955"/>
                  <a:gd name="T67" fmla="*/ 246 h 795"/>
                  <a:gd name="T68" fmla="*/ 133 w 955"/>
                  <a:gd name="T69" fmla="*/ 265 h 795"/>
                  <a:gd name="T70" fmla="*/ 145 w 955"/>
                  <a:gd name="T71" fmla="*/ 253 h 795"/>
                  <a:gd name="T72" fmla="*/ 164 w 955"/>
                  <a:gd name="T73" fmla="*/ 236 h 795"/>
                  <a:gd name="T74" fmla="*/ 171 w 955"/>
                  <a:gd name="T75" fmla="*/ 229 h 795"/>
                  <a:gd name="T76" fmla="*/ 191 w 955"/>
                  <a:gd name="T77" fmla="*/ 212 h 795"/>
                  <a:gd name="T78" fmla="*/ 203 w 955"/>
                  <a:gd name="T79" fmla="*/ 201 h 795"/>
                  <a:gd name="T80" fmla="*/ 222 w 955"/>
                  <a:gd name="T81" fmla="*/ 183 h 795"/>
                  <a:gd name="T82" fmla="*/ 235 w 955"/>
                  <a:gd name="T83" fmla="*/ 171 h 795"/>
                  <a:gd name="T84" fmla="*/ 254 w 955"/>
                  <a:gd name="T85" fmla="*/ 153 h 795"/>
                  <a:gd name="T86" fmla="*/ 261 w 955"/>
                  <a:gd name="T87" fmla="*/ 147 h 795"/>
                  <a:gd name="T88" fmla="*/ 280 w 955"/>
                  <a:gd name="T89" fmla="*/ 129 h 795"/>
                  <a:gd name="T90" fmla="*/ 299 w 955"/>
                  <a:gd name="T91" fmla="*/ 112 h 795"/>
                  <a:gd name="T92" fmla="*/ 312 w 955"/>
                  <a:gd name="T93" fmla="*/ 101 h 795"/>
                  <a:gd name="T94" fmla="*/ 312 w 955"/>
                  <a:gd name="T95" fmla="*/ 89 h 795"/>
                  <a:gd name="T96" fmla="*/ 306 w 955"/>
                  <a:gd name="T97" fmla="*/ 82 h 795"/>
                  <a:gd name="T98" fmla="*/ 288 w 955"/>
                  <a:gd name="T99" fmla="*/ 63 h 795"/>
                  <a:gd name="T100" fmla="*/ 270 w 955"/>
                  <a:gd name="T101" fmla="*/ 44 h 795"/>
                  <a:gd name="T102" fmla="*/ 258 w 955"/>
                  <a:gd name="T103" fmla="*/ 31 h 795"/>
                  <a:gd name="T104" fmla="*/ 246 w 955"/>
                  <a:gd name="T105" fmla="*/ 19 h 795"/>
                  <a:gd name="T106" fmla="*/ 229 w 955"/>
                  <a:gd name="T107" fmla="*/ 0 h 79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55"/>
                  <a:gd name="T163" fmla="*/ 0 h 795"/>
                  <a:gd name="T164" fmla="*/ 955 w 955"/>
                  <a:gd name="T165" fmla="*/ 795 h 79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55" h="795">
                    <a:moveTo>
                      <a:pt x="631" y="0"/>
                    </a:moveTo>
                    <a:lnTo>
                      <a:pt x="649" y="18"/>
                    </a:lnTo>
                    <a:lnTo>
                      <a:pt x="666" y="37"/>
                    </a:lnTo>
                    <a:lnTo>
                      <a:pt x="683" y="55"/>
                    </a:lnTo>
                    <a:lnTo>
                      <a:pt x="702" y="73"/>
                    </a:lnTo>
                    <a:lnTo>
                      <a:pt x="702" y="76"/>
                    </a:lnTo>
                    <a:lnTo>
                      <a:pt x="703" y="76"/>
                    </a:lnTo>
                    <a:lnTo>
                      <a:pt x="719" y="92"/>
                    </a:lnTo>
                    <a:lnTo>
                      <a:pt x="719" y="94"/>
                    </a:lnTo>
                    <a:lnTo>
                      <a:pt x="720" y="94"/>
                    </a:lnTo>
                    <a:lnTo>
                      <a:pt x="738" y="113"/>
                    </a:lnTo>
                    <a:lnTo>
                      <a:pt x="755" y="131"/>
                    </a:lnTo>
                    <a:lnTo>
                      <a:pt x="774" y="149"/>
                    </a:lnTo>
                    <a:lnTo>
                      <a:pt x="774" y="152"/>
                    </a:lnTo>
                    <a:lnTo>
                      <a:pt x="775" y="152"/>
                    </a:lnTo>
                    <a:lnTo>
                      <a:pt x="791" y="168"/>
                    </a:lnTo>
                    <a:lnTo>
                      <a:pt x="791" y="170"/>
                    </a:lnTo>
                    <a:lnTo>
                      <a:pt x="792" y="170"/>
                    </a:lnTo>
                    <a:lnTo>
                      <a:pt x="808" y="186"/>
                    </a:lnTo>
                    <a:lnTo>
                      <a:pt x="808" y="189"/>
                    </a:lnTo>
                    <a:lnTo>
                      <a:pt x="810" y="189"/>
                    </a:lnTo>
                    <a:lnTo>
                      <a:pt x="827" y="207"/>
                    </a:lnTo>
                    <a:lnTo>
                      <a:pt x="844" y="226"/>
                    </a:lnTo>
                    <a:lnTo>
                      <a:pt x="863" y="244"/>
                    </a:lnTo>
                    <a:lnTo>
                      <a:pt x="863" y="247"/>
                    </a:lnTo>
                    <a:lnTo>
                      <a:pt x="864" y="247"/>
                    </a:lnTo>
                    <a:lnTo>
                      <a:pt x="880" y="262"/>
                    </a:lnTo>
                    <a:lnTo>
                      <a:pt x="880" y="265"/>
                    </a:lnTo>
                    <a:lnTo>
                      <a:pt x="881" y="265"/>
                    </a:lnTo>
                    <a:lnTo>
                      <a:pt x="897" y="281"/>
                    </a:lnTo>
                    <a:lnTo>
                      <a:pt x="897" y="283"/>
                    </a:lnTo>
                    <a:lnTo>
                      <a:pt x="881" y="299"/>
                    </a:lnTo>
                    <a:lnTo>
                      <a:pt x="879" y="299"/>
                    </a:lnTo>
                    <a:lnTo>
                      <a:pt x="879" y="300"/>
                    </a:lnTo>
                    <a:lnTo>
                      <a:pt x="863" y="316"/>
                    </a:lnTo>
                    <a:lnTo>
                      <a:pt x="860" y="316"/>
                    </a:lnTo>
                    <a:lnTo>
                      <a:pt x="860" y="317"/>
                    </a:lnTo>
                    <a:lnTo>
                      <a:pt x="841" y="334"/>
                    </a:lnTo>
                    <a:lnTo>
                      <a:pt x="823" y="351"/>
                    </a:lnTo>
                    <a:lnTo>
                      <a:pt x="804" y="370"/>
                    </a:lnTo>
                    <a:lnTo>
                      <a:pt x="802" y="370"/>
                    </a:lnTo>
                    <a:lnTo>
                      <a:pt x="802" y="371"/>
                    </a:lnTo>
                    <a:lnTo>
                      <a:pt x="786" y="387"/>
                    </a:lnTo>
                    <a:lnTo>
                      <a:pt x="783" y="387"/>
                    </a:lnTo>
                    <a:lnTo>
                      <a:pt x="783" y="388"/>
                    </a:lnTo>
                    <a:lnTo>
                      <a:pt x="767" y="404"/>
                    </a:lnTo>
                    <a:lnTo>
                      <a:pt x="764" y="404"/>
                    </a:lnTo>
                    <a:lnTo>
                      <a:pt x="764" y="405"/>
                    </a:lnTo>
                    <a:lnTo>
                      <a:pt x="746" y="422"/>
                    </a:lnTo>
                    <a:lnTo>
                      <a:pt x="727" y="439"/>
                    </a:lnTo>
                    <a:lnTo>
                      <a:pt x="708" y="458"/>
                    </a:lnTo>
                    <a:lnTo>
                      <a:pt x="706" y="458"/>
                    </a:lnTo>
                    <a:lnTo>
                      <a:pt x="706" y="459"/>
                    </a:lnTo>
                    <a:lnTo>
                      <a:pt x="690" y="475"/>
                    </a:lnTo>
                    <a:lnTo>
                      <a:pt x="687" y="475"/>
                    </a:lnTo>
                    <a:lnTo>
                      <a:pt x="687" y="476"/>
                    </a:lnTo>
                    <a:lnTo>
                      <a:pt x="668" y="493"/>
                    </a:lnTo>
                    <a:lnTo>
                      <a:pt x="650" y="510"/>
                    </a:lnTo>
                    <a:lnTo>
                      <a:pt x="631" y="527"/>
                    </a:lnTo>
                    <a:lnTo>
                      <a:pt x="613" y="545"/>
                    </a:lnTo>
                    <a:lnTo>
                      <a:pt x="610" y="545"/>
                    </a:lnTo>
                    <a:lnTo>
                      <a:pt x="610" y="547"/>
                    </a:lnTo>
                    <a:lnTo>
                      <a:pt x="594" y="563"/>
                    </a:lnTo>
                    <a:lnTo>
                      <a:pt x="591" y="563"/>
                    </a:lnTo>
                    <a:lnTo>
                      <a:pt x="591" y="564"/>
                    </a:lnTo>
                    <a:lnTo>
                      <a:pt x="573" y="581"/>
                    </a:lnTo>
                    <a:lnTo>
                      <a:pt x="554" y="598"/>
                    </a:lnTo>
                    <a:lnTo>
                      <a:pt x="535" y="616"/>
                    </a:lnTo>
                    <a:lnTo>
                      <a:pt x="533" y="616"/>
                    </a:lnTo>
                    <a:lnTo>
                      <a:pt x="533" y="618"/>
                    </a:lnTo>
                    <a:lnTo>
                      <a:pt x="517" y="633"/>
                    </a:lnTo>
                    <a:lnTo>
                      <a:pt x="514" y="633"/>
                    </a:lnTo>
                    <a:lnTo>
                      <a:pt x="514" y="635"/>
                    </a:lnTo>
                    <a:lnTo>
                      <a:pt x="498" y="650"/>
                    </a:lnTo>
                    <a:lnTo>
                      <a:pt x="495" y="650"/>
                    </a:lnTo>
                    <a:lnTo>
                      <a:pt x="495" y="652"/>
                    </a:lnTo>
                    <a:lnTo>
                      <a:pt x="477" y="669"/>
                    </a:lnTo>
                    <a:lnTo>
                      <a:pt x="458" y="686"/>
                    </a:lnTo>
                    <a:lnTo>
                      <a:pt x="440" y="704"/>
                    </a:lnTo>
                    <a:lnTo>
                      <a:pt x="437" y="704"/>
                    </a:lnTo>
                    <a:lnTo>
                      <a:pt x="437" y="705"/>
                    </a:lnTo>
                    <a:lnTo>
                      <a:pt x="421" y="721"/>
                    </a:lnTo>
                    <a:lnTo>
                      <a:pt x="418" y="721"/>
                    </a:lnTo>
                    <a:lnTo>
                      <a:pt x="418" y="722"/>
                    </a:lnTo>
                    <a:lnTo>
                      <a:pt x="401" y="738"/>
                    </a:lnTo>
                    <a:lnTo>
                      <a:pt x="384" y="720"/>
                    </a:lnTo>
                    <a:lnTo>
                      <a:pt x="366" y="701"/>
                    </a:lnTo>
                    <a:lnTo>
                      <a:pt x="348" y="683"/>
                    </a:lnTo>
                    <a:lnTo>
                      <a:pt x="348" y="681"/>
                    </a:lnTo>
                    <a:lnTo>
                      <a:pt x="346" y="681"/>
                    </a:lnTo>
                    <a:lnTo>
                      <a:pt x="330" y="665"/>
                    </a:lnTo>
                    <a:lnTo>
                      <a:pt x="330" y="662"/>
                    </a:lnTo>
                    <a:lnTo>
                      <a:pt x="329" y="662"/>
                    </a:lnTo>
                    <a:lnTo>
                      <a:pt x="312" y="644"/>
                    </a:lnTo>
                    <a:lnTo>
                      <a:pt x="295" y="625"/>
                    </a:lnTo>
                    <a:lnTo>
                      <a:pt x="277" y="607"/>
                    </a:lnTo>
                    <a:lnTo>
                      <a:pt x="259" y="589"/>
                    </a:lnTo>
                    <a:lnTo>
                      <a:pt x="259" y="586"/>
                    </a:lnTo>
                    <a:lnTo>
                      <a:pt x="257" y="586"/>
                    </a:lnTo>
                    <a:lnTo>
                      <a:pt x="241" y="570"/>
                    </a:lnTo>
                    <a:lnTo>
                      <a:pt x="241" y="568"/>
                    </a:lnTo>
                    <a:lnTo>
                      <a:pt x="240" y="568"/>
                    </a:lnTo>
                    <a:lnTo>
                      <a:pt x="223" y="549"/>
                    </a:lnTo>
                    <a:lnTo>
                      <a:pt x="205" y="531"/>
                    </a:lnTo>
                    <a:lnTo>
                      <a:pt x="187" y="513"/>
                    </a:lnTo>
                    <a:lnTo>
                      <a:pt x="187" y="510"/>
                    </a:lnTo>
                    <a:lnTo>
                      <a:pt x="185" y="510"/>
                    </a:lnTo>
                    <a:lnTo>
                      <a:pt x="169" y="494"/>
                    </a:lnTo>
                    <a:lnTo>
                      <a:pt x="169" y="492"/>
                    </a:lnTo>
                    <a:lnTo>
                      <a:pt x="168" y="492"/>
                    </a:lnTo>
                    <a:lnTo>
                      <a:pt x="152" y="476"/>
                    </a:lnTo>
                    <a:lnTo>
                      <a:pt x="152" y="473"/>
                    </a:lnTo>
                    <a:lnTo>
                      <a:pt x="151" y="473"/>
                    </a:lnTo>
                    <a:lnTo>
                      <a:pt x="134" y="455"/>
                    </a:lnTo>
                    <a:lnTo>
                      <a:pt x="116" y="437"/>
                    </a:lnTo>
                    <a:lnTo>
                      <a:pt x="98" y="418"/>
                    </a:lnTo>
                    <a:lnTo>
                      <a:pt x="98" y="416"/>
                    </a:lnTo>
                    <a:lnTo>
                      <a:pt x="96" y="416"/>
                    </a:lnTo>
                    <a:lnTo>
                      <a:pt x="80" y="400"/>
                    </a:lnTo>
                    <a:lnTo>
                      <a:pt x="80" y="397"/>
                    </a:lnTo>
                    <a:lnTo>
                      <a:pt x="79" y="397"/>
                    </a:lnTo>
                    <a:lnTo>
                      <a:pt x="62" y="379"/>
                    </a:lnTo>
                    <a:lnTo>
                      <a:pt x="44" y="361"/>
                    </a:lnTo>
                    <a:lnTo>
                      <a:pt x="27" y="342"/>
                    </a:lnTo>
                    <a:lnTo>
                      <a:pt x="8" y="324"/>
                    </a:lnTo>
                    <a:lnTo>
                      <a:pt x="8" y="321"/>
                    </a:lnTo>
                    <a:lnTo>
                      <a:pt x="7" y="321"/>
                    </a:lnTo>
                    <a:lnTo>
                      <a:pt x="0" y="315"/>
                    </a:lnTo>
                    <a:lnTo>
                      <a:pt x="0" y="374"/>
                    </a:lnTo>
                    <a:lnTo>
                      <a:pt x="2" y="374"/>
                    </a:lnTo>
                    <a:lnTo>
                      <a:pt x="4" y="376"/>
                    </a:lnTo>
                    <a:lnTo>
                      <a:pt x="4" y="379"/>
                    </a:lnTo>
                    <a:lnTo>
                      <a:pt x="6" y="379"/>
                    </a:lnTo>
                    <a:lnTo>
                      <a:pt x="22" y="395"/>
                    </a:lnTo>
                    <a:lnTo>
                      <a:pt x="22" y="397"/>
                    </a:lnTo>
                    <a:lnTo>
                      <a:pt x="23" y="397"/>
                    </a:lnTo>
                    <a:lnTo>
                      <a:pt x="40" y="416"/>
                    </a:lnTo>
                    <a:lnTo>
                      <a:pt x="58" y="434"/>
                    </a:lnTo>
                    <a:lnTo>
                      <a:pt x="75" y="452"/>
                    </a:lnTo>
                    <a:lnTo>
                      <a:pt x="94" y="471"/>
                    </a:lnTo>
                    <a:lnTo>
                      <a:pt x="94" y="473"/>
                    </a:lnTo>
                    <a:lnTo>
                      <a:pt x="95" y="473"/>
                    </a:lnTo>
                    <a:lnTo>
                      <a:pt x="111" y="489"/>
                    </a:lnTo>
                    <a:lnTo>
                      <a:pt x="111" y="492"/>
                    </a:lnTo>
                    <a:lnTo>
                      <a:pt x="112" y="492"/>
                    </a:lnTo>
                    <a:lnTo>
                      <a:pt x="130" y="510"/>
                    </a:lnTo>
                    <a:lnTo>
                      <a:pt x="147" y="528"/>
                    </a:lnTo>
                    <a:lnTo>
                      <a:pt x="165" y="547"/>
                    </a:lnTo>
                    <a:lnTo>
                      <a:pt x="165" y="549"/>
                    </a:lnTo>
                    <a:lnTo>
                      <a:pt x="167" y="549"/>
                    </a:lnTo>
                    <a:lnTo>
                      <a:pt x="183" y="565"/>
                    </a:lnTo>
                    <a:lnTo>
                      <a:pt x="183" y="568"/>
                    </a:lnTo>
                    <a:lnTo>
                      <a:pt x="184" y="568"/>
                    </a:lnTo>
                    <a:lnTo>
                      <a:pt x="201" y="586"/>
                    </a:lnTo>
                    <a:lnTo>
                      <a:pt x="219" y="604"/>
                    </a:lnTo>
                    <a:lnTo>
                      <a:pt x="236" y="623"/>
                    </a:lnTo>
                    <a:lnTo>
                      <a:pt x="255" y="641"/>
                    </a:lnTo>
                    <a:lnTo>
                      <a:pt x="255" y="644"/>
                    </a:lnTo>
                    <a:lnTo>
                      <a:pt x="256" y="644"/>
                    </a:lnTo>
                    <a:lnTo>
                      <a:pt x="272" y="660"/>
                    </a:lnTo>
                    <a:lnTo>
                      <a:pt x="272" y="662"/>
                    </a:lnTo>
                    <a:lnTo>
                      <a:pt x="273" y="662"/>
                    </a:lnTo>
                    <a:lnTo>
                      <a:pt x="291" y="681"/>
                    </a:lnTo>
                    <a:lnTo>
                      <a:pt x="308" y="699"/>
                    </a:lnTo>
                    <a:lnTo>
                      <a:pt x="326" y="717"/>
                    </a:lnTo>
                    <a:lnTo>
                      <a:pt x="326" y="720"/>
                    </a:lnTo>
                    <a:lnTo>
                      <a:pt x="328" y="720"/>
                    </a:lnTo>
                    <a:lnTo>
                      <a:pt x="344" y="736"/>
                    </a:lnTo>
                    <a:lnTo>
                      <a:pt x="344" y="738"/>
                    </a:lnTo>
                    <a:lnTo>
                      <a:pt x="345" y="738"/>
                    </a:lnTo>
                    <a:lnTo>
                      <a:pt x="362" y="757"/>
                    </a:lnTo>
                    <a:lnTo>
                      <a:pt x="380" y="775"/>
                    </a:lnTo>
                    <a:lnTo>
                      <a:pt x="397" y="793"/>
                    </a:lnTo>
                    <a:lnTo>
                      <a:pt x="397" y="795"/>
                    </a:lnTo>
                    <a:lnTo>
                      <a:pt x="400" y="795"/>
                    </a:lnTo>
                    <a:lnTo>
                      <a:pt x="400" y="793"/>
                    </a:lnTo>
                    <a:lnTo>
                      <a:pt x="416" y="778"/>
                    </a:lnTo>
                    <a:lnTo>
                      <a:pt x="418" y="778"/>
                    </a:lnTo>
                    <a:lnTo>
                      <a:pt x="418" y="776"/>
                    </a:lnTo>
                    <a:lnTo>
                      <a:pt x="434" y="760"/>
                    </a:lnTo>
                    <a:lnTo>
                      <a:pt x="437" y="760"/>
                    </a:lnTo>
                    <a:lnTo>
                      <a:pt x="437" y="759"/>
                    </a:lnTo>
                    <a:lnTo>
                      <a:pt x="456" y="742"/>
                    </a:lnTo>
                    <a:lnTo>
                      <a:pt x="474" y="725"/>
                    </a:lnTo>
                    <a:lnTo>
                      <a:pt x="493" y="707"/>
                    </a:lnTo>
                    <a:lnTo>
                      <a:pt x="495" y="707"/>
                    </a:lnTo>
                    <a:lnTo>
                      <a:pt x="495" y="705"/>
                    </a:lnTo>
                    <a:lnTo>
                      <a:pt x="511" y="690"/>
                    </a:lnTo>
                    <a:lnTo>
                      <a:pt x="514" y="690"/>
                    </a:lnTo>
                    <a:lnTo>
                      <a:pt x="514" y="688"/>
                    </a:lnTo>
                    <a:lnTo>
                      <a:pt x="533" y="671"/>
                    </a:lnTo>
                    <a:lnTo>
                      <a:pt x="551" y="654"/>
                    </a:lnTo>
                    <a:lnTo>
                      <a:pt x="570" y="636"/>
                    </a:lnTo>
                    <a:lnTo>
                      <a:pt x="573" y="636"/>
                    </a:lnTo>
                    <a:lnTo>
                      <a:pt x="573" y="635"/>
                    </a:lnTo>
                    <a:lnTo>
                      <a:pt x="589" y="619"/>
                    </a:lnTo>
                    <a:lnTo>
                      <a:pt x="591" y="619"/>
                    </a:lnTo>
                    <a:lnTo>
                      <a:pt x="591" y="618"/>
                    </a:lnTo>
                    <a:lnTo>
                      <a:pt x="607" y="602"/>
                    </a:lnTo>
                    <a:lnTo>
                      <a:pt x="610" y="602"/>
                    </a:lnTo>
                    <a:lnTo>
                      <a:pt x="610" y="601"/>
                    </a:lnTo>
                    <a:lnTo>
                      <a:pt x="629" y="583"/>
                    </a:lnTo>
                    <a:lnTo>
                      <a:pt x="647" y="566"/>
                    </a:lnTo>
                    <a:lnTo>
                      <a:pt x="666" y="548"/>
                    </a:lnTo>
                    <a:lnTo>
                      <a:pt x="668" y="548"/>
                    </a:lnTo>
                    <a:lnTo>
                      <a:pt x="668" y="547"/>
                    </a:lnTo>
                    <a:lnTo>
                      <a:pt x="684" y="531"/>
                    </a:lnTo>
                    <a:lnTo>
                      <a:pt x="687" y="531"/>
                    </a:lnTo>
                    <a:lnTo>
                      <a:pt x="687" y="530"/>
                    </a:lnTo>
                    <a:lnTo>
                      <a:pt x="706" y="513"/>
                    </a:lnTo>
                    <a:lnTo>
                      <a:pt x="724" y="496"/>
                    </a:lnTo>
                    <a:lnTo>
                      <a:pt x="743" y="477"/>
                    </a:lnTo>
                    <a:lnTo>
                      <a:pt x="746" y="477"/>
                    </a:lnTo>
                    <a:lnTo>
                      <a:pt x="746" y="476"/>
                    </a:lnTo>
                    <a:lnTo>
                      <a:pt x="762" y="460"/>
                    </a:lnTo>
                    <a:lnTo>
                      <a:pt x="764" y="460"/>
                    </a:lnTo>
                    <a:lnTo>
                      <a:pt x="764" y="459"/>
                    </a:lnTo>
                    <a:lnTo>
                      <a:pt x="780" y="443"/>
                    </a:lnTo>
                    <a:lnTo>
                      <a:pt x="783" y="443"/>
                    </a:lnTo>
                    <a:lnTo>
                      <a:pt x="783" y="442"/>
                    </a:lnTo>
                    <a:lnTo>
                      <a:pt x="802" y="425"/>
                    </a:lnTo>
                    <a:lnTo>
                      <a:pt x="820" y="408"/>
                    </a:lnTo>
                    <a:lnTo>
                      <a:pt x="839" y="389"/>
                    </a:lnTo>
                    <a:lnTo>
                      <a:pt x="841" y="389"/>
                    </a:lnTo>
                    <a:lnTo>
                      <a:pt x="841" y="388"/>
                    </a:lnTo>
                    <a:lnTo>
                      <a:pt x="857" y="372"/>
                    </a:lnTo>
                    <a:lnTo>
                      <a:pt x="860" y="372"/>
                    </a:lnTo>
                    <a:lnTo>
                      <a:pt x="860" y="371"/>
                    </a:lnTo>
                    <a:lnTo>
                      <a:pt x="879" y="354"/>
                    </a:lnTo>
                    <a:lnTo>
                      <a:pt x="897" y="337"/>
                    </a:lnTo>
                    <a:lnTo>
                      <a:pt x="916" y="319"/>
                    </a:lnTo>
                    <a:lnTo>
                      <a:pt x="919" y="319"/>
                    </a:lnTo>
                    <a:lnTo>
                      <a:pt x="919" y="317"/>
                    </a:lnTo>
                    <a:lnTo>
                      <a:pt x="935" y="302"/>
                    </a:lnTo>
                    <a:lnTo>
                      <a:pt x="937" y="302"/>
                    </a:lnTo>
                    <a:lnTo>
                      <a:pt x="937" y="300"/>
                    </a:lnTo>
                    <a:lnTo>
                      <a:pt x="955" y="285"/>
                    </a:lnTo>
                    <a:lnTo>
                      <a:pt x="955" y="282"/>
                    </a:lnTo>
                    <a:lnTo>
                      <a:pt x="953" y="282"/>
                    </a:lnTo>
                    <a:lnTo>
                      <a:pt x="937" y="266"/>
                    </a:lnTo>
                    <a:lnTo>
                      <a:pt x="937" y="264"/>
                    </a:lnTo>
                    <a:lnTo>
                      <a:pt x="936" y="264"/>
                    </a:lnTo>
                    <a:lnTo>
                      <a:pt x="920" y="248"/>
                    </a:lnTo>
                    <a:lnTo>
                      <a:pt x="920" y="245"/>
                    </a:lnTo>
                    <a:lnTo>
                      <a:pt x="919" y="245"/>
                    </a:lnTo>
                    <a:lnTo>
                      <a:pt x="901" y="227"/>
                    </a:lnTo>
                    <a:lnTo>
                      <a:pt x="884" y="208"/>
                    </a:lnTo>
                    <a:lnTo>
                      <a:pt x="865" y="190"/>
                    </a:lnTo>
                    <a:lnTo>
                      <a:pt x="865" y="188"/>
                    </a:lnTo>
                    <a:lnTo>
                      <a:pt x="864" y="188"/>
                    </a:lnTo>
                    <a:lnTo>
                      <a:pt x="848" y="172"/>
                    </a:lnTo>
                    <a:lnTo>
                      <a:pt x="848" y="169"/>
                    </a:lnTo>
                    <a:lnTo>
                      <a:pt x="847" y="169"/>
                    </a:lnTo>
                    <a:lnTo>
                      <a:pt x="830" y="151"/>
                    </a:lnTo>
                    <a:lnTo>
                      <a:pt x="812" y="132"/>
                    </a:lnTo>
                    <a:lnTo>
                      <a:pt x="794" y="114"/>
                    </a:lnTo>
                    <a:lnTo>
                      <a:pt x="794" y="111"/>
                    </a:lnTo>
                    <a:lnTo>
                      <a:pt x="792" y="111"/>
                    </a:lnTo>
                    <a:lnTo>
                      <a:pt x="776" y="96"/>
                    </a:lnTo>
                    <a:lnTo>
                      <a:pt x="776" y="93"/>
                    </a:lnTo>
                    <a:lnTo>
                      <a:pt x="775" y="93"/>
                    </a:lnTo>
                    <a:lnTo>
                      <a:pt x="759" y="77"/>
                    </a:lnTo>
                    <a:lnTo>
                      <a:pt x="759" y="75"/>
                    </a:lnTo>
                    <a:lnTo>
                      <a:pt x="758" y="75"/>
                    </a:lnTo>
                    <a:lnTo>
                      <a:pt x="740" y="56"/>
                    </a:lnTo>
                    <a:lnTo>
                      <a:pt x="723" y="38"/>
                    </a:lnTo>
                    <a:lnTo>
                      <a:pt x="704" y="20"/>
                    </a:lnTo>
                    <a:lnTo>
                      <a:pt x="704" y="17"/>
                    </a:lnTo>
                    <a:lnTo>
                      <a:pt x="703" y="17"/>
                    </a:lnTo>
                    <a:lnTo>
                      <a:pt x="687" y="0"/>
                    </a:lnTo>
                    <a:lnTo>
                      <a:pt x="631" y="0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3" name="Freeform 2279"/>
              <p:cNvSpPr>
                <a:spLocks/>
              </p:cNvSpPr>
              <p:nvPr/>
            </p:nvSpPr>
            <p:spPr bwMode="auto">
              <a:xfrm>
                <a:off x="3313" y="1268"/>
                <a:ext cx="299" cy="247"/>
              </a:xfrm>
              <a:custGeom>
                <a:avLst/>
                <a:gdLst>
                  <a:gd name="T0" fmla="*/ 209 w 899"/>
                  <a:gd name="T1" fmla="*/ 17 h 740"/>
                  <a:gd name="T2" fmla="*/ 215 w 899"/>
                  <a:gd name="T3" fmla="*/ 24 h 740"/>
                  <a:gd name="T4" fmla="*/ 232 w 899"/>
                  <a:gd name="T5" fmla="*/ 43 h 740"/>
                  <a:gd name="T6" fmla="*/ 244 w 899"/>
                  <a:gd name="T7" fmla="*/ 55 h 740"/>
                  <a:gd name="T8" fmla="*/ 256 w 899"/>
                  <a:gd name="T9" fmla="*/ 68 h 740"/>
                  <a:gd name="T10" fmla="*/ 268 w 899"/>
                  <a:gd name="T11" fmla="*/ 81 h 740"/>
                  <a:gd name="T12" fmla="*/ 279 w 899"/>
                  <a:gd name="T13" fmla="*/ 93 h 740"/>
                  <a:gd name="T14" fmla="*/ 273 w 899"/>
                  <a:gd name="T15" fmla="*/ 99 h 740"/>
                  <a:gd name="T16" fmla="*/ 261 w 899"/>
                  <a:gd name="T17" fmla="*/ 111 h 740"/>
                  <a:gd name="T18" fmla="*/ 241 w 899"/>
                  <a:gd name="T19" fmla="*/ 128 h 740"/>
                  <a:gd name="T20" fmla="*/ 235 w 899"/>
                  <a:gd name="T21" fmla="*/ 135 h 740"/>
                  <a:gd name="T22" fmla="*/ 211 w 899"/>
                  <a:gd name="T23" fmla="*/ 158 h 740"/>
                  <a:gd name="T24" fmla="*/ 203 w 899"/>
                  <a:gd name="T25" fmla="*/ 163 h 740"/>
                  <a:gd name="T26" fmla="*/ 185 w 899"/>
                  <a:gd name="T27" fmla="*/ 181 h 740"/>
                  <a:gd name="T28" fmla="*/ 172 w 899"/>
                  <a:gd name="T29" fmla="*/ 193 h 740"/>
                  <a:gd name="T30" fmla="*/ 159 w 899"/>
                  <a:gd name="T31" fmla="*/ 204 h 740"/>
                  <a:gd name="T32" fmla="*/ 146 w 899"/>
                  <a:gd name="T33" fmla="*/ 217 h 740"/>
                  <a:gd name="T34" fmla="*/ 134 w 899"/>
                  <a:gd name="T35" fmla="*/ 228 h 740"/>
                  <a:gd name="T36" fmla="*/ 116 w 899"/>
                  <a:gd name="T37" fmla="*/ 208 h 740"/>
                  <a:gd name="T38" fmla="*/ 110 w 899"/>
                  <a:gd name="T39" fmla="*/ 202 h 740"/>
                  <a:gd name="T40" fmla="*/ 98 w 899"/>
                  <a:gd name="T41" fmla="*/ 190 h 740"/>
                  <a:gd name="T42" fmla="*/ 86 w 899"/>
                  <a:gd name="T43" fmla="*/ 177 h 740"/>
                  <a:gd name="T44" fmla="*/ 75 w 899"/>
                  <a:gd name="T45" fmla="*/ 166 h 740"/>
                  <a:gd name="T46" fmla="*/ 63 w 899"/>
                  <a:gd name="T47" fmla="*/ 152 h 740"/>
                  <a:gd name="T48" fmla="*/ 51 w 899"/>
                  <a:gd name="T49" fmla="*/ 140 h 740"/>
                  <a:gd name="T50" fmla="*/ 45 w 899"/>
                  <a:gd name="T51" fmla="*/ 133 h 740"/>
                  <a:gd name="T52" fmla="*/ 27 w 899"/>
                  <a:gd name="T53" fmla="*/ 115 h 740"/>
                  <a:gd name="T54" fmla="*/ 21 w 899"/>
                  <a:gd name="T55" fmla="*/ 108 h 740"/>
                  <a:gd name="T56" fmla="*/ 15 w 899"/>
                  <a:gd name="T57" fmla="*/ 101 h 740"/>
                  <a:gd name="T58" fmla="*/ 0 w 899"/>
                  <a:gd name="T59" fmla="*/ 105 h 740"/>
                  <a:gd name="T60" fmla="*/ 3 w 899"/>
                  <a:gd name="T61" fmla="*/ 108 h 740"/>
                  <a:gd name="T62" fmla="*/ 26 w 899"/>
                  <a:gd name="T63" fmla="*/ 133 h 740"/>
                  <a:gd name="T64" fmla="*/ 32 w 899"/>
                  <a:gd name="T65" fmla="*/ 140 h 740"/>
                  <a:gd name="T66" fmla="*/ 50 w 899"/>
                  <a:gd name="T67" fmla="*/ 158 h 740"/>
                  <a:gd name="T68" fmla="*/ 56 w 899"/>
                  <a:gd name="T69" fmla="*/ 165 h 740"/>
                  <a:gd name="T70" fmla="*/ 62 w 899"/>
                  <a:gd name="T71" fmla="*/ 171 h 740"/>
                  <a:gd name="T72" fmla="*/ 80 w 899"/>
                  <a:gd name="T73" fmla="*/ 190 h 740"/>
                  <a:gd name="T74" fmla="*/ 86 w 899"/>
                  <a:gd name="T75" fmla="*/ 197 h 740"/>
                  <a:gd name="T76" fmla="*/ 109 w 899"/>
                  <a:gd name="T77" fmla="*/ 221 h 740"/>
                  <a:gd name="T78" fmla="*/ 115 w 899"/>
                  <a:gd name="T79" fmla="*/ 228 h 740"/>
                  <a:gd name="T80" fmla="*/ 133 w 899"/>
                  <a:gd name="T81" fmla="*/ 246 h 740"/>
                  <a:gd name="T82" fmla="*/ 139 w 899"/>
                  <a:gd name="T83" fmla="*/ 241 h 740"/>
                  <a:gd name="T84" fmla="*/ 146 w 899"/>
                  <a:gd name="T85" fmla="*/ 235 h 740"/>
                  <a:gd name="T86" fmla="*/ 165 w 899"/>
                  <a:gd name="T87" fmla="*/ 218 h 740"/>
                  <a:gd name="T88" fmla="*/ 172 w 899"/>
                  <a:gd name="T89" fmla="*/ 212 h 740"/>
                  <a:gd name="T90" fmla="*/ 178 w 899"/>
                  <a:gd name="T91" fmla="*/ 206 h 740"/>
                  <a:gd name="T92" fmla="*/ 198 w 899"/>
                  <a:gd name="T93" fmla="*/ 188 h 740"/>
                  <a:gd name="T94" fmla="*/ 204 w 899"/>
                  <a:gd name="T95" fmla="*/ 182 h 740"/>
                  <a:gd name="T96" fmla="*/ 228 w 899"/>
                  <a:gd name="T97" fmla="*/ 159 h 740"/>
                  <a:gd name="T98" fmla="*/ 235 w 899"/>
                  <a:gd name="T99" fmla="*/ 153 h 740"/>
                  <a:gd name="T100" fmla="*/ 254 w 899"/>
                  <a:gd name="T101" fmla="*/ 135 h 740"/>
                  <a:gd name="T102" fmla="*/ 261 w 899"/>
                  <a:gd name="T103" fmla="*/ 130 h 740"/>
                  <a:gd name="T104" fmla="*/ 267 w 899"/>
                  <a:gd name="T105" fmla="*/ 124 h 740"/>
                  <a:gd name="T106" fmla="*/ 287 w 899"/>
                  <a:gd name="T107" fmla="*/ 106 h 740"/>
                  <a:gd name="T108" fmla="*/ 293 w 899"/>
                  <a:gd name="T109" fmla="*/ 100 h 740"/>
                  <a:gd name="T110" fmla="*/ 293 w 899"/>
                  <a:gd name="T111" fmla="*/ 88 h 740"/>
                  <a:gd name="T112" fmla="*/ 287 w 899"/>
                  <a:gd name="T113" fmla="*/ 81 h 740"/>
                  <a:gd name="T114" fmla="*/ 269 w 899"/>
                  <a:gd name="T115" fmla="*/ 63 h 740"/>
                  <a:gd name="T116" fmla="*/ 263 w 899"/>
                  <a:gd name="T117" fmla="*/ 56 h 740"/>
                  <a:gd name="T118" fmla="*/ 257 w 899"/>
                  <a:gd name="T119" fmla="*/ 50 h 740"/>
                  <a:gd name="T120" fmla="*/ 239 w 899"/>
                  <a:gd name="T121" fmla="*/ 31 h 740"/>
                  <a:gd name="T122" fmla="*/ 233 w 899"/>
                  <a:gd name="T123" fmla="*/ 24 h 740"/>
                  <a:gd name="T124" fmla="*/ 211 w 899"/>
                  <a:gd name="T125" fmla="*/ 0 h 740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899"/>
                  <a:gd name="T190" fmla="*/ 0 h 740"/>
                  <a:gd name="T191" fmla="*/ 899 w 899"/>
                  <a:gd name="T192" fmla="*/ 740 h 740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899" h="740">
                    <a:moveTo>
                      <a:pt x="577" y="0"/>
                    </a:moveTo>
                    <a:lnTo>
                      <a:pt x="591" y="16"/>
                    </a:lnTo>
                    <a:lnTo>
                      <a:pt x="609" y="34"/>
                    </a:lnTo>
                    <a:lnTo>
                      <a:pt x="627" y="52"/>
                    </a:lnTo>
                    <a:lnTo>
                      <a:pt x="627" y="55"/>
                    </a:lnTo>
                    <a:lnTo>
                      <a:pt x="629" y="55"/>
                    </a:lnTo>
                    <a:lnTo>
                      <a:pt x="645" y="71"/>
                    </a:lnTo>
                    <a:lnTo>
                      <a:pt x="645" y="73"/>
                    </a:lnTo>
                    <a:lnTo>
                      <a:pt x="646" y="73"/>
                    </a:lnTo>
                    <a:lnTo>
                      <a:pt x="663" y="92"/>
                    </a:lnTo>
                    <a:lnTo>
                      <a:pt x="680" y="110"/>
                    </a:lnTo>
                    <a:lnTo>
                      <a:pt x="698" y="129"/>
                    </a:lnTo>
                    <a:lnTo>
                      <a:pt x="716" y="147"/>
                    </a:lnTo>
                    <a:lnTo>
                      <a:pt x="716" y="149"/>
                    </a:lnTo>
                    <a:lnTo>
                      <a:pt x="718" y="149"/>
                    </a:lnTo>
                    <a:lnTo>
                      <a:pt x="734" y="165"/>
                    </a:lnTo>
                    <a:lnTo>
                      <a:pt x="734" y="168"/>
                    </a:lnTo>
                    <a:lnTo>
                      <a:pt x="735" y="168"/>
                    </a:lnTo>
                    <a:lnTo>
                      <a:pt x="752" y="186"/>
                    </a:lnTo>
                    <a:lnTo>
                      <a:pt x="770" y="205"/>
                    </a:lnTo>
                    <a:lnTo>
                      <a:pt x="787" y="223"/>
                    </a:lnTo>
                    <a:lnTo>
                      <a:pt x="806" y="241"/>
                    </a:lnTo>
                    <a:lnTo>
                      <a:pt x="806" y="244"/>
                    </a:lnTo>
                    <a:lnTo>
                      <a:pt x="807" y="244"/>
                    </a:lnTo>
                    <a:lnTo>
                      <a:pt x="823" y="260"/>
                    </a:lnTo>
                    <a:lnTo>
                      <a:pt x="823" y="262"/>
                    </a:lnTo>
                    <a:lnTo>
                      <a:pt x="824" y="262"/>
                    </a:lnTo>
                    <a:lnTo>
                      <a:pt x="840" y="278"/>
                    </a:lnTo>
                    <a:lnTo>
                      <a:pt x="840" y="281"/>
                    </a:lnTo>
                    <a:lnTo>
                      <a:pt x="824" y="296"/>
                    </a:lnTo>
                    <a:lnTo>
                      <a:pt x="822" y="296"/>
                    </a:lnTo>
                    <a:lnTo>
                      <a:pt x="822" y="298"/>
                    </a:lnTo>
                    <a:lnTo>
                      <a:pt x="806" y="313"/>
                    </a:lnTo>
                    <a:lnTo>
                      <a:pt x="803" y="313"/>
                    </a:lnTo>
                    <a:lnTo>
                      <a:pt x="803" y="315"/>
                    </a:lnTo>
                    <a:lnTo>
                      <a:pt x="784" y="332"/>
                    </a:lnTo>
                    <a:lnTo>
                      <a:pt x="766" y="349"/>
                    </a:lnTo>
                    <a:lnTo>
                      <a:pt x="747" y="366"/>
                    </a:lnTo>
                    <a:lnTo>
                      <a:pt x="728" y="384"/>
                    </a:lnTo>
                    <a:lnTo>
                      <a:pt x="726" y="384"/>
                    </a:lnTo>
                    <a:lnTo>
                      <a:pt x="726" y="385"/>
                    </a:lnTo>
                    <a:lnTo>
                      <a:pt x="710" y="401"/>
                    </a:lnTo>
                    <a:lnTo>
                      <a:pt x="707" y="401"/>
                    </a:lnTo>
                    <a:lnTo>
                      <a:pt x="707" y="403"/>
                    </a:lnTo>
                    <a:lnTo>
                      <a:pt x="688" y="420"/>
                    </a:lnTo>
                    <a:lnTo>
                      <a:pt x="670" y="437"/>
                    </a:lnTo>
                    <a:lnTo>
                      <a:pt x="651" y="454"/>
                    </a:lnTo>
                    <a:lnTo>
                      <a:pt x="633" y="472"/>
                    </a:lnTo>
                    <a:lnTo>
                      <a:pt x="630" y="472"/>
                    </a:lnTo>
                    <a:lnTo>
                      <a:pt x="630" y="473"/>
                    </a:lnTo>
                    <a:lnTo>
                      <a:pt x="614" y="489"/>
                    </a:lnTo>
                    <a:lnTo>
                      <a:pt x="611" y="489"/>
                    </a:lnTo>
                    <a:lnTo>
                      <a:pt x="611" y="490"/>
                    </a:lnTo>
                    <a:lnTo>
                      <a:pt x="593" y="507"/>
                    </a:lnTo>
                    <a:lnTo>
                      <a:pt x="574" y="524"/>
                    </a:lnTo>
                    <a:lnTo>
                      <a:pt x="555" y="542"/>
                    </a:lnTo>
                    <a:lnTo>
                      <a:pt x="537" y="560"/>
                    </a:lnTo>
                    <a:lnTo>
                      <a:pt x="534" y="560"/>
                    </a:lnTo>
                    <a:lnTo>
                      <a:pt x="534" y="561"/>
                    </a:lnTo>
                    <a:lnTo>
                      <a:pt x="518" y="577"/>
                    </a:lnTo>
                    <a:lnTo>
                      <a:pt x="515" y="577"/>
                    </a:lnTo>
                    <a:lnTo>
                      <a:pt x="515" y="578"/>
                    </a:lnTo>
                    <a:lnTo>
                      <a:pt x="497" y="595"/>
                    </a:lnTo>
                    <a:lnTo>
                      <a:pt x="478" y="612"/>
                    </a:lnTo>
                    <a:lnTo>
                      <a:pt x="460" y="629"/>
                    </a:lnTo>
                    <a:lnTo>
                      <a:pt x="441" y="648"/>
                    </a:lnTo>
                    <a:lnTo>
                      <a:pt x="438" y="648"/>
                    </a:lnTo>
                    <a:lnTo>
                      <a:pt x="438" y="649"/>
                    </a:lnTo>
                    <a:lnTo>
                      <a:pt x="422" y="665"/>
                    </a:lnTo>
                    <a:lnTo>
                      <a:pt x="420" y="665"/>
                    </a:lnTo>
                    <a:lnTo>
                      <a:pt x="420" y="666"/>
                    </a:lnTo>
                    <a:lnTo>
                      <a:pt x="402" y="682"/>
                    </a:lnTo>
                    <a:lnTo>
                      <a:pt x="385" y="663"/>
                    </a:lnTo>
                    <a:lnTo>
                      <a:pt x="368" y="645"/>
                    </a:lnTo>
                    <a:lnTo>
                      <a:pt x="349" y="627"/>
                    </a:lnTo>
                    <a:lnTo>
                      <a:pt x="349" y="624"/>
                    </a:lnTo>
                    <a:lnTo>
                      <a:pt x="348" y="624"/>
                    </a:lnTo>
                    <a:lnTo>
                      <a:pt x="332" y="608"/>
                    </a:lnTo>
                    <a:lnTo>
                      <a:pt x="332" y="606"/>
                    </a:lnTo>
                    <a:lnTo>
                      <a:pt x="330" y="606"/>
                    </a:lnTo>
                    <a:lnTo>
                      <a:pt x="315" y="590"/>
                    </a:lnTo>
                    <a:lnTo>
                      <a:pt x="315" y="587"/>
                    </a:lnTo>
                    <a:lnTo>
                      <a:pt x="313" y="587"/>
                    </a:lnTo>
                    <a:lnTo>
                      <a:pt x="296" y="569"/>
                    </a:lnTo>
                    <a:lnTo>
                      <a:pt x="279" y="551"/>
                    </a:lnTo>
                    <a:lnTo>
                      <a:pt x="260" y="532"/>
                    </a:lnTo>
                    <a:lnTo>
                      <a:pt x="260" y="530"/>
                    </a:lnTo>
                    <a:lnTo>
                      <a:pt x="259" y="530"/>
                    </a:lnTo>
                    <a:lnTo>
                      <a:pt x="243" y="514"/>
                    </a:lnTo>
                    <a:lnTo>
                      <a:pt x="243" y="511"/>
                    </a:lnTo>
                    <a:lnTo>
                      <a:pt x="241" y="511"/>
                    </a:lnTo>
                    <a:lnTo>
                      <a:pt x="225" y="496"/>
                    </a:lnTo>
                    <a:lnTo>
                      <a:pt x="225" y="493"/>
                    </a:lnTo>
                    <a:lnTo>
                      <a:pt x="224" y="493"/>
                    </a:lnTo>
                    <a:lnTo>
                      <a:pt x="207" y="475"/>
                    </a:lnTo>
                    <a:lnTo>
                      <a:pt x="189" y="456"/>
                    </a:lnTo>
                    <a:lnTo>
                      <a:pt x="171" y="438"/>
                    </a:lnTo>
                    <a:lnTo>
                      <a:pt x="171" y="435"/>
                    </a:lnTo>
                    <a:lnTo>
                      <a:pt x="169" y="435"/>
                    </a:lnTo>
                    <a:lnTo>
                      <a:pt x="153" y="420"/>
                    </a:lnTo>
                    <a:lnTo>
                      <a:pt x="153" y="417"/>
                    </a:lnTo>
                    <a:lnTo>
                      <a:pt x="152" y="417"/>
                    </a:lnTo>
                    <a:lnTo>
                      <a:pt x="136" y="401"/>
                    </a:lnTo>
                    <a:lnTo>
                      <a:pt x="136" y="399"/>
                    </a:lnTo>
                    <a:lnTo>
                      <a:pt x="135" y="399"/>
                    </a:lnTo>
                    <a:lnTo>
                      <a:pt x="118" y="380"/>
                    </a:lnTo>
                    <a:lnTo>
                      <a:pt x="100" y="362"/>
                    </a:lnTo>
                    <a:lnTo>
                      <a:pt x="82" y="344"/>
                    </a:lnTo>
                    <a:lnTo>
                      <a:pt x="82" y="341"/>
                    </a:lnTo>
                    <a:lnTo>
                      <a:pt x="80" y="341"/>
                    </a:lnTo>
                    <a:lnTo>
                      <a:pt x="64" y="325"/>
                    </a:lnTo>
                    <a:lnTo>
                      <a:pt x="64" y="323"/>
                    </a:lnTo>
                    <a:lnTo>
                      <a:pt x="63" y="323"/>
                    </a:lnTo>
                    <a:lnTo>
                      <a:pt x="47" y="307"/>
                    </a:lnTo>
                    <a:lnTo>
                      <a:pt x="47" y="304"/>
                    </a:lnTo>
                    <a:lnTo>
                      <a:pt x="46" y="304"/>
                    </a:lnTo>
                    <a:lnTo>
                      <a:pt x="28" y="286"/>
                    </a:lnTo>
                    <a:lnTo>
                      <a:pt x="11" y="267"/>
                    </a:lnTo>
                    <a:lnTo>
                      <a:pt x="0" y="257"/>
                    </a:lnTo>
                    <a:lnTo>
                      <a:pt x="0" y="316"/>
                    </a:lnTo>
                    <a:lnTo>
                      <a:pt x="2" y="316"/>
                    </a:lnTo>
                    <a:lnTo>
                      <a:pt x="7" y="321"/>
                    </a:lnTo>
                    <a:lnTo>
                      <a:pt x="7" y="324"/>
                    </a:lnTo>
                    <a:lnTo>
                      <a:pt x="8" y="324"/>
                    </a:lnTo>
                    <a:lnTo>
                      <a:pt x="26" y="342"/>
                    </a:lnTo>
                    <a:lnTo>
                      <a:pt x="43" y="361"/>
                    </a:lnTo>
                    <a:lnTo>
                      <a:pt x="60" y="379"/>
                    </a:lnTo>
                    <a:lnTo>
                      <a:pt x="79" y="397"/>
                    </a:lnTo>
                    <a:lnTo>
                      <a:pt x="79" y="400"/>
                    </a:lnTo>
                    <a:lnTo>
                      <a:pt x="80" y="400"/>
                    </a:lnTo>
                    <a:lnTo>
                      <a:pt x="96" y="416"/>
                    </a:lnTo>
                    <a:lnTo>
                      <a:pt x="96" y="418"/>
                    </a:lnTo>
                    <a:lnTo>
                      <a:pt x="98" y="418"/>
                    </a:lnTo>
                    <a:lnTo>
                      <a:pt x="115" y="437"/>
                    </a:lnTo>
                    <a:lnTo>
                      <a:pt x="132" y="455"/>
                    </a:lnTo>
                    <a:lnTo>
                      <a:pt x="151" y="473"/>
                    </a:lnTo>
                    <a:lnTo>
                      <a:pt x="151" y="476"/>
                    </a:lnTo>
                    <a:lnTo>
                      <a:pt x="152" y="476"/>
                    </a:lnTo>
                    <a:lnTo>
                      <a:pt x="168" y="492"/>
                    </a:lnTo>
                    <a:lnTo>
                      <a:pt x="168" y="494"/>
                    </a:lnTo>
                    <a:lnTo>
                      <a:pt x="169" y="494"/>
                    </a:lnTo>
                    <a:lnTo>
                      <a:pt x="185" y="510"/>
                    </a:lnTo>
                    <a:lnTo>
                      <a:pt x="185" y="513"/>
                    </a:lnTo>
                    <a:lnTo>
                      <a:pt x="187" y="513"/>
                    </a:lnTo>
                    <a:lnTo>
                      <a:pt x="204" y="531"/>
                    </a:lnTo>
                    <a:lnTo>
                      <a:pt x="221" y="549"/>
                    </a:lnTo>
                    <a:lnTo>
                      <a:pt x="240" y="568"/>
                    </a:lnTo>
                    <a:lnTo>
                      <a:pt x="240" y="570"/>
                    </a:lnTo>
                    <a:lnTo>
                      <a:pt x="241" y="570"/>
                    </a:lnTo>
                    <a:lnTo>
                      <a:pt x="257" y="586"/>
                    </a:lnTo>
                    <a:lnTo>
                      <a:pt x="257" y="589"/>
                    </a:lnTo>
                    <a:lnTo>
                      <a:pt x="259" y="589"/>
                    </a:lnTo>
                    <a:lnTo>
                      <a:pt x="276" y="607"/>
                    </a:lnTo>
                    <a:lnTo>
                      <a:pt x="293" y="625"/>
                    </a:lnTo>
                    <a:lnTo>
                      <a:pt x="311" y="644"/>
                    </a:lnTo>
                    <a:lnTo>
                      <a:pt x="329" y="662"/>
                    </a:lnTo>
                    <a:lnTo>
                      <a:pt x="329" y="665"/>
                    </a:lnTo>
                    <a:lnTo>
                      <a:pt x="330" y="665"/>
                    </a:lnTo>
                    <a:lnTo>
                      <a:pt x="346" y="681"/>
                    </a:lnTo>
                    <a:lnTo>
                      <a:pt x="346" y="683"/>
                    </a:lnTo>
                    <a:lnTo>
                      <a:pt x="348" y="683"/>
                    </a:lnTo>
                    <a:lnTo>
                      <a:pt x="365" y="701"/>
                    </a:lnTo>
                    <a:lnTo>
                      <a:pt x="382" y="720"/>
                    </a:lnTo>
                    <a:lnTo>
                      <a:pt x="400" y="738"/>
                    </a:lnTo>
                    <a:lnTo>
                      <a:pt x="400" y="740"/>
                    </a:lnTo>
                    <a:lnTo>
                      <a:pt x="402" y="740"/>
                    </a:lnTo>
                    <a:lnTo>
                      <a:pt x="402" y="738"/>
                    </a:lnTo>
                    <a:lnTo>
                      <a:pt x="418" y="722"/>
                    </a:lnTo>
                    <a:lnTo>
                      <a:pt x="421" y="722"/>
                    </a:lnTo>
                    <a:lnTo>
                      <a:pt x="421" y="721"/>
                    </a:lnTo>
                    <a:lnTo>
                      <a:pt x="437" y="705"/>
                    </a:lnTo>
                    <a:lnTo>
                      <a:pt x="440" y="705"/>
                    </a:lnTo>
                    <a:lnTo>
                      <a:pt x="440" y="704"/>
                    </a:lnTo>
                    <a:lnTo>
                      <a:pt x="458" y="687"/>
                    </a:lnTo>
                    <a:lnTo>
                      <a:pt x="477" y="670"/>
                    </a:lnTo>
                    <a:lnTo>
                      <a:pt x="495" y="652"/>
                    </a:lnTo>
                    <a:lnTo>
                      <a:pt x="498" y="652"/>
                    </a:lnTo>
                    <a:lnTo>
                      <a:pt x="498" y="650"/>
                    </a:lnTo>
                    <a:lnTo>
                      <a:pt x="514" y="635"/>
                    </a:lnTo>
                    <a:lnTo>
                      <a:pt x="517" y="635"/>
                    </a:lnTo>
                    <a:lnTo>
                      <a:pt x="517" y="633"/>
                    </a:lnTo>
                    <a:lnTo>
                      <a:pt x="533" y="618"/>
                    </a:lnTo>
                    <a:lnTo>
                      <a:pt x="535" y="618"/>
                    </a:lnTo>
                    <a:lnTo>
                      <a:pt x="535" y="616"/>
                    </a:lnTo>
                    <a:lnTo>
                      <a:pt x="554" y="599"/>
                    </a:lnTo>
                    <a:lnTo>
                      <a:pt x="573" y="582"/>
                    </a:lnTo>
                    <a:lnTo>
                      <a:pt x="591" y="564"/>
                    </a:lnTo>
                    <a:lnTo>
                      <a:pt x="594" y="564"/>
                    </a:lnTo>
                    <a:lnTo>
                      <a:pt x="594" y="563"/>
                    </a:lnTo>
                    <a:lnTo>
                      <a:pt x="610" y="547"/>
                    </a:lnTo>
                    <a:lnTo>
                      <a:pt x="613" y="547"/>
                    </a:lnTo>
                    <a:lnTo>
                      <a:pt x="613" y="545"/>
                    </a:lnTo>
                    <a:lnTo>
                      <a:pt x="631" y="528"/>
                    </a:lnTo>
                    <a:lnTo>
                      <a:pt x="650" y="511"/>
                    </a:lnTo>
                    <a:lnTo>
                      <a:pt x="668" y="494"/>
                    </a:lnTo>
                    <a:lnTo>
                      <a:pt x="687" y="476"/>
                    </a:lnTo>
                    <a:lnTo>
                      <a:pt x="690" y="476"/>
                    </a:lnTo>
                    <a:lnTo>
                      <a:pt x="690" y="475"/>
                    </a:lnTo>
                    <a:lnTo>
                      <a:pt x="706" y="459"/>
                    </a:lnTo>
                    <a:lnTo>
                      <a:pt x="708" y="459"/>
                    </a:lnTo>
                    <a:lnTo>
                      <a:pt x="708" y="458"/>
                    </a:lnTo>
                    <a:lnTo>
                      <a:pt x="727" y="441"/>
                    </a:lnTo>
                    <a:lnTo>
                      <a:pt x="746" y="424"/>
                    </a:lnTo>
                    <a:lnTo>
                      <a:pt x="764" y="405"/>
                    </a:lnTo>
                    <a:lnTo>
                      <a:pt x="767" y="405"/>
                    </a:lnTo>
                    <a:lnTo>
                      <a:pt x="767" y="404"/>
                    </a:lnTo>
                    <a:lnTo>
                      <a:pt x="783" y="388"/>
                    </a:lnTo>
                    <a:lnTo>
                      <a:pt x="786" y="388"/>
                    </a:lnTo>
                    <a:lnTo>
                      <a:pt x="786" y="387"/>
                    </a:lnTo>
                    <a:lnTo>
                      <a:pt x="802" y="371"/>
                    </a:lnTo>
                    <a:lnTo>
                      <a:pt x="804" y="371"/>
                    </a:lnTo>
                    <a:lnTo>
                      <a:pt x="804" y="370"/>
                    </a:lnTo>
                    <a:lnTo>
                      <a:pt x="823" y="353"/>
                    </a:lnTo>
                    <a:lnTo>
                      <a:pt x="841" y="336"/>
                    </a:lnTo>
                    <a:lnTo>
                      <a:pt x="860" y="317"/>
                    </a:lnTo>
                    <a:lnTo>
                      <a:pt x="863" y="317"/>
                    </a:lnTo>
                    <a:lnTo>
                      <a:pt x="863" y="316"/>
                    </a:lnTo>
                    <a:lnTo>
                      <a:pt x="879" y="300"/>
                    </a:lnTo>
                    <a:lnTo>
                      <a:pt x="881" y="300"/>
                    </a:lnTo>
                    <a:lnTo>
                      <a:pt x="881" y="299"/>
                    </a:lnTo>
                    <a:lnTo>
                      <a:pt x="899" y="283"/>
                    </a:lnTo>
                    <a:lnTo>
                      <a:pt x="899" y="281"/>
                    </a:lnTo>
                    <a:lnTo>
                      <a:pt x="897" y="281"/>
                    </a:lnTo>
                    <a:lnTo>
                      <a:pt x="881" y="265"/>
                    </a:lnTo>
                    <a:lnTo>
                      <a:pt x="881" y="262"/>
                    </a:lnTo>
                    <a:lnTo>
                      <a:pt x="880" y="262"/>
                    </a:lnTo>
                    <a:lnTo>
                      <a:pt x="864" y="247"/>
                    </a:lnTo>
                    <a:lnTo>
                      <a:pt x="864" y="244"/>
                    </a:lnTo>
                    <a:lnTo>
                      <a:pt x="863" y="244"/>
                    </a:lnTo>
                    <a:lnTo>
                      <a:pt x="845" y="226"/>
                    </a:lnTo>
                    <a:lnTo>
                      <a:pt x="828" y="207"/>
                    </a:lnTo>
                    <a:lnTo>
                      <a:pt x="810" y="189"/>
                    </a:lnTo>
                    <a:lnTo>
                      <a:pt x="810" y="186"/>
                    </a:lnTo>
                    <a:lnTo>
                      <a:pt x="808" y="186"/>
                    </a:lnTo>
                    <a:lnTo>
                      <a:pt x="792" y="170"/>
                    </a:lnTo>
                    <a:lnTo>
                      <a:pt x="792" y="168"/>
                    </a:lnTo>
                    <a:lnTo>
                      <a:pt x="791" y="168"/>
                    </a:lnTo>
                    <a:lnTo>
                      <a:pt x="775" y="152"/>
                    </a:lnTo>
                    <a:lnTo>
                      <a:pt x="775" y="149"/>
                    </a:lnTo>
                    <a:lnTo>
                      <a:pt x="774" y="149"/>
                    </a:lnTo>
                    <a:lnTo>
                      <a:pt x="756" y="131"/>
                    </a:lnTo>
                    <a:lnTo>
                      <a:pt x="739" y="113"/>
                    </a:lnTo>
                    <a:lnTo>
                      <a:pt x="720" y="94"/>
                    </a:lnTo>
                    <a:lnTo>
                      <a:pt x="720" y="92"/>
                    </a:lnTo>
                    <a:lnTo>
                      <a:pt x="719" y="92"/>
                    </a:lnTo>
                    <a:lnTo>
                      <a:pt x="703" y="76"/>
                    </a:lnTo>
                    <a:lnTo>
                      <a:pt x="703" y="73"/>
                    </a:lnTo>
                    <a:lnTo>
                      <a:pt x="702" y="73"/>
                    </a:lnTo>
                    <a:lnTo>
                      <a:pt x="684" y="55"/>
                    </a:lnTo>
                    <a:lnTo>
                      <a:pt x="667" y="37"/>
                    </a:lnTo>
                    <a:lnTo>
                      <a:pt x="650" y="18"/>
                    </a:lnTo>
                    <a:lnTo>
                      <a:pt x="633" y="0"/>
                    </a:lnTo>
                    <a:lnTo>
                      <a:pt x="577" y="0"/>
                    </a:lnTo>
                    <a:close/>
                  </a:path>
                </a:pathLst>
              </a:custGeom>
              <a:solidFill>
                <a:srgbClr val="AAAA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4" name="Freeform 2280"/>
              <p:cNvSpPr>
                <a:spLocks/>
              </p:cNvSpPr>
              <p:nvPr/>
            </p:nvSpPr>
            <p:spPr bwMode="auto">
              <a:xfrm>
                <a:off x="3313" y="1268"/>
                <a:ext cx="89" cy="82"/>
              </a:xfrm>
              <a:custGeom>
                <a:avLst/>
                <a:gdLst>
                  <a:gd name="T0" fmla="*/ 69 w 267"/>
                  <a:gd name="T1" fmla="*/ 0 h 244"/>
                  <a:gd name="T2" fmla="*/ 69 w 267"/>
                  <a:gd name="T3" fmla="*/ 0 h 244"/>
                  <a:gd name="T4" fmla="*/ 67 w 267"/>
                  <a:gd name="T5" fmla="*/ 2 h 244"/>
                  <a:gd name="T6" fmla="*/ 67 w 267"/>
                  <a:gd name="T7" fmla="*/ 3 h 244"/>
                  <a:gd name="T8" fmla="*/ 62 w 267"/>
                  <a:gd name="T9" fmla="*/ 7 h 244"/>
                  <a:gd name="T10" fmla="*/ 56 w 267"/>
                  <a:gd name="T11" fmla="*/ 12 h 244"/>
                  <a:gd name="T12" fmla="*/ 50 w 267"/>
                  <a:gd name="T13" fmla="*/ 18 h 244"/>
                  <a:gd name="T14" fmla="*/ 49 w 267"/>
                  <a:gd name="T15" fmla="*/ 18 h 244"/>
                  <a:gd name="T16" fmla="*/ 49 w 267"/>
                  <a:gd name="T17" fmla="*/ 19 h 244"/>
                  <a:gd name="T18" fmla="*/ 44 w 267"/>
                  <a:gd name="T19" fmla="*/ 24 h 244"/>
                  <a:gd name="T20" fmla="*/ 43 w 267"/>
                  <a:gd name="T21" fmla="*/ 24 h 244"/>
                  <a:gd name="T22" fmla="*/ 43 w 267"/>
                  <a:gd name="T23" fmla="*/ 25 h 244"/>
                  <a:gd name="T24" fmla="*/ 37 w 267"/>
                  <a:gd name="T25" fmla="*/ 30 h 244"/>
                  <a:gd name="T26" fmla="*/ 30 w 267"/>
                  <a:gd name="T27" fmla="*/ 36 h 244"/>
                  <a:gd name="T28" fmla="*/ 24 w 267"/>
                  <a:gd name="T29" fmla="*/ 42 h 244"/>
                  <a:gd name="T30" fmla="*/ 23 w 267"/>
                  <a:gd name="T31" fmla="*/ 42 h 244"/>
                  <a:gd name="T32" fmla="*/ 23 w 267"/>
                  <a:gd name="T33" fmla="*/ 43 h 244"/>
                  <a:gd name="T34" fmla="*/ 18 w 267"/>
                  <a:gd name="T35" fmla="*/ 48 h 244"/>
                  <a:gd name="T36" fmla="*/ 17 w 267"/>
                  <a:gd name="T37" fmla="*/ 48 h 244"/>
                  <a:gd name="T38" fmla="*/ 17 w 267"/>
                  <a:gd name="T39" fmla="*/ 48 h 244"/>
                  <a:gd name="T40" fmla="*/ 12 w 267"/>
                  <a:gd name="T41" fmla="*/ 54 h 244"/>
                  <a:gd name="T42" fmla="*/ 11 w 267"/>
                  <a:gd name="T43" fmla="*/ 54 h 244"/>
                  <a:gd name="T44" fmla="*/ 11 w 267"/>
                  <a:gd name="T45" fmla="*/ 54 h 244"/>
                  <a:gd name="T46" fmla="*/ 5 w 267"/>
                  <a:gd name="T47" fmla="*/ 60 h 244"/>
                  <a:gd name="T48" fmla="*/ 0 w 267"/>
                  <a:gd name="T49" fmla="*/ 64 h 244"/>
                  <a:gd name="T50" fmla="*/ 0 w 267"/>
                  <a:gd name="T51" fmla="*/ 82 h 244"/>
                  <a:gd name="T52" fmla="*/ 4 w 267"/>
                  <a:gd name="T53" fmla="*/ 78 h 244"/>
                  <a:gd name="T54" fmla="*/ 5 w 267"/>
                  <a:gd name="T55" fmla="*/ 78 h 244"/>
                  <a:gd name="T56" fmla="*/ 5 w 267"/>
                  <a:gd name="T57" fmla="*/ 78 h 244"/>
                  <a:gd name="T58" fmla="*/ 10 w 267"/>
                  <a:gd name="T59" fmla="*/ 73 h 244"/>
                  <a:gd name="T60" fmla="*/ 11 w 267"/>
                  <a:gd name="T61" fmla="*/ 73 h 244"/>
                  <a:gd name="T62" fmla="*/ 11 w 267"/>
                  <a:gd name="T63" fmla="*/ 72 h 244"/>
                  <a:gd name="T64" fmla="*/ 17 w 267"/>
                  <a:gd name="T65" fmla="*/ 67 h 244"/>
                  <a:gd name="T66" fmla="*/ 23 w 267"/>
                  <a:gd name="T67" fmla="*/ 61 h 244"/>
                  <a:gd name="T68" fmla="*/ 29 w 267"/>
                  <a:gd name="T69" fmla="*/ 55 h 244"/>
                  <a:gd name="T70" fmla="*/ 36 w 267"/>
                  <a:gd name="T71" fmla="*/ 49 h 244"/>
                  <a:gd name="T72" fmla="*/ 37 w 267"/>
                  <a:gd name="T73" fmla="*/ 49 h 244"/>
                  <a:gd name="T74" fmla="*/ 37 w 267"/>
                  <a:gd name="T75" fmla="*/ 48 h 244"/>
                  <a:gd name="T76" fmla="*/ 42 w 267"/>
                  <a:gd name="T77" fmla="*/ 43 h 244"/>
                  <a:gd name="T78" fmla="*/ 43 w 267"/>
                  <a:gd name="T79" fmla="*/ 43 h 244"/>
                  <a:gd name="T80" fmla="*/ 43 w 267"/>
                  <a:gd name="T81" fmla="*/ 43 h 244"/>
                  <a:gd name="T82" fmla="*/ 49 w 267"/>
                  <a:gd name="T83" fmla="*/ 37 h 244"/>
                  <a:gd name="T84" fmla="*/ 55 w 267"/>
                  <a:gd name="T85" fmla="*/ 31 h 244"/>
                  <a:gd name="T86" fmla="*/ 61 w 267"/>
                  <a:gd name="T87" fmla="*/ 26 h 244"/>
                  <a:gd name="T88" fmla="*/ 68 w 267"/>
                  <a:gd name="T89" fmla="*/ 19 h 244"/>
                  <a:gd name="T90" fmla="*/ 68 w 267"/>
                  <a:gd name="T91" fmla="*/ 19 h 244"/>
                  <a:gd name="T92" fmla="*/ 68 w 267"/>
                  <a:gd name="T93" fmla="*/ 19 h 244"/>
                  <a:gd name="T94" fmla="*/ 74 w 267"/>
                  <a:gd name="T95" fmla="*/ 14 h 244"/>
                  <a:gd name="T96" fmla="*/ 75 w 267"/>
                  <a:gd name="T97" fmla="*/ 14 h 244"/>
                  <a:gd name="T98" fmla="*/ 75 w 267"/>
                  <a:gd name="T99" fmla="*/ 13 h 244"/>
                  <a:gd name="T100" fmla="*/ 81 w 267"/>
                  <a:gd name="T101" fmla="*/ 7 h 244"/>
                  <a:gd name="T102" fmla="*/ 87 w 267"/>
                  <a:gd name="T103" fmla="*/ 2 h 244"/>
                  <a:gd name="T104" fmla="*/ 89 w 267"/>
                  <a:gd name="T105" fmla="*/ 0 h 244"/>
                  <a:gd name="T106" fmla="*/ 69 w 267"/>
                  <a:gd name="T107" fmla="*/ 0 h 24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67"/>
                  <a:gd name="T163" fmla="*/ 0 h 244"/>
                  <a:gd name="T164" fmla="*/ 267 w 267"/>
                  <a:gd name="T165" fmla="*/ 244 h 24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67" h="244">
                    <a:moveTo>
                      <a:pt x="208" y="0"/>
                    </a:moveTo>
                    <a:lnTo>
                      <a:pt x="208" y="1"/>
                    </a:lnTo>
                    <a:lnTo>
                      <a:pt x="200" y="7"/>
                    </a:lnTo>
                    <a:lnTo>
                      <a:pt x="200" y="8"/>
                    </a:lnTo>
                    <a:lnTo>
                      <a:pt x="187" y="20"/>
                    </a:lnTo>
                    <a:lnTo>
                      <a:pt x="168" y="37"/>
                    </a:lnTo>
                    <a:lnTo>
                      <a:pt x="149" y="55"/>
                    </a:lnTo>
                    <a:lnTo>
                      <a:pt x="147" y="55"/>
                    </a:lnTo>
                    <a:lnTo>
                      <a:pt x="147" y="56"/>
                    </a:lnTo>
                    <a:lnTo>
                      <a:pt x="131" y="72"/>
                    </a:lnTo>
                    <a:lnTo>
                      <a:pt x="128" y="72"/>
                    </a:lnTo>
                    <a:lnTo>
                      <a:pt x="128" y="73"/>
                    </a:lnTo>
                    <a:lnTo>
                      <a:pt x="110" y="90"/>
                    </a:lnTo>
                    <a:lnTo>
                      <a:pt x="91" y="108"/>
                    </a:lnTo>
                    <a:lnTo>
                      <a:pt x="72" y="126"/>
                    </a:lnTo>
                    <a:lnTo>
                      <a:pt x="70" y="126"/>
                    </a:lnTo>
                    <a:lnTo>
                      <a:pt x="70" y="127"/>
                    </a:lnTo>
                    <a:lnTo>
                      <a:pt x="54" y="143"/>
                    </a:lnTo>
                    <a:lnTo>
                      <a:pt x="51" y="143"/>
                    </a:lnTo>
                    <a:lnTo>
                      <a:pt x="51" y="144"/>
                    </a:lnTo>
                    <a:lnTo>
                      <a:pt x="35" y="160"/>
                    </a:lnTo>
                    <a:lnTo>
                      <a:pt x="32" y="160"/>
                    </a:lnTo>
                    <a:lnTo>
                      <a:pt x="32" y="161"/>
                    </a:lnTo>
                    <a:lnTo>
                      <a:pt x="14" y="178"/>
                    </a:lnTo>
                    <a:lnTo>
                      <a:pt x="0" y="190"/>
                    </a:lnTo>
                    <a:lnTo>
                      <a:pt x="0" y="244"/>
                    </a:lnTo>
                    <a:lnTo>
                      <a:pt x="11" y="233"/>
                    </a:lnTo>
                    <a:lnTo>
                      <a:pt x="14" y="233"/>
                    </a:lnTo>
                    <a:lnTo>
                      <a:pt x="14" y="232"/>
                    </a:lnTo>
                    <a:lnTo>
                      <a:pt x="30" y="216"/>
                    </a:lnTo>
                    <a:lnTo>
                      <a:pt x="32" y="216"/>
                    </a:lnTo>
                    <a:lnTo>
                      <a:pt x="32" y="215"/>
                    </a:lnTo>
                    <a:lnTo>
                      <a:pt x="51" y="198"/>
                    </a:lnTo>
                    <a:lnTo>
                      <a:pt x="70" y="181"/>
                    </a:lnTo>
                    <a:lnTo>
                      <a:pt x="88" y="164"/>
                    </a:lnTo>
                    <a:lnTo>
                      <a:pt x="107" y="146"/>
                    </a:lnTo>
                    <a:lnTo>
                      <a:pt x="110" y="146"/>
                    </a:lnTo>
                    <a:lnTo>
                      <a:pt x="110" y="144"/>
                    </a:lnTo>
                    <a:lnTo>
                      <a:pt x="126" y="129"/>
                    </a:lnTo>
                    <a:lnTo>
                      <a:pt x="128" y="129"/>
                    </a:lnTo>
                    <a:lnTo>
                      <a:pt x="128" y="127"/>
                    </a:lnTo>
                    <a:lnTo>
                      <a:pt x="147" y="110"/>
                    </a:lnTo>
                    <a:lnTo>
                      <a:pt x="165" y="93"/>
                    </a:lnTo>
                    <a:lnTo>
                      <a:pt x="184" y="76"/>
                    </a:lnTo>
                    <a:lnTo>
                      <a:pt x="203" y="58"/>
                    </a:lnTo>
                    <a:lnTo>
                      <a:pt x="205" y="58"/>
                    </a:lnTo>
                    <a:lnTo>
                      <a:pt x="205" y="56"/>
                    </a:lnTo>
                    <a:lnTo>
                      <a:pt x="221" y="41"/>
                    </a:lnTo>
                    <a:lnTo>
                      <a:pt x="224" y="41"/>
                    </a:lnTo>
                    <a:lnTo>
                      <a:pt x="224" y="39"/>
                    </a:lnTo>
                    <a:lnTo>
                      <a:pt x="243" y="22"/>
                    </a:lnTo>
                    <a:lnTo>
                      <a:pt x="261" y="5"/>
                    </a:lnTo>
                    <a:lnTo>
                      <a:pt x="267" y="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rgbClr val="AAAAA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5" name="Freeform 2281"/>
              <p:cNvSpPr>
                <a:spLocks/>
              </p:cNvSpPr>
              <p:nvPr/>
            </p:nvSpPr>
            <p:spPr bwMode="auto">
              <a:xfrm>
                <a:off x="3313" y="1268"/>
                <a:ext cx="280" cy="228"/>
              </a:xfrm>
              <a:custGeom>
                <a:avLst/>
                <a:gdLst>
                  <a:gd name="T0" fmla="*/ 196 w 841"/>
                  <a:gd name="T1" fmla="*/ 24 h 683"/>
                  <a:gd name="T2" fmla="*/ 203 w 841"/>
                  <a:gd name="T3" fmla="*/ 31 h 683"/>
                  <a:gd name="T4" fmla="*/ 220 w 841"/>
                  <a:gd name="T5" fmla="*/ 49 h 683"/>
                  <a:gd name="T6" fmla="*/ 238 w 841"/>
                  <a:gd name="T7" fmla="*/ 67 h 683"/>
                  <a:gd name="T8" fmla="*/ 244 w 841"/>
                  <a:gd name="T9" fmla="*/ 74 h 683"/>
                  <a:gd name="T10" fmla="*/ 256 w 841"/>
                  <a:gd name="T11" fmla="*/ 98 h 683"/>
                  <a:gd name="T12" fmla="*/ 249 w 841"/>
                  <a:gd name="T13" fmla="*/ 104 h 683"/>
                  <a:gd name="T14" fmla="*/ 223 w 841"/>
                  <a:gd name="T15" fmla="*/ 128 h 683"/>
                  <a:gd name="T16" fmla="*/ 211 w 841"/>
                  <a:gd name="T17" fmla="*/ 139 h 683"/>
                  <a:gd name="T18" fmla="*/ 192 w 841"/>
                  <a:gd name="T19" fmla="*/ 157 h 683"/>
                  <a:gd name="T20" fmla="*/ 179 w 841"/>
                  <a:gd name="T21" fmla="*/ 169 h 683"/>
                  <a:gd name="T22" fmla="*/ 166 w 841"/>
                  <a:gd name="T23" fmla="*/ 180 h 683"/>
                  <a:gd name="T24" fmla="*/ 147 w 841"/>
                  <a:gd name="T25" fmla="*/ 198 h 683"/>
                  <a:gd name="T26" fmla="*/ 129 w 841"/>
                  <a:gd name="T27" fmla="*/ 203 h 683"/>
                  <a:gd name="T28" fmla="*/ 111 w 841"/>
                  <a:gd name="T29" fmla="*/ 185 h 683"/>
                  <a:gd name="T30" fmla="*/ 105 w 841"/>
                  <a:gd name="T31" fmla="*/ 178 h 683"/>
                  <a:gd name="T32" fmla="*/ 82 w 841"/>
                  <a:gd name="T33" fmla="*/ 152 h 683"/>
                  <a:gd name="T34" fmla="*/ 70 w 841"/>
                  <a:gd name="T35" fmla="*/ 141 h 683"/>
                  <a:gd name="T36" fmla="*/ 52 w 841"/>
                  <a:gd name="T37" fmla="*/ 122 h 683"/>
                  <a:gd name="T38" fmla="*/ 41 w 841"/>
                  <a:gd name="T39" fmla="*/ 108 h 683"/>
                  <a:gd name="T40" fmla="*/ 29 w 841"/>
                  <a:gd name="T41" fmla="*/ 96 h 683"/>
                  <a:gd name="T42" fmla="*/ 24 w 841"/>
                  <a:gd name="T43" fmla="*/ 79 h 683"/>
                  <a:gd name="T44" fmla="*/ 36 w 841"/>
                  <a:gd name="T45" fmla="*/ 67 h 683"/>
                  <a:gd name="T46" fmla="*/ 56 w 841"/>
                  <a:gd name="T47" fmla="*/ 49 h 683"/>
                  <a:gd name="T48" fmla="*/ 68 w 841"/>
                  <a:gd name="T49" fmla="*/ 38 h 683"/>
                  <a:gd name="T50" fmla="*/ 93 w 841"/>
                  <a:gd name="T51" fmla="*/ 14 h 683"/>
                  <a:gd name="T52" fmla="*/ 100 w 841"/>
                  <a:gd name="T53" fmla="*/ 8 h 683"/>
                  <a:gd name="T54" fmla="*/ 88 w 841"/>
                  <a:gd name="T55" fmla="*/ 0 h 683"/>
                  <a:gd name="T56" fmla="*/ 81 w 841"/>
                  <a:gd name="T57" fmla="*/ 7 h 683"/>
                  <a:gd name="T58" fmla="*/ 62 w 841"/>
                  <a:gd name="T59" fmla="*/ 25 h 683"/>
                  <a:gd name="T60" fmla="*/ 55 w 841"/>
                  <a:gd name="T61" fmla="*/ 31 h 683"/>
                  <a:gd name="T62" fmla="*/ 36 w 841"/>
                  <a:gd name="T63" fmla="*/ 48 h 683"/>
                  <a:gd name="T64" fmla="*/ 23 w 841"/>
                  <a:gd name="T65" fmla="*/ 60 h 683"/>
                  <a:gd name="T66" fmla="*/ 10 w 841"/>
                  <a:gd name="T67" fmla="*/ 72 h 683"/>
                  <a:gd name="T68" fmla="*/ 3 w 841"/>
                  <a:gd name="T69" fmla="*/ 89 h 683"/>
                  <a:gd name="T70" fmla="*/ 9 w 841"/>
                  <a:gd name="T71" fmla="*/ 96 h 683"/>
                  <a:gd name="T72" fmla="*/ 33 w 841"/>
                  <a:gd name="T73" fmla="*/ 121 h 683"/>
                  <a:gd name="T74" fmla="*/ 45 w 841"/>
                  <a:gd name="T75" fmla="*/ 134 h 683"/>
                  <a:gd name="T76" fmla="*/ 63 w 841"/>
                  <a:gd name="T77" fmla="*/ 153 h 683"/>
                  <a:gd name="T78" fmla="*/ 80 w 841"/>
                  <a:gd name="T79" fmla="*/ 171 h 683"/>
                  <a:gd name="T80" fmla="*/ 98 w 841"/>
                  <a:gd name="T81" fmla="*/ 190 h 683"/>
                  <a:gd name="T82" fmla="*/ 116 w 841"/>
                  <a:gd name="T83" fmla="*/ 209 h 683"/>
                  <a:gd name="T84" fmla="*/ 128 w 841"/>
                  <a:gd name="T85" fmla="*/ 222 h 683"/>
                  <a:gd name="T86" fmla="*/ 135 w 841"/>
                  <a:gd name="T87" fmla="*/ 228 h 683"/>
                  <a:gd name="T88" fmla="*/ 147 w 841"/>
                  <a:gd name="T89" fmla="*/ 217 h 683"/>
                  <a:gd name="T90" fmla="*/ 171 w 841"/>
                  <a:gd name="T91" fmla="*/ 193 h 683"/>
                  <a:gd name="T92" fmla="*/ 179 w 841"/>
                  <a:gd name="T93" fmla="*/ 187 h 683"/>
                  <a:gd name="T94" fmla="*/ 204 w 841"/>
                  <a:gd name="T95" fmla="*/ 164 h 683"/>
                  <a:gd name="T96" fmla="*/ 217 w 841"/>
                  <a:gd name="T97" fmla="*/ 152 h 683"/>
                  <a:gd name="T98" fmla="*/ 236 w 841"/>
                  <a:gd name="T99" fmla="*/ 134 h 683"/>
                  <a:gd name="T100" fmla="*/ 255 w 841"/>
                  <a:gd name="T101" fmla="*/ 117 h 683"/>
                  <a:gd name="T102" fmla="*/ 274 w 841"/>
                  <a:gd name="T103" fmla="*/ 99 h 683"/>
                  <a:gd name="T104" fmla="*/ 280 w 841"/>
                  <a:gd name="T105" fmla="*/ 93 h 683"/>
                  <a:gd name="T106" fmla="*/ 269 w 841"/>
                  <a:gd name="T107" fmla="*/ 80 h 683"/>
                  <a:gd name="T108" fmla="*/ 245 w 841"/>
                  <a:gd name="T109" fmla="*/ 56 h 683"/>
                  <a:gd name="T110" fmla="*/ 238 w 841"/>
                  <a:gd name="T111" fmla="*/ 49 h 683"/>
                  <a:gd name="T112" fmla="*/ 215 w 841"/>
                  <a:gd name="T113" fmla="*/ 24 h 683"/>
                  <a:gd name="T114" fmla="*/ 203 w 841"/>
                  <a:gd name="T115" fmla="*/ 11 h 68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841"/>
                  <a:gd name="T175" fmla="*/ 0 h 683"/>
                  <a:gd name="T176" fmla="*/ 841 w 841"/>
                  <a:gd name="T177" fmla="*/ 683 h 68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841" h="683">
                    <a:moveTo>
                      <a:pt x="522" y="0"/>
                    </a:moveTo>
                    <a:lnTo>
                      <a:pt x="537" y="16"/>
                    </a:lnTo>
                    <a:lnTo>
                      <a:pt x="554" y="34"/>
                    </a:lnTo>
                    <a:lnTo>
                      <a:pt x="571" y="52"/>
                    </a:lnTo>
                    <a:lnTo>
                      <a:pt x="590" y="71"/>
                    </a:lnTo>
                    <a:lnTo>
                      <a:pt x="590" y="73"/>
                    </a:lnTo>
                    <a:lnTo>
                      <a:pt x="591" y="73"/>
                    </a:lnTo>
                    <a:lnTo>
                      <a:pt x="607" y="89"/>
                    </a:lnTo>
                    <a:lnTo>
                      <a:pt x="607" y="92"/>
                    </a:lnTo>
                    <a:lnTo>
                      <a:pt x="609" y="92"/>
                    </a:lnTo>
                    <a:lnTo>
                      <a:pt x="625" y="108"/>
                    </a:lnTo>
                    <a:lnTo>
                      <a:pt x="625" y="110"/>
                    </a:lnTo>
                    <a:lnTo>
                      <a:pt x="626" y="110"/>
                    </a:lnTo>
                    <a:lnTo>
                      <a:pt x="643" y="129"/>
                    </a:lnTo>
                    <a:lnTo>
                      <a:pt x="661" y="147"/>
                    </a:lnTo>
                    <a:lnTo>
                      <a:pt x="678" y="165"/>
                    </a:lnTo>
                    <a:lnTo>
                      <a:pt x="696" y="184"/>
                    </a:lnTo>
                    <a:lnTo>
                      <a:pt x="696" y="186"/>
                    </a:lnTo>
                    <a:lnTo>
                      <a:pt x="698" y="186"/>
                    </a:lnTo>
                    <a:lnTo>
                      <a:pt x="714" y="202"/>
                    </a:lnTo>
                    <a:lnTo>
                      <a:pt x="714" y="205"/>
                    </a:lnTo>
                    <a:lnTo>
                      <a:pt x="715" y="205"/>
                    </a:lnTo>
                    <a:lnTo>
                      <a:pt x="731" y="220"/>
                    </a:lnTo>
                    <a:lnTo>
                      <a:pt x="731" y="223"/>
                    </a:lnTo>
                    <a:lnTo>
                      <a:pt x="732" y="223"/>
                    </a:lnTo>
                    <a:lnTo>
                      <a:pt x="750" y="241"/>
                    </a:lnTo>
                    <a:lnTo>
                      <a:pt x="767" y="260"/>
                    </a:lnTo>
                    <a:lnTo>
                      <a:pt x="784" y="278"/>
                    </a:lnTo>
                    <a:lnTo>
                      <a:pt x="784" y="279"/>
                    </a:lnTo>
                    <a:lnTo>
                      <a:pt x="768" y="295"/>
                    </a:lnTo>
                    <a:lnTo>
                      <a:pt x="766" y="295"/>
                    </a:lnTo>
                    <a:lnTo>
                      <a:pt x="766" y="296"/>
                    </a:lnTo>
                    <a:lnTo>
                      <a:pt x="750" y="312"/>
                    </a:lnTo>
                    <a:lnTo>
                      <a:pt x="747" y="312"/>
                    </a:lnTo>
                    <a:lnTo>
                      <a:pt x="747" y="313"/>
                    </a:lnTo>
                    <a:lnTo>
                      <a:pt x="728" y="330"/>
                    </a:lnTo>
                    <a:lnTo>
                      <a:pt x="710" y="347"/>
                    </a:lnTo>
                    <a:lnTo>
                      <a:pt x="691" y="365"/>
                    </a:lnTo>
                    <a:lnTo>
                      <a:pt x="672" y="383"/>
                    </a:lnTo>
                    <a:lnTo>
                      <a:pt x="670" y="383"/>
                    </a:lnTo>
                    <a:lnTo>
                      <a:pt x="670" y="384"/>
                    </a:lnTo>
                    <a:lnTo>
                      <a:pt x="654" y="400"/>
                    </a:lnTo>
                    <a:lnTo>
                      <a:pt x="651" y="400"/>
                    </a:lnTo>
                    <a:lnTo>
                      <a:pt x="651" y="401"/>
                    </a:lnTo>
                    <a:lnTo>
                      <a:pt x="635" y="417"/>
                    </a:lnTo>
                    <a:lnTo>
                      <a:pt x="633" y="417"/>
                    </a:lnTo>
                    <a:lnTo>
                      <a:pt x="633" y="418"/>
                    </a:lnTo>
                    <a:lnTo>
                      <a:pt x="614" y="435"/>
                    </a:lnTo>
                    <a:lnTo>
                      <a:pt x="595" y="452"/>
                    </a:lnTo>
                    <a:lnTo>
                      <a:pt x="577" y="469"/>
                    </a:lnTo>
                    <a:lnTo>
                      <a:pt x="558" y="488"/>
                    </a:lnTo>
                    <a:lnTo>
                      <a:pt x="555" y="488"/>
                    </a:lnTo>
                    <a:lnTo>
                      <a:pt x="555" y="489"/>
                    </a:lnTo>
                    <a:lnTo>
                      <a:pt x="539" y="505"/>
                    </a:lnTo>
                    <a:lnTo>
                      <a:pt x="537" y="505"/>
                    </a:lnTo>
                    <a:lnTo>
                      <a:pt x="537" y="506"/>
                    </a:lnTo>
                    <a:lnTo>
                      <a:pt x="521" y="522"/>
                    </a:lnTo>
                    <a:lnTo>
                      <a:pt x="518" y="522"/>
                    </a:lnTo>
                    <a:lnTo>
                      <a:pt x="518" y="523"/>
                    </a:lnTo>
                    <a:lnTo>
                      <a:pt x="499" y="540"/>
                    </a:lnTo>
                    <a:lnTo>
                      <a:pt x="481" y="557"/>
                    </a:lnTo>
                    <a:lnTo>
                      <a:pt x="462" y="574"/>
                    </a:lnTo>
                    <a:lnTo>
                      <a:pt x="444" y="593"/>
                    </a:lnTo>
                    <a:lnTo>
                      <a:pt x="441" y="593"/>
                    </a:lnTo>
                    <a:lnTo>
                      <a:pt x="441" y="594"/>
                    </a:lnTo>
                    <a:lnTo>
                      <a:pt x="425" y="610"/>
                    </a:lnTo>
                    <a:lnTo>
                      <a:pt x="422" y="610"/>
                    </a:lnTo>
                    <a:lnTo>
                      <a:pt x="422" y="611"/>
                    </a:lnTo>
                    <a:lnTo>
                      <a:pt x="405" y="627"/>
                    </a:lnTo>
                    <a:lnTo>
                      <a:pt x="388" y="608"/>
                    </a:lnTo>
                    <a:lnTo>
                      <a:pt x="370" y="590"/>
                    </a:lnTo>
                    <a:lnTo>
                      <a:pt x="352" y="572"/>
                    </a:lnTo>
                    <a:lnTo>
                      <a:pt x="352" y="569"/>
                    </a:lnTo>
                    <a:lnTo>
                      <a:pt x="350" y="569"/>
                    </a:lnTo>
                    <a:lnTo>
                      <a:pt x="334" y="553"/>
                    </a:lnTo>
                    <a:lnTo>
                      <a:pt x="334" y="551"/>
                    </a:lnTo>
                    <a:lnTo>
                      <a:pt x="333" y="551"/>
                    </a:lnTo>
                    <a:lnTo>
                      <a:pt x="317" y="535"/>
                    </a:lnTo>
                    <a:lnTo>
                      <a:pt x="317" y="532"/>
                    </a:lnTo>
                    <a:lnTo>
                      <a:pt x="316" y="532"/>
                    </a:lnTo>
                    <a:lnTo>
                      <a:pt x="299" y="514"/>
                    </a:lnTo>
                    <a:lnTo>
                      <a:pt x="281" y="496"/>
                    </a:lnTo>
                    <a:lnTo>
                      <a:pt x="264" y="477"/>
                    </a:lnTo>
                    <a:lnTo>
                      <a:pt x="245" y="459"/>
                    </a:lnTo>
                    <a:lnTo>
                      <a:pt x="245" y="456"/>
                    </a:lnTo>
                    <a:lnTo>
                      <a:pt x="244" y="456"/>
                    </a:lnTo>
                    <a:lnTo>
                      <a:pt x="228" y="441"/>
                    </a:lnTo>
                    <a:lnTo>
                      <a:pt x="228" y="438"/>
                    </a:lnTo>
                    <a:lnTo>
                      <a:pt x="227" y="438"/>
                    </a:lnTo>
                    <a:lnTo>
                      <a:pt x="211" y="422"/>
                    </a:lnTo>
                    <a:lnTo>
                      <a:pt x="211" y="420"/>
                    </a:lnTo>
                    <a:lnTo>
                      <a:pt x="209" y="420"/>
                    </a:lnTo>
                    <a:lnTo>
                      <a:pt x="192" y="401"/>
                    </a:lnTo>
                    <a:lnTo>
                      <a:pt x="175" y="383"/>
                    </a:lnTo>
                    <a:lnTo>
                      <a:pt x="157" y="365"/>
                    </a:lnTo>
                    <a:lnTo>
                      <a:pt x="139" y="346"/>
                    </a:lnTo>
                    <a:lnTo>
                      <a:pt x="139" y="344"/>
                    </a:lnTo>
                    <a:lnTo>
                      <a:pt x="138" y="344"/>
                    </a:lnTo>
                    <a:lnTo>
                      <a:pt x="122" y="328"/>
                    </a:lnTo>
                    <a:lnTo>
                      <a:pt x="122" y="325"/>
                    </a:lnTo>
                    <a:lnTo>
                      <a:pt x="120" y="325"/>
                    </a:lnTo>
                    <a:lnTo>
                      <a:pt x="104" y="309"/>
                    </a:lnTo>
                    <a:lnTo>
                      <a:pt x="104" y="307"/>
                    </a:lnTo>
                    <a:lnTo>
                      <a:pt x="103" y="307"/>
                    </a:lnTo>
                    <a:lnTo>
                      <a:pt x="86" y="288"/>
                    </a:lnTo>
                    <a:lnTo>
                      <a:pt x="68" y="270"/>
                    </a:lnTo>
                    <a:lnTo>
                      <a:pt x="52" y="254"/>
                    </a:lnTo>
                    <a:lnTo>
                      <a:pt x="52" y="252"/>
                    </a:lnTo>
                    <a:lnTo>
                      <a:pt x="68" y="236"/>
                    </a:lnTo>
                    <a:lnTo>
                      <a:pt x="71" y="236"/>
                    </a:lnTo>
                    <a:lnTo>
                      <a:pt x="71" y="235"/>
                    </a:lnTo>
                    <a:lnTo>
                      <a:pt x="87" y="219"/>
                    </a:lnTo>
                    <a:lnTo>
                      <a:pt x="90" y="219"/>
                    </a:lnTo>
                    <a:lnTo>
                      <a:pt x="90" y="218"/>
                    </a:lnTo>
                    <a:lnTo>
                      <a:pt x="108" y="201"/>
                    </a:lnTo>
                    <a:lnTo>
                      <a:pt x="127" y="184"/>
                    </a:lnTo>
                    <a:lnTo>
                      <a:pt x="145" y="167"/>
                    </a:lnTo>
                    <a:lnTo>
                      <a:pt x="164" y="148"/>
                    </a:lnTo>
                    <a:lnTo>
                      <a:pt x="167" y="148"/>
                    </a:lnTo>
                    <a:lnTo>
                      <a:pt x="167" y="147"/>
                    </a:lnTo>
                    <a:lnTo>
                      <a:pt x="183" y="131"/>
                    </a:lnTo>
                    <a:lnTo>
                      <a:pt x="185" y="131"/>
                    </a:lnTo>
                    <a:lnTo>
                      <a:pt x="185" y="130"/>
                    </a:lnTo>
                    <a:lnTo>
                      <a:pt x="201" y="114"/>
                    </a:lnTo>
                    <a:lnTo>
                      <a:pt x="204" y="114"/>
                    </a:lnTo>
                    <a:lnTo>
                      <a:pt x="204" y="113"/>
                    </a:lnTo>
                    <a:lnTo>
                      <a:pt x="223" y="96"/>
                    </a:lnTo>
                    <a:lnTo>
                      <a:pt x="241" y="79"/>
                    </a:lnTo>
                    <a:lnTo>
                      <a:pt x="260" y="62"/>
                    </a:lnTo>
                    <a:lnTo>
                      <a:pt x="279" y="43"/>
                    </a:lnTo>
                    <a:lnTo>
                      <a:pt x="281" y="43"/>
                    </a:lnTo>
                    <a:lnTo>
                      <a:pt x="281" y="42"/>
                    </a:lnTo>
                    <a:lnTo>
                      <a:pt x="297" y="26"/>
                    </a:lnTo>
                    <a:lnTo>
                      <a:pt x="300" y="26"/>
                    </a:lnTo>
                    <a:lnTo>
                      <a:pt x="300" y="25"/>
                    </a:lnTo>
                    <a:lnTo>
                      <a:pt x="316" y="9"/>
                    </a:lnTo>
                    <a:lnTo>
                      <a:pt x="318" y="9"/>
                    </a:lnTo>
                    <a:lnTo>
                      <a:pt x="318" y="8"/>
                    </a:lnTo>
                    <a:lnTo>
                      <a:pt x="326" y="0"/>
                    </a:lnTo>
                    <a:lnTo>
                      <a:pt x="265" y="0"/>
                    </a:lnTo>
                    <a:lnTo>
                      <a:pt x="265" y="1"/>
                    </a:lnTo>
                    <a:lnTo>
                      <a:pt x="263" y="4"/>
                    </a:lnTo>
                    <a:lnTo>
                      <a:pt x="260" y="4"/>
                    </a:lnTo>
                    <a:lnTo>
                      <a:pt x="260" y="5"/>
                    </a:lnTo>
                    <a:lnTo>
                      <a:pt x="244" y="21"/>
                    </a:lnTo>
                    <a:lnTo>
                      <a:pt x="241" y="21"/>
                    </a:lnTo>
                    <a:lnTo>
                      <a:pt x="241" y="22"/>
                    </a:lnTo>
                    <a:lnTo>
                      <a:pt x="223" y="39"/>
                    </a:lnTo>
                    <a:lnTo>
                      <a:pt x="204" y="56"/>
                    </a:lnTo>
                    <a:lnTo>
                      <a:pt x="185" y="75"/>
                    </a:lnTo>
                    <a:lnTo>
                      <a:pt x="183" y="75"/>
                    </a:lnTo>
                    <a:lnTo>
                      <a:pt x="183" y="76"/>
                    </a:lnTo>
                    <a:lnTo>
                      <a:pt x="167" y="92"/>
                    </a:lnTo>
                    <a:lnTo>
                      <a:pt x="164" y="92"/>
                    </a:lnTo>
                    <a:lnTo>
                      <a:pt x="164" y="93"/>
                    </a:lnTo>
                    <a:lnTo>
                      <a:pt x="148" y="109"/>
                    </a:lnTo>
                    <a:lnTo>
                      <a:pt x="145" y="109"/>
                    </a:lnTo>
                    <a:lnTo>
                      <a:pt x="145" y="110"/>
                    </a:lnTo>
                    <a:lnTo>
                      <a:pt x="127" y="127"/>
                    </a:lnTo>
                    <a:lnTo>
                      <a:pt x="108" y="144"/>
                    </a:lnTo>
                    <a:lnTo>
                      <a:pt x="90" y="163"/>
                    </a:lnTo>
                    <a:lnTo>
                      <a:pt x="87" y="163"/>
                    </a:lnTo>
                    <a:lnTo>
                      <a:pt x="87" y="164"/>
                    </a:lnTo>
                    <a:lnTo>
                      <a:pt x="71" y="180"/>
                    </a:lnTo>
                    <a:lnTo>
                      <a:pt x="68" y="180"/>
                    </a:lnTo>
                    <a:lnTo>
                      <a:pt x="68" y="181"/>
                    </a:lnTo>
                    <a:lnTo>
                      <a:pt x="52" y="197"/>
                    </a:lnTo>
                    <a:lnTo>
                      <a:pt x="50" y="197"/>
                    </a:lnTo>
                    <a:lnTo>
                      <a:pt x="50" y="198"/>
                    </a:lnTo>
                    <a:lnTo>
                      <a:pt x="31" y="215"/>
                    </a:lnTo>
                    <a:lnTo>
                      <a:pt x="12" y="232"/>
                    </a:lnTo>
                    <a:lnTo>
                      <a:pt x="0" y="243"/>
                    </a:lnTo>
                    <a:lnTo>
                      <a:pt x="0" y="258"/>
                    </a:lnTo>
                    <a:lnTo>
                      <a:pt x="2" y="258"/>
                    </a:lnTo>
                    <a:lnTo>
                      <a:pt x="10" y="266"/>
                    </a:lnTo>
                    <a:lnTo>
                      <a:pt x="10" y="269"/>
                    </a:lnTo>
                    <a:lnTo>
                      <a:pt x="11" y="269"/>
                    </a:lnTo>
                    <a:lnTo>
                      <a:pt x="27" y="285"/>
                    </a:lnTo>
                    <a:lnTo>
                      <a:pt x="27" y="287"/>
                    </a:lnTo>
                    <a:lnTo>
                      <a:pt x="28" y="287"/>
                    </a:lnTo>
                    <a:lnTo>
                      <a:pt x="46" y="306"/>
                    </a:lnTo>
                    <a:lnTo>
                      <a:pt x="63" y="324"/>
                    </a:lnTo>
                    <a:lnTo>
                      <a:pt x="80" y="342"/>
                    </a:lnTo>
                    <a:lnTo>
                      <a:pt x="99" y="361"/>
                    </a:lnTo>
                    <a:lnTo>
                      <a:pt x="99" y="363"/>
                    </a:lnTo>
                    <a:lnTo>
                      <a:pt x="100" y="363"/>
                    </a:lnTo>
                    <a:lnTo>
                      <a:pt x="116" y="379"/>
                    </a:lnTo>
                    <a:lnTo>
                      <a:pt x="116" y="382"/>
                    </a:lnTo>
                    <a:lnTo>
                      <a:pt x="118" y="382"/>
                    </a:lnTo>
                    <a:lnTo>
                      <a:pt x="135" y="400"/>
                    </a:lnTo>
                    <a:lnTo>
                      <a:pt x="152" y="418"/>
                    </a:lnTo>
                    <a:lnTo>
                      <a:pt x="169" y="437"/>
                    </a:lnTo>
                    <a:lnTo>
                      <a:pt x="188" y="455"/>
                    </a:lnTo>
                    <a:lnTo>
                      <a:pt x="188" y="458"/>
                    </a:lnTo>
                    <a:lnTo>
                      <a:pt x="189" y="458"/>
                    </a:lnTo>
                    <a:lnTo>
                      <a:pt x="205" y="473"/>
                    </a:lnTo>
                    <a:lnTo>
                      <a:pt x="205" y="476"/>
                    </a:lnTo>
                    <a:lnTo>
                      <a:pt x="207" y="476"/>
                    </a:lnTo>
                    <a:lnTo>
                      <a:pt x="224" y="494"/>
                    </a:lnTo>
                    <a:lnTo>
                      <a:pt x="241" y="513"/>
                    </a:lnTo>
                    <a:lnTo>
                      <a:pt x="259" y="531"/>
                    </a:lnTo>
                    <a:lnTo>
                      <a:pt x="277" y="549"/>
                    </a:lnTo>
                    <a:lnTo>
                      <a:pt x="277" y="552"/>
                    </a:lnTo>
                    <a:lnTo>
                      <a:pt x="279" y="552"/>
                    </a:lnTo>
                    <a:lnTo>
                      <a:pt x="295" y="568"/>
                    </a:lnTo>
                    <a:lnTo>
                      <a:pt x="295" y="570"/>
                    </a:lnTo>
                    <a:lnTo>
                      <a:pt x="296" y="570"/>
                    </a:lnTo>
                    <a:lnTo>
                      <a:pt x="313" y="589"/>
                    </a:lnTo>
                    <a:lnTo>
                      <a:pt x="330" y="607"/>
                    </a:lnTo>
                    <a:lnTo>
                      <a:pt x="348" y="625"/>
                    </a:lnTo>
                    <a:lnTo>
                      <a:pt x="366" y="644"/>
                    </a:lnTo>
                    <a:lnTo>
                      <a:pt x="366" y="646"/>
                    </a:lnTo>
                    <a:lnTo>
                      <a:pt x="368" y="646"/>
                    </a:lnTo>
                    <a:lnTo>
                      <a:pt x="384" y="662"/>
                    </a:lnTo>
                    <a:lnTo>
                      <a:pt x="384" y="665"/>
                    </a:lnTo>
                    <a:lnTo>
                      <a:pt x="385" y="665"/>
                    </a:lnTo>
                    <a:lnTo>
                      <a:pt x="401" y="681"/>
                    </a:lnTo>
                    <a:lnTo>
                      <a:pt x="401" y="683"/>
                    </a:lnTo>
                    <a:lnTo>
                      <a:pt x="404" y="683"/>
                    </a:lnTo>
                    <a:lnTo>
                      <a:pt x="404" y="682"/>
                    </a:lnTo>
                    <a:lnTo>
                      <a:pt x="420" y="666"/>
                    </a:lnTo>
                    <a:lnTo>
                      <a:pt x="422" y="666"/>
                    </a:lnTo>
                    <a:lnTo>
                      <a:pt x="422" y="665"/>
                    </a:lnTo>
                    <a:lnTo>
                      <a:pt x="438" y="649"/>
                    </a:lnTo>
                    <a:lnTo>
                      <a:pt x="441" y="649"/>
                    </a:lnTo>
                    <a:lnTo>
                      <a:pt x="441" y="648"/>
                    </a:lnTo>
                    <a:lnTo>
                      <a:pt x="460" y="631"/>
                    </a:lnTo>
                    <a:lnTo>
                      <a:pt x="478" y="614"/>
                    </a:lnTo>
                    <a:lnTo>
                      <a:pt x="497" y="597"/>
                    </a:lnTo>
                    <a:lnTo>
                      <a:pt x="515" y="578"/>
                    </a:lnTo>
                    <a:lnTo>
                      <a:pt x="518" y="578"/>
                    </a:lnTo>
                    <a:lnTo>
                      <a:pt x="518" y="577"/>
                    </a:lnTo>
                    <a:lnTo>
                      <a:pt x="534" y="561"/>
                    </a:lnTo>
                    <a:lnTo>
                      <a:pt x="537" y="561"/>
                    </a:lnTo>
                    <a:lnTo>
                      <a:pt x="537" y="560"/>
                    </a:lnTo>
                    <a:lnTo>
                      <a:pt x="555" y="543"/>
                    </a:lnTo>
                    <a:lnTo>
                      <a:pt x="574" y="526"/>
                    </a:lnTo>
                    <a:lnTo>
                      <a:pt x="593" y="509"/>
                    </a:lnTo>
                    <a:lnTo>
                      <a:pt x="611" y="490"/>
                    </a:lnTo>
                    <a:lnTo>
                      <a:pt x="614" y="490"/>
                    </a:lnTo>
                    <a:lnTo>
                      <a:pt x="614" y="489"/>
                    </a:lnTo>
                    <a:lnTo>
                      <a:pt x="630" y="473"/>
                    </a:lnTo>
                    <a:lnTo>
                      <a:pt x="633" y="473"/>
                    </a:lnTo>
                    <a:lnTo>
                      <a:pt x="633" y="472"/>
                    </a:lnTo>
                    <a:lnTo>
                      <a:pt x="651" y="455"/>
                    </a:lnTo>
                    <a:lnTo>
                      <a:pt x="670" y="438"/>
                    </a:lnTo>
                    <a:lnTo>
                      <a:pt x="688" y="421"/>
                    </a:lnTo>
                    <a:lnTo>
                      <a:pt x="707" y="403"/>
                    </a:lnTo>
                    <a:lnTo>
                      <a:pt x="710" y="403"/>
                    </a:lnTo>
                    <a:lnTo>
                      <a:pt x="710" y="401"/>
                    </a:lnTo>
                    <a:lnTo>
                      <a:pt x="726" y="385"/>
                    </a:lnTo>
                    <a:lnTo>
                      <a:pt x="728" y="385"/>
                    </a:lnTo>
                    <a:lnTo>
                      <a:pt x="728" y="384"/>
                    </a:lnTo>
                    <a:lnTo>
                      <a:pt x="747" y="367"/>
                    </a:lnTo>
                    <a:lnTo>
                      <a:pt x="766" y="350"/>
                    </a:lnTo>
                    <a:lnTo>
                      <a:pt x="784" y="333"/>
                    </a:lnTo>
                    <a:lnTo>
                      <a:pt x="803" y="315"/>
                    </a:lnTo>
                    <a:lnTo>
                      <a:pt x="806" y="315"/>
                    </a:lnTo>
                    <a:lnTo>
                      <a:pt x="806" y="313"/>
                    </a:lnTo>
                    <a:lnTo>
                      <a:pt x="822" y="298"/>
                    </a:lnTo>
                    <a:lnTo>
                      <a:pt x="824" y="298"/>
                    </a:lnTo>
                    <a:lnTo>
                      <a:pt x="824" y="296"/>
                    </a:lnTo>
                    <a:lnTo>
                      <a:pt x="841" y="281"/>
                    </a:lnTo>
                    <a:lnTo>
                      <a:pt x="841" y="278"/>
                    </a:lnTo>
                    <a:lnTo>
                      <a:pt x="840" y="278"/>
                    </a:lnTo>
                    <a:lnTo>
                      <a:pt x="824" y="262"/>
                    </a:lnTo>
                    <a:lnTo>
                      <a:pt x="824" y="260"/>
                    </a:lnTo>
                    <a:lnTo>
                      <a:pt x="823" y="260"/>
                    </a:lnTo>
                    <a:lnTo>
                      <a:pt x="807" y="244"/>
                    </a:lnTo>
                    <a:lnTo>
                      <a:pt x="807" y="241"/>
                    </a:lnTo>
                    <a:lnTo>
                      <a:pt x="806" y="241"/>
                    </a:lnTo>
                    <a:lnTo>
                      <a:pt x="788" y="223"/>
                    </a:lnTo>
                    <a:lnTo>
                      <a:pt x="771" y="205"/>
                    </a:lnTo>
                    <a:lnTo>
                      <a:pt x="754" y="186"/>
                    </a:lnTo>
                    <a:lnTo>
                      <a:pt x="735" y="168"/>
                    </a:lnTo>
                    <a:lnTo>
                      <a:pt x="735" y="165"/>
                    </a:lnTo>
                    <a:lnTo>
                      <a:pt x="734" y="165"/>
                    </a:lnTo>
                    <a:lnTo>
                      <a:pt x="718" y="149"/>
                    </a:lnTo>
                    <a:lnTo>
                      <a:pt x="718" y="147"/>
                    </a:lnTo>
                    <a:lnTo>
                      <a:pt x="716" y="147"/>
                    </a:lnTo>
                    <a:lnTo>
                      <a:pt x="699" y="129"/>
                    </a:lnTo>
                    <a:lnTo>
                      <a:pt x="682" y="110"/>
                    </a:lnTo>
                    <a:lnTo>
                      <a:pt x="665" y="92"/>
                    </a:lnTo>
                    <a:lnTo>
                      <a:pt x="646" y="73"/>
                    </a:lnTo>
                    <a:lnTo>
                      <a:pt x="646" y="71"/>
                    </a:lnTo>
                    <a:lnTo>
                      <a:pt x="645" y="71"/>
                    </a:lnTo>
                    <a:lnTo>
                      <a:pt x="629" y="55"/>
                    </a:lnTo>
                    <a:lnTo>
                      <a:pt x="629" y="52"/>
                    </a:lnTo>
                    <a:lnTo>
                      <a:pt x="627" y="52"/>
                    </a:lnTo>
                    <a:lnTo>
                      <a:pt x="610" y="34"/>
                    </a:lnTo>
                    <a:lnTo>
                      <a:pt x="593" y="16"/>
                    </a:lnTo>
                    <a:lnTo>
                      <a:pt x="578" y="0"/>
                    </a:lnTo>
                    <a:lnTo>
                      <a:pt x="522" y="0"/>
                    </a:lnTo>
                    <a:close/>
                  </a:path>
                </a:pathLst>
              </a:custGeom>
              <a:solidFill>
                <a:srgbClr val="B4B4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6" name="Freeform 2282"/>
              <p:cNvSpPr>
                <a:spLocks/>
              </p:cNvSpPr>
              <p:nvPr/>
            </p:nvSpPr>
            <p:spPr bwMode="auto">
              <a:xfrm>
                <a:off x="3329" y="1268"/>
                <a:ext cx="246" cy="210"/>
              </a:xfrm>
              <a:custGeom>
                <a:avLst/>
                <a:gdLst>
                  <a:gd name="T0" fmla="*/ 77 w 736"/>
                  <a:gd name="T1" fmla="*/ 14 h 628"/>
                  <a:gd name="T2" fmla="*/ 64 w 736"/>
                  <a:gd name="T3" fmla="*/ 26 h 628"/>
                  <a:gd name="T4" fmla="*/ 51 w 736"/>
                  <a:gd name="T5" fmla="*/ 38 h 628"/>
                  <a:gd name="T6" fmla="*/ 31 w 736"/>
                  <a:gd name="T7" fmla="*/ 56 h 628"/>
                  <a:gd name="T8" fmla="*/ 19 w 736"/>
                  <a:gd name="T9" fmla="*/ 67 h 628"/>
                  <a:gd name="T10" fmla="*/ 0 w 736"/>
                  <a:gd name="T11" fmla="*/ 84 h 628"/>
                  <a:gd name="T12" fmla="*/ 18 w 736"/>
                  <a:gd name="T13" fmla="*/ 103 h 628"/>
                  <a:gd name="T14" fmla="*/ 29 w 736"/>
                  <a:gd name="T15" fmla="*/ 116 h 628"/>
                  <a:gd name="T16" fmla="*/ 53 w 736"/>
                  <a:gd name="T17" fmla="*/ 140 h 628"/>
                  <a:gd name="T18" fmla="*/ 59 w 736"/>
                  <a:gd name="T19" fmla="*/ 147 h 628"/>
                  <a:gd name="T20" fmla="*/ 77 w 736"/>
                  <a:gd name="T21" fmla="*/ 166 h 628"/>
                  <a:gd name="T22" fmla="*/ 95 w 736"/>
                  <a:gd name="T23" fmla="*/ 184 h 628"/>
                  <a:gd name="T24" fmla="*/ 101 w 736"/>
                  <a:gd name="T25" fmla="*/ 191 h 628"/>
                  <a:gd name="T26" fmla="*/ 119 w 736"/>
                  <a:gd name="T27" fmla="*/ 210 h 628"/>
                  <a:gd name="T28" fmla="*/ 131 w 736"/>
                  <a:gd name="T29" fmla="*/ 199 h 628"/>
                  <a:gd name="T30" fmla="*/ 150 w 736"/>
                  <a:gd name="T31" fmla="*/ 181 h 628"/>
                  <a:gd name="T32" fmla="*/ 163 w 736"/>
                  <a:gd name="T33" fmla="*/ 169 h 628"/>
                  <a:gd name="T34" fmla="*/ 176 w 736"/>
                  <a:gd name="T35" fmla="*/ 157 h 628"/>
                  <a:gd name="T36" fmla="*/ 196 w 736"/>
                  <a:gd name="T37" fmla="*/ 139 h 628"/>
                  <a:gd name="T38" fmla="*/ 208 w 736"/>
                  <a:gd name="T39" fmla="*/ 128 h 628"/>
                  <a:gd name="T40" fmla="*/ 233 w 736"/>
                  <a:gd name="T41" fmla="*/ 105 h 628"/>
                  <a:gd name="T42" fmla="*/ 240 w 736"/>
                  <a:gd name="T43" fmla="*/ 99 h 628"/>
                  <a:gd name="T44" fmla="*/ 240 w 736"/>
                  <a:gd name="T45" fmla="*/ 86 h 628"/>
                  <a:gd name="T46" fmla="*/ 228 w 736"/>
                  <a:gd name="T47" fmla="*/ 74 h 628"/>
                  <a:gd name="T48" fmla="*/ 210 w 736"/>
                  <a:gd name="T49" fmla="*/ 55 h 628"/>
                  <a:gd name="T50" fmla="*/ 199 w 736"/>
                  <a:gd name="T51" fmla="*/ 42 h 628"/>
                  <a:gd name="T52" fmla="*/ 175 w 736"/>
                  <a:gd name="T53" fmla="*/ 18 h 628"/>
                  <a:gd name="T54" fmla="*/ 168 w 736"/>
                  <a:gd name="T55" fmla="*/ 11 h 628"/>
                  <a:gd name="T56" fmla="*/ 140 w 736"/>
                  <a:gd name="T57" fmla="*/ 0 h 628"/>
                  <a:gd name="T58" fmla="*/ 155 w 736"/>
                  <a:gd name="T59" fmla="*/ 17 h 628"/>
                  <a:gd name="T60" fmla="*/ 162 w 736"/>
                  <a:gd name="T61" fmla="*/ 24 h 628"/>
                  <a:gd name="T62" fmla="*/ 191 w 736"/>
                  <a:gd name="T63" fmla="*/ 55 h 628"/>
                  <a:gd name="T64" fmla="*/ 198 w 736"/>
                  <a:gd name="T65" fmla="*/ 62 h 628"/>
                  <a:gd name="T66" fmla="*/ 215 w 736"/>
                  <a:gd name="T67" fmla="*/ 80 h 628"/>
                  <a:gd name="T68" fmla="*/ 220 w 736"/>
                  <a:gd name="T69" fmla="*/ 98 h 628"/>
                  <a:gd name="T70" fmla="*/ 209 w 736"/>
                  <a:gd name="T71" fmla="*/ 109 h 628"/>
                  <a:gd name="T72" fmla="*/ 189 w 736"/>
                  <a:gd name="T73" fmla="*/ 127 h 628"/>
                  <a:gd name="T74" fmla="*/ 175 w 736"/>
                  <a:gd name="T75" fmla="*/ 138 h 628"/>
                  <a:gd name="T76" fmla="*/ 164 w 736"/>
                  <a:gd name="T77" fmla="*/ 150 h 628"/>
                  <a:gd name="T78" fmla="*/ 144 w 736"/>
                  <a:gd name="T79" fmla="*/ 168 h 628"/>
                  <a:gd name="T80" fmla="*/ 131 w 736"/>
                  <a:gd name="T81" fmla="*/ 179 h 628"/>
                  <a:gd name="T82" fmla="*/ 119 w 736"/>
                  <a:gd name="T83" fmla="*/ 191 h 628"/>
                  <a:gd name="T84" fmla="*/ 96 w 736"/>
                  <a:gd name="T85" fmla="*/ 165 h 628"/>
                  <a:gd name="T86" fmla="*/ 84 w 736"/>
                  <a:gd name="T87" fmla="*/ 154 h 628"/>
                  <a:gd name="T88" fmla="*/ 66 w 736"/>
                  <a:gd name="T89" fmla="*/ 135 h 628"/>
                  <a:gd name="T90" fmla="*/ 48 w 736"/>
                  <a:gd name="T91" fmla="*/ 116 h 628"/>
                  <a:gd name="T92" fmla="*/ 42 w 736"/>
                  <a:gd name="T93" fmla="*/ 109 h 628"/>
                  <a:gd name="T94" fmla="*/ 19 w 736"/>
                  <a:gd name="T95" fmla="*/ 85 h 628"/>
                  <a:gd name="T96" fmla="*/ 32 w 736"/>
                  <a:gd name="T97" fmla="*/ 74 h 628"/>
                  <a:gd name="T98" fmla="*/ 44 w 736"/>
                  <a:gd name="T99" fmla="*/ 62 h 628"/>
                  <a:gd name="T100" fmla="*/ 64 w 736"/>
                  <a:gd name="T101" fmla="*/ 44 h 628"/>
                  <a:gd name="T102" fmla="*/ 77 w 736"/>
                  <a:gd name="T103" fmla="*/ 33 h 628"/>
                  <a:gd name="T104" fmla="*/ 89 w 736"/>
                  <a:gd name="T105" fmla="*/ 21 h 628"/>
                  <a:gd name="T106" fmla="*/ 108 w 736"/>
                  <a:gd name="T107" fmla="*/ 3 h 62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736"/>
                  <a:gd name="T163" fmla="*/ 0 h 628"/>
                  <a:gd name="T164" fmla="*/ 736 w 736"/>
                  <a:gd name="T165" fmla="*/ 628 h 62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736" h="628">
                    <a:moveTo>
                      <a:pt x="275" y="0"/>
                    </a:moveTo>
                    <a:lnTo>
                      <a:pt x="275" y="1"/>
                    </a:lnTo>
                    <a:lnTo>
                      <a:pt x="267" y="8"/>
                    </a:lnTo>
                    <a:lnTo>
                      <a:pt x="249" y="25"/>
                    </a:lnTo>
                    <a:lnTo>
                      <a:pt x="230" y="42"/>
                    </a:lnTo>
                    <a:lnTo>
                      <a:pt x="211" y="60"/>
                    </a:lnTo>
                    <a:lnTo>
                      <a:pt x="209" y="60"/>
                    </a:lnTo>
                    <a:lnTo>
                      <a:pt x="209" y="62"/>
                    </a:lnTo>
                    <a:lnTo>
                      <a:pt x="193" y="77"/>
                    </a:lnTo>
                    <a:lnTo>
                      <a:pt x="190" y="77"/>
                    </a:lnTo>
                    <a:lnTo>
                      <a:pt x="190" y="79"/>
                    </a:lnTo>
                    <a:lnTo>
                      <a:pt x="174" y="94"/>
                    </a:lnTo>
                    <a:lnTo>
                      <a:pt x="171" y="94"/>
                    </a:lnTo>
                    <a:lnTo>
                      <a:pt x="171" y="96"/>
                    </a:lnTo>
                    <a:lnTo>
                      <a:pt x="153" y="113"/>
                    </a:lnTo>
                    <a:lnTo>
                      <a:pt x="134" y="130"/>
                    </a:lnTo>
                    <a:lnTo>
                      <a:pt x="115" y="147"/>
                    </a:lnTo>
                    <a:lnTo>
                      <a:pt x="97" y="165"/>
                    </a:lnTo>
                    <a:lnTo>
                      <a:pt x="94" y="165"/>
                    </a:lnTo>
                    <a:lnTo>
                      <a:pt x="94" y="167"/>
                    </a:lnTo>
                    <a:lnTo>
                      <a:pt x="78" y="182"/>
                    </a:lnTo>
                    <a:lnTo>
                      <a:pt x="76" y="182"/>
                    </a:lnTo>
                    <a:lnTo>
                      <a:pt x="76" y="184"/>
                    </a:lnTo>
                    <a:lnTo>
                      <a:pt x="60" y="199"/>
                    </a:lnTo>
                    <a:lnTo>
                      <a:pt x="57" y="199"/>
                    </a:lnTo>
                    <a:lnTo>
                      <a:pt x="57" y="201"/>
                    </a:lnTo>
                    <a:lnTo>
                      <a:pt x="38" y="218"/>
                    </a:lnTo>
                    <a:lnTo>
                      <a:pt x="20" y="235"/>
                    </a:lnTo>
                    <a:lnTo>
                      <a:pt x="1" y="252"/>
                    </a:lnTo>
                    <a:lnTo>
                      <a:pt x="0" y="252"/>
                    </a:lnTo>
                    <a:lnTo>
                      <a:pt x="17" y="270"/>
                    </a:lnTo>
                    <a:lnTo>
                      <a:pt x="34" y="288"/>
                    </a:lnTo>
                    <a:lnTo>
                      <a:pt x="53" y="307"/>
                    </a:lnTo>
                    <a:lnTo>
                      <a:pt x="53" y="309"/>
                    </a:lnTo>
                    <a:lnTo>
                      <a:pt x="54" y="309"/>
                    </a:lnTo>
                    <a:lnTo>
                      <a:pt x="70" y="325"/>
                    </a:lnTo>
                    <a:lnTo>
                      <a:pt x="70" y="328"/>
                    </a:lnTo>
                    <a:lnTo>
                      <a:pt x="72" y="328"/>
                    </a:lnTo>
                    <a:lnTo>
                      <a:pt x="88" y="344"/>
                    </a:lnTo>
                    <a:lnTo>
                      <a:pt x="88" y="346"/>
                    </a:lnTo>
                    <a:lnTo>
                      <a:pt x="89" y="346"/>
                    </a:lnTo>
                    <a:lnTo>
                      <a:pt x="106" y="365"/>
                    </a:lnTo>
                    <a:lnTo>
                      <a:pt x="123" y="383"/>
                    </a:lnTo>
                    <a:lnTo>
                      <a:pt x="141" y="401"/>
                    </a:lnTo>
                    <a:lnTo>
                      <a:pt x="159" y="420"/>
                    </a:lnTo>
                    <a:lnTo>
                      <a:pt x="159" y="422"/>
                    </a:lnTo>
                    <a:lnTo>
                      <a:pt x="161" y="422"/>
                    </a:lnTo>
                    <a:lnTo>
                      <a:pt x="177" y="438"/>
                    </a:lnTo>
                    <a:lnTo>
                      <a:pt x="177" y="441"/>
                    </a:lnTo>
                    <a:lnTo>
                      <a:pt x="178" y="441"/>
                    </a:lnTo>
                    <a:lnTo>
                      <a:pt x="194" y="456"/>
                    </a:lnTo>
                    <a:lnTo>
                      <a:pt x="194" y="459"/>
                    </a:lnTo>
                    <a:lnTo>
                      <a:pt x="195" y="459"/>
                    </a:lnTo>
                    <a:lnTo>
                      <a:pt x="213" y="477"/>
                    </a:lnTo>
                    <a:lnTo>
                      <a:pt x="230" y="496"/>
                    </a:lnTo>
                    <a:lnTo>
                      <a:pt x="247" y="514"/>
                    </a:lnTo>
                    <a:lnTo>
                      <a:pt x="266" y="532"/>
                    </a:lnTo>
                    <a:lnTo>
                      <a:pt x="266" y="535"/>
                    </a:lnTo>
                    <a:lnTo>
                      <a:pt x="267" y="535"/>
                    </a:lnTo>
                    <a:lnTo>
                      <a:pt x="283" y="551"/>
                    </a:lnTo>
                    <a:lnTo>
                      <a:pt x="283" y="553"/>
                    </a:lnTo>
                    <a:lnTo>
                      <a:pt x="284" y="553"/>
                    </a:lnTo>
                    <a:lnTo>
                      <a:pt x="300" y="569"/>
                    </a:lnTo>
                    <a:lnTo>
                      <a:pt x="300" y="572"/>
                    </a:lnTo>
                    <a:lnTo>
                      <a:pt x="302" y="572"/>
                    </a:lnTo>
                    <a:lnTo>
                      <a:pt x="319" y="590"/>
                    </a:lnTo>
                    <a:lnTo>
                      <a:pt x="336" y="608"/>
                    </a:lnTo>
                    <a:lnTo>
                      <a:pt x="354" y="627"/>
                    </a:lnTo>
                    <a:lnTo>
                      <a:pt x="354" y="628"/>
                    </a:lnTo>
                    <a:lnTo>
                      <a:pt x="356" y="628"/>
                    </a:lnTo>
                    <a:lnTo>
                      <a:pt x="356" y="627"/>
                    </a:lnTo>
                    <a:lnTo>
                      <a:pt x="372" y="611"/>
                    </a:lnTo>
                    <a:lnTo>
                      <a:pt x="375" y="611"/>
                    </a:lnTo>
                    <a:lnTo>
                      <a:pt x="375" y="610"/>
                    </a:lnTo>
                    <a:lnTo>
                      <a:pt x="391" y="594"/>
                    </a:lnTo>
                    <a:lnTo>
                      <a:pt x="394" y="594"/>
                    </a:lnTo>
                    <a:lnTo>
                      <a:pt x="394" y="593"/>
                    </a:lnTo>
                    <a:lnTo>
                      <a:pt x="412" y="576"/>
                    </a:lnTo>
                    <a:lnTo>
                      <a:pt x="431" y="559"/>
                    </a:lnTo>
                    <a:lnTo>
                      <a:pt x="449" y="542"/>
                    </a:lnTo>
                    <a:lnTo>
                      <a:pt x="468" y="523"/>
                    </a:lnTo>
                    <a:lnTo>
                      <a:pt x="471" y="523"/>
                    </a:lnTo>
                    <a:lnTo>
                      <a:pt x="471" y="522"/>
                    </a:lnTo>
                    <a:lnTo>
                      <a:pt x="487" y="506"/>
                    </a:lnTo>
                    <a:lnTo>
                      <a:pt x="489" y="506"/>
                    </a:lnTo>
                    <a:lnTo>
                      <a:pt x="489" y="505"/>
                    </a:lnTo>
                    <a:lnTo>
                      <a:pt x="505" y="489"/>
                    </a:lnTo>
                    <a:lnTo>
                      <a:pt x="508" y="489"/>
                    </a:lnTo>
                    <a:lnTo>
                      <a:pt x="508" y="488"/>
                    </a:lnTo>
                    <a:lnTo>
                      <a:pt x="527" y="471"/>
                    </a:lnTo>
                    <a:lnTo>
                      <a:pt x="545" y="454"/>
                    </a:lnTo>
                    <a:lnTo>
                      <a:pt x="564" y="437"/>
                    </a:lnTo>
                    <a:lnTo>
                      <a:pt x="583" y="418"/>
                    </a:lnTo>
                    <a:lnTo>
                      <a:pt x="585" y="418"/>
                    </a:lnTo>
                    <a:lnTo>
                      <a:pt x="585" y="417"/>
                    </a:lnTo>
                    <a:lnTo>
                      <a:pt x="601" y="401"/>
                    </a:lnTo>
                    <a:lnTo>
                      <a:pt x="604" y="401"/>
                    </a:lnTo>
                    <a:lnTo>
                      <a:pt x="604" y="400"/>
                    </a:lnTo>
                    <a:lnTo>
                      <a:pt x="620" y="384"/>
                    </a:lnTo>
                    <a:lnTo>
                      <a:pt x="622" y="384"/>
                    </a:lnTo>
                    <a:lnTo>
                      <a:pt x="622" y="383"/>
                    </a:lnTo>
                    <a:lnTo>
                      <a:pt x="641" y="366"/>
                    </a:lnTo>
                    <a:lnTo>
                      <a:pt x="660" y="349"/>
                    </a:lnTo>
                    <a:lnTo>
                      <a:pt x="678" y="332"/>
                    </a:lnTo>
                    <a:lnTo>
                      <a:pt x="697" y="313"/>
                    </a:lnTo>
                    <a:lnTo>
                      <a:pt x="700" y="313"/>
                    </a:lnTo>
                    <a:lnTo>
                      <a:pt x="700" y="312"/>
                    </a:lnTo>
                    <a:lnTo>
                      <a:pt x="716" y="296"/>
                    </a:lnTo>
                    <a:lnTo>
                      <a:pt x="718" y="296"/>
                    </a:lnTo>
                    <a:lnTo>
                      <a:pt x="718" y="295"/>
                    </a:lnTo>
                    <a:lnTo>
                      <a:pt x="736" y="279"/>
                    </a:lnTo>
                    <a:lnTo>
                      <a:pt x="736" y="277"/>
                    </a:lnTo>
                    <a:lnTo>
                      <a:pt x="734" y="277"/>
                    </a:lnTo>
                    <a:lnTo>
                      <a:pt x="718" y="261"/>
                    </a:lnTo>
                    <a:lnTo>
                      <a:pt x="718" y="258"/>
                    </a:lnTo>
                    <a:lnTo>
                      <a:pt x="717" y="258"/>
                    </a:lnTo>
                    <a:lnTo>
                      <a:pt x="701" y="243"/>
                    </a:lnTo>
                    <a:lnTo>
                      <a:pt x="701" y="240"/>
                    </a:lnTo>
                    <a:lnTo>
                      <a:pt x="700" y="240"/>
                    </a:lnTo>
                    <a:lnTo>
                      <a:pt x="682" y="222"/>
                    </a:lnTo>
                    <a:lnTo>
                      <a:pt x="665" y="203"/>
                    </a:lnTo>
                    <a:lnTo>
                      <a:pt x="648" y="185"/>
                    </a:lnTo>
                    <a:lnTo>
                      <a:pt x="629" y="167"/>
                    </a:lnTo>
                    <a:lnTo>
                      <a:pt x="629" y="164"/>
                    </a:lnTo>
                    <a:lnTo>
                      <a:pt x="628" y="164"/>
                    </a:lnTo>
                    <a:lnTo>
                      <a:pt x="612" y="148"/>
                    </a:lnTo>
                    <a:lnTo>
                      <a:pt x="612" y="146"/>
                    </a:lnTo>
                    <a:lnTo>
                      <a:pt x="611" y="146"/>
                    </a:lnTo>
                    <a:lnTo>
                      <a:pt x="595" y="130"/>
                    </a:lnTo>
                    <a:lnTo>
                      <a:pt x="595" y="127"/>
                    </a:lnTo>
                    <a:lnTo>
                      <a:pt x="593" y="127"/>
                    </a:lnTo>
                    <a:lnTo>
                      <a:pt x="576" y="109"/>
                    </a:lnTo>
                    <a:lnTo>
                      <a:pt x="559" y="90"/>
                    </a:lnTo>
                    <a:lnTo>
                      <a:pt x="541" y="72"/>
                    </a:lnTo>
                    <a:lnTo>
                      <a:pt x="523" y="54"/>
                    </a:lnTo>
                    <a:lnTo>
                      <a:pt x="523" y="51"/>
                    </a:lnTo>
                    <a:lnTo>
                      <a:pt x="521" y="51"/>
                    </a:lnTo>
                    <a:lnTo>
                      <a:pt x="505" y="35"/>
                    </a:lnTo>
                    <a:lnTo>
                      <a:pt x="505" y="33"/>
                    </a:lnTo>
                    <a:lnTo>
                      <a:pt x="504" y="33"/>
                    </a:lnTo>
                    <a:lnTo>
                      <a:pt x="488" y="17"/>
                    </a:lnTo>
                    <a:lnTo>
                      <a:pt x="488" y="14"/>
                    </a:lnTo>
                    <a:lnTo>
                      <a:pt x="487" y="14"/>
                    </a:lnTo>
                    <a:lnTo>
                      <a:pt x="473" y="0"/>
                    </a:lnTo>
                    <a:lnTo>
                      <a:pt x="418" y="0"/>
                    </a:lnTo>
                    <a:lnTo>
                      <a:pt x="430" y="13"/>
                    </a:lnTo>
                    <a:lnTo>
                      <a:pt x="448" y="31"/>
                    </a:lnTo>
                    <a:lnTo>
                      <a:pt x="448" y="34"/>
                    </a:lnTo>
                    <a:lnTo>
                      <a:pt x="449" y="34"/>
                    </a:lnTo>
                    <a:lnTo>
                      <a:pt x="465" y="50"/>
                    </a:lnTo>
                    <a:lnTo>
                      <a:pt x="465" y="52"/>
                    </a:lnTo>
                    <a:lnTo>
                      <a:pt x="467" y="52"/>
                    </a:lnTo>
                    <a:lnTo>
                      <a:pt x="483" y="68"/>
                    </a:lnTo>
                    <a:lnTo>
                      <a:pt x="483" y="71"/>
                    </a:lnTo>
                    <a:lnTo>
                      <a:pt x="484" y="71"/>
                    </a:lnTo>
                    <a:lnTo>
                      <a:pt x="501" y="89"/>
                    </a:lnTo>
                    <a:lnTo>
                      <a:pt x="519" y="108"/>
                    </a:lnTo>
                    <a:lnTo>
                      <a:pt x="536" y="126"/>
                    </a:lnTo>
                    <a:lnTo>
                      <a:pt x="553" y="144"/>
                    </a:lnTo>
                    <a:lnTo>
                      <a:pt x="572" y="163"/>
                    </a:lnTo>
                    <a:lnTo>
                      <a:pt x="572" y="165"/>
                    </a:lnTo>
                    <a:lnTo>
                      <a:pt x="573" y="165"/>
                    </a:lnTo>
                    <a:lnTo>
                      <a:pt x="589" y="181"/>
                    </a:lnTo>
                    <a:lnTo>
                      <a:pt x="589" y="184"/>
                    </a:lnTo>
                    <a:lnTo>
                      <a:pt x="591" y="184"/>
                    </a:lnTo>
                    <a:lnTo>
                      <a:pt x="607" y="199"/>
                    </a:lnTo>
                    <a:lnTo>
                      <a:pt x="607" y="202"/>
                    </a:lnTo>
                    <a:lnTo>
                      <a:pt x="608" y="202"/>
                    </a:lnTo>
                    <a:lnTo>
                      <a:pt x="625" y="220"/>
                    </a:lnTo>
                    <a:lnTo>
                      <a:pt x="642" y="239"/>
                    </a:lnTo>
                    <a:lnTo>
                      <a:pt x="660" y="257"/>
                    </a:lnTo>
                    <a:lnTo>
                      <a:pt x="677" y="275"/>
                    </a:lnTo>
                    <a:lnTo>
                      <a:pt x="677" y="277"/>
                    </a:lnTo>
                    <a:lnTo>
                      <a:pt x="661" y="292"/>
                    </a:lnTo>
                    <a:lnTo>
                      <a:pt x="658" y="292"/>
                    </a:lnTo>
                    <a:lnTo>
                      <a:pt x="658" y="294"/>
                    </a:lnTo>
                    <a:lnTo>
                      <a:pt x="642" y="309"/>
                    </a:lnTo>
                    <a:lnTo>
                      <a:pt x="640" y="309"/>
                    </a:lnTo>
                    <a:lnTo>
                      <a:pt x="640" y="311"/>
                    </a:lnTo>
                    <a:lnTo>
                      <a:pt x="624" y="326"/>
                    </a:lnTo>
                    <a:lnTo>
                      <a:pt x="621" y="326"/>
                    </a:lnTo>
                    <a:lnTo>
                      <a:pt x="621" y="328"/>
                    </a:lnTo>
                    <a:lnTo>
                      <a:pt x="603" y="345"/>
                    </a:lnTo>
                    <a:lnTo>
                      <a:pt x="584" y="362"/>
                    </a:lnTo>
                    <a:lnTo>
                      <a:pt x="565" y="379"/>
                    </a:lnTo>
                    <a:lnTo>
                      <a:pt x="547" y="397"/>
                    </a:lnTo>
                    <a:lnTo>
                      <a:pt x="544" y="397"/>
                    </a:lnTo>
                    <a:lnTo>
                      <a:pt x="544" y="399"/>
                    </a:lnTo>
                    <a:lnTo>
                      <a:pt x="528" y="414"/>
                    </a:lnTo>
                    <a:lnTo>
                      <a:pt x="525" y="414"/>
                    </a:lnTo>
                    <a:lnTo>
                      <a:pt x="525" y="416"/>
                    </a:lnTo>
                    <a:lnTo>
                      <a:pt x="509" y="431"/>
                    </a:lnTo>
                    <a:lnTo>
                      <a:pt x="507" y="431"/>
                    </a:lnTo>
                    <a:lnTo>
                      <a:pt x="507" y="433"/>
                    </a:lnTo>
                    <a:lnTo>
                      <a:pt x="491" y="448"/>
                    </a:lnTo>
                    <a:lnTo>
                      <a:pt x="488" y="448"/>
                    </a:lnTo>
                    <a:lnTo>
                      <a:pt x="488" y="450"/>
                    </a:lnTo>
                    <a:lnTo>
                      <a:pt x="469" y="467"/>
                    </a:lnTo>
                    <a:lnTo>
                      <a:pt x="451" y="484"/>
                    </a:lnTo>
                    <a:lnTo>
                      <a:pt x="432" y="501"/>
                    </a:lnTo>
                    <a:lnTo>
                      <a:pt x="414" y="519"/>
                    </a:lnTo>
                    <a:lnTo>
                      <a:pt x="411" y="519"/>
                    </a:lnTo>
                    <a:lnTo>
                      <a:pt x="411" y="521"/>
                    </a:lnTo>
                    <a:lnTo>
                      <a:pt x="395" y="536"/>
                    </a:lnTo>
                    <a:lnTo>
                      <a:pt x="392" y="536"/>
                    </a:lnTo>
                    <a:lnTo>
                      <a:pt x="392" y="538"/>
                    </a:lnTo>
                    <a:lnTo>
                      <a:pt x="376" y="553"/>
                    </a:lnTo>
                    <a:lnTo>
                      <a:pt x="374" y="553"/>
                    </a:lnTo>
                    <a:lnTo>
                      <a:pt x="374" y="555"/>
                    </a:lnTo>
                    <a:lnTo>
                      <a:pt x="356" y="570"/>
                    </a:lnTo>
                    <a:lnTo>
                      <a:pt x="339" y="552"/>
                    </a:lnTo>
                    <a:lnTo>
                      <a:pt x="322" y="534"/>
                    </a:lnTo>
                    <a:lnTo>
                      <a:pt x="304" y="515"/>
                    </a:lnTo>
                    <a:lnTo>
                      <a:pt x="286" y="497"/>
                    </a:lnTo>
                    <a:lnTo>
                      <a:pt x="286" y="494"/>
                    </a:lnTo>
                    <a:lnTo>
                      <a:pt x="284" y="494"/>
                    </a:lnTo>
                    <a:lnTo>
                      <a:pt x="268" y="479"/>
                    </a:lnTo>
                    <a:lnTo>
                      <a:pt x="268" y="476"/>
                    </a:lnTo>
                    <a:lnTo>
                      <a:pt x="267" y="476"/>
                    </a:lnTo>
                    <a:lnTo>
                      <a:pt x="251" y="460"/>
                    </a:lnTo>
                    <a:lnTo>
                      <a:pt x="251" y="458"/>
                    </a:lnTo>
                    <a:lnTo>
                      <a:pt x="250" y="458"/>
                    </a:lnTo>
                    <a:lnTo>
                      <a:pt x="233" y="439"/>
                    </a:lnTo>
                    <a:lnTo>
                      <a:pt x="215" y="421"/>
                    </a:lnTo>
                    <a:lnTo>
                      <a:pt x="198" y="403"/>
                    </a:lnTo>
                    <a:lnTo>
                      <a:pt x="181" y="384"/>
                    </a:lnTo>
                    <a:lnTo>
                      <a:pt x="162" y="366"/>
                    </a:lnTo>
                    <a:lnTo>
                      <a:pt x="162" y="363"/>
                    </a:lnTo>
                    <a:lnTo>
                      <a:pt x="161" y="363"/>
                    </a:lnTo>
                    <a:lnTo>
                      <a:pt x="145" y="347"/>
                    </a:lnTo>
                    <a:lnTo>
                      <a:pt x="145" y="345"/>
                    </a:lnTo>
                    <a:lnTo>
                      <a:pt x="143" y="345"/>
                    </a:lnTo>
                    <a:lnTo>
                      <a:pt x="127" y="329"/>
                    </a:lnTo>
                    <a:lnTo>
                      <a:pt x="127" y="326"/>
                    </a:lnTo>
                    <a:lnTo>
                      <a:pt x="126" y="326"/>
                    </a:lnTo>
                    <a:lnTo>
                      <a:pt x="109" y="308"/>
                    </a:lnTo>
                    <a:lnTo>
                      <a:pt x="92" y="290"/>
                    </a:lnTo>
                    <a:lnTo>
                      <a:pt x="74" y="271"/>
                    </a:lnTo>
                    <a:lnTo>
                      <a:pt x="58" y="256"/>
                    </a:lnTo>
                    <a:lnTo>
                      <a:pt x="58" y="253"/>
                    </a:lnTo>
                    <a:lnTo>
                      <a:pt x="74" y="237"/>
                    </a:lnTo>
                    <a:lnTo>
                      <a:pt x="77" y="237"/>
                    </a:lnTo>
                    <a:lnTo>
                      <a:pt x="77" y="236"/>
                    </a:lnTo>
                    <a:lnTo>
                      <a:pt x="93" y="220"/>
                    </a:lnTo>
                    <a:lnTo>
                      <a:pt x="95" y="220"/>
                    </a:lnTo>
                    <a:lnTo>
                      <a:pt x="95" y="219"/>
                    </a:lnTo>
                    <a:lnTo>
                      <a:pt x="111" y="203"/>
                    </a:lnTo>
                    <a:lnTo>
                      <a:pt x="114" y="203"/>
                    </a:lnTo>
                    <a:lnTo>
                      <a:pt x="114" y="202"/>
                    </a:lnTo>
                    <a:lnTo>
                      <a:pt x="133" y="185"/>
                    </a:lnTo>
                    <a:lnTo>
                      <a:pt x="151" y="168"/>
                    </a:lnTo>
                    <a:lnTo>
                      <a:pt x="170" y="151"/>
                    </a:lnTo>
                    <a:lnTo>
                      <a:pt x="189" y="132"/>
                    </a:lnTo>
                    <a:lnTo>
                      <a:pt x="191" y="132"/>
                    </a:lnTo>
                    <a:lnTo>
                      <a:pt x="191" y="131"/>
                    </a:lnTo>
                    <a:lnTo>
                      <a:pt x="207" y="115"/>
                    </a:lnTo>
                    <a:lnTo>
                      <a:pt x="210" y="115"/>
                    </a:lnTo>
                    <a:lnTo>
                      <a:pt x="210" y="114"/>
                    </a:lnTo>
                    <a:lnTo>
                      <a:pt x="226" y="98"/>
                    </a:lnTo>
                    <a:lnTo>
                      <a:pt x="229" y="98"/>
                    </a:lnTo>
                    <a:lnTo>
                      <a:pt x="229" y="97"/>
                    </a:lnTo>
                    <a:lnTo>
                      <a:pt x="245" y="81"/>
                    </a:lnTo>
                    <a:lnTo>
                      <a:pt x="247" y="81"/>
                    </a:lnTo>
                    <a:lnTo>
                      <a:pt x="247" y="80"/>
                    </a:lnTo>
                    <a:lnTo>
                      <a:pt x="266" y="63"/>
                    </a:lnTo>
                    <a:lnTo>
                      <a:pt x="284" y="46"/>
                    </a:lnTo>
                    <a:lnTo>
                      <a:pt x="303" y="29"/>
                    </a:lnTo>
                    <a:lnTo>
                      <a:pt x="322" y="10"/>
                    </a:lnTo>
                    <a:lnTo>
                      <a:pt x="324" y="10"/>
                    </a:lnTo>
                    <a:lnTo>
                      <a:pt x="324" y="9"/>
                    </a:lnTo>
                    <a:lnTo>
                      <a:pt x="334" y="0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BDBDB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7" name="Freeform 2283"/>
              <p:cNvSpPr>
                <a:spLocks/>
              </p:cNvSpPr>
              <p:nvPr/>
            </p:nvSpPr>
            <p:spPr bwMode="auto">
              <a:xfrm>
                <a:off x="3348" y="1268"/>
                <a:ext cx="207" cy="191"/>
              </a:xfrm>
              <a:custGeom>
                <a:avLst/>
                <a:gdLst>
                  <a:gd name="T0" fmla="*/ 89 w 622"/>
                  <a:gd name="T1" fmla="*/ 3 h 572"/>
                  <a:gd name="T2" fmla="*/ 112 w 622"/>
                  <a:gd name="T3" fmla="*/ 10 h 572"/>
                  <a:gd name="T4" fmla="*/ 122 w 622"/>
                  <a:gd name="T5" fmla="*/ 21 h 572"/>
                  <a:gd name="T6" fmla="*/ 134 w 622"/>
                  <a:gd name="T7" fmla="*/ 34 h 572"/>
                  <a:gd name="T8" fmla="*/ 150 w 622"/>
                  <a:gd name="T9" fmla="*/ 51 h 572"/>
                  <a:gd name="T10" fmla="*/ 166 w 622"/>
                  <a:gd name="T11" fmla="*/ 68 h 572"/>
                  <a:gd name="T12" fmla="*/ 177 w 622"/>
                  <a:gd name="T13" fmla="*/ 80 h 572"/>
                  <a:gd name="T14" fmla="*/ 188 w 622"/>
                  <a:gd name="T15" fmla="*/ 91 h 572"/>
                  <a:gd name="T16" fmla="*/ 182 w 622"/>
                  <a:gd name="T17" fmla="*/ 98 h 572"/>
                  <a:gd name="T18" fmla="*/ 170 w 622"/>
                  <a:gd name="T19" fmla="*/ 109 h 572"/>
                  <a:gd name="T20" fmla="*/ 163 w 622"/>
                  <a:gd name="T21" fmla="*/ 114 h 572"/>
                  <a:gd name="T22" fmla="*/ 145 w 622"/>
                  <a:gd name="T23" fmla="*/ 132 h 572"/>
                  <a:gd name="T24" fmla="*/ 125 w 622"/>
                  <a:gd name="T25" fmla="*/ 149 h 572"/>
                  <a:gd name="T26" fmla="*/ 119 w 622"/>
                  <a:gd name="T27" fmla="*/ 155 h 572"/>
                  <a:gd name="T28" fmla="*/ 107 w 622"/>
                  <a:gd name="T29" fmla="*/ 166 h 572"/>
                  <a:gd name="T30" fmla="*/ 95 w 622"/>
                  <a:gd name="T31" fmla="*/ 166 h 572"/>
                  <a:gd name="T32" fmla="*/ 82 w 622"/>
                  <a:gd name="T33" fmla="*/ 153 h 572"/>
                  <a:gd name="T34" fmla="*/ 76 w 622"/>
                  <a:gd name="T35" fmla="*/ 145 h 572"/>
                  <a:gd name="T36" fmla="*/ 63 w 622"/>
                  <a:gd name="T37" fmla="*/ 132 h 572"/>
                  <a:gd name="T38" fmla="*/ 56 w 622"/>
                  <a:gd name="T39" fmla="*/ 125 h 572"/>
                  <a:gd name="T40" fmla="*/ 44 w 622"/>
                  <a:gd name="T41" fmla="*/ 112 h 572"/>
                  <a:gd name="T42" fmla="*/ 31 w 622"/>
                  <a:gd name="T43" fmla="*/ 99 h 572"/>
                  <a:gd name="T44" fmla="*/ 19 w 622"/>
                  <a:gd name="T45" fmla="*/ 86 h 572"/>
                  <a:gd name="T46" fmla="*/ 26 w 622"/>
                  <a:gd name="T47" fmla="*/ 80 h 572"/>
                  <a:gd name="T48" fmla="*/ 37 w 622"/>
                  <a:gd name="T49" fmla="*/ 69 h 572"/>
                  <a:gd name="T50" fmla="*/ 50 w 622"/>
                  <a:gd name="T51" fmla="*/ 57 h 572"/>
                  <a:gd name="T52" fmla="*/ 64 w 622"/>
                  <a:gd name="T53" fmla="*/ 45 h 572"/>
                  <a:gd name="T54" fmla="*/ 75 w 622"/>
                  <a:gd name="T55" fmla="*/ 34 h 572"/>
                  <a:gd name="T56" fmla="*/ 82 w 622"/>
                  <a:gd name="T57" fmla="*/ 28 h 572"/>
                  <a:gd name="T58" fmla="*/ 101 w 622"/>
                  <a:gd name="T59" fmla="*/ 10 h 572"/>
                  <a:gd name="T60" fmla="*/ 82 w 622"/>
                  <a:gd name="T61" fmla="*/ 9 h 572"/>
                  <a:gd name="T62" fmla="*/ 63 w 622"/>
                  <a:gd name="T63" fmla="*/ 27 h 572"/>
                  <a:gd name="T64" fmla="*/ 57 w 622"/>
                  <a:gd name="T65" fmla="*/ 33 h 572"/>
                  <a:gd name="T66" fmla="*/ 45 w 622"/>
                  <a:gd name="T67" fmla="*/ 44 h 572"/>
                  <a:gd name="T68" fmla="*/ 32 w 622"/>
                  <a:gd name="T69" fmla="*/ 56 h 572"/>
                  <a:gd name="T70" fmla="*/ 18 w 622"/>
                  <a:gd name="T71" fmla="*/ 68 h 572"/>
                  <a:gd name="T72" fmla="*/ 7 w 622"/>
                  <a:gd name="T73" fmla="*/ 79 h 572"/>
                  <a:gd name="T74" fmla="*/ 0 w 622"/>
                  <a:gd name="T75" fmla="*/ 84 h 572"/>
                  <a:gd name="T76" fmla="*/ 23 w 622"/>
                  <a:gd name="T77" fmla="*/ 109 h 572"/>
                  <a:gd name="T78" fmla="*/ 29 w 622"/>
                  <a:gd name="T79" fmla="*/ 116 h 572"/>
                  <a:gd name="T80" fmla="*/ 35 w 622"/>
                  <a:gd name="T81" fmla="*/ 122 h 572"/>
                  <a:gd name="T82" fmla="*/ 58 w 622"/>
                  <a:gd name="T83" fmla="*/ 147 h 572"/>
                  <a:gd name="T84" fmla="*/ 70 w 622"/>
                  <a:gd name="T85" fmla="*/ 159 h 572"/>
                  <a:gd name="T86" fmla="*/ 76 w 622"/>
                  <a:gd name="T87" fmla="*/ 166 h 572"/>
                  <a:gd name="T88" fmla="*/ 94 w 622"/>
                  <a:gd name="T89" fmla="*/ 184 h 572"/>
                  <a:gd name="T90" fmla="*/ 101 w 622"/>
                  <a:gd name="T91" fmla="*/ 190 h 572"/>
                  <a:gd name="T92" fmla="*/ 112 w 622"/>
                  <a:gd name="T93" fmla="*/ 180 h 572"/>
                  <a:gd name="T94" fmla="*/ 119 w 622"/>
                  <a:gd name="T95" fmla="*/ 174 h 572"/>
                  <a:gd name="T96" fmla="*/ 137 w 622"/>
                  <a:gd name="T97" fmla="*/ 156 h 572"/>
                  <a:gd name="T98" fmla="*/ 150 w 622"/>
                  <a:gd name="T99" fmla="*/ 145 h 572"/>
                  <a:gd name="T100" fmla="*/ 157 w 622"/>
                  <a:gd name="T101" fmla="*/ 139 h 572"/>
                  <a:gd name="T102" fmla="*/ 163 w 622"/>
                  <a:gd name="T103" fmla="*/ 133 h 572"/>
                  <a:gd name="T104" fmla="*/ 188 w 622"/>
                  <a:gd name="T105" fmla="*/ 110 h 572"/>
                  <a:gd name="T106" fmla="*/ 195 w 622"/>
                  <a:gd name="T107" fmla="*/ 104 h 572"/>
                  <a:gd name="T108" fmla="*/ 201 w 622"/>
                  <a:gd name="T109" fmla="*/ 98 h 572"/>
                  <a:gd name="T110" fmla="*/ 201 w 622"/>
                  <a:gd name="T111" fmla="*/ 86 h 572"/>
                  <a:gd name="T112" fmla="*/ 196 w 622"/>
                  <a:gd name="T113" fmla="*/ 79 h 572"/>
                  <a:gd name="T114" fmla="*/ 189 w 622"/>
                  <a:gd name="T115" fmla="*/ 73 h 572"/>
                  <a:gd name="T116" fmla="*/ 166 w 622"/>
                  <a:gd name="T117" fmla="*/ 49 h 572"/>
                  <a:gd name="T118" fmla="*/ 160 w 622"/>
                  <a:gd name="T119" fmla="*/ 42 h 572"/>
                  <a:gd name="T120" fmla="*/ 154 w 622"/>
                  <a:gd name="T121" fmla="*/ 35 h 572"/>
                  <a:gd name="T122" fmla="*/ 142 w 622"/>
                  <a:gd name="T123" fmla="*/ 23 h 572"/>
                  <a:gd name="T124" fmla="*/ 125 w 622"/>
                  <a:gd name="T125" fmla="*/ 4 h 5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622"/>
                  <a:gd name="T190" fmla="*/ 0 h 572"/>
                  <a:gd name="T191" fmla="*/ 622 w 622"/>
                  <a:gd name="T192" fmla="*/ 572 h 5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622" h="572">
                    <a:moveTo>
                      <a:pt x="276" y="0"/>
                    </a:moveTo>
                    <a:lnTo>
                      <a:pt x="276" y="1"/>
                    </a:lnTo>
                    <a:lnTo>
                      <a:pt x="268" y="9"/>
                    </a:lnTo>
                    <a:lnTo>
                      <a:pt x="266" y="9"/>
                    </a:lnTo>
                    <a:lnTo>
                      <a:pt x="266" y="10"/>
                    </a:lnTo>
                    <a:lnTo>
                      <a:pt x="262" y="14"/>
                    </a:lnTo>
                    <a:lnTo>
                      <a:pt x="322" y="14"/>
                    </a:lnTo>
                    <a:lnTo>
                      <a:pt x="336" y="30"/>
                    </a:lnTo>
                    <a:lnTo>
                      <a:pt x="352" y="46"/>
                    </a:lnTo>
                    <a:lnTo>
                      <a:pt x="352" y="49"/>
                    </a:lnTo>
                    <a:lnTo>
                      <a:pt x="354" y="49"/>
                    </a:lnTo>
                    <a:lnTo>
                      <a:pt x="368" y="64"/>
                    </a:lnTo>
                    <a:lnTo>
                      <a:pt x="385" y="83"/>
                    </a:lnTo>
                    <a:lnTo>
                      <a:pt x="401" y="98"/>
                    </a:lnTo>
                    <a:lnTo>
                      <a:pt x="401" y="101"/>
                    </a:lnTo>
                    <a:lnTo>
                      <a:pt x="403" y="101"/>
                    </a:lnTo>
                    <a:lnTo>
                      <a:pt x="417" y="117"/>
                    </a:lnTo>
                    <a:lnTo>
                      <a:pt x="435" y="135"/>
                    </a:lnTo>
                    <a:lnTo>
                      <a:pt x="451" y="151"/>
                    </a:lnTo>
                    <a:lnTo>
                      <a:pt x="451" y="153"/>
                    </a:lnTo>
                    <a:lnTo>
                      <a:pt x="452" y="153"/>
                    </a:lnTo>
                    <a:lnTo>
                      <a:pt x="467" y="169"/>
                    </a:lnTo>
                    <a:lnTo>
                      <a:pt x="484" y="188"/>
                    </a:lnTo>
                    <a:lnTo>
                      <a:pt x="500" y="203"/>
                    </a:lnTo>
                    <a:lnTo>
                      <a:pt x="500" y="206"/>
                    </a:lnTo>
                    <a:lnTo>
                      <a:pt x="501" y="206"/>
                    </a:lnTo>
                    <a:lnTo>
                      <a:pt x="516" y="222"/>
                    </a:lnTo>
                    <a:lnTo>
                      <a:pt x="533" y="240"/>
                    </a:lnTo>
                    <a:lnTo>
                      <a:pt x="549" y="256"/>
                    </a:lnTo>
                    <a:lnTo>
                      <a:pt x="549" y="258"/>
                    </a:lnTo>
                    <a:lnTo>
                      <a:pt x="551" y="258"/>
                    </a:lnTo>
                    <a:lnTo>
                      <a:pt x="565" y="274"/>
                    </a:lnTo>
                    <a:lnTo>
                      <a:pt x="565" y="275"/>
                    </a:lnTo>
                    <a:lnTo>
                      <a:pt x="549" y="291"/>
                    </a:lnTo>
                    <a:lnTo>
                      <a:pt x="547" y="291"/>
                    </a:lnTo>
                    <a:lnTo>
                      <a:pt x="547" y="292"/>
                    </a:lnTo>
                    <a:lnTo>
                      <a:pt x="531" y="308"/>
                    </a:lnTo>
                    <a:lnTo>
                      <a:pt x="528" y="308"/>
                    </a:lnTo>
                    <a:lnTo>
                      <a:pt x="528" y="309"/>
                    </a:lnTo>
                    <a:lnTo>
                      <a:pt x="512" y="325"/>
                    </a:lnTo>
                    <a:lnTo>
                      <a:pt x="509" y="325"/>
                    </a:lnTo>
                    <a:lnTo>
                      <a:pt x="509" y="326"/>
                    </a:lnTo>
                    <a:lnTo>
                      <a:pt x="493" y="342"/>
                    </a:lnTo>
                    <a:lnTo>
                      <a:pt x="491" y="342"/>
                    </a:lnTo>
                    <a:lnTo>
                      <a:pt x="491" y="344"/>
                    </a:lnTo>
                    <a:lnTo>
                      <a:pt x="472" y="361"/>
                    </a:lnTo>
                    <a:lnTo>
                      <a:pt x="453" y="378"/>
                    </a:lnTo>
                    <a:lnTo>
                      <a:pt x="435" y="395"/>
                    </a:lnTo>
                    <a:lnTo>
                      <a:pt x="416" y="412"/>
                    </a:lnTo>
                    <a:lnTo>
                      <a:pt x="397" y="429"/>
                    </a:lnTo>
                    <a:lnTo>
                      <a:pt x="379" y="447"/>
                    </a:lnTo>
                    <a:lnTo>
                      <a:pt x="376" y="447"/>
                    </a:lnTo>
                    <a:lnTo>
                      <a:pt x="376" y="448"/>
                    </a:lnTo>
                    <a:lnTo>
                      <a:pt x="360" y="464"/>
                    </a:lnTo>
                    <a:lnTo>
                      <a:pt x="358" y="464"/>
                    </a:lnTo>
                    <a:lnTo>
                      <a:pt x="358" y="465"/>
                    </a:lnTo>
                    <a:lnTo>
                      <a:pt x="342" y="481"/>
                    </a:lnTo>
                    <a:lnTo>
                      <a:pt x="339" y="481"/>
                    </a:lnTo>
                    <a:lnTo>
                      <a:pt x="339" y="483"/>
                    </a:lnTo>
                    <a:lnTo>
                      <a:pt x="323" y="498"/>
                    </a:lnTo>
                    <a:lnTo>
                      <a:pt x="320" y="498"/>
                    </a:lnTo>
                    <a:lnTo>
                      <a:pt x="320" y="500"/>
                    </a:lnTo>
                    <a:lnTo>
                      <a:pt x="303" y="515"/>
                    </a:lnTo>
                    <a:lnTo>
                      <a:pt x="284" y="497"/>
                    </a:lnTo>
                    <a:lnTo>
                      <a:pt x="284" y="494"/>
                    </a:lnTo>
                    <a:lnTo>
                      <a:pt x="283" y="494"/>
                    </a:lnTo>
                    <a:lnTo>
                      <a:pt x="266" y="476"/>
                    </a:lnTo>
                    <a:lnTo>
                      <a:pt x="247" y="458"/>
                    </a:lnTo>
                    <a:lnTo>
                      <a:pt x="247" y="455"/>
                    </a:lnTo>
                    <a:lnTo>
                      <a:pt x="246" y="455"/>
                    </a:lnTo>
                    <a:lnTo>
                      <a:pt x="227" y="437"/>
                    </a:lnTo>
                    <a:lnTo>
                      <a:pt x="227" y="434"/>
                    </a:lnTo>
                    <a:lnTo>
                      <a:pt x="226" y="434"/>
                    </a:lnTo>
                    <a:lnTo>
                      <a:pt x="209" y="416"/>
                    </a:lnTo>
                    <a:lnTo>
                      <a:pt x="190" y="397"/>
                    </a:lnTo>
                    <a:lnTo>
                      <a:pt x="190" y="395"/>
                    </a:lnTo>
                    <a:lnTo>
                      <a:pt x="189" y="395"/>
                    </a:lnTo>
                    <a:lnTo>
                      <a:pt x="170" y="376"/>
                    </a:lnTo>
                    <a:lnTo>
                      <a:pt x="170" y="374"/>
                    </a:lnTo>
                    <a:lnTo>
                      <a:pt x="169" y="374"/>
                    </a:lnTo>
                    <a:lnTo>
                      <a:pt x="151" y="355"/>
                    </a:lnTo>
                    <a:lnTo>
                      <a:pt x="133" y="337"/>
                    </a:lnTo>
                    <a:lnTo>
                      <a:pt x="133" y="334"/>
                    </a:lnTo>
                    <a:lnTo>
                      <a:pt x="131" y="334"/>
                    </a:lnTo>
                    <a:lnTo>
                      <a:pt x="113" y="316"/>
                    </a:lnTo>
                    <a:lnTo>
                      <a:pt x="113" y="313"/>
                    </a:lnTo>
                    <a:lnTo>
                      <a:pt x="111" y="313"/>
                    </a:lnTo>
                    <a:lnTo>
                      <a:pt x="94" y="295"/>
                    </a:lnTo>
                    <a:lnTo>
                      <a:pt x="75" y="277"/>
                    </a:lnTo>
                    <a:lnTo>
                      <a:pt x="75" y="274"/>
                    </a:lnTo>
                    <a:lnTo>
                      <a:pt x="74" y="274"/>
                    </a:lnTo>
                    <a:lnTo>
                      <a:pt x="58" y="258"/>
                    </a:lnTo>
                    <a:lnTo>
                      <a:pt x="58" y="256"/>
                    </a:lnTo>
                    <a:lnTo>
                      <a:pt x="74" y="240"/>
                    </a:lnTo>
                    <a:lnTo>
                      <a:pt x="77" y="240"/>
                    </a:lnTo>
                    <a:lnTo>
                      <a:pt x="77" y="239"/>
                    </a:lnTo>
                    <a:lnTo>
                      <a:pt x="93" y="223"/>
                    </a:lnTo>
                    <a:lnTo>
                      <a:pt x="95" y="223"/>
                    </a:lnTo>
                    <a:lnTo>
                      <a:pt x="95" y="222"/>
                    </a:lnTo>
                    <a:lnTo>
                      <a:pt x="111" y="206"/>
                    </a:lnTo>
                    <a:lnTo>
                      <a:pt x="114" y="206"/>
                    </a:lnTo>
                    <a:lnTo>
                      <a:pt x="114" y="205"/>
                    </a:lnTo>
                    <a:lnTo>
                      <a:pt x="133" y="188"/>
                    </a:lnTo>
                    <a:lnTo>
                      <a:pt x="151" y="170"/>
                    </a:lnTo>
                    <a:lnTo>
                      <a:pt x="170" y="153"/>
                    </a:lnTo>
                    <a:lnTo>
                      <a:pt x="189" y="135"/>
                    </a:lnTo>
                    <a:lnTo>
                      <a:pt x="191" y="135"/>
                    </a:lnTo>
                    <a:lnTo>
                      <a:pt x="191" y="134"/>
                    </a:lnTo>
                    <a:lnTo>
                      <a:pt x="207" y="118"/>
                    </a:lnTo>
                    <a:lnTo>
                      <a:pt x="210" y="118"/>
                    </a:lnTo>
                    <a:lnTo>
                      <a:pt x="210" y="117"/>
                    </a:lnTo>
                    <a:lnTo>
                      <a:pt x="226" y="101"/>
                    </a:lnTo>
                    <a:lnTo>
                      <a:pt x="228" y="101"/>
                    </a:lnTo>
                    <a:lnTo>
                      <a:pt x="228" y="100"/>
                    </a:lnTo>
                    <a:lnTo>
                      <a:pt x="244" y="84"/>
                    </a:lnTo>
                    <a:lnTo>
                      <a:pt x="247" y="84"/>
                    </a:lnTo>
                    <a:lnTo>
                      <a:pt x="247" y="83"/>
                    </a:lnTo>
                    <a:lnTo>
                      <a:pt x="266" y="66"/>
                    </a:lnTo>
                    <a:lnTo>
                      <a:pt x="284" y="49"/>
                    </a:lnTo>
                    <a:lnTo>
                      <a:pt x="303" y="31"/>
                    </a:lnTo>
                    <a:lnTo>
                      <a:pt x="320" y="14"/>
                    </a:lnTo>
                    <a:lnTo>
                      <a:pt x="260" y="14"/>
                    </a:lnTo>
                    <a:lnTo>
                      <a:pt x="260" y="16"/>
                    </a:lnTo>
                    <a:lnTo>
                      <a:pt x="247" y="28"/>
                    </a:lnTo>
                    <a:lnTo>
                      <a:pt x="228" y="45"/>
                    </a:lnTo>
                    <a:lnTo>
                      <a:pt x="210" y="62"/>
                    </a:lnTo>
                    <a:lnTo>
                      <a:pt x="191" y="80"/>
                    </a:lnTo>
                    <a:lnTo>
                      <a:pt x="189" y="80"/>
                    </a:lnTo>
                    <a:lnTo>
                      <a:pt x="189" y="81"/>
                    </a:lnTo>
                    <a:lnTo>
                      <a:pt x="173" y="97"/>
                    </a:lnTo>
                    <a:lnTo>
                      <a:pt x="170" y="97"/>
                    </a:lnTo>
                    <a:lnTo>
                      <a:pt x="170" y="98"/>
                    </a:lnTo>
                    <a:lnTo>
                      <a:pt x="154" y="114"/>
                    </a:lnTo>
                    <a:lnTo>
                      <a:pt x="151" y="114"/>
                    </a:lnTo>
                    <a:lnTo>
                      <a:pt x="151" y="115"/>
                    </a:lnTo>
                    <a:lnTo>
                      <a:pt x="135" y="131"/>
                    </a:lnTo>
                    <a:lnTo>
                      <a:pt x="133" y="131"/>
                    </a:lnTo>
                    <a:lnTo>
                      <a:pt x="133" y="132"/>
                    </a:lnTo>
                    <a:lnTo>
                      <a:pt x="114" y="149"/>
                    </a:lnTo>
                    <a:lnTo>
                      <a:pt x="95" y="167"/>
                    </a:lnTo>
                    <a:lnTo>
                      <a:pt x="77" y="184"/>
                    </a:lnTo>
                    <a:lnTo>
                      <a:pt x="58" y="202"/>
                    </a:lnTo>
                    <a:lnTo>
                      <a:pt x="55" y="202"/>
                    </a:lnTo>
                    <a:lnTo>
                      <a:pt x="55" y="203"/>
                    </a:lnTo>
                    <a:lnTo>
                      <a:pt x="39" y="219"/>
                    </a:lnTo>
                    <a:lnTo>
                      <a:pt x="37" y="219"/>
                    </a:lnTo>
                    <a:lnTo>
                      <a:pt x="37" y="220"/>
                    </a:lnTo>
                    <a:lnTo>
                      <a:pt x="21" y="236"/>
                    </a:lnTo>
                    <a:lnTo>
                      <a:pt x="18" y="236"/>
                    </a:lnTo>
                    <a:lnTo>
                      <a:pt x="18" y="237"/>
                    </a:lnTo>
                    <a:lnTo>
                      <a:pt x="2" y="253"/>
                    </a:lnTo>
                    <a:lnTo>
                      <a:pt x="0" y="253"/>
                    </a:lnTo>
                    <a:lnTo>
                      <a:pt x="17" y="271"/>
                    </a:lnTo>
                    <a:lnTo>
                      <a:pt x="34" y="290"/>
                    </a:lnTo>
                    <a:lnTo>
                      <a:pt x="51" y="308"/>
                    </a:lnTo>
                    <a:lnTo>
                      <a:pt x="70" y="326"/>
                    </a:lnTo>
                    <a:lnTo>
                      <a:pt x="70" y="329"/>
                    </a:lnTo>
                    <a:lnTo>
                      <a:pt x="71" y="329"/>
                    </a:lnTo>
                    <a:lnTo>
                      <a:pt x="87" y="345"/>
                    </a:lnTo>
                    <a:lnTo>
                      <a:pt x="87" y="347"/>
                    </a:lnTo>
                    <a:lnTo>
                      <a:pt x="89" y="347"/>
                    </a:lnTo>
                    <a:lnTo>
                      <a:pt x="105" y="363"/>
                    </a:lnTo>
                    <a:lnTo>
                      <a:pt x="105" y="366"/>
                    </a:lnTo>
                    <a:lnTo>
                      <a:pt x="106" y="366"/>
                    </a:lnTo>
                    <a:lnTo>
                      <a:pt x="123" y="384"/>
                    </a:lnTo>
                    <a:lnTo>
                      <a:pt x="141" y="403"/>
                    </a:lnTo>
                    <a:lnTo>
                      <a:pt x="158" y="421"/>
                    </a:lnTo>
                    <a:lnTo>
                      <a:pt x="175" y="439"/>
                    </a:lnTo>
                    <a:lnTo>
                      <a:pt x="194" y="458"/>
                    </a:lnTo>
                    <a:lnTo>
                      <a:pt x="194" y="460"/>
                    </a:lnTo>
                    <a:lnTo>
                      <a:pt x="195" y="460"/>
                    </a:lnTo>
                    <a:lnTo>
                      <a:pt x="211" y="476"/>
                    </a:lnTo>
                    <a:lnTo>
                      <a:pt x="211" y="479"/>
                    </a:lnTo>
                    <a:lnTo>
                      <a:pt x="212" y="479"/>
                    </a:lnTo>
                    <a:lnTo>
                      <a:pt x="228" y="494"/>
                    </a:lnTo>
                    <a:lnTo>
                      <a:pt x="228" y="497"/>
                    </a:lnTo>
                    <a:lnTo>
                      <a:pt x="230" y="497"/>
                    </a:lnTo>
                    <a:lnTo>
                      <a:pt x="247" y="515"/>
                    </a:lnTo>
                    <a:lnTo>
                      <a:pt x="264" y="534"/>
                    </a:lnTo>
                    <a:lnTo>
                      <a:pt x="282" y="552"/>
                    </a:lnTo>
                    <a:lnTo>
                      <a:pt x="299" y="570"/>
                    </a:lnTo>
                    <a:lnTo>
                      <a:pt x="299" y="572"/>
                    </a:lnTo>
                    <a:lnTo>
                      <a:pt x="302" y="572"/>
                    </a:lnTo>
                    <a:lnTo>
                      <a:pt x="302" y="570"/>
                    </a:lnTo>
                    <a:lnTo>
                      <a:pt x="318" y="555"/>
                    </a:lnTo>
                    <a:lnTo>
                      <a:pt x="320" y="555"/>
                    </a:lnTo>
                    <a:lnTo>
                      <a:pt x="320" y="553"/>
                    </a:lnTo>
                    <a:lnTo>
                      <a:pt x="336" y="538"/>
                    </a:lnTo>
                    <a:lnTo>
                      <a:pt x="339" y="538"/>
                    </a:lnTo>
                    <a:lnTo>
                      <a:pt x="339" y="536"/>
                    </a:lnTo>
                    <a:lnTo>
                      <a:pt x="355" y="521"/>
                    </a:lnTo>
                    <a:lnTo>
                      <a:pt x="358" y="521"/>
                    </a:lnTo>
                    <a:lnTo>
                      <a:pt x="358" y="519"/>
                    </a:lnTo>
                    <a:lnTo>
                      <a:pt x="376" y="502"/>
                    </a:lnTo>
                    <a:lnTo>
                      <a:pt x="395" y="485"/>
                    </a:lnTo>
                    <a:lnTo>
                      <a:pt x="413" y="468"/>
                    </a:lnTo>
                    <a:lnTo>
                      <a:pt x="432" y="450"/>
                    </a:lnTo>
                    <a:lnTo>
                      <a:pt x="435" y="450"/>
                    </a:lnTo>
                    <a:lnTo>
                      <a:pt x="435" y="448"/>
                    </a:lnTo>
                    <a:lnTo>
                      <a:pt x="451" y="433"/>
                    </a:lnTo>
                    <a:lnTo>
                      <a:pt x="453" y="433"/>
                    </a:lnTo>
                    <a:lnTo>
                      <a:pt x="453" y="431"/>
                    </a:lnTo>
                    <a:lnTo>
                      <a:pt x="469" y="416"/>
                    </a:lnTo>
                    <a:lnTo>
                      <a:pt x="472" y="416"/>
                    </a:lnTo>
                    <a:lnTo>
                      <a:pt x="472" y="414"/>
                    </a:lnTo>
                    <a:lnTo>
                      <a:pt x="488" y="399"/>
                    </a:lnTo>
                    <a:lnTo>
                      <a:pt x="491" y="399"/>
                    </a:lnTo>
                    <a:lnTo>
                      <a:pt x="491" y="397"/>
                    </a:lnTo>
                    <a:lnTo>
                      <a:pt x="509" y="380"/>
                    </a:lnTo>
                    <a:lnTo>
                      <a:pt x="528" y="363"/>
                    </a:lnTo>
                    <a:lnTo>
                      <a:pt x="547" y="346"/>
                    </a:lnTo>
                    <a:lnTo>
                      <a:pt x="565" y="328"/>
                    </a:lnTo>
                    <a:lnTo>
                      <a:pt x="568" y="328"/>
                    </a:lnTo>
                    <a:lnTo>
                      <a:pt x="568" y="326"/>
                    </a:lnTo>
                    <a:lnTo>
                      <a:pt x="584" y="311"/>
                    </a:lnTo>
                    <a:lnTo>
                      <a:pt x="586" y="311"/>
                    </a:lnTo>
                    <a:lnTo>
                      <a:pt x="586" y="309"/>
                    </a:lnTo>
                    <a:lnTo>
                      <a:pt x="602" y="294"/>
                    </a:lnTo>
                    <a:lnTo>
                      <a:pt x="605" y="294"/>
                    </a:lnTo>
                    <a:lnTo>
                      <a:pt x="605" y="292"/>
                    </a:lnTo>
                    <a:lnTo>
                      <a:pt x="622" y="277"/>
                    </a:lnTo>
                    <a:lnTo>
                      <a:pt x="622" y="274"/>
                    </a:lnTo>
                    <a:lnTo>
                      <a:pt x="621" y="274"/>
                    </a:lnTo>
                    <a:lnTo>
                      <a:pt x="605" y="258"/>
                    </a:lnTo>
                    <a:lnTo>
                      <a:pt x="605" y="256"/>
                    </a:lnTo>
                    <a:lnTo>
                      <a:pt x="604" y="256"/>
                    </a:lnTo>
                    <a:lnTo>
                      <a:pt x="588" y="240"/>
                    </a:lnTo>
                    <a:lnTo>
                      <a:pt x="588" y="237"/>
                    </a:lnTo>
                    <a:lnTo>
                      <a:pt x="586" y="237"/>
                    </a:lnTo>
                    <a:lnTo>
                      <a:pt x="570" y="222"/>
                    </a:lnTo>
                    <a:lnTo>
                      <a:pt x="570" y="219"/>
                    </a:lnTo>
                    <a:lnTo>
                      <a:pt x="569" y="219"/>
                    </a:lnTo>
                    <a:lnTo>
                      <a:pt x="552" y="201"/>
                    </a:lnTo>
                    <a:lnTo>
                      <a:pt x="535" y="182"/>
                    </a:lnTo>
                    <a:lnTo>
                      <a:pt x="517" y="164"/>
                    </a:lnTo>
                    <a:lnTo>
                      <a:pt x="499" y="146"/>
                    </a:lnTo>
                    <a:lnTo>
                      <a:pt x="499" y="143"/>
                    </a:lnTo>
                    <a:lnTo>
                      <a:pt x="497" y="143"/>
                    </a:lnTo>
                    <a:lnTo>
                      <a:pt x="481" y="127"/>
                    </a:lnTo>
                    <a:lnTo>
                      <a:pt x="481" y="125"/>
                    </a:lnTo>
                    <a:lnTo>
                      <a:pt x="480" y="125"/>
                    </a:lnTo>
                    <a:lnTo>
                      <a:pt x="464" y="109"/>
                    </a:lnTo>
                    <a:lnTo>
                      <a:pt x="464" y="106"/>
                    </a:lnTo>
                    <a:lnTo>
                      <a:pt x="463" y="106"/>
                    </a:lnTo>
                    <a:lnTo>
                      <a:pt x="447" y="90"/>
                    </a:lnTo>
                    <a:lnTo>
                      <a:pt x="447" y="88"/>
                    </a:lnTo>
                    <a:lnTo>
                      <a:pt x="445" y="88"/>
                    </a:lnTo>
                    <a:lnTo>
                      <a:pt x="428" y="69"/>
                    </a:lnTo>
                    <a:lnTo>
                      <a:pt x="411" y="51"/>
                    </a:lnTo>
                    <a:lnTo>
                      <a:pt x="393" y="33"/>
                    </a:lnTo>
                    <a:lnTo>
                      <a:pt x="375" y="14"/>
                    </a:lnTo>
                    <a:lnTo>
                      <a:pt x="375" y="12"/>
                    </a:lnTo>
                    <a:lnTo>
                      <a:pt x="374" y="12"/>
                    </a:lnTo>
                    <a:lnTo>
                      <a:pt x="363" y="0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C7C7C7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8" name="Freeform 2284"/>
              <p:cNvSpPr>
                <a:spLocks/>
              </p:cNvSpPr>
              <p:nvPr/>
            </p:nvSpPr>
            <p:spPr bwMode="auto">
              <a:xfrm>
                <a:off x="3366" y="1273"/>
                <a:ext cx="171" cy="168"/>
              </a:xfrm>
              <a:custGeom>
                <a:avLst/>
                <a:gdLst>
                  <a:gd name="T0" fmla="*/ 83 w 511"/>
                  <a:gd name="T1" fmla="*/ 6 h 504"/>
                  <a:gd name="T2" fmla="*/ 76 w 511"/>
                  <a:gd name="T3" fmla="*/ 12 h 504"/>
                  <a:gd name="T4" fmla="*/ 64 w 511"/>
                  <a:gd name="T5" fmla="*/ 23 h 504"/>
                  <a:gd name="T6" fmla="*/ 39 w 511"/>
                  <a:gd name="T7" fmla="*/ 46 h 504"/>
                  <a:gd name="T8" fmla="*/ 32 w 511"/>
                  <a:gd name="T9" fmla="*/ 52 h 504"/>
                  <a:gd name="T10" fmla="*/ 25 w 511"/>
                  <a:gd name="T11" fmla="*/ 58 h 504"/>
                  <a:gd name="T12" fmla="*/ 1 w 511"/>
                  <a:gd name="T13" fmla="*/ 81 h 504"/>
                  <a:gd name="T14" fmla="*/ 7 w 511"/>
                  <a:gd name="T15" fmla="*/ 88 h 504"/>
                  <a:gd name="T16" fmla="*/ 19 w 511"/>
                  <a:gd name="T17" fmla="*/ 101 h 504"/>
                  <a:gd name="T18" fmla="*/ 32 w 511"/>
                  <a:gd name="T19" fmla="*/ 114 h 504"/>
                  <a:gd name="T20" fmla="*/ 45 w 511"/>
                  <a:gd name="T21" fmla="*/ 127 h 504"/>
                  <a:gd name="T22" fmla="*/ 57 w 511"/>
                  <a:gd name="T23" fmla="*/ 140 h 504"/>
                  <a:gd name="T24" fmla="*/ 64 w 511"/>
                  <a:gd name="T25" fmla="*/ 148 h 504"/>
                  <a:gd name="T26" fmla="*/ 76 w 511"/>
                  <a:gd name="T27" fmla="*/ 161 h 504"/>
                  <a:gd name="T28" fmla="*/ 83 w 511"/>
                  <a:gd name="T29" fmla="*/ 168 h 504"/>
                  <a:gd name="T30" fmla="*/ 90 w 511"/>
                  <a:gd name="T31" fmla="*/ 162 h 504"/>
                  <a:gd name="T32" fmla="*/ 101 w 511"/>
                  <a:gd name="T33" fmla="*/ 151 h 504"/>
                  <a:gd name="T34" fmla="*/ 108 w 511"/>
                  <a:gd name="T35" fmla="*/ 145 h 504"/>
                  <a:gd name="T36" fmla="*/ 127 w 511"/>
                  <a:gd name="T37" fmla="*/ 128 h 504"/>
                  <a:gd name="T38" fmla="*/ 147 w 511"/>
                  <a:gd name="T39" fmla="*/ 110 h 504"/>
                  <a:gd name="T40" fmla="*/ 153 w 511"/>
                  <a:gd name="T41" fmla="*/ 104 h 504"/>
                  <a:gd name="T42" fmla="*/ 165 w 511"/>
                  <a:gd name="T43" fmla="*/ 93 h 504"/>
                  <a:gd name="T44" fmla="*/ 171 w 511"/>
                  <a:gd name="T45" fmla="*/ 87 h 504"/>
                  <a:gd name="T46" fmla="*/ 161 w 511"/>
                  <a:gd name="T47" fmla="*/ 75 h 504"/>
                  <a:gd name="T48" fmla="*/ 154 w 511"/>
                  <a:gd name="T49" fmla="*/ 69 h 504"/>
                  <a:gd name="T50" fmla="*/ 144 w 511"/>
                  <a:gd name="T51" fmla="*/ 58 h 504"/>
                  <a:gd name="T52" fmla="*/ 133 w 511"/>
                  <a:gd name="T53" fmla="*/ 46 h 504"/>
                  <a:gd name="T54" fmla="*/ 122 w 511"/>
                  <a:gd name="T55" fmla="*/ 35 h 504"/>
                  <a:gd name="T56" fmla="*/ 111 w 511"/>
                  <a:gd name="T57" fmla="*/ 24 h 504"/>
                  <a:gd name="T58" fmla="*/ 88 w 511"/>
                  <a:gd name="T59" fmla="*/ 19 h 504"/>
                  <a:gd name="T60" fmla="*/ 101 w 511"/>
                  <a:gd name="T61" fmla="*/ 32 h 504"/>
                  <a:gd name="T62" fmla="*/ 113 w 511"/>
                  <a:gd name="T63" fmla="*/ 45 h 504"/>
                  <a:gd name="T64" fmla="*/ 126 w 511"/>
                  <a:gd name="T65" fmla="*/ 59 h 504"/>
                  <a:gd name="T66" fmla="*/ 139 w 511"/>
                  <a:gd name="T67" fmla="*/ 73 h 504"/>
                  <a:gd name="T68" fmla="*/ 147 w 511"/>
                  <a:gd name="T69" fmla="*/ 92 h 504"/>
                  <a:gd name="T70" fmla="*/ 140 w 511"/>
                  <a:gd name="T71" fmla="*/ 98 h 504"/>
                  <a:gd name="T72" fmla="*/ 133 w 511"/>
                  <a:gd name="T73" fmla="*/ 104 h 504"/>
                  <a:gd name="T74" fmla="*/ 122 w 511"/>
                  <a:gd name="T75" fmla="*/ 115 h 504"/>
                  <a:gd name="T76" fmla="*/ 108 w 511"/>
                  <a:gd name="T77" fmla="*/ 126 h 504"/>
                  <a:gd name="T78" fmla="*/ 83 w 511"/>
                  <a:gd name="T79" fmla="*/ 149 h 504"/>
                  <a:gd name="T80" fmla="*/ 73 w 511"/>
                  <a:gd name="T81" fmla="*/ 138 h 504"/>
                  <a:gd name="T82" fmla="*/ 62 w 511"/>
                  <a:gd name="T83" fmla="*/ 126 h 504"/>
                  <a:gd name="T84" fmla="*/ 52 w 511"/>
                  <a:gd name="T85" fmla="*/ 115 h 504"/>
                  <a:gd name="T86" fmla="*/ 41 w 511"/>
                  <a:gd name="T87" fmla="*/ 104 h 504"/>
                  <a:gd name="T88" fmla="*/ 30 w 511"/>
                  <a:gd name="T89" fmla="*/ 92 h 504"/>
                  <a:gd name="T90" fmla="*/ 20 w 511"/>
                  <a:gd name="T91" fmla="*/ 82 h 504"/>
                  <a:gd name="T92" fmla="*/ 26 w 511"/>
                  <a:gd name="T93" fmla="*/ 76 h 504"/>
                  <a:gd name="T94" fmla="*/ 38 w 511"/>
                  <a:gd name="T95" fmla="*/ 65 h 504"/>
                  <a:gd name="T96" fmla="*/ 45 w 511"/>
                  <a:gd name="T97" fmla="*/ 59 h 504"/>
                  <a:gd name="T98" fmla="*/ 52 w 511"/>
                  <a:gd name="T99" fmla="*/ 53 h 504"/>
                  <a:gd name="T100" fmla="*/ 63 w 511"/>
                  <a:gd name="T101" fmla="*/ 42 h 504"/>
                  <a:gd name="T102" fmla="*/ 70 w 511"/>
                  <a:gd name="T103" fmla="*/ 36 h 504"/>
                  <a:gd name="T104" fmla="*/ 76 w 511"/>
                  <a:gd name="T105" fmla="*/ 30 h 504"/>
                  <a:gd name="T106" fmla="*/ 88 w 511"/>
                  <a:gd name="T107" fmla="*/ 19 h 504"/>
                  <a:gd name="T108" fmla="*/ 105 w 511"/>
                  <a:gd name="T109" fmla="*/ 17 h 504"/>
                  <a:gd name="T110" fmla="*/ 94 w 511"/>
                  <a:gd name="T111" fmla="*/ 5 h 50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11"/>
                  <a:gd name="T169" fmla="*/ 0 h 504"/>
                  <a:gd name="T170" fmla="*/ 511 w 511"/>
                  <a:gd name="T171" fmla="*/ 504 h 50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11" h="504">
                    <a:moveTo>
                      <a:pt x="265" y="0"/>
                    </a:moveTo>
                    <a:lnTo>
                      <a:pt x="265" y="1"/>
                    </a:lnTo>
                    <a:lnTo>
                      <a:pt x="249" y="17"/>
                    </a:lnTo>
                    <a:lnTo>
                      <a:pt x="247" y="17"/>
                    </a:lnTo>
                    <a:lnTo>
                      <a:pt x="247" y="18"/>
                    </a:lnTo>
                    <a:lnTo>
                      <a:pt x="231" y="34"/>
                    </a:lnTo>
                    <a:lnTo>
                      <a:pt x="228" y="34"/>
                    </a:lnTo>
                    <a:lnTo>
                      <a:pt x="228" y="36"/>
                    </a:lnTo>
                    <a:lnTo>
                      <a:pt x="212" y="51"/>
                    </a:lnTo>
                    <a:lnTo>
                      <a:pt x="209" y="51"/>
                    </a:lnTo>
                    <a:lnTo>
                      <a:pt x="209" y="53"/>
                    </a:lnTo>
                    <a:lnTo>
                      <a:pt x="191" y="70"/>
                    </a:lnTo>
                    <a:lnTo>
                      <a:pt x="172" y="87"/>
                    </a:lnTo>
                    <a:lnTo>
                      <a:pt x="154" y="104"/>
                    </a:lnTo>
                    <a:lnTo>
                      <a:pt x="135" y="121"/>
                    </a:lnTo>
                    <a:lnTo>
                      <a:pt x="116" y="139"/>
                    </a:lnTo>
                    <a:lnTo>
                      <a:pt x="114" y="139"/>
                    </a:lnTo>
                    <a:lnTo>
                      <a:pt x="114" y="140"/>
                    </a:lnTo>
                    <a:lnTo>
                      <a:pt x="98" y="156"/>
                    </a:lnTo>
                    <a:lnTo>
                      <a:pt x="95" y="156"/>
                    </a:lnTo>
                    <a:lnTo>
                      <a:pt x="95" y="157"/>
                    </a:lnTo>
                    <a:lnTo>
                      <a:pt x="79" y="173"/>
                    </a:lnTo>
                    <a:lnTo>
                      <a:pt x="76" y="173"/>
                    </a:lnTo>
                    <a:lnTo>
                      <a:pt x="76" y="175"/>
                    </a:lnTo>
                    <a:lnTo>
                      <a:pt x="58" y="192"/>
                    </a:lnTo>
                    <a:lnTo>
                      <a:pt x="39" y="209"/>
                    </a:lnTo>
                    <a:lnTo>
                      <a:pt x="20" y="226"/>
                    </a:lnTo>
                    <a:lnTo>
                      <a:pt x="2" y="243"/>
                    </a:lnTo>
                    <a:lnTo>
                      <a:pt x="0" y="243"/>
                    </a:lnTo>
                    <a:lnTo>
                      <a:pt x="19" y="261"/>
                    </a:lnTo>
                    <a:lnTo>
                      <a:pt x="19" y="264"/>
                    </a:lnTo>
                    <a:lnTo>
                      <a:pt x="20" y="264"/>
                    </a:lnTo>
                    <a:lnTo>
                      <a:pt x="38" y="282"/>
                    </a:lnTo>
                    <a:lnTo>
                      <a:pt x="56" y="300"/>
                    </a:lnTo>
                    <a:lnTo>
                      <a:pt x="56" y="303"/>
                    </a:lnTo>
                    <a:lnTo>
                      <a:pt x="58" y="303"/>
                    </a:lnTo>
                    <a:lnTo>
                      <a:pt x="76" y="321"/>
                    </a:lnTo>
                    <a:lnTo>
                      <a:pt x="76" y="324"/>
                    </a:lnTo>
                    <a:lnTo>
                      <a:pt x="78" y="324"/>
                    </a:lnTo>
                    <a:lnTo>
                      <a:pt x="95" y="342"/>
                    </a:lnTo>
                    <a:lnTo>
                      <a:pt x="114" y="361"/>
                    </a:lnTo>
                    <a:lnTo>
                      <a:pt x="114" y="363"/>
                    </a:lnTo>
                    <a:lnTo>
                      <a:pt x="115" y="363"/>
                    </a:lnTo>
                    <a:lnTo>
                      <a:pt x="134" y="382"/>
                    </a:lnTo>
                    <a:lnTo>
                      <a:pt x="134" y="384"/>
                    </a:lnTo>
                    <a:lnTo>
                      <a:pt x="135" y="384"/>
                    </a:lnTo>
                    <a:lnTo>
                      <a:pt x="152" y="403"/>
                    </a:lnTo>
                    <a:lnTo>
                      <a:pt x="171" y="421"/>
                    </a:lnTo>
                    <a:lnTo>
                      <a:pt x="171" y="424"/>
                    </a:lnTo>
                    <a:lnTo>
                      <a:pt x="172" y="424"/>
                    </a:lnTo>
                    <a:lnTo>
                      <a:pt x="191" y="442"/>
                    </a:lnTo>
                    <a:lnTo>
                      <a:pt x="191" y="445"/>
                    </a:lnTo>
                    <a:lnTo>
                      <a:pt x="192" y="445"/>
                    </a:lnTo>
                    <a:lnTo>
                      <a:pt x="209" y="463"/>
                    </a:lnTo>
                    <a:lnTo>
                      <a:pt x="228" y="481"/>
                    </a:lnTo>
                    <a:lnTo>
                      <a:pt x="228" y="484"/>
                    </a:lnTo>
                    <a:lnTo>
                      <a:pt x="229" y="484"/>
                    </a:lnTo>
                    <a:lnTo>
                      <a:pt x="247" y="502"/>
                    </a:lnTo>
                    <a:lnTo>
                      <a:pt x="247" y="504"/>
                    </a:lnTo>
                    <a:lnTo>
                      <a:pt x="249" y="504"/>
                    </a:lnTo>
                    <a:lnTo>
                      <a:pt x="249" y="502"/>
                    </a:lnTo>
                    <a:lnTo>
                      <a:pt x="265" y="487"/>
                    </a:lnTo>
                    <a:lnTo>
                      <a:pt x="268" y="487"/>
                    </a:lnTo>
                    <a:lnTo>
                      <a:pt x="268" y="485"/>
                    </a:lnTo>
                    <a:lnTo>
                      <a:pt x="284" y="470"/>
                    </a:lnTo>
                    <a:lnTo>
                      <a:pt x="287" y="470"/>
                    </a:lnTo>
                    <a:lnTo>
                      <a:pt x="287" y="468"/>
                    </a:lnTo>
                    <a:lnTo>
                      <a:pt x="303" y="452"/>
                    </a:lnTo>
                    <a:lnTo>
                      <a:pt x="305" y="452"/>
                    </a:lnTo>
                    <a:lnTo>
                      <a:pt x="305" y="451"/>
                    </a:lnTo>
                    <a:lnTo>
                      <a:pt x="321" y="435"/>
                    </a:lnTo>
                    <a:lnTo>
                      <a:pt x="324" y="435"/>
                    </a:lnTo>
                    <a:lnTo>
                      <a:pt x="324" y="434"/>
                    </a:lnTo>
                    <a:lnTo>
                      <a:pt x="342" y="417"/>
                    </a:lnTo>
                    <a:lnTo>
                      <a:pt x="361" y="400"/>
                    </a:lnTo>
                    <a:lnTo>
                      <a:pt x="380" y="383"/>
                    </a:lnTo>
                    <a:lnTo>
                      <a:pt x="398" y="366"/>
                    </a:lnTo>
                    <a:lnTo>
                      <a:pt x="417" y="349"/>
                    </a:lnTo>
                    <a:lnTo>
                      <a:pt x="436" y="331"/>
                    </a:lnTo>
                    <a:lnTo>
                      <a:pt x="438" y="331"/>
                    </a:lnTo>
                    <a:lnTo>
                      <a:pt x="438" y="329"/>
                    </a:lnTo>
                    <a:lnTo>
                      <a:pt x="454" y="313"/>
                    </a:lnTo>
                    <a:lnTo>
                      <a:pt x="457" y="313"/>
                    </a:lnTo>
                    <a:lnTo>
                      <a:pt x="457" y="312"/>
                    </a:lnTo>
                    <a:lnTo>
                      <a:pt x="473" y="296"/>
                    </a:lnTo>
                    <a:lnTo>
                      <a:pt x="476" y="296"/>
                    </a:lnTo>
                    <a:lnTo>
                      <a:pt x="476" y="295"/>
                    </a:lnTo>
                    <a:lnTo>
                      <a:pt x="492" y="279"/>
                    </a:lnTo>
                    <a:lnTo>
                      <a:pt x="494" y="279"/>
                    </a:lnTo>
                    <a:lnTo>
                      <a:pt x="494" y="278"/>
                    </a:lnTo>
                    <a:lnTo>
                      <a:pt x="511" y="262"/>
                    </a:lnTo>
                    <a:lnTo>
                      <a:pt x="511" y="260"/>
                    </a:lnTo>
                    <a:lnTo>
                      <a:pt x="510" y="260"/>
                    </a:lnTo>
                    <a:lnTo>
                      <a:pt x="496" y="244"/>
                    </a:lnTo>
                    <a:lnTo>
                      <a:pt x="480" y="228"/>
                    </a:lnTo>
                    <a:lnTo>
                      <a:pt x="480" y="226"/>
                    </a:lnTo>
                    <a:lnTo>
                      <a:pt x="478" y="226"/>
                    </a:lnTo>
                    <a:lnTo>
                      <a:pt x="462" y="210"/>
                    </a:lnTo>
                    <a:lnTo>
                      <a:pt x="462" y="207"/>
                    </a:lnTo>
                    <a:lnTo>
                      <a:pt x="461" y="207"/>
                    </a:lnTo>
                    <a:lnTo>
                      <a:pt x="446" y="192"/>
                    </a:lnTo>
                    <a:lnTo>
                      <a:pt x="430" y="176"/>
                    </a:lnTo>
                    <a:lnTo>
                      <a:pt x="430" y="173"/>
                    </a:lnTo>
                    <a:lnTo>
                      <a:pt x="429" y="173"/>
                    </a:lnTo>
                    <a:lnTo>
                      <a:pt x="413" y="157"/>
                    </a:lnTo>
                    <a:lnTo>
                      <a:pt x="413" y="155"/>
                    </a:lnTo>
                    <a:lnTo>
                      <a:pt x="412" y="155"/>
                    </a:lnTo>
                    <a:lnTo>
                      <a:pt x="397" y="139"/>
                    </a:lnTo>
                    <a:lnTo>
                      <a:pt x="381" y="123"/>
                    </a:lnTo>
                    <a:lnTo>
                      <a:pt x="381" y="121"/>
                    </a:lnTo>
                    <a:lnTo>
                      <a:pt x="380" y="121"/>
                    </a:lnTo>
                    <a:lnTo>
                      <a:pt x="364" y="105"/>
                    </a:lnTo>
                    <a:lnTo>
                      <a:pt x="364" y="102"/>
                    </a:lnTo>
                    <a:lnTo>
                      <a:pt x="362" y="102"/>
                    </a:lnTo>
                    <a:lnTo>
                      <a:pt x="348" y="87"/>
                    </a:lnTo>
                    <a:lnTo>
                      <a:pt x="332" y="71"/>
                    </a:lnTo>
                    <a:lnTo>
                      <a:pt x="332" y="68"/>
                    </a:lnTo>
                    <a:lnTo>
                      <a:pt x="330" y="68"/>
                    </a:lnTo>
                    <a:lnTo>
                      <a:pt x="321" y="58"/>
                    </a:lnTo>
                    <a:lnTo>
                      <a:pt x="264" y="58"/>
                    </a:lnTo>
                    <a:lnTo>
                      <a:pt x="281" y="76"/>
                    </a:lnTo>
                    <a:lnTo>
                      <a:pt x="300" y="95"/>
                    </a:lnTo>
                    <a:lnTo>
                      <a:pt x="300" y="97"/>
                    </a:lnTo>
                    <a:lnTo>
                      <a:pt x="301" y="97"/>
                    </a:lnTo>
                    <a:lnTo>
                      <a:pt x="320" y="116"/>
                    </a:lnTo>
                    <a:lnTo>
                      <a:pt x="320" y="118"/>
                    </a:lnTo>
                    <a:lnTo>
                      <a:pt x="321" y="118"/>
                    </a:lnTo>
                    <a:lnTo>
                      <a:pt x="338" y="136"/>
                    </a:lnTo>
                    <a:lnTo>
                      <a:pt x="358" y="157"/>
                    </a:lnTo>
                    <a:lnTo>
                      <a:pt x="377" y="176"/>
                    </a:lnTo>
                    <a:lnTo>
                      <a:pt x="377" y="178"/>
                    </a:lnTo>
                    <a:lnTo>
                      <a:pt x="378" y="178"/>
                    </a:lnTo>
                    <a:lnTo>
                      <a:pt x="397" y="197"/>
                    </a:lnTo>
                    <a:lnTo>
                      <a:pt x="397" y="199"/>
                    </a:lnTo>
                    <a:lnTo>
                      <a:pt x="398" y="199"/>
                    </a:lnTo>
                    <a:lnTo>
                      <a:pt x="416" y="218"/>
                    </a:lnTo>
                    <a:lnTo>
                      <a:pt x="436" y="239"/>
                    </a:lnTo>
                    <a:lnTo>
                      <a:pt x="454" y="257"/>
                    </a:lnTo>
                    <a:lnTo>
                      <a:pt x="454" y="260"/>
                    </a:lnTo>
                    <a:lnTo>
                      <a:pt x="438" y="275"/>
                    </a:lnTo>
                    <a:lnTo>
                      <a:pt x="436" y="275"/>
                    </a:lnTo>
                    <a:lnTo>
                      <a:pt x="436" y="277"/>
                    </a:lnTo>
                    <a:lnTo>
                      <a:pt x="420" y="293"/>
                    </a:lnTo>
                    <a:lnTo>
                      <a:pt x="417" y="293"/>
                    </a:lnTo>
                    <a:lnTo>
                      <a:pt x="417" y="294"/>
                    </a:lnTo>
                    <a:lnTo>
                      <a:pt x="401" y="310"/>
                    </a:lnTo>
                    <a:lnTo>
                      <a:pt x="398" y="310"/>
                    </a:lnTo>
                    <a:lnTo>
                      <a:pt x="398" y="311"/>
                    </a:lnTo>
                    <a:lnTo>
                      <a:pt x="382" y="327"/>
                    </a:lnTo>
                    <a:lnTo>
                      <a:pt x="380" y="327"/>
                    </a:lnTo>
                    <a:lnTo>
                      <a:pt x="380" y="328"/>
                    </a:lnTo>
                    <a:lnTo>
                      <a:pt x="364" y="344"/>
                    </a:lnTo>
                    <a:lnTo>
                      <a:pt x="361" y="344"/>
                    </a:lnTo>
                    <a:lnTo>
                      <a:pt x="361" y="345"/>
                    </a:lnTo>
                    <a:lnTo>
                      <a:pt x="342" y="362"/>
                    </a:lnTo>
                    <a:lnTo>
                      <a:pt x="324" y="379"/>
                    </a:lnTo>
                    <a:lnTo>
                      <a:pt x="305" y="396"/>
                    </a:lnTo>
                    <a:lnTo>
                      <a:pt x="287" y="413"/>
                    </a:lnTo>
                    <a:lnTo>
                      <a:pt x="268" y="430"/>
                    </a:lnTo>
                    <a:lnTo>
                      <a:pt x="249" y="447"/>
                    </a:lnTo>
                    <a:lnTo>
                      <a:pt x="233" y="431"/>
                    </a:lnTo>
                    <a:lnTo>
                      <a:pt x="233" y="429"/>
                    </a:lnTo>
                    <a:lnTo>
                      <a:pt x="232" y="429"/>
                    </a:lnTo>
                    <a:lnTo>
                      <a:pt x="217" y="413"/>
                    </a:lnTo>
                    <a:lnTo>
                      <a:pt x="201" y="397"/>
                    </a:lnTo>
                    <a:lnTo>
                      <a:pt x="201" y="395"/>
                    </a:lnTo>
                    <a:lnTo>
                      <a:pt x="200" y="395"/>
                    </a:lnTo>
                    <a:lnTo>
                      <a:pt x="185" y="379"/>
                    </a:lnTo>
                    <a:lnTo>
                      <a:pt x="169" y="363"/>
                    </a:lnTo>
                    <a:lnTo>
                      <a:pt x="169" y="361"/>
                    </a:lnTo>
                    <a:lnTo>
                      <a:pt x="168" y="361"/>
                    </a:lnTo>
                    <a:lnTo>
                      <a:pt x="154" y="345"/>
                    </a:lnTo>
                    <a:lnTo>
                      <a:pt x="138" y="329"/>
                    </a:lnTo>
                    <a:lnTo>
                      <a:pt x="138" y="327"/>
                    </a:lnTo>
                    <a:lnTo>
                      <a:pt x="136" y="327"/>
                    </a:lnTo>
                    <a:lnTo>
                      <a:pt x="122" y="311"/>
                    </a:lnTo>
                    <a:lnTo>
                      <a:pt x="106" y="295"/>
                    </a:lnTo>
                    <a:lnTo>
                      <a:pt x="106" y="293"/>
                    </a:lnTo>
                    <a:lnTo>
                      <a:pt x="104" y="293"/>
                    </a:lnTo>
                    <a:lnTo>
                      <a:pt x="90" y="277"/>
                    </a:lnTo>
                    <a:lnTo>
                      <a:pt x="74" y="261"/>
                    </a:lnTo>
                    <a:lnTo>
                      <a:pt x="74" y="258"/>
                    </a:lnTo>
                    <a:lnTo>
                      <a:pt x="72" y="258"/>
                    </a:lnTo>
                    <a:lnTo>
                      <a:pt x="60" y="245"/>
                    </a:lnTo>
                    <a:lnTo>
                      <a:pt x="60" y="244"/>
                    </a:lnTo>
                    <a:lnTo>
                      <a:pt x="76" y="228"/>
                    </a:lnTo>
                    <a:lnTo>
                      <a:pt x="79" y="228"/>
                    </a:lnTo>
                    <a:lnTo>
                      <a:pt x="79" y="227"/>
                    </a:lnTo>
                    <a:lnTo>
                      <a:pt x="95" y="211"/>
                    </a:lnTo>
                    <a:lnTo>
                      <a:pt x="98" y="211"/>
                    </a:lnTo>
                    <a:lnTo>
                      <a:pt x="98" y="210"/>
                    </a:lnTo>
                    <a:lnTo>
                      <a:pt x="114" y="194"/>
                    </a:lnTo>
                    <a:lnTo>
                      <a:pt x="116" y="194"/>
                    </a:lnTo>
                    <a:lnTo>
                      <a:pt x="116" y="193"/>
                    </a:lnTo>
                    <a:lnTo>
                      <a:pt x="132" y="177"/>
                    </a:lnTo>
                    <a:lnTo>
                      <a:pt x="135" y="177"/>
                    </a:lnTo>
                    <a:lnTo>
                      <a:pt x="135" y="176"/>
                    </a:lnTo>
                    <a:lnTo>
                      <a:pt x="151" y="160"/>
                    </a:lnTo>
                    <a:lnTo>
                      <a:pt x="154" y="160"/>
                    </a:lnTo>
                    <a:lnTo>
                      <a:pt x="154" y="159"/>
                    </a:lnTo>
                    <a:lnTo>
                      <a:pt x="169" y="143"/>
                    </a:lnTo>
                    <a:lnTo>
                      <a:pt x="172" y="143"/>
                    </a:lnTo>
                    <a:lnTo>
                      <a:pt x="172" y="142"/>
                    </a:lnTo>
                    <a:lnTo>
                      <a:pt x="188" y="126"/>
                    </a:lnTo>
                    <a:lnTo>
                      <a:pt x="191" y="126"/>
                    </a:lnTo>
                    <a:lnTo>
                      <a:pt x="191" y="125"/>
                    </a:lnTo>
                    <a:lnTo>
                      <a:pt x="207" y="109"/>
                    </a:lnTo>
                    <a:lnTo>
                      <a:pt x="209" y="109"/>
                    </a:lnTo>
                    <a:lnTo>
                      <a:pt x="209" y="108"/>
                    </a:lnTo>
                    <a:lnTo>
                      <a:pt x="225" y="92"/>
                    </a:lnTo>
                    <a:lnTo>
                      <a:pt x="228" y="92"/>
                    </a:lnTo>
                    <a:lnTo>
                      <a:pt x="228" y="91"/>
                    </a:lnTo>
                    <a:lnTo>
                      <a:pt x="244" y="75"/>
                    </a:lnTo>
                    <a:lnTo>
                      <a:pt x="247" y="75"/>
                    </a:lnTo>
                    <a:lnTo>
                      <a:pt x="247" y="74"/>
                    </a:lnTo>
                    <a:lnTo>
                      <a:pt x="263" y="58"/>
                    </a:lnTo>
                    <a:lnTo>
                      <a:pt x="320" y="58"/>
                    </a:lnTo>
                    <a:lnTo>
                      <a:pt x="315" y="53"/>
                    </a:lnTo>
                    <a:lnTo>
                      <a:pt x="315" y="50"/>
                    </a:lnTo>
                    <a:lnTo>
                      <a:pt x="313" y="50"/>
                    </a:lnTo>
                    <a:lnTo>
                      <a:pt x="299" y="34"/>
                    </a:lnTo>
                    <a:lnTo>
                      <a:pt x="283" y="18"/>
                    </a:lnTo>
                    <a:lnTo>
                      <a:pt x="283" y="16"/>
                    </a:lnTo>
                    <a:lnTo>
                      <a:pt x="281" y="16"/>
                    </a:lnTo>
                    <a:lnTo>
                      <a:pt x="267" y="0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D1D1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09" name="Freeform 2285"/>
              <p:cNvSpPr>
                <a:spLocks/>
              </p:cNvSpPr>
              <p:nvPr/>
            </p:nvSpPr>
            <p:spPr bwMode="auto">
              <a:xfrm>
                <a:off x="3386" y="1291"/>
                <a:ext cx="132" cy="131"/>
              </a:xfrm>
              <a:custGeom>
                <a:avLst/>
                <a:gdLst>
                  <a:gd name="T0" fmla="*/ 63 w 398"/>
                  <a:gd name="T1" fmla="*/ 6 h 393"/>
                  <a:gd name="T2" fmla="*/ 56 w 398"/>
                  <a:gd name="T3" fmla="*/ 12 h 393"/>
                  <a:gd name="T4" fmla="*/ 50 w 398"/>
                  <a:gd name="T5" fmla="*/ 17 h 393"/>
                  <a:gd name="T6" fmla="*/ 48 w 398"/>
                  <a:gd name="T7" fmla="*/ 19 h 393"/>
                  <a:gd name="T8" fmla="*/ 72 w 398"/>
                  <a:gd name="T9" fmla="*/ 24 h 393"/>
                  <a:gd name="T10" fmla="*/ 77 w 398"/>
                  <a:gd name="T11" fmla="*/ 29 h 393"/>
                  <a:gd name="T12" fmla="*/ 87 w 398"/>
                  <a:gd name="T13" fmla="*/ 40 h 393"/>
                  <a:gd name="T14" fmla="*/ 93 w 398"/>
                  <a:gd name="T15" fmla="*/ 46 h 393"/>
                  <a:gd name="T16" fmla="*/ 98 w 398"/>
                  <a:gd name="T17" fmla="*/ 51 h 393"/>
                  <a:gd name="T18" fmla="*/ 112 w 398"/>
                  <a:gd name="T19" fmla="*/ 67 h 393"/>
                  <a:gd name="T20" fmla="*/ 101 w 398"/>
                  <a:gd name="T21" fmla="*/ 78 h 393"/>
                  <a:gd name="T22" fmla="*/ 83 w 398"/>
                  <a:gd name="T23" fmla="*/ 95 h 393"/>
                  <a:gd name="T24" fmla="*/ 64 w 398"/>
                  <a:gd name="T25" fmla="*/ 112 h 393"/>
                  <a:gd name="T26" fmla="*/ 58 w 398"/>
                  <a:gd name="T27" fmla="*/ 105 h 393"/>
                  <a:gd name="T28" fmla="*/ 51 w 398"/>
                  <a:gd name="T29" fmla="*/ 98 h 393"/>
                  <a:gd name="T30" fmla="*/ 44 w 398"/>
                  <a:gd name="T31" fmla="*/ 91 h 393"/>
                  <a:gd name="T32" fmla="*/ 38 w 398"/>
                  <a:gd name="T33" fmla="*/ 84 h 393"/>
                  <a:gd name="T34" fmla="*/ 31 w 398"/>
                  <a:gd name="T35" fmla="*/ 77 h 393"/>
                  <a:gd name="T36" fmla="*/ 25 w 398"/>
                  <a:gd name="T37" fmla="*/ 70 h 393"/>
                  <a:gd name="T38" fmla="*/ 25 w 398"/>
                  <a:gd name="T39" fmla="*/ 58 h 393"/>
                  <a:gd name="T40" fmla="*/ 31 w 398"/>
                  <a:gd name="T41" fmla="*/ 53 h 393"/>
                  <a:gd name="T42" fmla="*/ 37 w 398"/>
                  <a:gd name="T43" fmla="*/ 47 h 393"/>
                  <a:gd name="T44" fmla="*/ 43 w 398"/>
                  <a:gd name="T45" fmla="*/ 41 h 393"/>
                  <a:gd name="T46" fmla="*/ 49 w 398"/>
                  <a:gd name="T47" fmla="*/ 36 h 393"/>
                  <a:gd name="T48" fmla="*/ 55 w 398"/>
                  <a:gd name="T49" fmla="*/ 30 h 393"/>
                  <a:gd name="T50" fmla="*/ 62 w 398"/>
                  <a:gd name="T51" fmla="*/ 24 h 393"/>
                  <a:gd name="T52" fmla="*/ 67 w 398"/>
                  <a:gd name="T53" fmla="*/ 19 h 393"/>
                  <a:gd name="T54" fmla="*/ 44 w 398"/>
                  <a:gd name="T55" fmla="*/ 23 h 393"/>
                  <a:gd name="T56" fmla="*/ 38 w 398"/>
                  <a:gd name="T57" fmla="*/ 29 h 393"/>
                  <a:gd name="T58" fmla="*/ 32 w 398"/>
                  <a:gd name="T59" fmla="*/ 34 h 393"/>
                  <a:gd name="T60" fmla="*/ 26 w 398"/>
                  <a:gd name="T61" fmla="*/ 40 h 393"/>
                  <a:gd name="T62" fmla="*/ 19 w 398"/>
                  <a:gd name="T63" fmla="*/ 46 h 393"/>
                  <a:gd name="T64" fmla="*/ 13 w 398"/>
                  <a:gd name="T65" fmla="*/ 51 h 393"/>
                  <a:gd name="T66" fmla="*/ 7 w 398"/>
                  <a:gd name="T67" fmla="*/ 57 h 393"/>
                  <a:gd name="T68" fmla="*/ 1 w 398"/>
                  <a:gd name="T69" fmla="*/ 63 h 393"/>
                  <a:gd name="T70" fmla="*/ 10 w 398"/>
                  <a:gd name="T71" fmla="*/ 73 h 393"/>
                  <a:gd name="T72" fmla="*/ 15 w 398"/>
                  <a:gd name="T73" fmla="*/ 79 h 393"/>
                  <a:gd name="T74" fmla="*/ 21 w 398"/>
                  <a:gd name="T75" fmla="*/ 85 h 393"/>
                  <a:gd name="T76" fmla="*/ 31 w 398"/>
                  <a:gd name="T77" fmla="*/ 97 h 393"/>
                  <a:gd name="T78" fmla="*/ 42 w 398"/>
                  <a:gd name="T79" fmla="*/ 107 h 393"/>
                  <a:gd name="T80" fmla="*/ 47 w 398"/>
                  <a:gd name="T81" fmla="*/ 113 h 393"/>
                  <a:gd name="T82" fmla="*/ 53 w 398"/>
                  <a:gd name="T83" fmla="*/ 119 h 393"/>
                  <a:gd name="T84" fmla="*/ 63 w 398"/>
                  <a:gd name="T85" fmla="*/ 131 h 393"/>
                  <a:gd name="T86" fmla="*/ 69 w 398"/>
                  <a:gd name="T87" fmla="*/ 125 h 393"/>
                  <a:gd name="T88" fmla="*/ 75 w 398"/>
                  <a:gd name="T89" fmla="*/ 119 h 393"/>
                  <a:gd name="T90" fmla="*/ 82 w 398"/>
                  <a:gd name="T91" fmla="*/ 114 h 393"/>
                  <a:gd name="T92" fmla="*/ 88 w 398"/>
                  <a:gd name="T93" fmla="*/ 108 h 393"/>
                  <a:gd name="T94" fmla="*/ 94 w 398"/>
                  <a:gd name="T95" fmla="*/ 102 h 393"/>
                  <a:gd name="T96" fmla="*/ 101 w 398"/>
                  <a:gd name="T97" fmla="*/ 96 h 393"/>
                  <a:gd name="T98" fmla="*/ 119 w 398"/>
                  <a:gd name="T99" fmla="*/ 79 h 393"/>
                  <a:gd name="T100" fmla="*/ 132 w 398"/>
                  <a:gd name="T101" fmla="*/ 67 h 393"/>
                  <a:gd name="T102" fmla="*/ 119 w 398"/>
                  <a:gd name="T103" fmla="*/ 54 h 393"/>
                  <a:gd name="T104" fmla="*/ 112 w 398"/>
                  <a:gd name="T105" fmla="*/ 47 h 393"/>
                  <a:gd name="T106" fmla="*/ 106 w 398"/>
                  <a:gd name="T107" fmla="*/ 40 h 393"/>
                  <a:gd name="T108" fmla="*/ 87 w 398"/>
                  <a:gd name="T109" fmla="*/ 21 h 393"/>
                  <a:gd name="T110" fmla="*/ 81 w 398"/>
                  <a:gd name="T111" fmla="*/ 14 h 393"/>
                  <a:gd name="T112" fmla="*/ 75 w 398"/>
                  <a:gd name="T113" fmla="*/ 7 h 39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398"/>
                  <a:gd name="T172" fmla="*/ 0 h 393"/>
                  <a:gd name="T173" fmla="*/ 398 w 398"/>
                  <a:gd name="T174" fmla="*/ 393 h 39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398" h="393">
                    <a:moveTo>
                      <a:pt x="205" y="0"/>
                    </a:moveTo>
                    <a:lnTo>
                      <a:pt x="205" y="2"/>
                    </a:lnTo>
                    <a:lnTo>
                      <a:pt x="189" y="18"/>
                    </a:lnTo>
                    <a:lnTo>
                      <a:pt x="186" y="18"/>
                    </a:lnTo>
                    <a:lnTo>
                      <a:pt x="186" y="19"/>
                    </a:lnTo>
                    <a:lnTo>
                      <a:pt x="170" y="35"/>
                    </a:lnTo>
                    <a:lnTo>
                      <a:pt x="167" y="35"/>
                    </a:lnTo>
                    <a:lnTo>
                      <a:pt x="167" y="36"/>
                    </a:lnTo>
                    <a:lnTo>
                      <a:pt x="151" y="52"/>
                    </a:lnTo>
                    <a:lnTo>
                      <a:pt x="149" y="52"/>
                    </a:lnTo>
                    <a:lnTo>
                      <a:pt x="149" y="53"/>
                    </a:lnTo>
                    <a:lnTo>
                      <a:pt x="145" y="57"/>
                    </a:lnTo>
                    <a:lnTo>
                      <a:pt x="205" y="57"/>
                    </a:lnTo>
                    <a:lnTo>
                      <a:pt x="218" y="70"/>
                    </a:lnTo>
                    <a:lnTo>
                      <a:pt x="218" y="73"/>
                    </a:lnTo>
                    <a:lnTo>
                      <a:pt x="219" y="73"/>
                    </a:lnTo>
                    <a:lnTo>
                      <a:pt x="233" y="86"/>
                    </a:lnTo>
                    <a:lnTo>
                      <a:pt x="233" y="88"/>
                    </a:lnTo>
                    <a:lnTo>
                      <a:pt x="234" y="88"/>
                    </a:lnTo>
                    <a:lnTo>
                      <a:pt x="249" y="104"/>
                    </a:lnTo>
                    <a:lnTo>
                      <a:pt x="263" y="120"/>
                    </a:lnTo>
                    <a:lnTo>
                      <a:pt x="279" y="136"/>
                    </a:lnTo>
                    <a:lnTo>
                      <a:pt x="279" y="138"/>
                    </a:lnTo>
                    <a:lnTo>
                      <a:pt x="280" y="138"/>
                    </a:lnTo>
                    <a:lnTo>
                      <a:pt x="294" y="151"/>
                    </a:lnTo>
                    <a:lnTo>
                      <a:pt x="294" y="154"/>
                    </a:lnTo>
                    <a:lnTo>
                      <a:pt x="295" y="154"/>
                    </a:lnTo>
                    <a:lnTo>
                      <a:pt x="310" y="170"/>
                    </a:lnTo>
                    <a:lnTo>
                      <a:pt x="324" y="185"/>
                    </a:lnTo>
                    <a:lnTo>
                      <a:pt x="339" y="201"/>
                    </a:lnTo>
                    <a:lnTo>
                      <a:pt x="339" y="202"/>
                    </a:lnTo>
                    <a:lnTo>
                      <a:pt x="323" y="217"/>
                    </a:lnTo>
                    <a:lnTo>
                      <a:pt x="304" y="234"/>
                    </a:lnTo>
                    <a:lnTo>
                      <a:pt x="286" y="251"/>
                    </a:lnTo>
                    <a:lnTo>
                      <a:pt x="267" y="268"/>
                    </a:lnTo>
                    <a:lnTo>
                      <a:pt x="249" y="285"/>
                    </a:lnTo>
                    <a:lnTo>
                      <a:pt x="230" y="302"/>
                    </a:lnTo>
                    <a:lnTo>
                      <a:pt x="211" y="319"/>
                    </a:lnTo>
                    <a:lnTo>
                      <a:pt x="194" y="335"/>
                    </a:lnTo>
                    <a:lnTo>
                      <a:pt x="175" y="316"/>
                    </a:lnTo>
                    <a:lnTo>
                      <a:pt x="175" y="314"/>
                    </a:lnTo>
                    <a:lnTo>
                      <a:pt x="174" y="314"/>
                    </a:lnTo>
                    <a:lnTo>
                      <a:pt x="155" y="296"/>
                    </a:lnTo>
                    <a:lnTo>
                      <a:pt x="155" y="293"/>
                    </a:lnTo>
                    <a:lnTo>
                      <a:pt x="154" y="293"/>
                    </a:lnTo>
                    <a:lnTo>
                      <a:pt x="135" y="275"/>
                    </a:lnTo>
                    <a:lnTo>
                      <a:pt x="135" y="272"/>
                    </a:lnTo>
                    <a:lnTo>
                      <a:pt x="134" y="272"/>
                    </a:lnTo>
                    <a:lnTo>
                      <a:pt x="115" y="254"/>
                    </a:lnTo>
                    <a:lnTo>
                      <a:pt x="115" y="251"/>
                    </a:lnTo>
                    <a:lnTo>
                      <a:pt x="114" y="251"/>
                    </a:lnTo>
                    <a:lnTo>
                      <a:pt x="96" y="233"/>
                    </a:lnTo>
                    <a:lnTo>
                      <a:pt x="96" y="230"/>
                    </a:lnTo>
                    <a:lnTo>
                      <a:pt x="94" y="230"/>
                    </a:lnTo>
                    <a:lnTo>
                      <a:pt x="76" y="212"/>
                    </a:lnTo>
                    <a:lnTo>
                      <a:pt x="76" y="209"/>
                    </a:lnTo>
                    <a:lnTo>
                      <a:pt x="74" y="209"/>
                    </a:lnTo>
                    <a:lnTo>
                      <a:pt x="58" y="193"/>
                    </a:lnTo>
                    <a:lnTo>
                      <a:pt x="58" y="191"/>
                    </a:lnTo>
                    <a:lnTo>
                      <a:pt x="74" y="175"/>
                    </a:lnTo>
                    <a:lnTo>
                      <a:pt x="77" y="175"/>
                    </a:lnTo>
                    <a:lnTo>
                      <a:pt x="77" y="174"/>
                    </a:lnTo>
                    <a:lnTo>
                      <a:pt x="93" y="158"/>
                    </a:lnTo>
                    <a:lnTo>
                      <a:pt x="96" y="158"/>
                    </a:lnTo>
                    <a:lnTo>
                      <a:pt x="96" y="157"/>
                    </a:lnTo>
                    <a:lnTo>
                      <a:pt x="111" y="141"/>
                    </a:lnTo>
                    <a:lnTo>
                      <a:pt x="114" y="141"/>
                    </a:lnTo>
                    <a:lnTo>
                      <a:pt x="114" y="139"/>
                    </a:lnTo>
                    <a:lnTo>
                      <a:pt x="130" y="124"/>
                    </a:lnTo>
                    <a:lnTo>
                      <a:pt x="133" y="124"/>
                    </a:lnTo>
                    <a:lnTo>
                      <a:pt x="133" y="122"/>
                    </a:lnTo>
                    <a:lnTo>
                      <a:pt x="149" y="107"/>
                    </a:lnTo>
                    <a:lnTo>
                      <a:pt x="151" y="107"/>
                    </a:lnTo>
                    <a:lnTo>
                      <a:pt x="151" y="105"/>
                    </a:lnTo>
                    <a:lnTo>
                      <a:pt x="167" y="90"/>
                    </a:lnTo>
                    <a:lnTo>
                      <a:pt x="170" y="90"/>
                    </a:lnTo>
                    <a:lnTo>
                      <a:pt x="170" y="88"/>
                    </a:lnTo>
                    <a:lnTo>
                      <a:pt x="186" y="73"/>
                    </a:lnTo>
                    <a:lnTo>
                      <a:pt x="189" y="73"/>
                    </a:lnTo>
                    <a:lnTo>
                      <a:pt x="189" y="71"/>
                    </a:lnTo>
                    <a:lnTo>
                      <a:pt x="203" y="57"/>
                    </a:lnTo>
                    <a:lnTo>
                      <a:pt x="143" y="57"/>
                    </a:lnTo>
                    <a:lnTo>
                      <a:pt x="143" y="58"/>
                    </a:lnTo>
                    <a:lnTo>
                      <a:pt x="133" y="69"/>
                    </a:lnTo>
                    <a:lnTo>
                      <a:pt x="130" y="69"/>
                    </a:lnTo>
                    <a:lnTo>
                      <a:pt x="130" y="70"/>
                    </a:lnTo>
                    <a:lnTo>
                      <a:pt x="114" y="86"/>
                    </a:lnTo>
                    <a:lnTo>
                      <a:pt x="111" y="86"/>
                    </a:lnTo>
                    <a:lnTo>
                      <a:pt x="111" y="87"/>
                    </a:lnTo>
                    <a:lnTo>
                      <a:pt x="96" y="103"/>
                    </a:lnTo>
                    <a:lnTo>
                      <a:pt x="93" y="103"/>
                    </a:lnTo>
                    <a:lnTo>
                      <a:pt x="93" y="104"/>
                    </a:lnTo>
                    <a:lnTo>
                      <a:pt x="77" y="120"/>
                    </a:lnTo>
                    <a:lnTo>
                      <a:pt x="74" y="120"/>
                    </a:lnTo>
                    <a:lnTo>
                      <a:pt x="74" y="121"/>
                    </a:lnTo>
                    <a:lnTo>
                      <a:pt x="58" y="137"/>
                    </a:lnTo>
                    <a:lnTo>
                      <a:pt x="56" y="137"/>
                    </a:lnTo>
                    <a:lnTo>
                      <a:pt x="56" y="138"/>
                    </a:lnTo>
                    <a:lnTo>
                      <a:pt x="40" y="154"/>
                    </a:lnTo>
                    <a:lnTo>
                      <a:pt x="37" y="154"/>
                    </a:lnTo>
                    <a:lnTo>
                      <a:pt x="37" y="155"/>
                    </a:lnTo>
                    <a:lnTo>
                      <a:pt x="21" y="171"/>
                    </a:lnTo>
                    <a:lnTo>
                      <a:pt x="18" y="171"/>
                    </a:lnTo>
                    <a:lnTo>
                      <a:pt x="18" y="172"/>
                    </a:lnTo>
                    <a:lnTo>
                      <a:pt x="2" y="188"/>
                    </a:lnTo>
                    <a:lnTo>
                      <a:pt x="0" y="188"/>
                    </a:lnTo>
                    <a:lnTo>
                      <a:pt x="14" y="204"/>
                    </a:lnTo>
                    <a:lnTo>
                      <a:pt x="30" y="219"/>
                    </a:lnTo>
                    <a:lnTo>
                      <a:pt x="30" y="222"/>
                    </a:lnTo>
                    <a:lnTo>
                      <a:pt x="32" y="222"/>
                    </a:lnTo>
                    <a:lnTo>
                      <a:pt x="46" y="238"/>
                    </a:lnTo>
                    <a:lnTo>
                      <a:pt x="62" y="254"/>
                    </a:lnTo>
                    <a:lnTo>
                      <a:pt x="62" y="256"/>
                    </a:lnTo>
                    <a:lnTo>
                      <a:pt x="64" y="256"/>
                    </a:lnTo>
                    <a:lnTo>
                      <a:pt x="78" y="272"/>
                    </a:lnTo>
                    <a:lnTo>
                      <a:pt x="94" y="288"/>
                    </a:lnTo>
                    <a:lnTo>
                      <a:pt x="94" y="290"/>
                    </a:lnTo>
                    <a:lnTo>
                      <a:pt x="96" y="290"/>
                    </a:lnTo>
                    <a:lnTo>
                      <a:pt x="110" y="306"/>
                    </a:lnTo>
                    <a:lnTo>
                      <a:pt x="126" y="322"/>
                    </a:lnTo>
                    <a:lnTo>
                      <a:pt x="126" y="324"/>
                    </a:lnTo>
                    <a:lnTo>
                      <a:pt x="127" y="324"/>
                    </a:lnTo>
                    <a:lnTo>
                      <a:pt x="142" y="340"/>
                    </a:lnTo>
                    <a:lnTo>
                      <a:pt x="158" y="356"/>
                    </a:lnTo>
                    <a:lnTo>
                      <a:pt x="158" y="358"/>
                    </a:lnTo>
                    <a:lnTo>
                      <a:pt x="159" y="358"/>
                    </a:lnTo>
                    <a:lnTo>
                      <a:pt x="174" y="374"/>
                    </a:lnTo>
                    <a:lnTo>
                      <a:pt x="190" y="390"/>
                    </a:lnTo>
                    <a:lnTo>
                      <a:pt x="190" y="393"/>
                    </a:lnTo>
                    <a:lnTo>
                      <a:pt x="193" y="393"/>
                    </a:lnTo>
                    <a:lnTo>
                      <a:pt x="193" y="391"/>
                    </a:lnTo>
                    <a:lnTo>
                      <a:pt x="209" y="375"/>
                    </a:lnTo>
                    <a:lnTo>
                      <a:pt x="211" y="375"/>
                    </a:lnTo>
                    <a:lnTo>
                      <a:pt x="211" y="374"/>
                    </a:lnTo>
                    <a:lnTo>
                      <a:pt x="227" y="358"/>
                    </a:lnTo>
                    <a:lnTo>
                      <a:pt x="230" y="358"/>
                    </a:lnTo>
                    <a:lnTo>
                      <a:pt x="230" y="357"/>
                    </a:lnTo>
                    <a:lnTo>
                      <a:pt x="246" y="341"/>
                    </a:lnTo>
                    <a:lnTo>
                      <a:pt x="249" y="341"/>
                    </a:lnTo>
                    <a:lnTo>
                      <a:pt x="249" y="340"/>
                    </a:lnTo>
                    <a:lnTo>
                      <a:pt x="265" y="324"/>
                    </a:lnTo>
                    <a:lnTo>
                      <a:pt x="267" y="324"/>
                    </a:lnTo>
                    <a:lnTo>
                      <a:pt x="267" y="323"/>
                    </a:lnTo>
                    <a:lnTo>
                      <a:pt x="283" y="307"/>
                    </a:lnTo>
                    <a:lnTo>
                      <a:pt x="286" y="307"/>
                    </a:lnTo>
                    <a:lnTo>
                      <a:pt x="286" y="306"/>
                    </a:lnTo>
                    <a:lnTo>
                      <a:pt x="304" y="289"/>
                    </a:lnTo>
                    <a:lnTo>
                      <a:pt x="323" y="272"/>
                    </a:lnTo>
                    <a:lnTo>
                      <a:pt x="342" y="255"/>
                    </a:lnTo>
                    <a:lnTo>
                      <a:pt x="360" y="238"/>
                    </a:lnTo>
                    <a:lnTo>
                      <a:pt x="379" y="221"/>
                    </a:lnTo>
                    <a:lnTo>
                      <a:pt x="398" y="204"/>
                    </a:lnTo>
                    <a:lnTo>
                      <a:pt x="398" y="201"/>
                    </a:lnTo>
                    <a:lnTo>
                      <a:pt x="396" y="201"/>
                    </a:lnTo>
                    <a:lnTo>
                      <a:pt x="379" y="183"/>
                    </a:lnTo>
                    <a:lnTo>
                      <a:pt x="359" y="162"/>
                    </a:lnTo>
                    <a:lnTo>
                      <a:pt x="340" y="143"/>
                    </a:lnTo>
                    <a:lnTo>
                      <a:pt x="340" y="141"/>
                    </a:lnTo>
                    <a:lnTo>
                      <a:pt x="339" y="141"/>
                    </a:lnTo>
                    <a:lnTo>
                      <a:pt x="320" y="122"/>
                    </a:lnTo>
                    <a:lnTo>
                      <a:pt x="320" y="120"/>
                    </a:lnTo>
                    <a:lnTo>
                      <a:pt x="319" y="120"/>
                    </a:lnTo>
                    <a:lnTo>
                      <a:pt x="302" y="101"/>
                    </a:lnTo>
                    <a:lnTo>
                      <a:pt x="282" y="80"/>
                    </a:lnTo>
                    <a:lnTo>
                      <a:pt x="263" y="62"/>
                    </a:lnTo>
                    <a:lnTo>
                      <a:pt x="263" y="60"/>
                    </a:lnTo>
                    <a:lnTo>
                      <a:pt x="262" y="60"/>
                    </a:lnTo>
                    <a:lnTo>
                      <a:pt x="243" y="41"/>
                    </a:lnTo>
                    <a:lnTo>
                      <a:pt x="243" y="39"/>
                    </a:lnTo>
                    <a:lnTo>
                      <a:pt x="242" y="39"/>
                    </a:lnTo>
                    <a:lnTo>
                      <a:pt x="225" y="20"/>
                    </a:lnTo>
                    <a:lnTo>
                      <a:pt x="206" y="0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rgbClr val="DBDBDB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10" name="Freeform 2286"/>
              <p:cNvSpPr>
                <a:spLocks/>
              </p:cNvSpPr>
              <p:nvPr/>
            </p:nvSpPr>
            <p:spPr bwMode="auto">
              <a:xfrm>
                <a:off x="3404" y="1310"/>
                <a:ext cx="95" cy="93"/>
              </a:xfrm>
              <a:custGeom>
                <a:avLst/>
                <a:gdLst>
                  <a:gd name="T0" fmla="*/ 49 w 284"/>
                  <a:gd name="T1" fmla="*/ 0 h 280"/>
                  <a:gd name="T2" fmla="*/ 38 w 284"/>
                  <a:gd name="T3" fmla="*/ 11 h 280"/>
                  <a:gd name="T4" fmla="*/ 25 w 284"/>
                  <a:gd name="T5" fmla="*/ 22 h 280"/>
                  <a:gd name="T6" fmla="*/ 13 w 284"/>
                  <a:gd name="T7" fmla="*/ 34 h 280"/>
                  <a:gd name="T8" fmla="*/ 0 w 284"/>
                  <a:gd name="T9" fmla="*/ 45 h 280"/>
                  <a:gd name="T10" fmla="*/ 6 w 284"/>
                  <a:gd name="T11" fmla="*/ 51 h 280"/>
                  <a:gd name="T12" fmla="*/ 7 w 284"/>
                  <a:gd name="T13" fmla="*/ 52 h 280"/>
                  <a:gd name="T14" fmla="*/ 13 w 284"/>
                  <a:gd name="T15" fmla="*/ 59 h 280"/>
                  <a:gd name="T16" fmla="*/ 19 w 284"/>
                  <a:gd name="T17" fmla="*/ 65 h 280"/>
                  <a:gd name="T18" fmla="*/ 20 w 284"/>
                  <a:gd name="T19" fmla="*/ 66 h 280"/>
                  <a:gd name="T20" fmla="*/ 26 w 284"/>
                  <a:gd name="T21" fmla="*/ 73 h 280"/>
                  <a:gd name="T22" fmla="*/ 33 w 284"/>
                  <a:gd name="T23" fmla="*/ 79 h 280"/>
                  <a:gd name="T24" fmla="*/ 33 w 284"/>
                  <a:gd name="T25" fmla="*/ 80 h 280"/>
                  <a:gd name="T26" fmla="*/ 39 w 284"/>
                  <a:gd name="T27" fmla="*/ 86 h 280"/>
                  <a:gd name="T28" fmla="*/ 46 w 284"/>
                  <a:gd name="T29" fmla="*/ 93 h 280"/>
                  <a:gd name="T30" fmla="*/ 46 w 284"/>
                  <a:gd name="T31" fmla="*/ 93 h 280"/>
                  <a:gd name="T32" fmla="*/ 52 w 284"/>
                  <a:gd name="T33" fmla="*/ 88 h 280"/>
                  <a:gd name="T34" fmla="*/ 65 w 284"/>
                  <a:gd name="T35" fmla="*/ 76 h 280"/>
                  <a:gd name="T36" fmla="*/ 77 w 284"/>
                  <a:gd name="T37" fmla="*/ 65 h 280"/>
                  <a:gd name="T38" fmla="*/ 89 w 284"/>
                  <a:gd name="T39" fmla="*/ 54 h 280"/>
                  <a:gd name="T40" fmla="*/ 95 w 284"/>
                  <a:gd name="T41" fmla="*/ 48 h 280"/>
                  <a:gd name="T42" fmla="*/ 90 w 284"/>
                  <a:gd name="T43" fmla="*/ 44 h 280"/>
                  <a:gd name="T44" fmla="*/ 90 w 284"/>
                  <a:gd name="T45" fmla="*/ 43 h 280"/>
                  <a:gd name="T46" fmla="*/ 85 w 284"/>
                  <a:gd name="T47" fmla="*/ 37 h 280"/>
                  <a:gd name="T48" fmla="*/ 80 w 284"/>
                  <a:gd name="T49" fmla="*/ 32 h 280"/>
                  <a:gd name="T50" fmla="*/ 70 w 284"/>
                  <a:gd name="T51" fmla="*/ 22 h 280"/>
                  <a:gd name="T52" fmla="*/ 69 w 284"/>
                  <a:gd name="T53" fmla="*/ 21 h 280"/>
                  <a:gd name="T54" fmla="*/ 49 w 284"/>
                  <a:gd name="T55" fmla="*/ 19 h 280"/>
                  <a:gd name="T56" fmla="*/ 55 w 284"/>
                  <a:gd name="T57" fmla="*/ 26 h 280"/>
                  <a:gd name="T58" fmla="*/ 62 w 284"/>
                  <a:gd name="T59" fmla="*/ 33 h 280"/>
                  <a:gd name="T60" fmla="*/ 69 w 284"/>
                  <a:gd name="T61" fmla="*/ 41 h 280"/>
                  <a:gd name="T62" fmla="*/ 76 w 284"/>
                  <a:gd name="T63" fmla="*/ 47 h 280"/>
                  <a:gd name="T64" fmla="*/ 71 w 284"/>
                  <a:gd name="T65" fmla="*/ 52 h 280"/>
                  <a:gd name="T66" fmla="*/ 59 w 284"/>
                  <a:gd name="T67" fmla="*/ 63 h 280"/>
                  <a:gd name="T68" fmla="*/ 58 w 284"/>
                  <a:gd name="T69" fmla="*/ 64 h 280"/>
                  <a:gd name="T70" fmla="*/ 52 w 284"/>
                  <a:gd name="T71" fmla="*/ 69 h 280"/>
                  <a:gd name="T72" fmla="*/ 46 w 284"/>
                  <a:gd name="T73" fmla="*/ 74 h 280"/>
                  <a:gd name="T74" fmla="*/ 42 w 284"/>
                  <a:gd name="T75" fmla="*/ 69 h 280"/>
                  <a:gd name="T76" fmla="*/ 38 w 284"/>
                  <a:gd name="T77" fmla="*/ 65 h 280"/>
                  <a:gd name="T78" fmla="*/ 28 w 284"/>
                  <a:gd name="T79" fmla="*/ 55 h 280"/>
                  <a:gd name="T80" fmla="*/ 28 w 284"/>
                  <a:gd name="T81" fmla="*/ 54 h 280"/>
                  <a:gd name="T82" fmla="*/ 20 w 284"/>
                  <a:gd name="T83" fmla="*/ 46 h 280"/>
                  <a:gd name="T84" fmla="*/ 25 w 284"/>
                  <a:gd name="T85" fmla="*/ 41 h 280"/>
                  <a:gd name="T86" fmla="*/ 31 w 284"/>
                  <a:gd name="T87" fmla="*/ 35 h 280"/>
                  <a:gd name="T88" fmla="*/ 37 w 284"/>
                  <a:gd name="T89" fmla="*/ 30 h 280"/>
                  <a:gd name="T90" fmla="*/ 38 w 284"/>
                  <a:gd name="T91" fmla="*/ 29 h 280"/>
                  <a:gd name="T92" fmla="*/ 49 w 284"/>
                  <a:gd name="T93" fmla="*/ 19 h 280"/>
                  <a:gd name="T94" fmla="*/ 65 w 284"/>
                  <a:gd name="T95" fmla="*/ 16 h 280"/>
                  <a:gd name="T96" fmla="*/ 65 w 284"/>
                  <a:gd name="T97" fmla="*/ 16 h 280"/>
                  <a:gd name="T98" fmla="*/ 55 w 284"/>
                  <a:gd name="T99" fmla="*/ 5 h 280"/>
                  <a:gd name="T100" fmla="*/ 49 w 284"/>
                  <a:gd name="T101" fmla="*/ 0 h 28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84"/>
                  <a:gd name="T154" fmla="*/ 0 h 280"/>
                  <a:gd name="T155" fmla="*/ 284 w 284"/>
                  <a:gd name="T156" fmla="*/ 280 h 28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84" h="280">
                    <a:moveTo>
                      <a:pt x="147" y="0"/>
                    </a:moveTo>
                    <a:lnTo>
                      <a:pt x="147" y="1"/>
                    </a:lnTo>
                    <a:lnTo>
                      <a:pt x="131" y="15"/>
                    </a:lnTo>
                    <a:lnTo>
                      <a:pt x="113" y="32"/>
                    </a:lnTo>
                    <a:lnTo>
                      <a:pt x="94" y="49"/>
                    </a:lnTo>
                    <a:lnTo>
                      <a:pt x="75" y="66"/>
                    </a:lnTo>
                    <a:lnTo>
                      <a:pt x="57" y="83"/>
                    </a:lnTo>
                    <a:lnTo>
                      <a:pt x="38" y="101"/>
                    </a:lnTo>
                    <a:lnTo>
                      <a:pt x="20" y="118"/>
                    </a:lnTo>
                    <a:lnTo>
                      <a:pt x="1" y="135"/>
                    </a:lnTo>
                    <a:lnTo>
                      <a:pt x="0" y="135"/>
                    </a:lnTo>
                    <a:lnTo>
                      <a:pt x="18" y="153"/>
                    </a:lnTo>
                    <a:lnTo>
                      <a:pt x="18" y="156"/>
                    </a:lnTo>
                    <a:lnTo>
                      <a:pt x="20" y="156"/>
                    </a:lnTo>
                    <a:lnTo>
                      <a:pt x="38" y="174"/>
                    </a:lnTo>
                    <a:lnTo>
                      <a:pt x="38" y="177"/>
                    </a:lnTo>
                    <a:lnTo>
                      <a:pt x="40" y="177"/>
                    </a:lnTo>
                    <a:lnTo>
                      <a:pt x="58" y="195"/>
                    </a:lnTo>
                    <a:lnTo>
                      <a:pt x="58" y="198"/>
                    </a:lnTo>
                    <a:lnTo>
                      <a:pt x="59" y="198"/>
                    </a:lnTo>
                    <a:lnTo>
                      <a:pt x="78" y="216"/>
                    </a:lnTo>
                    <a:lnTo>
                      <a:pt x="78" y="219"/>
                    </a:lnTo>
                    <a:lnTo>
                      <a:pt x="79" y="219"/>
                    </a:lnTo>
                    <a:lnTo>
                      <a:pt x="98" y="237"/>
                    </a:lnTo>
                    <a:lnTo>
                      <a:pt x="98" y="240"/>
                    </a:lnTo>
                    <a:lnTo>
                      <a:pt x="99" y="240"/>
                    </a:lnTo>
                    <a:lnTo>
                      <a:pt x="118" y="258"/>
                    </a:lnTo>
                    <a:lnTo>
                      <a:pt x="118" y="260"/>
                    </a:lnTo>
                    <a:lnTo>
                      <a:pt x="119" y="260"/>
                    </a:lnTo>
                    <a:lnTo>
                      <a:pt x="137" y="279"/>
                    </a:lnTo>
                    <a:lnTo>
                      <a:pt x="137" y="280"/>
                    </a:lnTo>
                    <a:lnTo>
                      <a:pt x="139" y="280"/>
                    </a:lnTo>
                    <a:lnTo>
                      <a:pt x="139" y="279"/>
                    </a:lnTo>
                    <a:lnTo>
                      <a:pt x="155" y="264"/>
                    </a:lnTo>
                    <a:lnTo>
                      <a:pt x="174" y="247"/>
                    </a:lnTo>
                    <a:lnTo>
                      <a:pt x="193" y="230"/>
                    </a:lnTo>
                    <a:lnTo>
                      <a:pt x="211" y="213"/>
                    </a:lnTo>
                    <a:lnTo>
                      <a:pt x="230" y="196"/>
                    </a:lnTo>
                    <a:lnTo>
                      <a:pt x="248" y="179"/>
                    </a:lnTo>
                    <a:lnTo>
                      <a:pt x="267" y="162"/>
                    </a:lnTo>
                    <a:lnTo>
                      <a:pt x="284" y="146"/>
                    </a:lnTo>
                    <a:lnTo>
                      <a:pt x="284" y="144"/>
                    </a:lnTo>
                    <a:lnTo>
                      <a:pt x="283" y="144"/>
                    </a:lnTo>
                    <a:lnTo>
                      <a:pt x="270" y="131"/>
                    </a:lnTo>
                    <a:lnTo>
                      <a:pt x="270" y="128"/>
                    </a:lnTo>
                    <a:lnTo>
                      <a:pt x="268" y="128"/>
                    </a:lnTo>
                    <a:lnTo>
                      <a:pt x="255" y="115"/>
                    </a:lnTo>
                    <a:lnTo>
                      <a:pt x="255" y="112"/>
                    </a:lnTo>
                    <a:lnTo>
                      <a:pt x="254" y="112"/>
                    </a:lnTo>
                    <a:lnTo>
                      <a:pt x="239" y="97"/>
                    </a:lnTo>
                    <a:lnTo>
                      <a:pt x="224" y="81"/>
                    </a:lnTo>
                    <a:lnTo>
                      <a:pt x="209" y="65"/>
                    </a:lnTo>
                    <a:lnTo>
                      <a:pt x="209" y="63"/>
                    </a:lnTo>
                    <a:lnTo>
                      <a:pt x="207" y="63"/>
                    </a:lnTo>
                    <a:lnTo>
                      <a:pt x="203" y="57"/>
                    </a:lnTo>
                    <a:lnTo>
                      <a:pt x="146" y="57"/>
                    </a:lnTo>
                    <a:lnTo>
                      <a:pt x="165" y="76"/>
                    </a:lnTo>
                    <a:lnTo>
                      <a:pt x="165" y="78"/>
                    </a:lnTo>
                    <a:lnTo>
                      <a:pt x="166" y="78"/>
                    </a:lnTo>
                    <a:lnTo>
                      <a:pt x="186" y="99"/>
                    </a:lnTo>
                    <a:lnTo>
                      <a:pt x="207" y="120"/>
                    </a:lnTo>
                    <a:lnTo>
                      <a:pt x="207" y="123"/>
                    </a:lnTo>
                    <a:lnTo>
                      <a:pt x="209" y="123"/>
                    </a:lnTo>
                    <a:lnTo>
                      <a:pt x="227" y="141"/>
                    </a:lnTo>
                    <a:lnTo>
                      <a:pt x="227" y="144"/>
                    </a:lnTo>
                    <a:lnTo>
                      <a:pt x="211" y="158"/>
                    </a:lnTo>
                    <a:lnTo>
                      <a:pt x="193" y="175"/>
                    </a:lnTo>
                    <a:lnTo>
                      <a:pt x="177" y="191"/>
                    </a:lnTo>
                    <a:lnTo>
                      <a:pt x="174" y="191"/>
                    </a:lnTo>
                    <a:lnTo>
                      <a:pt x="174" y="192"/>
                    </a:lnTo>
                    <a:lnTo>
                      <a:pt x="158" y="208"/>
                    </a:lnTo>
                    <a:lnTo>
                      <a:pt x="155" y="208"/>
                    </a:lnTo>
                    <a:lnTo>
                      <a:pt x="155" y="209"/>
                    </a:lnTo>
                    <a:lnTo>
                      <a:pt x="139" y="224"/>
                    </a:lnTo>
                    <a:lnTo>
                      <a:pt x="126" y="211"/>
                    </a:lnTo>
                    <a:lnTo>
                      <a:pt x="126" y="208"/>
                    </a:lnTo>
                    <a:lnTo>
                      <a:pt x="125" y="208"/>
                    </a:lnTo>
                    <a:lnTo>
                      <a:pt x="113" y="195"/>
                    </a:lnTo>
                    <a:lnTo>
                      <a:pt x="98" y="179"/>
                    </a:lnTo>
                    <a:lnTo>
                      <a:pt x="85" y="166"/>
                    </a:lnTo>
                    <a:lnTo>
                      <a:pt x="85" y="163"/>
                    </a:lnTo>
                    <a:lnTo>
                      <a:pt x="83" y="163"/>
                    </a:lnTo>
                    <a:lnTo>
                      <a:pt x="71" y="150"/>
                    </a:lnTo>
                    <a:lnTo>
                      <a:pt x="59" y="137"/>
                    </a:lnTo>
                    <a:lnTo>
                      <a:pt x="59" y="136"/>
                    </a:lnTo>
                    <a:lnTo>
                      <a:pt x="75" y="122"/>
                    </a:lnTo>
                    <a:lnTo>
                      <a:pt x="91" y="106"/>
                    </a:lnTo>
                    <a:lnTo>
                      <a:pt x="94" y="106"/>
                    </a:lnTo>
                    <a:lnTo>
                      <a:pt x="94" y="104"/>
                    </a:lnTo>
                    <a:lnTo>
                      <a:pt x="110" y="89"/>
                    </a:lnTo>
                    <a:lnTo>
                      <a:pt x="113" y="89"/>
                    </a:lnTo>
                    <a:lnTo>
                      <a:pt x="113" y="87"/>
                    </a:lnTo>
                    <a:lnTo>
                      <a:pt x="129" y="73"/>
                    </a:lnTo>
                    <a:lnTo>
                      <a:pt x="145" y="57"/>
                    </a:lnTo>
                    <a:lnTo>
                      <a:pt x="202" y="57"/>
                    </a:lnTo>
                    <a:lnTo>
                      <a:pt x="194" y="49"/>
                    </a:lnTo>
                    <a:lnTo>
                      <a:pt x="194" y="47"/>
                    </a:lnTo>
                    <a:lnTo>
                      <a:pt x="193" y="47"/>
                    </a:lnTo>
                    <a:lnTo>
                      <a:pt x="178" y="31"/>
                    </a:lnTo>
                    <a:lnTo>
                      <a:pt x="163" y="15"/>
                    </a:lnTo>
                    <a:lnTo>
                      <a:pt x="149" y="0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11" name="Freeform 2287"/>
              <p:cNvSpPr>
                <a:spLocks/>
              </p:cNvSpPr>
              <p:nvPr/>
            </p:nvSpPr>
            <p:spPr bwMode="auto">
              <a:xfrm>
                <a:off x="3423" y="1329"/>
                <a:ext cx="57" cy="56"/>
              </a:xfrm>
              <a:custGeom>
                <a:avLst/>
                <a:gdLst>
                  <a:gd name="T0" fmla="*/ 29 w 171"/>
                  <a:gd name="T1" fmla="*/ 0 h 169"/>
                  <a:gd name="T2" fmla="*/ 29 w 171"/>
                  <a:gd name="T3" fmla="*/ 0 h 169"/>
                  <a:gd name="T4" fmla="*/ 24 w 171"/>
                  <a:gd name="T5" fmla="*/ 5 h 169"/>
                  <a:gd name="T6" fmla="*/ 19 w 171"/>
                  <a:gd name="T7" fmla="*/ 10 h 169"/>
                  <a:gd name="T8" fmla="*/ 18 w 171"/>
                  <a:gd name="T9" fmla="*/ 10 h 169"/>
                  <a:gd name="T10" fmla="*/ 18 w 171"/>
                  <a:gd name="T11" fmla="*/ 11 h 169"/>
                  <a:gd name="T12" fmla="*/ 12 w 171"/>
                  <a:gd name="T13" fmla="*/ 16 h 169"/>
                  <a:gd name="T14" fmla="*/ 11 w 171"/>
                  <a:gd name="T15" fmla="*/ 16 h 169"/>
                  <a:gd name="T16" fmla="*/ 11 w 171"/>
                  <a:gd name="T17" fmla="*/ 17 h 169"/>
                  <a:gd name="T18" fmla="*/ 9 w 171"/>
                  <a:gd name="T19" fmla="*/ 19 h 169"/>
                  <a:gd name="T20" fmla="*/ 29 w 171"/>
                  <a:gd name="T21" fmla="*/ 19 h 169"/>
                  <a:gd name="T22" fmla="*/ 31 w 171"/>
                  <a:gd name="T23" fmla="*/ 21 h 169"/>
                  <a:gd name="T24" fmla="*/ 35 w 171"/>
                  <a:gd name="T25" fmla="*/ 25 h 169"/>
                  <a:gd name="T26" fmla="*/ 38 w 171"/>
                  <a:gd name="T27" fmla="*/ 28 h 169"/>
                  <a:gd name="T28" fmla="*/ 38 w 171"/>
                  <a:gd name="T29" fmla="*/ 28 h 169"/>
                  <a:gd name="T30" fmla="*/ 33 w 171"/>
                  <a:gd name="T31" fmla="*/ 32 h 169"/>
                  <a:gd name="T32" fmla="*/ 28 w 171"/>
                  <a:gd name="T33" fmla="*/ 37 h 169"/>
                  <a:gd name="T34" fmla="*/ 19 w 171"/>
                  <a:gd name="T35" fmla="*/ 28 h 169"/>
                  <a:gd name="T36" fmla="*/ 19 w 171"/>
                  <a:gd name="T37" fmla="*/ 28 h 169"/>
                  <a:gd name="T38" fmla="*/ 24 w 171"/>
                  <a:gd name="T39" fmla="*/ 23 h 169"/>
                  <a:gd name="T40" fmla="*/ 25 w 171"/>
                  <a:gd name="T41" fmla="*/ 23 h 169"/>
                  <a:gd name="T42" fmla="*/ 25 w 171"/>
                  <a:gd name="T43" fmla="*/ 23 h 169"/>
                  <a:gd name="T44" fmla="*/ 29 w 171"/>
                  <a:gd name="T45" fmla="*/ 19 h 169"/>
                  <a:gd name="T46" fmla="*/ 9 w 171"/>
                  <a:gd name="T47" fmla="*/ 19 h 169"/>
                  <a:gd name="T48" fmla="*/ 9 w 171"/>
                  <a:gd name="T49" fmla="*/ 19 h 169"/>
                  <a:gd name="T50" fmla="*/ 6 w 171"/>
                  <a:gd name="T51" fmla="*/ 21 h 169"/>
                  <a:gd name="T52" fmla="*/ 1 w 171"/>
                  <a:gd name="T53" fmla="*/ 27 h 169"/>
                  <a:gd name="T54" fmla="*/ 0 w 171"/>
                  <a:gd name="T55" fmla="*/ 27 h 169"/>
                  <a:gd name="T56" fmla="*/ 4 w 171"/>
                  <a:gd name="T57" fmla="*/ 31 h 169"/>
                  <a:gd name="T58" fmla="*/ 4 w 171"/>
                  <a:gd name="T59" fmla="*/ 32 h 169"/>
                  <a:gd name="T60" fmla="*/ 5 w 171"/>
                  <a:gd name="T61" fmla="*/ 32 h 169"/>
                  <a:gd name="T62" fmla="*/ 9 w 171"/>
                  <a:gd name="T63" fmla="*/ 36 h 169"/>
                  <a:gd name="T64" fmla="*/ 13 w 171"/>
                  <a:gd name="T65" fmla="*/ 40 h 169"/>
                  <a:gd name="T66" fmla="*/ 13 w 171"/>
                  <a:gd name="T67" fmla="*/ 41 h 169"/>
                  <a:gd name="T68" fmla="*/ 14 w 171"/>
                  <a:gd name="T69" fmla="*/ 41 h 169"/>
                  <a:gd name="T70" fmla="*/ 18 w 171"/>
                  <a:gd name="T71" fmla="*/ 46 h 169"/>
                  <a:gd name="T72" fmla="*/ 18 w 171"/>
                  <a:gd name="T73" fmla="*/ 46 h 169"/>
                  <a:gd name="T74" fmla="*/ 19 w 171"/>
                  <a:gd name="T75" fmla="*/ 46 h 169"/>
                  <a:gd name="T76" fmla="*/ 23 w 171"/>
                  <a:gd name="T77" fmla="*/ 51 h 169"/>
                  <a:gd name="T78" fmla="*/ 27 w 171"/>
                  <a:gd name="T79" fmla="*/ 55 h 169"/>
                  <a:gd name="T80" fmla="*/ 27 w 171"/>
                  <a:gd name="T81" fmla="*/ 56 h 169"/>
                  <a:gd name="T82" fmla="*/ 28 w 171"/>
                  <a:gd name="T83" fmla="*/ 56 h 169"/>
                  <a:gd name="T84" fmla="*/ 28 w 171"/>
                  <a:gd name="T85" fmla="*/ 56 h 169"/>
                  <a:gd name="T86" fmla="*/ 33 w 171"/>
                  <a:gd name="T87" fmla="*/ 51 h 169"/>
                  <a:gd name="T88" fmla="*/ 39 w 171"/>
                  <a:gd name="T89" fmla="*/ 45 h 169"/>
                  <a:gd name="T90" fmla="*/ 45 w 171"/>
                  <a:gd name="T91" fmla="*/ 40 h 169"/>
                  <a:gd name="T92" fmla="*/ 46 w 171"/>
                  <a:gd name="T93" fmla="*/ 40 h 169"/>
                  <a:gd name="T94" fmla="*/ 46 w 171"/>
                  <a:gd name="T95" fmla="*/ 39 h 169"/>
                  <a:gd name="T96" fmla="*/ 51 w 171"/>
                  <a:gd name="T97" fmla="*/ 34 h 169"/>
                  <a:gd name="T98" fmla="*/ 52 w 171"/>
                  <a:gd name="T99" fmla="*/ 34 h 169"/>
                  <a:gd name="T100" fmla="*/ 52 w 171"/>
                  <a:gd name="T101" fmla="*/ 34 h 169"/>
                  <a:gd name="T102" fmla="*/ 57 w 171"/>
                  <a:gd name="T103" fmla="*/ 29 h 169"/>
                  <a:gd name="T104" fmla="*/ 57 w 171"/>
                  <a:gd name="T105" fmla="*/ 28 h 169"/>
                  <a:gd name="T106" fmla="*/ 57 w 171"/>
                  <a:gd name="T107" fmla="*/ 28 h 169"/>
                  <a:gd name="T108" fmla="*/ 51 w 171"/>
                  <a:gd name="T109" fmla="*/ 22 h 169"/>
                  <a:gd name="T110" fmla="*/ 51 w 171"/>
                  <a:gd name="T111" fmla="*/ 21 h 169"/>
                  <a:gd name="T112" fmla="*/ 50 w 171"/>
                  <a:gd name="T113" fmla="*/ 21 h 169"/>
                  <a:gd name="T114" fmla="*/ 43 w 171"/>
                  <a:gd name="T115" fmla="*/ 14 h 169"/>
                  <a:gd name="T116" fmla="*/ 36 w 171"/>
                  <a:gd name="T117" fmla="*/ 7 h 169"/>
                  <a:gd name="T118" fmla="*/ 36 w 171"/>
                  <a:gd name="T119" fmla="*/ 7 h 169"/>
                  <a:gd name="T120" fmla="*/ 36 w 171"/>
                  <a:gd name="T121" fmla="*/ 7 h 169"/>
                  <a:gd name="T122" fmla="*/ 30 w 171"/>
                  <a:gd name="T123" fmla="*/ 0 h 169"/>
                  <a:gd name="T124" fmla="*/ 29 w 171"/>
                  <a:gd name="T125" fmla="*/ 0 h 169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71"/>
                  <a:gd name="T190" fmla="*/ 0 h 169"/>
                  <a:gd name="T191" fmla="*/ 171 w 171"/>
                  <a:gd name="T192" fmla="*/ 169 h 169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71" h="169">
                    <a:moveTo>
                      <a:pt x="88" y="0"/>
                    </a:moveTo>
                    <a:lnTo>
                      <a:pt x="88" y="1"/>
                    </a:lnTo>
                    <a:lnTo>
                      <a:pt x="72" y="16"/>
                    </a:lnTo>
                    <a:lnTo>
                      <a:pt x="56" y="31"/>
                    </a:lnTo>
                    <a:lnTo>
                      <a:pt x="53" y="31"/>
                    </a:lnTo>
                    <a:lnTo>
                      <a:pt x="53" y="33"/>
                    </a:lnTo>
                    <a:lnTo>
                      <a:pt x="37" y="48"/>
                    </a:lnTo>
                    <a:lnTo>
                      <a:pt x="34" y="48"/>
                    </a:lnTo>
                    <a:lnTo>
                      <a:pt x="34" y="50"/>
                    </a:lnTo>
                    <a:lnTo>
                      <a:pt x="28" y="56"/>
                    </a:lnTo>
                    <a:lnTo>
                      <a:pt x="88" y="56"/>
                    </a:lnTo>
                    <a:lnTo>
                      <a:pt x="94" y="64"/>
                    </a:lnTo>
                    <a:lnTo>
                      <a:pt x="104" y="75"/>
                    </a:lnTo>
                    <a:lnTo>
                      <a:pt x="113" y="85"/>
                    </a:lnTo>
                    <a:lnTo>
                      <a:pt x="113" y="86"/>
                    </a:lnTo>
                    <a:lnTo>
                      <a:pt x="100" y="98"/>
                    </a:lnTo>
                    <a:lnTo>
                      <a:pt x="85" y="111"/>
                    </a:lnTo>
                    <a:lnTo>
                      <a:pt x="58" y="85"/>
                    </a:lnTo>
                    <a:lnTo>
                      <a:pt x="58" y="83"/>
                    </a:lnTo>
                    <a:lnTo>
                      <a:pt x="72" y="69"/>
                    </a:lnTo>
                    <a:lnTo>
                      <a:pt x="74" y="69"/>
                    </a:lnTo>
                    <a:lnTo>
                      <a:pt x="74" y="68"/>
                    </a:lnTo>
                    <a:lnTo>
                      <a:pt x="86" y="56"/>
                    </a:lnTo>
                    <a:lnTo>
                      <a:pt x="26" y="56"/>
                    </a:lnTo>
                    <a:lnTo>
                      <a:pt x="26" y="58"/>
                    </a:lnTo>
                    <a:lnTo>
                      <a:pt x="18" y="64"/>
                    </a:lnTo>
                    <a:lnTo>
                      <a:pt x="2" y="80"/>
                    </a:lnTo>
                    <a:lnTo>
                      <a:pt x="0" y="80"/>
                    </a:lnTo>
                    <a:lnTo>
                      <a:pt x="13" y="93"/>
                    </a:lnTo>
                    <a:lnTo>
                      <a:pt x="13" y="96"/>
                    </a:lnTo>
                    <a:lnTo>
                      <a:pt x="14" y="96"/>
                    </a:lnTo>
                    <a:lnTo>
                      <a:pt x="26" y="109"/>
                    </a:lnTo>
                    <a:lnTo>
                      <a:pt x="40" y="122"/>
                    </a:lnTo>
                    <a:lnTo>
                      <a:pt x="40" y="125"/>
                    </a:lnTo>
                    <a:lnTo>
                      <a:pt x="41" y="125"/>
                    </a:lnTo>
                    <a:lnTo>
                      <a:pt x="54" y="138"/>
                    </a:lnTo>
                    <a:lnTo>
                      <a:pt x="54" y="140"/>
                    </a:lnTo>
                    <a:lnTo>
                      <a:pt x="56" y="140"/>
                    </a:lnTo>
                    <a:lnTo>
                      <a:pt x="68" y="153"/>
                    </a:lnTo>
                    <a:lnTo>
                      <a:pt x="81" y="166"/>
                    </a:lnTo>
                    <a:lnTo>
                      <a:pt x="81" y="169"/>
                    </a:lnTo>
                    <a:lnTo>
                      <a:pt x="84" y="169"/>
                    </a:lnTo>
                    <a:lnTo>
                      <a:pt x="84" y="168"/>
                    </a:lnTo>
                    <a:lnTo>
                      <a:pt x="100" y="153"/>
                    </a:lnTo>
                    <a:lnTo>
                      <a:pt x="118" y="136"/>
                    </a:lnTo>
                    <a:lnTo>
                      <a:pt x="134" y="121"/>
                    </a:lnTo>
                    <a:lnTo>
                      <a:pt x="137" y="121"/>
                    </a:lnTo>
                    <a:lnTo>
                      <a:pt x="137" y="119"/>
                    </a:lnTo>
                    <a:lnTo>
                      <a:pt x="153" y="104"/>
                    </a:lnTo>
                    <a:lnTo>
                      <a:pt x="156" y="104"/>
                    </a:lnTo>
                    <a:lnTo>
                      <a:pt x="156" y="102"/>
                    </a:lnTo>
                    <a:lnTo>
                      <a:pt x="171" y="88"/>
                    </a:lnTo>
                    <a:lnTo>
                      <a:pt x="171" y="85"/>
                    </a:lnTo>
                    <a:lnTo>
                      <a:pt x="170" y="85"/>
                    </a:lnTo>
                    <a:lnTo>
                      <a:pt x="152" y="67"/>
                    </a:lnTo>
                    <a:lnTo>
                      <a:pt x="152" y="64"/>
                    </a:lnTo>
                    <a:lnTo>
                      <a:pt x="150" y="64"/>
                    </a:lnTo>
                    <a:lnTo>
                      <a:pt x="130" y="43"/>
                    </a:lnTo>
                    <a:lnTo>
                      <a:pt x="109" y="22"/>
                    </a:lnTo>
                    <a:lnTo>
                      <a:pt x="109" y="20"/>
                    </a:lnTo>
                    <a:lnTo>
                      <a:pt x="108" y="20"/>
                    </a:lnTo>
                    <a:lnTo>
                      <a:pt x="89" y="0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EFE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12" name="Freeform 2288"/>
              <p:cNvSpPr>
                <a:spLocks/>
              </p:cNvSpPr>
              <p:nvPr/>
            </p:nvSpPr>
            <p:spPr bwMode="auto">
              <a:xfrm>
                <a:off x="3442" y="1347"/>
                <a:ext cx="19" cy="19"/>
              </a:xfrm>
              <a:custGeom>
                <a:avLst/>
                <a:gdLst>
                  <a:gd name="T0" fmla="*/ 10 w 58"/>
                  <a:gd name="T1" fmla="*/ 0 h 58"/>
                  <a:gd name="T2" fmla="*/ 10 w 58"/>
                  <a:gd name="T3" fmla="*/ 0 h 58"/>
                  <a:gd name="T4" fmla="*/ 6 w 58"/>
                  <a:gd name="T5" fmla="*/ 4 h 58"/>
                  <a:gd name="T6" fmla="*/ 0 w 58"/>
                  <a:gd name="T7" fmla="*/ 9 h 58"/>
                  <a:gd name="T8" fmla="*/ 0 w 58"/>
                  <a:gd name="T9" fmla="*/ 9 h 58"/>
                  <a:gd name="T10" fmla="*/ 9 w 58"/>
                  <a:gd name="T11" fmla="*/ 18 h 58"/>
                  <a:gd name="T12" fmla="*/ 9 w 58"/>
                  <a:gd name="T13" fmla="*/ 19 h 58"/>
                  <a:gd name="T14" fmla="*/ 10 w 58"/>
                  <a:gd name="T15" fmla="*/ 19 h 58"/>
                  <a:gd name="T16" fmla="*/ 10 w 58"/>
                  <a:gd name="T17" fmla="*/ 18 h 58"/>
                  <a:gd name="T18" fmla="*/ 14 w 58"/>
                  <a:gd name="T19" fmla="*/ 15 h 58"/>
                  <a:gd name="T20" fmla="*/ 19 w 58"/>
                  <a:gd name="T21" fmla="*/ 10 h 58"/>
                  <a:gd name="T22" fmla="*/ 19 w 58"/>
                  <a:gd name="T23" fmla="*/ 10 h 58"/>
                  <a:gd name="T24" fmla="*/ 19 w 58"/>
                  <a:gd name="T25" fmla="*/ 10 h 58"/>
                  <a:gd name="T26" fmla="*/ 16 w 58"/>
                  <a:gd name="T27" fmla="*/ 7 h 58"/>
                  <a:gd name="T28" fmla="*/ 16 w 58"/>
                  <a:gd name="T29" fmla="*/ 6 h 58"/>
                  <a:gd name="T30" fmla="*/ 16 w 58"/>
                  <a:gd name="T31" fmla="*/ 6 h 58"/>
                  <a:gd name="T32" fmla="*/ 13 w 58"/>
                  <a:gd name="T33" fmla="*/ 4 h 58"/>
                  <a:gd name="T34" fmla="*/ 13 w 58"/>
                  <a:gd name="T35" fmla="*/ 3 h 58"/>
                  <a:gd name="T36" fmla="*/ 12 w 58"/>
                  <a:gd name="T37" fmla="*/ 3 h 58"/>
                  <a:gd name="T38" fmla="*/ 10 w 58"/>
                  <a:gd name="T39" fmla="*/ 0 h 58"/>
                  <a:gd name="T40" fmla="*/ 10 w 58"/>
                  <a:gd name="T41" fmla="*/ 0 h 5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8"/>
                  <a:gd name="T64" fmla="*/ 0 h 58"/>
                  <a:gd name="T65" fmla="*/ 58 w 58"/>
                  <a:gd name="T66" fmla="*/ 58 h 5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8" h="58">
                    <a:moveTo>
                      <a:pt x="30" y="0"/>
                    </a:moveTo>
                    <a:lnTo>
                      <a:pt x="30" y="1"/>
                    </a:lnTo>
                    <a:lnTo>
                      <a:pt x="17" y="13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28" y="56"/>
                    </a:lnTo>
                    <a:lnTo>
                      <a:pt x="28" y="58"/>
                    </a:lnTo>
                    <a:lnTo>
                      <a:pt x="30" y="58"/>
                    </a:lnTo>
                    <a:lnTo>
                      <a:pt x="30" y="56"/>
                    </a:lnTo>
                    <a:lnTo>
                      <a:pt x="44" y="45"/>
                    </a:lnTo>
                    <a:lnTo>
                      <a:pt x="58" y="31"/>
                    </a:lnTo>
                    <a:lnTo>
                      <a:pt x="58" y="29"/>
                    </a:lnTo>
                    <a:lnTo>
                      <a:pt x="57" y="29"/>
                    </a:lnTo>
                    <a:lnTo>
                      <a:pt x="49" y="21"/>
                    </a:lnTo>
                    <a:lnTo>
                      <a:pt x="49" y="18"/>
                    </a:lnTo>
                    <a:lnTo>
                      <a:pt x="48" y="18"/>
                    </a:lnTo>
                    <a:lnTo>
                      <a:pt x="40" y="11"/>
                    </a:lnTo>
                    <a:lnTo>
                      <a:pt x="40" y="8"/>
                    </a:lnTo>
                    <a:lnTo>
                      <a:pt x="38" y="8"/>
                    </a:lnTo>
                    <a:lnTo>
                      <a:pt x="32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8F8F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13" name="Rectangle 2289"/>
              <p:cNvSpPr>
                <a:spLocks noChangeArrowheads="1"/>
              </p:cNvSpPr>
              <p:nvPr/>
            </p:nvSpPr>
            <p:spPr bwMode="auto">
              <a:xfrm>
                <a:off x="3313" y="1268"/>
                <a:ext cx="397" cy="295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14" name="Rectangle 2290"/>
              <p:cNvSpPr>
                <a:spLocks noChangeArrowheads="1"/>
              </p:cNvSpPr>
              <p:nvPr/>
            </p:nvSpPr>
            <p:spPr bwMode="auto">
              <a:xfrm>
                <a:off x="3313" y="1267"/>
                <a:ext cx="398" cy="295"/>
              </a:xfrm>
              <a:prstGeom prst="rect">
                <a:avLst/>
              </a:prstGeom>
              <a:solidFill>
                <a:srgbClr val="C0C0C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15" name="Freeform 2291"/>
              <p:cNvSpPr>
                <a:spLocks/>
              </p:cNvSpPr>
              <p:nvPr/>
            </p:nvSpPr>
            <p:spPr bwMode="auto">
              <a:xfrm>
                <a:off x="3311" y="1265"/>
                <a:ext cx="402" cy="300"/>
              </a:xfrm>
              <a:custGeom>
                <a:avLst/>
                <a:gdLst>
                  <a:gd name="T0" fmla="*/ 0 w 1207"/>
                  <a:gd name="T1" fmla="*/ 0 h 899"/>
                  <a:gd name="T2" fmla="*/ 0 w 1207"/>
                  <a:gd name="T3" fmla="*/ 300 h 899"/>
                  <a:gd name="T4" fmla="*/ 402 w 1207"/>
                  <a:gd name="T5" fmla="*/ 300 h 899"/>
                  <a:gd name="T6" fmla="*/ 402 w 1207"/>
                  <a:gd name="T7" fmla="*/ 0 h 899"/>
                  <a:gd name="T8" fmla="*/ 0 w 1207"/>
                  <a:gd name="T9" fmla="*/ 0 h 899"/>
                  <a:gd name="T10" fmla="*/ 5 w 1207"/>
                  <a:gd name="T11" fmla="*/ 5 h 899"/>
                  <a:gd name="T12" fmla="*/ 397 w 1207"/>
                  <a:gd name="T13" fmla="*/ 5 h 899"/>
                  <a:gd name="T14" fmla="*/ 397 w 1207"/>
                  <a:gd name="T15" fmla="*/ 295 h 899"/>
                  <a:gd name="T16" fmla="*/ 5 w 1207"/>
                  <a:gd name="T17" fmla="*/ 295 h 899"/>
                  <a:gd name="T18" fmla="*/ 5 w 1207"/>
                  <a:gd name="T19" fmla="*/ 5 h 899"/>
                  <a:gd name="T20" fmla="*/ 0 w 1207"/>
                  <a:gd name="T21" fmla="*/ 0 h 89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207"/>
                  <a:gd name="T34" fmla="*/ 0 h 899"/>
                  <a:gd name="T35" fmla="*/ 1207 w 1207"/>
                  <a:gd name="T36" fmla="*/ 899 h 89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207" h="899">
                    <a:moveTo>
                      <a:pt x="0" y="0"/>
                    </a:moveTo>
                    <a:lnTo>
                      <a:pt x="0" y="899"/>
                    </a:lnTo>
                    <a:lnTo>
                      <a:pt x="1207" y="899"/>
                    </a:lnTo>
                    <a:lnTo>
                      <a:pt x="1207" y="0"/>
                    </a:lnTo>
                    <a:lnTo>
                      <a:pt x="0" y="0"/>
                    </a:lnTo>
                    <a:lnTo>
                      <a:pt x="16" y="15"/>
                    </a:lnTo>
                    <a:lnTo>
                      <a:pt x="1191" y="15"/>
                    </a:lnTo>
                    <a:lnTo>
                      <a:pt x="1191" y="883"/>
                    </a:lnTo>
                    <a:lnTo>
                      <a:pt x="16" y="883"/>
                    </a:lnTo>
                    <a:lnTo>
                      <a:pt x="16" y="1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16" name="Rectangle 2292"/>
              <p:cNvSpPr>
                <a:spLocks noChangeArrowheads="1"/>
              </p:cNvSpPr>
              <p:nvPr/>
            </p:nvSpPr>
            <p:spPr bwMode="auto">
              <a:xfrm>
                <a:off x="3312" y="1308"/>
                <a:ext cx="396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17" name="Rectangle 2293"/>
              <p:cNvSpPr>
                <a:spLocks noChangeArrowheads="1"/>
              </p:cNvSpPr>
              <p:nvPr/>
            </p:nvSpPr>
            <p:spPr bwMode="auto">
              <a:xfrm>
                <a:off x="3312" y="1472"/>
                <a:ext cx="397" cy="5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18" name="Rectangle 2294"/>
              <p:cNvSpPr>
                <a:spLocks noChangeArrowheads="1"/>
              </p:cNvSpPr>
              <p:nvPr/>
            </p:nvSpPr>
            <p:spPr bwMode="auto">
              <a:xfrm>
                <a:off x="3351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19" name="Rectangle 2295"/>
              <p:cNvSpPr>
                <a:spLocks noChangeArrowheads="1"/>
              </p:cNvSpPr>
              <p:nvPr/>
            </p:nvSpPr>
            <p:spPr bwMode="auto">
              <a:xfrm>
                <a:off x="3391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0" name="Rectangle 2296"/>
              <p:cNvSpPr>
                <a:spLocks noChangeArrowheads="1"/>
              </p:cNvSpPr>
              <p:nvPr/>
            </p:nvSpPr>
            <p:spPr bwMode="auto">
              <a:xfrm>
                <a:off x="3430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1" name="Rectangle 2297"/>
              <p:cNvSpPr>
                <a:spLocks noChangeArrowheads="1"/>
              </p:cNvSpPr>
              <p:nvPr/>
            </p:nvSpPr>
            <p:spPr bwMode="auto">
              <a:xfrm>
                <a:off x="3471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2" name="Rectangle 2298"/>
              <p:cNvSpPr>
                <a:spLocks noChangeArrowheads="1"/>
              </p:cNvSpPr>
              <p:nvPr/>
            </p:nvSpPr>
            <p:spPr bwMode="auto">
              <a:xfrm>
                <a:off x="3549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3" name="Rectangle 2299"/>
              <p:cNvSpPr>
                <a:spLocks noChangeArrowheads="1"/>
              </p:cNvSpPr>
              <p:nvPr/>
            </p:nvSpPr>
            <p:spPr bwMode="auto">
              <a:xfrm>
                <a:off x="3589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4" name="Rectangle 2300"/>
              <p:cNvSpPr>
                <a:spLocks noChangeArrowheads="1"/>
              </p:cNvSpPr>
              <p:nvPr/>
            </p:nvSpPr>
            <p:spPr bwMode="auto">
              <a:xfrm>
                <a:off x="3629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5" name="Rectangle 2301"/>
              <p:cNvSpPr>
                <a:spLocks noChangeArrowheads="1"/>
              </p:cNvSpPr>
              <p:nvPr/>
            </p:nvSpPr>
            <p:spPr bwMode="auto">
              <a:xfrm>
                <a:off x="3669" y="1311"/>
                <a:ext cx="5" cy="163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6" name="Rectangle 2302"/>
              <p:cNvSpPr>
                <a:spLocks noChangeArrowheads="1"/>
              </p:cNvSpPr>
              <p:nvPr/>
            </p:nvSpPr>
            <p:spPr bwMode="auto">
              <a:xfrm>
                <a:off x="3283" y="1289"/>
                <a:ext cx="23" cy="9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27" name="Freeform 2303"/>
              <p:cNvSpPr>
                <a:spLocks/>
              </p:cNvSpPr>
              <p:nvPr/>
            </p:nvSpPr>
            <p:spPr bwMode="auto">
              <a:xfrm>
                <a:off x="3271" y="1276"/>
                <a:ext cx="35" cy="35"/>
              </a:xfrm>
              <a:custGeom>
                <a:avLst/>
                <a:gdLst>
                  <a:gd name="T0" fmla="*/ 0 w 105"/>
                  <a:gd name="T1" fmla="*/ 0 h 103"/>
                  <a:gd name="T2" fmla="*/ 35 w 105"/>
                  <a:gd name="T3" fmla="*/ 18 h 103"/>
                  <a:gd name="T4" fmla="*/ 0 w 105"/>
                  <a:gd name="T5" fmla="*/ 35 h 103"/>
                  <a:gd name="T6" fmla="*/ 0 w 105"/>
                  <a:gd name="T7" fmla="*/ 0 h 10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5"/>
                  <a:gd name="T13" fmla="*/ 0 h 103"/>
                  <a:gd name="T14" fmla="*/ 105 w 105"/>
                  <a:gd name="T15" fmla="*/ 103 h 10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5" h="103">
                    <a:moveTo>
                      <a:pt x="0" y="0"/>
                    </a:moveTo>
                    <a:lnTo>
                      <a:pt x="105" y="52"/>
                    </a:lnTo>
                    <a:lnTo>
                      <a:pt x="0" y="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28" name="Freeform 2304"/>
              <p:cNvSpPr>
                <a:spLocks/>
              </p:cNvSpPr>
              <p:nvPr/>
            </p:nvSpPr>
            <p:spPr bwMode="auto">
              <a:xfrm>
                <a:off x="3266" y="1269"/>
                <a:ext cx="49" cy="49"/>
              </a:xfrm>
              <a:custGeom>
                <a:avLst/>
                <a:gdLst>
                  <a:gd name="T0" fmla="*/ 9 w 147"/>
                  <a:gd name="T1" fmla="*/ 14 h 145"/>
                  <a:gd name="T2" fmla="*/ 30 w 147"/>
                  <a:gd name="T3" fmla="*/ 25 h 145"/>
                  <a:gd name="T4" fmla="*/ 9 w 147"/>
                  <a:gd name="T5" fmla="*/ 35 h 145"/>
                  <a:gd name="T6" fmla="*/ 9 w 147"/>
                  <a:gd name="T7" fmla="*/ 14 h 145"/>
                  <a:gd name="T8" fmla="*/ 0 w 147"/>
                  <a:gd name="T9" fmla="*/ 0 h 145"/>
                  <a:gd name="T10" fmla="*/ 0 w 147"/>
                  <a:gd name="T11" fmla="*/ 49 h 145"/>
                  <a:gd name="T12" fmla="*/ 49 w 147"/>
                  <a:gd name="T13" fmla="*/ 25 h 145"/>
                  <a:gd name="T14" fmla="*/ 0 w 147"/>
                  <a:gd name="T15" fmla="*/ 0 h 145"/>
                  <a:gd name="T16" fmla="*/ 9 w 147"/>
                  <a:gd name="T17" fmla="*/ 14 h 1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"/>
                  <a:gd name="T28" fmla="*/ 0 h 145"/>
                  <a:gd name="T29" fmla="*/ 147 w 147"/>
                  <a:gd name="T30" fmla="*/ 145 h 1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" h="145">
                    <a:moveTo>
                      <a:pt x="26" y="42"/>
                    </a:moveTo>
                    <a:lnTo>
                      <a:pt x="89" y="73"/>
                    </a:lnTo>
                    <a:lnTo>
                      <a:pt x="26" y="103"/>
                    </a:lnTo>
                    <a:lnTo>
                      <a:pt x="26" y="42"/>
                    </a:lnTo>
                    <a:lnTo>
                      <a:pt x="0" y="0"/>
                    </a:lnTo>
                    <a:lnTo>
                      <a:pt x="0" y="145"/>
                    </a:lnTo>
                    <a:lnTo>
                      <a:pt x="147" y="73"/>
                    </a:lnTo>
                    <a:lnTo>
                      <a:pt x="0" y="0"/>
                    </a:lnTo>
                    <a:lnTo>
                      <a:pt x="26" y="4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29" name="Freeform 2305"/>
              <p:cNvSpPr>
                <a:spLocks/>
              </p:cNvSpPr>
              <p:nvPr/>
            </p:nvSpPr>
            <p:spPr bwMode="auto">
              <a:xfrm>
                <a:off x="2839" y="3547"/>
                <a:ext cx="15" cy="15"/>
              </a:xfrm>
              <a:custGeom>
                <a:avLst/>
                <a:gdLst>
                  <a:gd name="T0" fmla="*/ 0 w 43"/>
                  <a:gd name="T1" fmla="*/ 0 h 47"/>
                  <a:gd name="T2" fmla="*/ 1 w 43"/>
                  <a:gd name="T3" fmla="*/ 2 h 47"/>
                  <a:gd name="T4" fmla="*/ 1 w 43"/>
                  <a:gd name="T5" fmla="*/ 2 h 47"/>
                  <a:gd name="T6" fmla="*/ 1 w 43"/>
                  <a:gd name="T7" fmla="*/ 3 h 47"/>
                  <a:gd name="T8" fmla="*/ 1 w 43"/>
                  <a:gd name="T9" fmla="*/ 3 h 47"/>
                  <a:gd name="T10" fmla="*/ 1 w 43"/>
                  <a:gd name="T11" fmla="*/ 4 h 47"/>
                  <a:gd name="T12" fmla="*/ 2 w 43"/>
                  <a:gd name="T13" fmla="*/ 4 h 47"/>
                  <a:gd name="T14" fmla="*/ 2 w 43"/>
                  <a:gd name="T15" fmla="*/ 6 h 47"/>
                  <a:gd name="T16" fmla="*/ 3 w 43"/>
                  <a:gd name="T17" fmla="*/ 6 h 47"/>
                  <a:gd name="T18" fmla="*/ 3 w 43"/>
                  <a:gd name="T19" fmla="*/ 9 h 47"/>
                  <a:gd name="T20" fmla="*/ 4 w 43"/>
                  <a:gd name="T21" fmla="*/ 9 h 47"/>
                  <a:gd name="T22" fmla="*/ 4 w 43"/>
                  <a:gd name="T23" fmla="*/ 11 h 47"/>
                  <a:gd name="T24" fmla="*/ 5 w 43"/>
                  <a:gd name="T25" fmla="*/ 11 h 47"/>
                  <a:gd name="T26" fmla="*/ 5 w 43"/>
                  <a:gd name="T27" fmla="*/ 14 h 47"/>
                  <a:gd name="T28" fmla="*/ 6 w 43"/>
                  <a:gd name="T29" fmla="*/ 14 h 47"/>
                  <a:gd name="T30" fmla="*/ 6 w 43"/>
                  <a:gd name="T31" fmla="*/ 15 h 47"/>
                  <a:gd name="T32" fmla="*/ 13 w 43"/>
                  <a:gd name="T33" fmla="*/ 15 h 47"/>
                  <a:gd name="T34" fmla="*/ 13 w 43"/>
                  <a:gd name="T35" fmla="*/ 12 h 47"/>
                  <a:gd name="T36" fmla="*/ 14 w 43"/>
                  <a:gd name="T37" fmla="*/ 12 h 47"/>
                  <a:gd name="T38" fmla="*/ 14 w 43"/>
                  <a:gd name="T39" fmla="*/ 9 h 47"/>
                  <a:gd name="T40" fmla="*/ 14 w 43"/>
                  <a:gd name="T41" fmla="*/ 9 h 47"/>
                  <a:gd name="T42" fmla="*/ 14 w 43"/>
                  <a:gd name="T43" fmla="*/ 6 h 47"/>
                  <a:gd name="T44" fmla="*/ 15 w 43"/>
                  <a:gd name="T45" fmla="*/ 6 h 47"/>
                  <a:gd name="T46" fmla="*/ 15 w 43"/>
                  <a:gd name="T47" fmla="*/ 0 h 47"/>
                  <a:gd name="T48" fmla="*/ 0 w 43"/>
                  <a:gd name="T49" fmla="*/ 0 h 4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3"/>
                  <a:gd name="T76" fmla="*/ 0 h 47"/>
                  <a:gd name="T77" fmla="*/ 43 w 43"/>
                  <a:gd name="T78" fmla="*/ 47 h 4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3" h="47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4" y="12"/>
                    </a:lnTo>
                    <a:lnTo>
                      <a:pt x="6" y="12"/>
                    </a:lnTo>
                    <a:lnTo>
                      <a:pt x="7" y="20"/>
                    </a:lnTo>
                    <a:lnTo>
                      <a:pt x="8" y="20"/>
                    </a:lnTo>
                    <a:lnTo>
                      <a:pt x="10" y="28"/>
                    </a:lnTo>
                    <a:lnTo>
                      <a:pt x="11" y="28"/>
                    </a:lnTo>
                    <a:lnTo>
                      <a:pt x="12" y="36"/>
                    </a:lnTo>
                    <a:lnTo>
                      <a:pt x="14" y="36"/>
                    </a:lnTo>
                    <a:lnTo>
                      <a:pt x="15" y="43"/>
                    </a:lnTo>
                    <a:lnTo>
                      <a:pt x="16" y="43"/>
                    </a:lnTo>
                    <a:lnTo>
                      <a:pt x="16" y="47"/>
                    </a:lnTo>
                    <a:lnTo>
                      <a:pt x="38" y="47"/>
                    </a:lnTo>
                    <a:lnTo>
                      <a:pt x="38" y="38"/>
                    </a:lnTo>
                    <a:lnTo>
                      <a:pt x="39" y="38"/>
                    </a:lnTo>
                    <a:lnTo>
                      <a:pt x="39" y="29"/>
                    </a:lnTo>
                    <a:lnTo>
                      <a:pt x="40" y="29"/>
                    </a:lnTo>
                    <a:lnTo>
                      <a:pt x="40" y="20"/>
                    </a:lnTo>
                    <a:lnTo>
                      <a:pt x="42" y="20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0" name="Freeform 2306"/>
              <p:cNvSpPr>
                <a:spLocks/>
              </p:cNvSpPr>
              <p:nvPr/>
            </p:nvSpPr>
            <p:spPr bwMode="auto">
              <a:xfrm>
                <a:off x="2826" y="3547"/>
                <a:ext cx="19" cy="15"/>
              </a:xfrm>
              <a:custGeom>
                <a:avLst/>
                <a:gdLst>
                  <a:gd name="T0" fmla="*/ 0 w 59"/>
                  <a:gd name="T1" fmla="*/ 0 h 47"/>
                  <a:gd name="T2" fmla="*/ 0 w 59"/>
                  <a:gd name="T3" fmla="*/ 1 h 47"/>
                  <a:gd name="T4" fmla="*/ 1 w 59"/>
                  <a:gd name="T5" fmla="*/ 1 h 47"/>
                  <a:gd name="T6" fmla="*/ 1 w 59"/>
                  <a:gd name="T7" fmla="*/ 4 h 47"/>
                  <a:gd name="T8" fmla="*/ 1 w 59"/>
                  <a:gd name="T9" fmla="*/ 4 h 47"/>
                  <a:gd name="T10" fmla="*/ 2 w 59"/>
                  <a:gd name="T11" fmla="*/ 6 h 47"/>
                  <a:gd name="T12" fmla="*/ 2 w 59"/>
                  <a:gd name="T13" fmla="*/ 6 h 47"/>
                  <a:gd name="T14" fmla="*/ 2 w 59"/>
                  <a:gd name="T15" fmla="*/ 7 h 47"/>
                  <a:gd name="T16" fmla="*/ 3 w 59"/>
                  <a:gd name="T17" fmla="*/ 7 h 47"/>
                  <a:gd name="T18" fmla="*/ 3 w 59"/>
                  <a:gd name="T19" fmla="*/ 8 h 47"/>
                  <a:gd name="T20" fmla="*/ 3 w 59"/>
                  <a:gd name="T21" fmla="*/ 8 h 47"/>
                  <a:gd name="T22" fmla="*/ 4 w 59"/>
                  <a:gd name="T23" fmla="*/ 11 h 47"/>
                  <a:gd name="T24" fmla="*/ 4 w 59"/>
                  <a:gd name="T25" fmla="*/ 11 h 47"/>
                  <a:gd name="T26" fmla="*/ 5 w 59"/>
                  <a:gd name="T27" fmla="*/ 13 h 47"/>
                  <a:gd name="T28" fmla="*/ 5 w 59"/>
                  <a:gd name="T29" fmla="*/ 13 h 47"/>
                  <a:gd name="T30" fmla="*/ 5 w 59"/>
                  <a:gd name="T31" fmla="*/ 14 h 47"/>
                  <a:gd name="T32" fmla="*/ 5 w 59"/>
                  <a:gd name="T33" fmla="*/ 14 h 47"/>
                  <a:gd name="T34" fmla="*/ 5 w 59"/>
                  <a:gd name="T35" fmla="*/ 15 h 47"/>
                  <a:gd name="T36" fmla="*/ 19 w 59"/>
                  <a:gd name="T37" fmla="*/ 15 h 47"/>
                  <a:gd name="T38" fmla="*/ 18 w 59"/>
                  <a:gd name="T39" fmla="*/ 13 h 47"/>
                  <a:gd name="T40" fmla="*/ 18 w 59"/>
                  <a:gd name="T41" fmla="*/ 13 h 47"/>
                  <a:gd name="T42" fmla="*/ 18 w 59"/>
                  <a:gd name="T43" fmla="*/ 10 h 47"/>
                  <a:gd name="T44" fmla="*/ 17 w 59"/>
                  <a:gd name="T45" fmla="*/ 10 h 47"/>
                  <a:gd name="T46" fmla="*/ 17 w 59"/>
                  <a:gd name="T47" fmla="*/ 8 h 47"/>
                  <a:gd name="T48" fmla="*/ 16 w 59"/>
                  <a:gd name="T49" fmla="*/ 8 h 47"/>
                  <a:gd name="T50" fmla="*/ 16 w 59"/>
                  <a:gd name="T51" fmla="*/ 5 h 47"/>
                  <a:gd name="T52" fmla="*/ 15 w 59"/>
                  <a:gd name="T53" fmla="*/ 5 h 47"/>
                  <a:gd name="T54" fmla="*/ 15 w 59"/>
                  <a:gd name="T55" fmla="*/ 4 h 47"/>
                  <a:gd name="T56" fmla="*/ 15 w 59"/>
                  <a:gd name="T57" fmla="*/ 4 h 47"/>
                  <a:gd name="T58" fmla="*/ 15 w 59"/>
                  <a:gd name="T59" fmla="*/ 3 h 47"/>
                  <a:gd name="T60" fmla="*/ 14 w 59"/>
                  <a:gd name="T61" fmla="*/ 3 h 47"/>
                  <a:gd name="T62" fmla="*/ 14 w 59"/>
                  <a:gd name="T63" fmla="*/ 1 h 47"/>
                  <a:gd name="T64" fmla="*/ 14 w 59"/>
                  <a:gd name="T65" fmla="*/ 1 h 47"/>
                  <a:gd name="T66" fmla="*/ 14 w 59"/>
                  <a:gd name="T67" fmla="*/ 0 h 47"/>
                  <a:gd name="T68" fmla="*/ 0 w 59"/>
                  <a:gd name="T69" fmla="*/ 0 h 4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9"/>
                  <a:gd name="T106" fmla="*/ 0 h 47"/>
                  <a:gd name="T107" fmla="*/ 59 w 59"/>
                  <a:gd name="T108" fmla="*/ 47 h 4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9" h="47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7" y="22"/>
                    </a:lnTo>
                    <a:lnTo>
                      <a:pt x="8" y="22"/>
                    </a:lnTo>
                    <a:lnTo>
                      <a:pt x="8" y="25"/>
                    </a:lnTo>
                    <a:lnTo>
                      <a:pt x="10" y="25"/>
                    </a:lnTo>
                    <a:lnTo>
                      <a:pt x="11" y="33"/>
                    </a:lnTo>
                    <a:lnTo>
                      <a:pt x="12" y="33"/>
                    </a:lnTo>
                    <a:lnTo>
                      <a:pt x="14" y="41"/>
                    </a:lnTo>
                    <a:lnTo>
                      <a:pt x="15" y="41"/>
                    </a:lnTo>
                    <a:lnTo>
                      <a:pt x="15" y="45"/>
                    </a:lnTo>
                    <a:lnTo>
                      <a:pt x="16" y="45"/>
                    </a:lnTo>
                    <a:lnTo>
                      <a:pt x="16" y="47"/>
                    </a:lnTo>
                    <a:lnTo>
                      <a:pt x="59" y="47"/>
                    </a:lnTo>
                    <a:lnTo>
                      <a:pt x="57" y="40"/>
                    </a:lnTo>
                    <a:lnTo>
                      <a:pt x="56" y="40"/>
                    </a:lnTo>
                    <a:lnTo>
                      <a:pt x="55" y="32"/>
                    </a:lnTo>
                    <a:lnTo>
                      <a:pt x="53" y="32"/>
                    </a:lnTo>
                    <a:lnTo>
                      <a:pt x="52" y="24"/>
                    </a:lnTo>
                    <a:lnTo>
                      <a:pt x="51" y="24"/>
                    </a:lnTo>
                    <a:lnTo>
                      <a:pt x="49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5" y="9"/>
                    </a:lnTo>
                    <a:lnTo>
                      <a:pt x="44" y="2"/>
                    </a:lnTo>
                    <a:lnTo>
                      <a:pt x="43" y="2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3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1" name="Freeform 2307"/>
              <p:cNvSpPr>
                <a:spLocks/>
              </p:cNvSpPr>
              <p:nvPr/>
            </p:nvSpPr>
            <p:spPr bwMode="auto">
              <a:xfrm>
                <a:off x="2812" y="3547"/>
                <a:ext cx="20" cy="15"/>
              </a:xfrm>
              <a:custGeom>
                <a:avLst/>
                <a:gdLst>
                  <a:gd name="T0" fmla="*/ 0 w 60"/>
                  <a:gd name="T1" fmla="*/ 0 h 47"/>
                  <a:gd name="T2" fmla="*/ 0 w 60"/>
                  <a:gd name="T3" fmla="*/ 3 h 47"/>
                  <a:gd name="T4" fmla="*/ 1 w 60"/>
                  <a:gd name="T5" fmla="*/ 3 h 47"/>
                  <a:gd name="T6" fmla="*/ 1 w 60"/>
                  <a:gd name="T7" fmla="*/ 4 h 47"/>
                  <a:gd name="T8" fmla="*/ 1 w 60"/>
                  <a:gd name="T9" fmla="*/ 4 h 47"/>
                  <a:gd name="T10" fmla="*/ 2 w 60"/>
                  <a:gd name="T11" fmla="*/ 6 h 47"/>
                  <a:gd name="T12" fmla="*/ 2 w 60"/>
                  <a:gd name="T13" fmla="*/ 6 h 47"/>
                  <a:gd name="T14" fmla="*/ 3 w 60"/>
                  <a:gd name="T15" fmla="*/ 8 h 47"/>
                  <a:gd name="T16" fmla="*/ 3 w 60"/>
                  <a:gd name="T17" fmla="*/ 8 h 47"/>
                  <a:gd name="T18" fmla="*/ 3 w 60"/>
                  <a:gd name="T19" fmla="*/ 11 h 47"/>
                  <a:gd name="T20" fmla="*/ 4 w 60"/>
                  <a:gd name="T21" fmla="*/ 11 h 47"/>
                  <a:gd name="T22" fmla="*/ 4 w 60"/>
                  <a:gd name="T23" fmla="*/ 13 h 47"/>
                  <a:gd name="T24" fmla="*/ 5 w 60"/>
                  <a:gd name="T25" fmla="*/ 13 h 47"/>
                  <a:gd name="T26" fmla="*/ 5 w 60"/>
                  <a:gd name="T27" fmla="*/ 15 h 47"/>
                  <a:gd name="T28" fmla="*/ 5 w 60"/>
                  <a:gd name="T29" fmla="*/ 15 h 47"/>
                  <a:gd name="T30" fmla="*/ 5 w 60"/>
                  <a:gd name="T31" fmla="*/ 15 h 47"/>
                  <a:gd name="T32" fmla="*/ 20 w 60"/>
                  <a:gd name="T33" fmla="*/ 15 h 47"/>
                  <a:gd name="T34" fmla="*/ 20 w 60"/>
                  <a:gd name="T35" fmla="*/ 14 h 47"/>
                  <a:gd name="T36" fmla="*/ 19 w 60"/>
                  <a:gd name="T37" fmla="*/ 14 h 47"/>
                  <a:gd name="T38" fmla="*/ 19 w 60"/>
                  <a:gd name="T39" fmla="*/ 12 h 47"/>
                  <a:gd name="T40" fmla="*/ 19 w 60"/>
                  <a:gd name="T41" fmla="*/ 12 h 47"/>
                  <a:gd name="T42" fmla="*/ 18 w 60"/>
                  <a:gd name="T43" fmla="*/ 9 h 47"/>
                  <a:gd name="T44" fmla="*/ 18 w 60"/>
                  <a:gd name="T45" fmla="*/ 9 h 47"/>
                  <a:gd name="T46" fmla="*/ 18 w 60"/>
                  <a:gd name="T47" fmla="*/ 8 h 47"/>
                  <a:gd name="T48" fmla="*/ 17 w 60"/>
                  <a:gd name="T49" fmla="*/ 8 h 47"/>
                  <a:gd name="T50" fmla="*/ 17 w 60"/>
                  <a:gd name="T51" fmla="*/ 7 h 47"/>
                  <a:gd name="T52" fmla="*/ 17 w 60"/>
                  <a:gd name="T53" fmla="*/ 7 h 47"/>
                  <a:gd name="T54" fmla="*/ 16 w 60"/>
                  <a:gd name="T55" fmla="*/ 5 h 47"/>
                  <a:gd name="T56" fmla="*/ 16 w 60"/>
                  <a:gd name="T57" fmla="*/ 5 h 47"/>
                  <a:gd name="T58" fmla="*/ 15 w 60"/>
                  <a:gd name="T59" fmla="*/ 2 h 47"/>
                  <a:gd name="T60" fmla="*/ 15 w 60"/>
                  <a:gd name="T61" fmla="*/ 2 h 47"/>
                  <a:gd name="T62" fmla="*/ 15 w 60"/>
                  <a:gd name="T63" fmla="*/ 1 h 47"/>
                  <a:gd name="T64" fmla="*/ 15 w 60"/>
                  <a:gd name="T65" fmla="*/ 1 h 47"/>
                  <a:gd name="T66" fmla="*/ 15 w 60"/>
                  <a:gd name="T67" fmla="*/ 0 h 47"/>
                  <a:gd name="T68" fmla="*/ 0 w 60"/>
                  <a:gd name="T69" fmla="*/ 0 h 47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60"/>
                  <a:gd name="T106" fmla="*/ 0 h 47"/>
                  <a:gd name="T107" fmla="*/ 60 w 60"/>
                  <a:gd name="T108" fmla="*/ 47 h 47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60" h="47">
                    <a:moveTo>
                      <a:pt x="0" y="0"/>
                    </a:moveTo>
                    <a:lnTo>
                      <a:pt x="1" y="8"/>
                    </a:lnTo>
                    <a:lnTo>
                      <a:pt x="2" y="8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9"/>
                    </a:lnTo>
                    <a:lnTo>
                      <a:pt x="6" y="19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3" y="42"/>
                    </a:lnTo>
                    <a:lnTo>
                      <a:pt x="14" y="42"/>
                    </a:lnTo>
                    <a:lnTo>
                      <a:pt x="14" y="46"/>
                    </a:lnTo>
                    <a:lnTo>
                      <a:pt x="16" y="46"/>
                    </a:lnTo>
                    <a:lnTo>
                      <a:pt x="16" y="47"/>
                    </a:lnTo>
                    <a:lnTo>
                      <a:pt x="60" y="47"/>
                    </a:lnTo>
                    <a:lnTo>
                      <a:pt x="60" y="45"/>
                    </a:lnTo>
                    <a:lnTo>
                      <a:pt x="58" y="45"/>
                    </a:lnTo>
                    <a:lnTo>
                      <a:pt x="57" y="37"/>
                    </a:lnTo>
                    <a:lnTo>
                      <a:pt x="56" y="37"/>
                    </a:lnTo>
                    <a:lnTo>
                      <a:pt x="54" y="29"/>
                    </a:lnTo>
                    <a:lnTo>
                      <a:pt x="53" y="29"/>
                    </a:lnTo>
                    <a:lnTo>
                      <a:pt x="53" y="25"/>
                    </a:lnTo>
                    <a:lnTo>
                      <a:pt x="52" y="25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49" y="15"/>
                    </a:lnTo>
                    <a:lnTo>
                      <a:pt x="48" y="15"/>
                    </a:lnTo>
                    <a:lnTo>
                      <a:pt x="46" y="7"/>
                    </a:lnTo>
                    <a:lnTo>
                      <a:pt x="45" y="7"/>
                    </a:lnTo>
                    <a:lnTo>
                      <a:pt x="45" y="3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2" name="Freeform 2308"/>
              <p:cNvSpPr>
                <a:spLocks/>
              </p:cNvSpPr>
              <p:nvPr/>
            </p:nvSpPr>
            <p:spPr bwMode="auto">
              <a:xfrm>
                <a:off x="2797" y="3547"/>
                <a:ext cx="20" cy="18"/>
              </a:xfrm>
              <a:custGeom>
                <a:avLst/>
                <a:gdLst>
                  <a:gd name="T0" fmla="*/ 0 w 60"/>
                  <a:gd name="T1" fmla="*/ 0 h 54"/>
                  <a:gd name="T2" fmla="*/ 0 w 60"/>
                  <a:gd name="T3" fmla="*/ 2 h 54"/>
                  <a:gd name="T4" fmla="*/ 1 w 60"/>
                  <a:gd name="T5" fmla="*/ 2 h 54"/>
                  <a:gd name="T6" fmla="*/ 1 w 60"/>
                  <a:gd name="T7" fmla="*/ 4 h 54"/>
                  <a:gd name="T8" fmla="*/ 2 w 60"/>
                  <a:gd name="T9" fmla="*/ 4 h 54"/>
                  <a:gd name="T10" fmla="*/ 2 w 60"/>
                  <a:gd name="T11" fmla="*/ 7 h 54"/>
                  <a:gd name="T12" fmla="*/ 3 w 60"/>
                  <a:gd name="T13" fmla="*/ 7 h 54"/>
                  <a:gd name="T14" fmla="*/ 3 w 60"/>
                  <a:gd name="T15" fmla="*/ 10 h 54"/>
                  <a:gd name="T16" fmla="*/ 4 w 60"/>
                  <a:gd name="T17" fmla="*/ 10 h 54"/>
                  <a:gd name="T18" fmla="*/ 4 w 60"/>
                  <a:gd name="T19" fmla="*/ 12 h 54"/>
                  <a:gd name="T20" fmla="*/ 4 w 60"/>
                  <a:gd name="T21" fmla="*/ 12 h 54"/>
                  <a:gd name="T22" fmla="*/ 5 w 60"/>
                  <a:gd name="T23" fmla="*/ 15 h 54"/>
                  <a:gd name="T24" fmla="*/ 5 w 60"/>
                  <a:gd name="T25" fmla="*/ 15 h 54"/>
                  <a:gd name="T26" fmla="*/ 5 w 60"/>
                  <a:gd name="T27" fmla="*/ 16 h 54"/>
                  <a:gd name="T28" fmla="*/ 6 w 60"/>
                  <a:gd name="T29" fmla="*/ 16 h 54"/>
                  <a:gd name="T30" fmla="*/ 6 w 60"/>
                  <a:gd name="T31" fmla="*/ 17 h 54"/>
                  <a:gd name="T32" fmla="*/ 6 w 60"/>
                  <a:gd name="T33" fmla="*/ 17 h 54"/>
                  <a:gd name="T34" fmla="*/ 6 w 60"/>
                  <a:gd name="T35" fmla="*/ 18 h 54"/>
                  <a:gd name="T36" fmla="*/ 8 w 60"/>
                  <a:gd name="T37" fmla="*/ 18 h 54"/>
                  <a:gd name="T38" fmla="*/ 8 w 60"/>
                  <a:gd name="T39" fmla="*/ 18 h 54"/>
                  <a:gd name="T40" fmla="*/ 11 w 60"/>
                  <a:gd name="T41" fmla="*/ 17 h 54"/>
                  <a:gd name="T42" fmla="*/ 11 w 60"/>
                  <a:gd name="T43" fmla="*/ 17 h 54"/>
                  <a:gd name="T44" fmla="*/ 14 w 60"/>
                  <a:gd name="T45" fmla="*/ 16 h 54"/>
                  <a:gd name="T46" fmla="*/ 14 w 60"/>
                  <a:gd name="T47" fmla="*/ 16 h 54"/>
                  <a:gd name="T48" fmla="*/ 20 w 60"/>
                  <a:gd name="T49" fmla="*/ 16 h 54"/>
                  <a:gd name="T50" fmla="*/ 20 w 60"/>
                  <a:gd name="T51" fmla="*/ 14 h 54"/>
                  <a:gd name="T52" fmla="*/ 19 w 60"/>
                  <a:gd name="T53" fmla="*/ 14 h 54"/>
                  <a:gd name="T54" fmla="*/ 19 w 60"/>
                  <a:gd name="T55" fmla="*/ 11 h 54"/>
                  <a:gd name="T56" fmla="*/ 18 w 60"/>
                  <a:gd name="T57" fmla="*/ 11 h 54"/>
                  <a:gd name="T58" fmla="*/ 18 w 60"/>
                  <a:gd name="T59" fmla="*/ 9 h 54"/>
                  <a:gd name="T60" fmla="*/ 17 w 60"/>
                  <a:gd name="T61" fmla="*/ 9 h 54"/>
                  <a:gd name="T62" fmla="*/ 17 w 60"/>
                  <a:gd name="T63" fmla="*/ 6 h 54"/>
                  <a:gd name="T64" fmla="*/ 16 w 60"/>
                  <a:gd name="T65" fmla="*/ 6 h 54"/>
                  <a:gd name="T66" fmla="*/ 16 w 60"/>
                  <a:gd name="T67" fmla="*/ 4 h 54"/>
                  <a:gd name="T68" fmla="*/ 16 w 60"/>
                  <a:gd name="T69" fmla="*/ 4 h 54"/>
                  <a:gd name="T70" fmla="*/ 16 w 60"/>
                  <a:gd name="T71" fmla="*/ 3 h 54"/>
                  <a:gd name="T72" fmla="*/ 15 w 60"/>
                  <a:gd name="T73" fmla="*/ 3 h 54"/>
                  <a:gd name="T74" fmla="*/ 15 w 60"/>
                  <a:gd name="T75" fmla="*/ 0 h 54"/>
                  <a:gd name="T76" fmla="*/ 0 w 60"/>
                  <a:gd name="T77" fmla="*/ 0 h 54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0"/>
                  <a:gd name="T118" fmla="*/ 0 h 54"/>
                  <a:gd name="T119" fmla="*/ 60 w 60"/>
                  <a:gd name="T120" fmla="*/ 54 h 54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0" h="54">
                    <a:moveTo>
                      <a:pt x="0" y="0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3" y="37"/>
                    </a:lnTo>
                    <a:lnTo>
                      <a:pt x="15" y="45"/>
                    </a:lnTo>
                    <a:lnTo>
                      <a:pt x="16" y="45"/>
                    </a:lnTo>
                    <a:lnTo>
                      <a:pt x="16" y="47"/>
                    </a:lnTo>
                    <a:lnTo>
                      <a:pt x="17" y="47"/>
                    </a:lnTo>
                    <a:lnTo>
                      <a:pt x="17" y="51"/>
                    </a:lnTo>
                    <a:lnTo>
                      <a:pt x="19" y="51"/>
                    </a:lnTo>
                    <a:lnTo>
                      <a:pt x="19" y="54"/>
                    </a:lnTo>
                    <a:lnTo>
                      <a:pt x="23" y="54"/>
                    </a:lnTo>
                    <a:lnTo>
                      <a:pt x="23" y="53"/>
                    </a:lnTo>
                    <a:lnTo>
                      <a:pt x="33" y="51"/>
                    </a:lnTo>
                    <a:lnTo>
                      <a:pt x="33" y="50"/>
                    </a:lnTo>
                    <a:lnTo>
                      <a:pt x="41" y="49"/>
                    </a:lnTo>
                    <a:lnTo>
                      <a:pt x="41" y="47"/>
                    </a:lnTo>
                    <a:lnTo>
                      <a:pt x="60" y="47"/>
                    </a:lnTo>
                    <a:lnTo>
                      <a:pt x="59" y="42"/>
                    </a:lnTo>
                    <a:lnTo>
                      <a:pt x="57" y="42"/>
                    </a:lnTo>
                    <a:lnTo>
                      <a:pt x="56" y="34"/>
                    </a:lnTo>
                    <a:lnTo>
                      <a:pt x="55" y="34"/>
                    </a:lnTo>
                    <a:lnTo>
                      <a:pt x="53" y="26"/>
                    </a:lnTo>
                    <a:lnTo>
                      <a:pt x="52" y="26"/>
                    </a:lnTo>
                    <a:lnTo>
                      <a:pt x="51" y="19"/>
                    </a:lnTo>
                    <a:lnTo>
                      <a:pt x="49" y="19"/>
                    </a:lnTo>
                    <a:lnTo>
                      <a:pt x="48" y="11"/>
                    </a:lnTo>
                    <a:lnTo>
                      <a:pt x="47" y="11"/>
                    </a:lnTo>
                    <a:lnTo>
                      <a:pt x="47" y="8"/>
                    </a:lnTo>
                    <a:lnTo>
                      <a:pt x="45" y="8"/>
                    </a:lnTo>
                    <a:lnTo>
                      <a:pt x="4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4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3" name="Freeform 2309"/>
              <p:cNvSpPr>
                <a:spLocks/>
              </p:cNvSpPr>
              <p:nvPr/>
            </p:nvSpPr>
            <p:spPr bwMode="auto">
              <a:xfrm>
                <a:off x="2783" y="3545"/>
                <a:ext cx="21" cy="24"/>
              </a:xfrm>
              <a:custGeom>
                <a:avLst/>
                <a:gdLst>
                  <a:gd name="T0" fmla="*/ 0 w 64"/>
                  <a:gd name="T1" fmla="*/ 0 h 73"/>
                  <a:gd name="T2" fmla="*/ 0 w 64"/>
                  <a:gd name="T3" fmla="*/ 2 h 73"/>
                  <a:gd name="T4" fmla="*/ 1 w 64"/>
                  <a:gd name="T5" fmla="*/ 2 h 73"/>
                  <a:gd name="T6" fmla="*/ 1 w 64"/>
                  <a:gd name="T7" fmla="*/ 4 h 73"/>
                  <a:gd name="T8" fmla="*/ 2 w 64"/>
                  <a:gd name="T9" fmla="*/ 4 h 73"/>
                  <a:gd name="T10" fmla="*/ 2 w 64"/>
                  <a:gd name="T11" fmla="*/ 7 h 73"/>
                  <a:gd name="T12" fmla="*/ 3 w 64"/>
                  <a:gd name="T13" fmla="*/ 7 h 73"/>
                  <a:gd name="T14" fmla="*/ 3 w 64"/>
                  <a:gd name="T15" fmla="*/ 8 h 73"/>
                  <a:gd name="T16" fmla="*/ 3 w 64"/>
                  <a:gd name="T17" fmla="*/ 8 h 73"/>
                  <a:gd name="T18" fmla="*/ 4 w 64"/>
                  <a:gd name="T19" fmla="*/ 10 h 73"/>
                  <a:gd name="T20" fmla="*/ 4 w 64"/>
                  <a:gd name="T21" fmla="*/ 10 h 73"/>
                  <a:gd name="T22" fmla="*/ 4 w 64"/>
                  <a:gd name="T23" fmla="*/ 13 h 73"/>
                  <a:gd name="T24" fmla="*/ 5 w 64"/>
                  <a:gd name="T25" fmla="*/ 13 h 73"/>
                  <a:gd name="T26" fmla="*/ 5 w 64"/>
                  <a:gd name="T27" fmla="*/ 15 h 73"/>
                  <a:gd name="T28" fmla="*/ 6 w 64"/>
                  <a:gd name="T29" fmla="*/ 15 h 73"/>
                  <a:gd name="T30" fmla="*/ 6 w 64"/>
                  <a:gd name="T31" fmla="*/ 18 h 73"/>
                  <a:gd name="T32" fmla="*/ 7 w 64"/>
                  <a:gd name="T33" fmla="*/ 18 h 73"/>
                  <a:gd name="T34" fmla="*/ 7 w 64"/>
                  <a:gd name="T35" fmla="*/ 21 h 73"/>
                  <a:gd name="T36" fmla="*/ 8 w 64"/>
                  <a:gd name="T37" fmla="*/ 21 h 73"/>
                  <a:gd name="T38" fmla="*/ 8 w 64"/>
                  <a:gd name="T39" fmla="*/ 22 h 73"/>
                  <a:gd name="T40" fmla="*/ 8 w 64"/>
                  <a:gd name="T41" fmla="*/ 22 h 73"/>
                  <a:gd name="T42" fmla="*/ 8 w 64"/>
                  <a:gd name="T43" fmla="*/ 23 h 73"/>
                  <a:gd name="T44" fmla="*/ 8 w 64"/>
                  <a:gd name="T45" fmla="*/ 23 h 73"/>
                  <a:gd name="T46" fmla="*/ 8 w 64"/>
                  <a:gd name="T47" fmla="*/ 24 h 73"/>
                  <a:gd name="T48" fmla="*/ 10 w 64"/>
                  <a:gd name="T49" fmla="*/ 24 h 73"/>
                  <a:gd name="T50" fmla="*/ 10 w 64"/>
                  <a:gd name="T51" fmla="*/ 23 h 73"/>
                  <a:gd name="T52" fmla="*/ 13 w 64"/>
                  <a:gd name="T53" fmla="*/ 23 h 73"/>
                  <a:gd name="T54" fmla="*/ 13 w 64"/>
                  <a:gd name="T55" fmla="*/ 22 h 73"/>
                  <a:gd name="T56" fmla="*/ 15 w 64"/>
                  <a:gd name="T57" fmla="*/ 22 h 73"/>
                  <a:gd name="T58" fmla="*/ 15 w 64"/>
                  <a:gd name="T59" fmla="*/ 21 h 73"/>
                  <a:gd name="T60" fmla="*/ 18 w 64"/>
                  <a:gd name="T61" fmla="*/ 21 h 73"/>
                  <a:gd name="T62" fmla="*/ 18 w 64"/>
                  <a:gd name="T63" fmla="*/ 21 h 73"/>
                  <a:gd name="T64" fmla="*/ 21 w 64"/>
                  <a:gd name="T65" fmla="*/ 20 h 73"/>
                  <a:gd name="T66" fmla="*/ 21 w 64"/>
                  <a:gd name="T67" fmla="*/ 19 h 73"/>
                  <a:gd name="T68" fmla="*/ 21 w 64"/>
                  <a:gd name="T69" fmla="*/ 19 h 73"/>
                  <a:gd name="T70" fmla="*/ 21 w 64"/>
                  <a:gd name="T71" fmla="*/ 17 h 73"/>
                  <a:gd name="T72" fmla="*/ 20 w 64"/>
                  <a:gd name="T73" fmla="*/ 17 h 73"/>
                  <a:gd name="T74" fmla="*/ 20 w 64"/>
                  <a:gd name="T75" fmla="*/ 17 h 73"/>
                  <a:gd name="T76" fmla="*/ 20 w 64"/>
                  <a:gd name="T77" fmla="*/ 17 h 73"/>
                  <a:gd name="T78" fmla="*/ 19 w 64"/>
                  <a:gd name="T79" fmla="*/ 14 h 73"/>
                  <a:gd name="T80" fmla="*/ 19 w 64"/>
                  <a:gd name="T81" fmla="*/ 14 h 73"/>
                  <a:gd name="T82" fmla="*/ 18 w 64"/>
                  <a:gd name="T83" fmla="*/ 12 h 73"/>
                  <a:gd name="T84" fmla="*/ 18 w 64"/>
                  <a:gd name="T85" fmla="*/ 12 h 73"/>
                  <a:gd name="T86" fmla="*/ 17 w 64"/>
                  <a:gd name="T87" fmla="*/ 9 h 73"/>
                  <a:gd name="T88" fmla="*/ 17 w 64"/>
                  <a:gd name="T89" fmla="*/ 9 h 73"/>
                  <a:gd name="T90" fmla="*/ 17 w 64"/>
                  <a:gd name="T91" fmla="*/ 6 h 73"/>
                  <a:gd name="T92" fmla="*/ 16 w 64"/>
                  <a:gd name="T93" fmla="*/ 6 h 73"/>
                  <a:gd name="T94" fmla="*/ 16 w 64"/>
                  <a:gd name="T95" fmla="*/ 4 h 73"/>
                  <a:gd name="T96" fmla="*/ 15 w 64"/>
                  <a:gd name="T97" fmla="*/ 4 h 73"/>
                  <a:gd name="T98" fmla="*/ 15 w 64"/>
                  <a:gd name="T99" fmla="*/ 3 h 73"/>
                  <a:gd name="T100" fmla="*/ 15 w 64"/>
                  <a:gd name="T101" fmla="*/ 3 h 73"/>
                  <a:gd name="T102" fmla="*/ 14 w 64"/>
                  <a:gd name="T103" fmla="*/ 2 h 73"/>
                  <a:gd name="T104" fmla="*/ 11 w 64"/>
                  <a:gd name="T105" fmla="*/ 2 h 73"/>
                  <a:gd name="T106" fmla="*/ 11 w 64"/>
                  <a:gd name="T107" fmla="*/ 1 h 73"/>
                  <a:gd name="T108" fmla="*/ 8 w 64"/>
                  <a:gd name="T109" fmla="*/ 1 h 73"/>
                  <a:gd name="T110" fmla="*/ 8 w 64"/>
                  <a:gd name="T111" fmla="*/ 1 h 73"/>
                  <a:gd name="T112" fmla="*/ 4 w 64"/>
                  <a:gd name="T113" fmla="*/ 1 h 73"/>
                  <a:gd name="T114" fmla="*/ 4 w 64"/>
                  <a:gd name="T115" fmla="*/ 0 h 73"/>
                  <a:gd name="T116" fmla="*/ 0 w 64"/>
                  <a:gd name="T117" fmla="*/ 0 h 73"/>
                  <a:gd name="T118" fmla="*/ 0 w 64"/>
                  <a:gd name="T119" fmla="*/ 0 h 73"/>
                  <a:gd name="T120" fmla="*/ 0 w 64"/>
                  <a:gd name="T121" fmla="*/ 0 h 7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"/>
                  <a:gd name="T184" fmla="*/ 0 h 73"/>
                  <a:gd name="T185" fmla="*/ 64 w 64"/>
                  <a:gd name="T186" fmla="*/ 73 h 7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" h="73">
                    <a:moveTo>
                      <a:pt x="0" y="0"/>
                    </a:moveTo>
                    <a:lnTo>
                      <a:pt x="1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8" y="23"/>
                    </a:lnTo>
                    <a:lnTo>
                      <a:pt x="9" y="23"/>
                    </a:lnTo>
                    <a:lnTo>
                      <a:pt x="11" y="31"/>
                    </a:lnTo>
                    <a:lnTo>
                      <a:pt x="12" y="31"/>
                    </a:lnTo>
                    <a:lnTo>
                      <a:pt x="13" y="39"/>
                    </a:lnTo>
                    <a:lnTo>
                      <a:pt x="15" y="39"/>
                    </a:lnTo>
                    <a:lnTo>
                      <a:pt x="16" y="47"/>
                    </a:lnTo>
                    <a:lnTo>
                      <a:pt x="17" y="47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3" y="67"/>
                    </a:lnTo>
                    <a:lnTo>
                      <a:pt x="24" y="67"/>
                    </a:lnTo>
                    <a:lnTo>
                      <a:pt x="24" y="69"/>
                    </a:lnTo>
                    <a:lnTo>
                      <a:pt x="25" y="69"/>
                    </a:lnTo>
                    <a:lnTo>
                      <a:pt x="25" y="73"/>
                    </a:lnTo>
                    <a:lnTo>
                      <a:pt x="31" y="72"/>
                    </a:lnTo>
                    <a:lnTo>
                      <a:pt x="31" y="70"/>
                    </a:lnTo>
                    <a:lnTo>
                      <a:pt x="39" y="69"/>
                    </a:lnTo>
                    <a:lnTo>
                      <a:pt x="39" y="68"/>
                    </a:lnTo>
                    <a:lnTo>
                      <a:pt x="47" y="67"/>
                    </a:lnTo>
                    <a:lnTo>
                      <a:pt x="47" y="65"/>
                    </a:lnTo>
                    <a:lnTo>
                      <a:pt x="55" y="64"/>
                    </a:lnTo>
                    <a:lnTo>
                      <a:pt x="55" y="63"/>
                    </a:lnTo>
                    <a:lnTo>
                      <a:pt x="63" y="61"/>
                    </a:lnTo>
                    <a:lnTo>
                      <a:pt x="64" y="57"/>
                    </a:lnTo>
                    <a:lnTo>
                      <a:pt x="63" y="57"/>
                    </a:lnTo>
                    <a:lnTo>
                      <a:pt x="63" y="53"/>
                    </a:lnTo>
                    <a:lnTo>
                      <a:pt x="61" y="53"/>
                    </a:lnTo>
                    <a:lnTo>
                      <a:pt x="61" y="51"/>
                    </a:lnTo>
                    <a:lnTo>
                      <a:pt x="60" y="51"/>
                    </a:lnTo>
                    <a:lnTo>
                      <a:pt x="59" y="43"/>
                    </a:lnTo>
                    <a:lnTo>
                      <a:pt x="57" y="43"/>
                    </a:lnTo>
                    <a:lnTo>
                      <a:pt x="56" y="35"/>
                    </a:lnTo>
                    <a:lnTo>
                      <a:pt x="55" y="35"/>
                    </a:lnTo>
                    <a:lnTo>
                      <a:pt x="53" y="27"/>
                    </a:lnTo>
                    <a:lnTo>
                      <a:pt x="52" y="27"/>
                    </a:lnTo>
                    <a:lnTo>
                      <a:pt x="51" y="19"/>
                    </a:lnTo>
                    <a:lnTo>
                      <a:pt x="49" y="19"/>
                    </a:lnTo>
                    <a:lnTo>
                      <a:pt x="48" y="11"/>
                    </a:lnTo>
                    <a:lnTo>
                      <a:pt x="47" y="11"/>
                    </a:lnTo>
                    <a:lnTo>
                      <a:pt x="47" y="8"/>
                    </a:lnTo>
                    <a:lnTo>
                      <a:pt x="45" y="8"/>
                    </a:lnTo>
                    <a:lnTo>
                      <a:pt x="44" y="5"/>
                    </a:lnTo>
                    <a:lnTo>
                      <a:pt x="33" y="5"/>
                    </a:lnTo>
                    <a:lnTo>
                      <a:pt x="33" y="4"/>
                    </a:lnTo>
                    <a:lnTo>
                      <a:pt x="23" y="4"/>
                    </a:lnTo>
                    <a:lnTo>
                      <a:pt x="23" y="2"/>
                    </a:lnTo>
                    <a:lnTo>
                      <a:pt x="12" y="2"/>
                    </a:lnTo>
                    <a:lnTo>
                      <a:pt x="12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1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4" name="Freeform 2310"/>
              <p:cNvSpPr>
                <a:spLocks/>
              </p:cNvSpPr>
              <p:nvPr/>
            </p:nvSpPr>
            <p:spPr bwMode="auto">
              <a:xfrm>
                <a:off x="2768" y="3543"/>
                <a:ext cx="24" cy="30"/>
              </a:xfrm>
              <a:custGeom>
                <a:avLst/>
                <a:gdLst>
                  <a:gd name="T0" fmla="*/ 0 w 71"/>
                  <a:gd name="T1" fmla="*/ 1 h 89"/>
                  <a:gd name="T2" fmla="*/ 1 w 71"/>
                  <a:gd name="T3" fmla="*/ 3 h 89"/>
                  <a:gd name="T4" fmla="*/ 2 w 71"/>
                  <a:gd name="T5" fmla="*/ 6 h 89"/>
                  <a:gd name="T6" fmla="*/ 3 w 71"/>
                  <a:gd name="T7" fmla="*/ 9 h 89"/>
                  <a:gd name="T8" fmla="*/ 3 w 71"/>
                  <a:gd name="T9" fmla="*/ 10 h 89"/>
                  <a:gd name="T10" fmla="*/ 4 w 71"/>
                  <a:gd name="T11" fmla="*/ 11 h 89"/>
                  <a:gd name="T12" fmla="*/ 5 w 71"/>
                  <a:gd name="T13" fmla="*/ 13 h 89"/>
                  <a:gd name="T14" fmla="*/ 5 w 71"/>
                  <a:gd name="T15" fmla="*/ 16 h 89"/>
                  <a:gd name="T16" fmla="*/ 6 w 71"/>
                  <a:gd name="T17" fmla="*/ 19 h 89"/>
                  <a:gd name="T18" fmla="*/ 7 w 71"/>
                  <a:gd name="T19" fmla="*/ 22 h 89"/>
                  <a:gd name="T20" fmla="*/ 8 w 71"/>
                  <a:gd name="T21" fmla="*/ 24 h 89"/>
                  <a:gd name="T22" fmla="*/ 9 w 71"/>
                  <a:gd name="T23" fmla="*/ 27 h 89"/>
                  <a:gd name="T24" fmla="*/ 9 w 71"/>
                  <a:gd name="T25" fmla="*/ 28 h 89"/>
                  <a:gd name="T26" fmla="*/ 10 w 71"/>
                  <a:gd name="T27" fmla="*/ 29 h 89"/>
                  <a:gd name="T28" fmla="*/ 10 w 71"/>
                  <a:gd name="T29" fmla="*/ 30 h 89"/>
                  <a:gd name="T30" fmla="*/ 13 w 71"/>
                  <a:gd name="T31" fmla="*/ 29 h 89"/>
                  <a:gd name="T32" fmla="*/ 16 w 71"/>
                  <a:gd name="T33" fmla="*/ 28 h 89"/>
                  <a:gd name="T34" fmla="*/ 19 w 71"/>
                  <a:gd name="T35" fmla="*/ 27 h 89"/>
                  <a:gd name="T36" fmla="*/ 21 w 71"/>
                  <a:gd name="T37" fmla="*/ 26 h 89"/>
                  <a:gd name="T38" fmla="*/ 24 w 71"/>
                  <a:gd name="T39" fmla="*/ 25 h 89"/>
                  <a:gd name="T40" fmla="*/ 23 w 71"/>
                  <a:gd name="T41" fmla="*/ 24 h 89"/>
                  <a:gd name="T42" fmla="*/ 23 w 71"/>
                  <a:gd name="T43" fmla="*/ 21 h 89"/>
                  <a:gd name="T44" fmla="*/ 22 w 71"/>
                  <a:gd name="T45" fmla="*/ 19 h 89"/>
                  <a:gd name="T46" fmla="*/ 21 w 71"/>
                  <a:gd name="T47" fmla="*/ 16 h 89"/>
                  <a:gd name="T48" fmla="*/ 20 w 71"/>
                  <a:gd name="T49" fmla="*/ 13 h 89"/>
                  <a:gd name="T50" fmla="*/ 19 w 71"/>
                  <a:gd name="T51" fmla="*/ 10 h 89"/>
                  <a:gd name="T52" fmla="*/ 19 w 71"/>
                  <a:gd name="T53" fmla="*/ 9 h 89"/>
                  <a:gd name="T54" fmla="*/ 18 w 71"/>
                  <a:gd name="T55" fmla="*/ 8 h 89"/>
                  <a:gd name="T56" fmla="*/ 17 w 71"/>
                  <a:gd name="T57" fmla="*/ 6 h 89"/>
                  <a:gd name="T58" fmla="*/ 16 w 71"/>
                  <a:gd name="T59" fmla="*/ 3 h 89"/>
                  <a:gd name="T60" fmla="*/ 16 w 71"/>
                  <a:gd name="T61" fmla="*/ 2 h 89"/>
                  <a:gd name="T62" fmla="*/ 15 w 71"/>
                  <a:gd name="T63" fmla="*/ 1 h 89"/>
                  <a:gd name="T64" fmla="*/ 12 w 71"/>
                  <a:gd name="T65" fmla="*/ 1 h 89"/>
                  <a:gd name="T66" fmla="*/ 8 w 71"/>
                  <a:gd name="T67" fmla="*/ 0 h 89"/>
                  <a:gd name="T68" fmla="*/ 5 w 71"/>
                  <a:gd name="T69" fmla="*/ 0 h 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71"/>
                  <a:gd name="T106" fmla="*/ 0 h 89"/>
                  <a:gd name="T107" fmla="*/ 71 w 71"/>
                  <a:gd name="T108" fmla="*/ 89 h 89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71" h="89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6" y="18"/>
                    </a:lnTo>
                    <a:lnTo>
                      <a:pt x="7" y="18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0" y="30"/>
                    </a:lnTo>
                    <a:lnTo>
                      <a:pt x="11" y="30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4" y="40"/>
                    </a:lnTo>
                    <a:lnTo>
                      <a:pt x="15" y="40"/>
                    </a:lnTo>
                    <a:lnTo>
                      <a:pt x="16" y="48"/>
                    </a:lnTo>
                    <a:lnTo>
                      <a:pt x="18" y="48"/>
                    </a:lnTo>
                    <a:lnTo>
                      <a:pt x="19" y="56"/>
                    </a:lnTo>
                    <a:lnTo>
                      <a:pt x="20" y="56"/>
                    </a:lnTo>
                    <a:lnTo>
                      <a:pt x="22" y="64"/>
                    </a:lnTo>
                    <a:lnTo>
                      <a:pt x="23" y="64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80"/>
                    </a:lnTo>
                    <a:lnTo>
                      <a:pt x="28" y="80"/>
                    </a:lnTo>
                    <a:lnTo>
                      <a:pt x="28" y="82"/>
                    </a:lnTo>
                    <a:lnTo>
                      <a:pt x="30" y="82"/>
                    </a:lnTo>
                    <a:lnTo>
                      <a:pt x="30" y="86"/>
                    </a:lnTo>
                    <a:lnTo>
                      <a:pt x="31" y="86"/>
                    </a:lnTo>
                    <a:lnTo>
                      <a:pt x="31" y="89"/>
                    </a:lnTo>
                    <a:lnTo>
                      <a:pt x="39" y="88"/>
                    </a:lnTo>
                    <a:lnTo>
                      <a:pt x="39" y="86"/>
                    </a:lnTo>
                    <a:lnTo>
                      <a:pt x="47" y="85"/>
                    </a:lnTo>
                    <a:lnTo>
                      <a:pt x="47" y="84"/>
                    </a:lnTo>
                    <a:lnTo>
                      <a:pt x="55" y="82"/>
                    </a:lnTo>
                    <a:lnTo>
                      <a:pt x="55" y="81"/>
                    </a:lnTo>
                    <a:lnTo>
                      <a:pt x="63" y="80"/>
                    </a:lnTo>
                    <a:lnTo>
                      <a:pt x="63" y="78"/>
                    </a:lnTo>
                    <a:lnTo>
                      <a:pt x="71" y="77"/>
                    </a:lnTo>
                    <a:lnTo>
                      <a:pt x="71" y="73"/>
                    </a:lnTo>
                    <a:lnTo>
                      <a:pt x="69" y="73"/>
                    </a:lnTo>
                    <a:lnTo>
                      <a:pt x="69" y="71"/>
                    </a:lnTo>
                    <a:lnTo>
                      <a:pt x="68" y="71"/>
                    </a:lnTo>
                    <a:lnTo>
                      <a:pt x="67" y="63"/>
                    </a:lnTo>
                    <a:lnTo>
                      <a:pt x="65" y="63"/>
                    </a:lnTo>
                    <a:lnTo>
                      <a:pt x="64" y="55"/>
                    </a:lnTo>
                    <a:lnTo>
                      <a:pt x="63" y="55"/>
                    </a:lnTo>
                    <a:lnTo>
                      <a:pt x="61" y="47"/>
                    </a:lnTo>
                    <a:lnTo>
                      <a:pt x="60" y="47"/>
                    </a:lnTo>
                    <a:lnTo>
                      <a:pt x="59" y="39"/>
                    </a:lnTo>
                    <a:lnTo>
                      <a:pt x="57" y="39"/>
                    </a:lnTo>
                    <a:lnTo>
                      <a:pt x="56" y="31"/>
                    </a:lnTo>
                    <a:lnTo>
                      <a:pt x="55" y="31"/>
                    </a:lnTo>
                    <a:lnTo>
                      <a:pt x="55" y="27"/>
                    </a:lnTo>
                    <a:lnTo>
                      <a:pt x="53" y="27"/>
                    </a:lnTo>
                    <a:lnTo>
                      <a:pt x="53" y="25"/>
                    </a:lnTo>
                    <a:lnTo>
                      <a:pt x="52" y="25"/>
                    </a:lnTo>
                    <a:lnTo>
                      <a:pt x="51" y="17"/>
                    </a:lnTo>
                    <a:lnTo>
                      <a:pt x="49" y="17"/>
                    </a:lnTo>
                    <a:lnTo>
                      <a:pt x="48" y="9"/>
                    </a:lnTo>
                    <a:lnTo>
                      <a:pt x="47" y="9"/>
                    </a:lnTo>
                    <a:lnTo>
                      <a:pt x="47" y="5"/>
                    </a:lnTo>
                    <a:lnTo>
                      <a:pt x="45" y="5"/>
                    </a:lnTo>
                    <a:lnTo>
                      <a:pt x="45" y="4"/>
                    </a:lnTo>
                    <a:lnTo>
                      <a:pt x="35" y="4"/>
                    </a:lnTo>
                    <a:lnTo>
                      <a:pt x="35" y="2"/>
                    </a:lnTo>
                    <a:lnTo>
                      <a:pt x="24" y="2"/>
                    </a:lnTo>
                    <a:lnTo>
                      <a:pt x="24" y="1"/>
                    </a:lnTo>
                    <a:lnTo>
                      <a:pt x="14" y="1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58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5" name="Freeform 2311"/>
              <p:cNvSpPr>
                <a:spLocks/>
              </p:cNvSpPr>
              <p:nvPr/>
            </p:nvSpPr>
            <p:spPr bwMode="auto">
              <a:xfrm>
                <a:off x="2753" y="3540"/>
                <a:ext cx="26" cy="37"/>
              </a:xfrm>
              <a:custGeom>
                <a:avLst/>
                <a:gdLst>
                  <a:gd name="T0" fmla="*/ 0 w 77"/>
                  <a:gd name="T1" fmla="*/ 1 h 112"/>
                  <a:gd name="T2" fmla="*/ 0 w 77"/>
                  <a:gd name="T3" fmla="*/ 2 h 112"/>
                  <a:gd name="T4" fmla="*/ 1 w 77"/>
                  <a:gd name="T5" fmla="*/ 5 h 112"/>
                  <a:gd name="T6" fmla="*/ 2 w 77"/>
                  <a:gd name="T7" fmla="*/ 8 h 112"/>
                  <a:gd name="T8" fmla="*/ 3 w 77"/>
                  <a:gd name="T9" fmla="*/ 10 h 112"/>
                  <a:gd name="T10" fmla="*/ 4 w 77"/>
                  <a:gd name="T11" fmla="*/ 13 h 112"/>
                  <a:gd name="T12" fmla="*/ 5 w 77"/>
                  <a:gd name="T13" fmla="*/ 15 h 112"/>
                  <a:gd name="T14" fmla="*/ 6 w 77"/>
                  <a:gd name="T15" fmla="*/ 18 h 112"/>
                  <a:gd name="T16" fmla="*/ 6 w 77"/>
                  <a:gd name="T17" fmla="*/ 19 h 112"/>
                  <a:gd name="T18" fmla="*/ 7 w 77"/>
                  <a:gd name="T19" fmla="*/ 21 h 112"/>
                  <a:gd name="T20" fmla="*/ 8 w 77"/>
                  <a:gd name="T21" fmla="*/ 24 h 112"/>
                  <a:gd name="T22" fmla="*/ 9 w 77"/>
                  <a:gd name="T23" fmla="*/ 26 h 112"/>
                  <a:gd name="T24" fmla="*/ 10 w 77"/>
                  <a:gd name="T25" fmla="*/ 29 h 112"/>
                  <a:gd name="T26" fmla="*/ 11 w 77"/>
                  <a:gd name="T27" fmla="*/ 32 h 112"/>
                  <a:gd name="T28" fmla="*/ 12 w 77"/>
                  <a:gd name="T29" fmla="*/ 34 h 112"/>
                  <a:gd name="T30" fmla="*/ 12 w 77"/>
                  <a:gd name="T31" fmla="*/ 35 h 112"/>
                  <a:gd name="T32" fmla="*/ 12 w 77"/>
                  <a:gd name="T33" fmla="*/ 36 h 112"/>
                  <a:gd name="T34" fmla="*/ 13 w 77"/>
                  <a:gd name="T35" fmla="*/ 37 h 112"/>
                  <a:gd name="T36" fmla="*/ 16 w 77"/>
                  <a:gd name="T37" fmla="*/ 36 h 112"/>
                  <a:gd name="T38" fmla="*/ 19 w 77"/>
                  <a:gd name="T39" fmla="*/ 36 h 112"/>
                  <a:gd name="T40" fmla="*/ 22 w 77"/>
                  <a:gd name="T41" fmla="*/ 35 h 112"/>
                  <a:gd name="T42" fmla="*/ 24 w 77"/>
                  <a:gd name="T43" fmla="*/ 34 h 112"/>
                  <a:gd name="T44" fmla="*/ 26 w 77"/>
                  <a:gd name="T45" fmla="*/ 33 h 112"/>
                  <a:gd name="T46" fmla="*/ 26 w 77"/>
                  <a:gd name="T47" fmla="*/ 32 h 112"/>
                  <a:gd name="T48" fmla="*/ 25 w 77"/>
                  <a:gd name="T49" fmla="*/ 31 h 112"/>
                  <a:gd name="T50" fmla="*/ 25 w 77"/>
                  <a:gd name="T51" fmla="*/ 30 h 112"/>
                  <a:gd name="T52" fmla="*/ 24 w 77"/>
                  <a:gd name="T53" fmla="*/ 27 h 112"/>
                  <a:gd name="T54" fmla="*/ 23 w 77"/>
                  <a:gd name="T55" fmla="*/ 25 h 112"/>
                  <a:gd name="T56" fmla="*/ 22 w 77"/>
                  <a:gd name="T57" fmla="*/ 22 h 112"/>
                  <a:gd name="T58" fmla="*/ 21 w 77"/>
                  <a:gd name="T59" fmla="*/ 19 h 112"/>
                  <a:gd name="T60" fmla="*/ 20 w 77"/>
                  <a:gd name="T61" fmla="*/ 17 h 112"/>
                  <a:gd name="T62" fmla="*/ 19 w 77"/>
                  <a:gd name="T63" fmla="*/ 14 h 112"/>
                  <a:gd name="T64" fmla="*/ 19 w 77"/>
                  <a:gd name="T65" fmla="*/ 14 h 112"/>
                  <a:gd name="T66" fmla="*/ 18 w 77"/>
                  <a:gd name="T67" fmla="*/ 11 h 112"/>
                  <a:gd name="T68" fmla="*/ 17 w 77"/>
                  <a:gd name="T69" fmla="*/ 8 h 112"/>
                  <a:gd name="T70" fmla="*/ 16 w 77"/>
                  <a:gd name="T71" fmla="*/ 6 h 112"/>
                  <a:gd name="T72" fmla="*/ 16 w 77"/>
                  <a:gd name="T73" fmla="*/ 4 h 112"/>
                  <a:gd name="T74" fmla="*/ 15 w 77"/>
                  <a:gd name="T75" fmla="*/ 4 h 112"/>
                  <a:gd name="T76" fmla="*/ 11 w 77"/>
                  <a:gd name="T77" fmla="*/ 3 h 112"/>
                  <a:gd name="T78" fmla="*/ 7 w 77"/>
                  <a:gd name="T79" fmla="*/ 2 h 112"/>
                  <a:gd name="T80" fmla="*/ 3 w 77"/>
                  <a:gd name="T81" fmla="*/ 1 h 112"/>
                  <a:gd name="T82" fmla="*/ 1 w 77"/>
                  <a:gd name="T83" fmla="*/ 1 h 112"/>
                  <a:gd name="T84" fmla="*/ 0 w 77"/>
                  <a:gd name="T85" fmla="*/ 0 h 11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77"/>
                  <a:gd name="T130" fmla="*/ 0 h 112"/>
                  <a:gd name="T131" fmla="*/ 77 w 77"/>
                  <a:gd name="T132" fmla="*/ 112 h 11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77" h="112">
                    <a:moveTo>
                      <a:pt x="0" y="0"/>
                    </a:moveTo>
                    <a:lnTo>
                      <a:pt x="0" y="4"/>
                    </a:lnTo>
                    <a:lnTo>
                      <a:pt x="1" y="4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7" y="23"/>
                    </a:lnTo>
                    <a:lnTo>
                      <a:pt x="8" y="23"/>
                    </a:lnTo>
                    <a:lnTo>
                      <a:pt x="9" y="30"/>
                    </a:lnTo>
                    <a:lnTo>
                      <a:pt x="11" y="30"/>
                    </a:lnTo>
                    <a:lnTo>
                      <a:pt x="12" y="38"/>
                    </a:lnTo>
                    <a:lnTo>
                      <a:pt x="13" y="38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7" y="54"/>
                    </a:lnTo>
                    <a:lnTo>
                      <a:pt x="19" y="54"/>
                    </a:lnTo>
                    <a:lnTo>
                      <a:pt x="19" y="57"/>
                    </a:lnTo>
                    <a:lnTo>
                      <a:pt x="20" y="57"/>
                    </a:lnTo>
                    <a:lnTo>
                      <a:pt x="21" y="64"/>
                    </a:lnTo>
                    <a:lnTo>
                      <a:pt x="23" y="64"/>
                    </a:lnTo>
                    <a:lnTo>
                      <a:pt x="24" y="72"/>
                    </a:lnTo>
                    <a:lnTo>
                      <a:pt x="25" y="72"/>
                    </a:lnTo>
                    <a:lnTo>
                      <a:pt x="27" y="80"/>
                    </a:lnTo>
                    <a:lnTo>
                      <a:pt x="28" y="80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2" y="96"/>
                    </a:lnTo>
                    <a:lnTo>
                      <a:pt x="33" y="96"/>
                    </a:lnTo>
                    <a:lnTo>
                      <a:pt x="35" y="104"/>
                    </a:lnTo>
                    <a:lnTo>
                      <a:pt x="36" y="104"/>
                    </a:lnTo>
                    <a:lnTo>
                      <a:pt x="36" y="106"/>
                    </a:lnTo>
                    <a:lnTo>
                      <a:pt x="37" y="106"/>
                    </a:lnTo>
                    <a:lnTo>
                      <a:pt x="37" y="110"/>
                    </a:lnTo>
                    <a:lnTo>
                      <a:pt x="39" y="110"/>
                    </a:lnTo>
                    <a:lnTo>
                      <a:pt x="39" y="112"/>
                    </a:lnTo>
                    <a:lnTo>
                      <a:pt x="41" y="110"/>
                    </a:lnTo>
                    <a:lnTo>
                      <a:pt x="48" y="110"/>
                    </a:lnTo>
                    <a:lnTo>
                      <a:pt x="48" y="109"/>
                    </a:lnTo>
                    <a:lnTo>
                      <a:pt x="56" y="108"/>
                    </a:lnTo>
                    <a:lnTo>
                      <a:pt x="56" y="106"/>
                    </a:lnTo>
                    <a:lnTo>
                      <a:pt x="64" y="105"/>
                    </a:lnTo>
                    <a:lnTo>
                      <a:pt x="64" y="104"/>
                    </a:lnTo>
                    <a:lnTo>
                      <a:pt x="72" y="102"/>
                    </a:lnTo>
                    <a:lnTo>
                      <a:pt x="72" y="101"/>
                    </a:lnTo>
                    <a:lnTo>
                      <a:pt x="76" y="101"/>
                    </a:lnTo>
                    <a:lnTo>
                      <a:pt x="77" y="97"/>
                    </a:lnTo>
                    <a:lnTo>
                      <a:pt x="76" y="97"/>
                    </a:lnTo>
                    <a:lnTo>
                      <a:pt x="76" y="93"/>
                    </a:lnTo>
                    <a:lnTo>
                      <a:pt x="75" y="93"/>
                    </a:lnTo>
                    <a:lnTo>
                      <a:pt x="75" y="91"/>
                    </a:lnTo>
                    <a:lnTo>
                      <a:pt x="73" y="91"/>
                    </a:lnTo>
                    <a:lnTo>
                      <a:pt x="72" y="83"/>
                    </a:lnTo>
                    <a:lnTo>
                      <a:pt x="71" y="83"/>
                    </a:lnTo>
                    <a:lnTo>
                      <a:pt x="69" y="75"/>
                    </a:lnTo>
                    <a:lnTo>
                      <a:pt x="68" y="75"/>
                    </a:lnTo>
                    <a:lnTo>
                      <a:pt x="67" y="67"/>
                    </a:lnTo>
                    <a:lnTo>
                      <a:pt x="65" y="67"/>
                    </a:lnTo>
                    <a:lnTo>
                      <a:pt x="64" y="59"/>
                    </a:lnTo>
                    <a:lnTo>
                      <a:pt x="63" y="59"/>
                    </a:lnTo>
                    <a:lnTo>
                      <a:pt x="61" y="51"/>
                    </a:lnTo>
                    <a:lnTo>
                      <a:pt x="60" y="51"/>
                    </a:lnTo>
                    <a:lnTo>
                      <a:pt x="59" y="43"/>
                    </a:lnTo>
                    <a:lnTo>
                      <a:pt x="57" y="43"/>
                    </a:lnTo>
                    <a:lnTo>
                      <a:pt x="57" y="41"/>
                    </a:lnTo>
                    <a:lnTo>
                      <a:pt x="56" y="41"/>
                    </a:lnTo>
                    <a:lnTo>
                      <a:pt x="55" y="33"/>
                    </a:lnTo>
                    <a:lnTo>
                      <a:pt x="53" y="33"/>
                    </a:lnTo>
                    <a:lnTo>
                      <a:pt x="52" y="25"/>
                    </a:lnTo>
                    <a:lnTo>
                      <a:pt x="51" y="25"/>
                    </a:lnTo>
                    <a:lnTo>
                      <a:pt x="49" y="17"/>
                    </a:lnTo>
                    <a:lnTo>
                      <a:pt x="48" y="17"/>
                    </a:lnTo>
                    <a:lnTo>
                      <a:pt x="48" y="13"/>
                    </a:lnTo>
                    <a:lnTo>
                      <a:pt x="47" y="13"/>
                    </a:lnTo>
                    <a:lnTo>
                      <a:pt x="47" y="11"/>
                    </a:lnTo>
                    <a:lnTo>
                      <a:pt x="44" y="11"/>
                    </a:lnTo>
                    <a:lnTo>
                      <a:pt x="44" y="9"/>
                    </a:lnTo>
                    <a:lnTo>
                      <a:pt x="32" y="8"/>
                    </a:lnTo>
                    <a:lnTo>
                      <a:pt x="32" y="7"/>
                    </a:lnTo>
                    <a:lnTo>
                      <a:pt x="20" y="5"/>
                    </a:lnTo>
                    <a:lnTo>
                      <a:pt x="20" y="4"/>
                    </a:lnTo>
                    <a:lnTo>
                      <a:pt x="8" y="3"/>
                    </a:lnTo>
                    <a:lnTo>
                      <a:pt x="8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6" name="Freeform 2312"/>
              <p:cNvSpPr>
                <a:spLocks/>
              </p:cNvSpPr>
              <p:nvPr/>
            </p:nvSpPr>
            <p:spPr bwMode="auto">
              <a:xfrm>
                <a:off x="2737" y="3536"/>
                <a:ext cx="29" cy="45"/>
              </a:xfrm>
              <a:custGeom>
                <a:avLst/>
                <a:gdLst>
                  <a:gd name="T0" fmla="*/ 1 w 87"/>
                  <a:gd name="T1" fmla="*/ 2 h 133"/>
                  <a:gd name="T2" fmla="*/ 1 w 87"/>
                  <a:gd name="T3" fmla="*/ 4 h 133"/>
                  <a:gd name="T4" fmla="*/ 2 w 87"/>
                  <a:gd name="T5" fmla="*/ 7 h 133"/>
                  <a:gd name="T6" fmla="*/ 3 w 87"/>
                  <a:gd name="T7" fmla="*/ 10 h 133"/>
                  <a:gd name="T8" fmla="*/ 4 w 87"/>
                  <a:gd name="T9" fmla="*/ 12 h 133"/>
                  <a:gd name="T10" fmla="*/ 5 w 87"/>
                  <a:gd name="T11" fmla="*/ 15 h 133"/>
                  <a:gd name="T12" fmla="*/ 6 w 87"/>
                  <a:gd name="T13" fmla="*/ 18 h 133"/>
                  <a:gd name="T14" fmla="*/ 6 w 87"/>
                  <a:gd name="T15" fmla="*/ 19 h 133"/>
                  <a:gd name="T16" fmla="*/ 7 w 87"/>
                  <a:gd name="T17" fmla="*/ 21 h 133"/>
                  <a:gd name="T18" fmla="*/ 8 w 87"/>
                  <a:gd name="T19" fmla="*/ 24 h 133"/>
                  <a:gd name="T20" fmla="*/ 9 w 87"/>
                  <a:gd name="T21" fmla="*/ 26 h 133"/>
                  <a:gd name="T22" fmla="*/ 10 w 87"/>
                  <a:gd name="T23" fmla="*/ 29 h 133"/>
                  <a:gd name="T24" fmla="*/ 11 w 87"/>
                  <a:gd name="T25" fmla="*/ 32 h 133"/>
                  <a:gd name="T26" fmla="*/ 12 w 87"/>
                  <a:gd name="T27" fmla="*/ 35 h 133"/>
                  <a:gd name="T28" fmla="*/ 13 w 87"/>
                  <a:gd name="T29" fmla="*/ 37 h 133"/>
                  <a:gd name="T30" fmla="*/ 13 w 87"/>
                  <a:gd name="T31" fmla="*/ 39 h 133"/>
                  <a:gd name="T32" fmla="*/ 13 w 87"/>
                  <a:gd name="T33" fmla="*/ 39 h 133"/>
                  <a:gd name="T34" fmla="*/ 14 w 87"/>
                  <a:gd name="T35" fmla="*/ 42 h 133"/>
                  <a:gd name="T36" fmla="*/ 15 w 87"/>
                  <a:gd name="T37" fmla="*/ 45 h 133"/>
                  <a:gd name="T38" fmla="*/ 16 w 87"/>
                  <a:gd name="T39" fmla="*/ 45 h 133"/>
                  <a:gd name="T40" fmla="*/ 17 w 87"/>
                  <a:gd name="T41" fmla="*/ 44 h 133"/>
                  <a:gd name="T42" fmla="*/ 19 w 87"/>
                  <a:gd name="T43" fmla="*/ 44 h 133"/>
                  <a:gd name="T44" fmla="*/ 22 w 87"/>
                  <a:gd name="T45" fmla="*/ 43 h 133"/>
                  <a:gd name="T46" fmla="*/ 23 w 87"/>
                  <a:gd name="T47" fmla="*/ 43 h 133"/>
                  <a:gd name="T48" fmla="*/ 25 w 87"/>
                  <a:gd name="T49" fmla="*/ 42 h 133"/>
                  <a:gd name="T50" fmla="*/ 28 w 87"/>
                  <a:gd name="T51" fmla="*/ 41 h 133"/>
                  <a:gd name="T52" fmla="*/ 29 w 87"/>
                  <a:gd name="T53" fmla="*/ 39 h 133"/>
                  <a:gd name="T54" fmla="*/ 28 w 87"/>
                  <a:gd name="T55" fmla="*/ 39 h 133"/>
                  <a:gd name="T56" fmla="*/ 27 w 87"/>
                  <a:gd name="T57" fmla="*/ 36 h 133"/>
                  <a:gd name="T58" fmla="*/ 26 w 87"/>
                  <a:gd name="T59" fmla="*/ 33 h 133"/>
                  <a:gd name="T60" fmla="*/ 25 w 87"/>
                  <a:gd name="T61" fmla="*/ 30 h 133"/>
                  <a:gd name="T62" fmla="*/ 25 w 87"/>
                  <a:gd name="T63" fmla="*/ 28 h 133"/>
                  <a:gd name="T64" fmla="*/ 24 w 87"/>
                  <a:gd name="T65" fmla="*/ 25 h 133"/>
                  <a:gd name="T66" fmla="*/ 23 w 87"/>
                  <a:gd name="T67" fmla="*/ 23 h 133"/>
                  <a:gd name="T68" fmla="*/ 22 w 87"/>
                  <a:gd name="T69" fmla="*/ 22 h 133"/>
                  <a:gd name="T70" fmla="*/ 21 w 87"/>
                  <a:gd name="T71" fmla="*/ 19 h 133"/>
                  <a:gd name="T72" fmla="*/ 21 w 87"/>
                  <a:gd name="T73" fmla="*/ 16 h 133"/>
                  <a:gd name="T74" fmla="*/ 20 w 87"/>
                  <a:gd name="T75" fmla="*/ 14 h 133"/>
                  <a:gd name="T76" fmla="*/ 19 w 87"/>
                  <a:gd name="T77" fmla="*/ 11 h 133"/>
                  <a:gd name="T78" fmla="*/ 18 w 87"/>
                  <a:gd name="T79" fmla="*/ 8 h 133"/>
                  <a:gd name="T80" fmla="*/ 17 w 87"/>
                  <a:gd name="T81" fmla="*/ 6 h 133"/>
                  <a:gd name="T82" fmla="*/ 17 w 87"/>
                  <a:gd name="T83" fmla="*/ 5 h 133"/>
                  <a:gd name="T84" fmla="*/ 16 w 87"/>
                  <a:gd name="T85" fmla="*/ 3 h 133"/>
                  <a:gd name="T86" fmla="*/ 14 w 87"/>
                  <a:gd name="T87" fmla="*/ 3 h 133"/>
                  <a:gd name="T88" fmla="*/ 10 w 87"/>
                  <a:gd name="T89" fmla="*/ 2 h 133"/>
                  <a:gd name="T90" fmla="*/ 6 w 87"/>
                  <a:gd name="T91" fmla="*/ 1 h 133"/>
                  <a:gd name="T92" fmla="*/ 2 w 87"/>
                  <a:gd name="T93" fmla="*/ 0 h 133"/>
                  <a:gd name="T94" fmla="*/ 1 w 87"/>
                  <a:gd name="T95" fmla="*/ 0 h 13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87"/>
                  <a:gd name="T145" fmla="*/ 0 h 133"/>
                  <a:gd name="T146" fmla="*/ 87 w 87"/>
                  <a:gd name="T147" fmla="*/ 133 h 133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87" h="133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10" y="29"/>
                    </a:lnTo>
                    <a:lnTo>
                      <a:pt x="11" y="29"/>
                    </a:lnTo>
                    <a:lnTo>
                      <a:pt x="12" y="36"/>
                    </a:lnTo>
                    <a:lnTo>
                      <a:pt x="14" y="36"/>
                    </a:lnTo>
                    <a:lnTo>
                      <a:pt x="15" y="44"/>
                    </a:lnTo>
                    <a:lnTo>
                      <a:pt x="16" y="44"/>
                    </a:lnTo>
                    <a:lnTo>
                      <a:pt x="18" y="52"/>
                    </a:lnTo>
                    <a:lnTo>
                      <a:pt x="19" y="52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2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27" y="78"/>
                    </a:lnTo>
                    <a:lnTo>
                      <a:pt x="28" y="78"/>
                    </a:lnTo>
                    <a:lnTo>
                      <a:pt x="30" y="86"/>
                    </a:lnTo>
                    <a:lnTo>
                      <a:pt x="31" y="86"/>
                    </a:lnTo>
                    <a:lnTo>
                      <a:pt x="32" y="94"/>
                    </a:lnTo>
                    <a:lnTo>
                      <a:pt x="34" y="94"/>
                    </a:lnTo>
                    <a:lnTo>
                      <a:pt x="35" y="102"/>
                    </a:lnTo>
                    <a:lnTo>
                      <a:pt x="36" y="102"/>
                    </a:lnTo>
                    <a:lnTo>
                      <a:pt x="38" y="110"/>
                    </a:lnTo>
                    <a:lnTo>
                      <a:pt x="39" y="110"/>
                    </a:lnTo>
                    <a:lnTo>
                      <a:pt x="39" y="114"/>
                    </a:lnTo>
                    <a:lnTo>
                      <a:pt x="40" y="114"/>
                    </a:lnTo>
                    <a:lnTo>
                      <a:pt x="40" y="116"/>
                    </a:lnTo>
                    <a:lnTo>
                      <a:pt x="42" y="116"/>
                    </a:lnTo>
                    <a:lnTo>
                      <a:pt x="43" y="124"/>
                    </a:lnTo>
                    <a:lnTo>
                      <a:pt x="44" y="124"/>
                    </a:lnTo>
                    <a:lnTo>
                      <a:pt x="46" y="132"/>
                    </a:lnTo>
                    <a:lnTo>
                      <a:pt x="47" y="132"/>
                    </a:lnTo>
                    <a:lnTo>
                      <a:pt x="47" y="133"/>
                    </a:lnTo>
                    <a:lnTo>
                      <a:pt x="52" y="132"/>
                    </a:lnTo>
                    <a:lnTo>
                      <a:pt x="52" y="131"/>
                    </a:lnTo>
                    <a:lnTo>
                      <a:pt x="58" y="131"/>
                    </a:lnTo>
                    <a:lnTo>
                      <a:pt x="58" y="130"/>
                    </a:lnTo>
                    <a:lnTo>
                      <a:pt x="66" y="128"/>
                    </a:lnTo>
                    <a:lnTo>
                      <a:pt x="66" y="127"/>
                    </a:lnTo>
                    <a:lnTo>
                      <a:pt x="70" y="127"/>
                    </a:lnTo>
                    <a:lnTo>
                      <a:pt x="70" y="126"/>
                    </a:lnTo>
                    <a:lnTo>
                      <a:pt x="75" y="126"/>
                    </a:lnTo>
                    <a:lnTo>
                      <a:pt x="75" y="124"/>
                    </a:lnTo>
                    <a:lnTo>
                      <a:pt x="83" y="123"/>
                    </a:lnTo>
                    <a:lnTo>
                      <a:pt x="83" y="122"/>
                    </a:lnTo>
                    <a:lnTo>
                      <a:pt x="87" y="122"/>
                    </a:lnTo>
                    <a:lnTo>
                      <a:pt x="86" y="116"/>
                    </a:lnTo>
                    <a:lnTo>
                      <a:pt x="84" y="116"/>
                    </a:lnTo>
                    <a:lnTo>
                      <a:pt x="84" y="114"/>
                    </a:lnTo>
                    <a:lnTo>
                      <a:pt x="83" y="114"/>
                    </a:lnTo>
                    <a:lnTo>
                      <a:pt x="82" y="106"/>
                    </a:lnTo>
                    <a:lnTo>
                      <a:pt x="80" y="106"/>
                    </a:lnTo>
                    <a:lnTo>
                      <a:pt x="79" y="98"/>
                    </a:lnTo>
                    <a:lnTo>
                      <a:pt x="78" y="98"/>
                    </a:lnTo>
                    <a:lnTo>
                      <a:pt x="76" y="90"/>
                    </a:lnTo>
                    <a:lnTo>
                      <a:pt x="75" y="90"/>
                    </a:lnTo>
                    <a:lnTo>
                      <a:pt x="74" y="82"/>
                    </a:lnTo>
                    <a:lnTo>
                      <a:pt x="72" y="82"/>
                    </a:lnTo>
                    <a:lnTo>
                      <a:pt x="71" y="74"/>
                    </a:lnTo>
                    <a:lnTo>
                      <a:pt x="70" y="74"/>
                    </a:lnTo>
                    <a:lnTo>
                      <a:pt x="68" y="67"/>
                    </a:lnTo>
                    <a:lnTo>
                      <a:pt x="67" y="67"/>
                    </a:lnTo>
                    <a:lnTo>
                      <a:pt x="67" y="64"/>
                    </a:lnTo>
                    <a:lnTo>
                      <a:pt x="66" y="64"/>
                    </a:lnTo>
                    <a:lnTo>
                      <a:pt x="64" y="56"/>
                    </a:lnTo>
                    <a:lnTo>
                      <a:pt x="63" y="56"/>
                    </a:lnTo>
                    <a:lnTo>
                      <a:pt x="62" y="48"/>
                    </a:lnTo>
                    <a:lnTo>
                      <a:pt x="60" y="48"/>
                    </a:lnTo>
                    <a:lnTo>
                      <a:pt x="59" y="40"/>
                    </a:lnTo>
                    <a:lnTo>
                      <a:pt x="58" y="40"/>
                    </a:lnTo>
                    <a:lnTo>
                      <a:pt x="56" y="33"/>
                    </a:lnTo>
                    <a:lnTo>
                      <a:pt x="55" y="33"/>
                    </a:lnTo>
                    <a:lnTo>
                      <a:pt x="54" y="25"/>
                    </a:lnTo>
                    <a:lnTo>
                      <a:pt x="52" y="25"/>
                    </a:lnTo>
                    <a:lnTo>
                      <a:pt x="51" y="17"/>
                    </a:lnTo>
                    <a:lnTo>
                      <a:pt x="50" y="17"/>
                    </a:lnTo>
                    <a:lnTo>
                      <a:pt x="50" y="14"/>
                    </a:lnTo>
                    <a:lnTo>
                      <a:pt x="48" y="14"/>
                    </a:lnTo>
                    <a:lnTo>
                      <a:pt x="48" y="10"/>
                    </a:lnTo>
                    <a:lnTo>
                      <a:pt x="43" y="10"/>
                    </a:lnTo>
                    <a:lnTo>
                      <a:pt x="43" y="9"/>
                    </a:lnTo>
                    <a:lnTo>
                      <a:pt x="31" y="8"/>
                    </a:lnTo>
                    <a:lnTo>
                      <a:pt x="31" y="6"/>
                    </a:lnTo>
                    <a:lnTo>
                      <a:pt x="19" y="5"/>
                    </a:lnTo>
                    <a:lnTo>
                      <a:pt x="19" y="4"/>
                    </a:lnTo>
                    <a:lnTo>
                      <a:pt x="7" y="2"/>
                    </a:lnTo>
                    <a:lnTo>
                      <a:pt x="7" y="1"/>
                    </a:lnTo>
                    <a:lnTo>
                      <a:pt x="2" y="1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7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7" name="Freeform 2313"/>
              <p:cNvSpPr>
                <a:spLocks/>
              </p:cNvSpPr>
              <p:nvPr/>
            </p:nvSpPr>
            <p:spPr bwMode="auto">
              <a:xfrm>
                <a:off x="2723" y="3534"/>
                <a:ext cx="30" cy="50"/>
              </a:xfrm>
              <a:custGeom>
                <a:avLst/>
                <a:gdLst>
                  <a:gd name="T0" fmla="*/ 0 w 92"/>
                  <a:gd name="T1" fmla="*/ 1 h 150"/>
                  <a:gd name="T2" fmla="*/ 1 w 92"/>
                  <a:gd name="T3" fmla="*/ 4 h 150"/>
                  <a:gd name="T4" fmla="*/ 2 w 92"/>
                  <a:gd name="T5" fmla="*/ 6 h 150"/>
                  <a:gd name="T6" fmla="*/ 3 w 92"/>
                  <a:gd name="T7" fmla="*/ 9 h 150"/>
                  <a:gd name="T8" fmla="*/ 4 w 92"/>
                  <a:gd name="T9" fmla="*/ 11 h 150"/>
                  <a:gd name="T10" fmla="*/ 5 w 92"/>
                  <a:gd name="T11" fmla="*/ 14 h 150"/>
                  <a:gd name="T12" fmla="*/ 5 w 92"/>
                  <a:gd name="T13" fmla="*/ 15 h 150"/>
                  <a:gd name="T14" fmla="*/ 5 w 92"/>
                  <a:gd name="T15" fmla="*/ 16 h 150"/>
                  <a:gd name="T16" fmla="*/ 6 w 92"/>
                  <a:gd name="T17" fmla="*/ 19 h 150"/>
                  <a:gd name="T18" fmla="*/ 7 w 92"/>
                  <a:gd name="T19" fmla="*/ 21 h 150"/>
                  <a:gd name="T20" fmla="*/ 8 w 92"/>
                  <a:gd name="T21" fmla="*/ 24 h 150"/>
                  <a:gd name="T22" fmla="*/ 9 w 92"/>
                  <a:gd name="T23" fmla="*/ 27 h 150"/>
                  <a:gd name="T24" fmla="*/ 10 w 92"/>
                  <a:gd name="T25" fmla="*/ 29 h 150"/>
                  <a:gd name="T26" fmla="*/ 10 w 92"/>
                  <a:gd name="T27" fmla="*/ 32 h 150"/>
                  <a:gd name="T28" fmla="*/ 11 w 92"/>
                  <a:gd name="T29" fmla="*/ 33 h 150"/>
                  <a:gd name="T30" fmla="*/ 12 w 92"/>
                  <a:gd name="T31" fmla="*/ 35 h 150"/>
                  <a:gd name="T32" fmla="*/ 13 w 92"/>
                  <a:gd name="T33" fmla="*/ 38 h 150"/>
                  <a:gd name="T34" fmla="*/ 14 w 92"/>
                  <a:gd name="T35" fmla="*/ 41 h 150"/>
                  <a:gd name="T36" fmla="*/ 14 w 92"/>
                  <a:gd name="T37" fmla="*/ 43 h 150"/>
                  <a:gd name="T38" fmla="*/ 15 w 92"/>
                  <a:gd name="T39" fmla="*/ 46 h 150"/>
                  <a:gd name="T40" fmla="*/ 16 w 92"/>
                  <a:gd name="T41" fmla="*/ 49 h 150"/>
                  <a:gd name="T42" fmla="*/ 17 w 92"/>
                  <a:gd name="T43" fmla="*/ 49 h 150"/>
                  <a:gd name="T44" fmla="*/ 17 w 92"/>
                  <a:gd name="T45" fmla="*/ 50 h 150"/>
                  <a:gd name="T46" fmla="*/ 20 w 92"/>
                  <a:gd name="T47" fmla="*/ 49 h 150"/>
                  <a:gd name="T48" fmla="*/ 22 w 92"/>
                  <a:gd name="T49" fmla="*/ 49 h 150"/>
                  <a:gd name="T50" fmla="*/ 24 w 92"/>
                  <a:gd name="T51" fmla="*/ 48 h 150"/>
                  <a:gd name="T52" fmla="*/ 26 w 92"/>
                  <a:gd name="T53" fmla="*/ 48 h 150"/>
                  <a:gd name="T54" fmla="*/ 29 w 92"/>
                  <a:gd name="T55" fmla="*/ 47 h 150"/>
                  <a:gd name="T56" fmla="*/ 30 w 92"/>
                  <a:gd name="T57" fmla="*/ 45 h 150"/>
                  <a:gd name="T58" fmla="*/ 29 w 92"/>
                  <a:gd name="T59" fmla="*/ 42 h 150"/>
                  <a:gd name="T60" fmla="*/ 28 w 92"/>
                  <a:gd name="T61" fmla="*/ 41 h 150"/>
                  <a:gd name="T62" fmla="*/ 28 w 92"/>
                  <a:gd name="T63" fmla="*/ 40 h 150"/>
                  <a:gd name="T64" fmla="*/ 27 w 92"/>
                  <a:gd name="T65" fmla="*/ 38 h 150"/>
                  <a:gd name="T66" fmla="*/ 26 w 92"/>
                  <a:gd name="T67" fmla="*/ 35 h 150"/>
                  <a:gd name="T68" fmla="*/ 25 w 92"/>
                  <a:gd name="T69" fmla="*/ 32 h 150"/>
                  <a:gd name="T70" fmla="*/ 24 w 92"/>
                  <a:gd name="T71" fmla="*/ 30 h 150"/>
                  <a:gd name="T72" fmla="*/ 23 w 92"/>
                  <a:gd name="T73" fmla="*/ 27 h 150"/>
                  <a:gd name="T74" fmla="*/ 23 w 92"/>
                  <a:gd name="T75" fmla="*/ 25 h 150"/>
                  <a:gd name="T76" fmla="*/ 22 w 92"/>
                  <a:gd name="T77" fmla="*/ 22 h 150"/>
                  <a:gd name="T78" fmla="*/ 22 w 92"/>
                  <a:gd name="T79" fmla="*/ 21 h 150"/>
                  <a:gd name="T80" fmla="*/ 21 w 92"/>
                  <a:gd name="T81" fmla="*/ 20 h 150"/>
                  <a:gd name="T82" fmla="*/ 20 w 92"/>
                  <a:gd name="T83" fmla="*/ 17 h 150"/>
                  <a:gd name="T84" fmla="*/ 19 w 92"/>
                  <a:gd name="T85" fmla="*/ 14 h 150"/>
                  <a:gd name="T86" fmla="*/ 18 w 92"/>
                  <a:gd name="T87" fmla="*/ 12 h 150"/>
                  <a:gd name="T88" fmla="*/ 18 w 92"/>
                  <a:gd name="T89" fmla="*/ 9 h 150"/>
                  <a:gd name="T90" fmla="*/ 17 w 92"/>
                  <a:gd name="T91" fmla="*/ 7 h 150"/>
                  <a:gd name="T92" fmla="*/ 16 w 92"/>
                  <a:gd name="T93" fmla="*/ 4 h 150"/>
                  <a:gd name="T94" fmla="*/ 15 w 92"/>
                  <a:gd name="T95" fmla="*/ 3 h 150"/>
                  <a:gd name="T96" fmla="*/ 15 w 92"/>
                  <a:gd name="T97" fmla="*/ 2 h 150"/>
                  <a:gd name="T98" fmla="*/ 11 w 92"/>
                  <a:gd name="T99" fmla="*/ 2 h 150"/>
                  <a:gd name="T100" fmla="*/ 9 w 92"/>
                  <a:gd name="T101" fmla="*/ 1 h 150"/>
                  <a:gd name="T102" fmla="*/ 7 w 92"/>
                  <a:gd name="T103" fmla="*/ 1 h 150"/>
                  <a:gd name="T104" fmla="*/ 2 w 92"/>
                  <a:gd name="T105" fmla="*/ 0 h 15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92"/>
                  <a:gd name="T160" fmla="*/ 0 h 150"/>
                  <a:gd name="T161" fmla="*/ 92 w 92"/>
                  <a:gd name="T162" fmla="*/ 150 h 15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92" h="150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6" y="19"/>
                    </a:lnTo>
                    <a:lnTo>
                      <a:pt x="7" y="19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1" y="34"/>
                    </a:lnTo>
                    <a:lnTo>
                      <a:pt x="12" y="34"/>
                    </a:lnTo>
                    <a:lnTo>
                      <a:pt x="14" y="42"/>
                    </a:lnTo>
                    <a:lnTo>
                      <a:pt x="15" y="42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6" y="49"/>
                    </a:lnTo>
                    <a:lnTo>
                      <a:pt x="18" y="49"/>
                    </a:lnTo>
                    <a:lnTo>
                      <a:pt x="19" y="57"/>
                    </a:lnTo>
                    <a:lnTo>
                      <a:pt x="20" y="57"/>
                    </a:lnTo>
                    <a:lnTo>
                      <a:pt x="22" y="64"/>
                    </a:lnTo>
                    <a:lnTo>
                      <a:pt x="23" y="64"/>
                    </a:lnTo>
                    <a:lnTo>
                      <a:pt x="24" y="72"/>
                    </a:lnTo>
                    <a:lnTo>
                      <a:pt x="26" y="72"/>
                    </a:lnTo>
                    <a:lnTo>
                      <a:pt x="27" y="80"/>
                    </a:lnTo>
                    <a:lnTo>
                      <a:pt x="28" y="80"/>
                    </a:lnTo>
                    <a:lnTo>
                      <a:pt x="30" y="88"/>
                    </a:lnTo>
                    <a:lnTo>
                      <a:pt x="31" y="88"/>
                    </a:lnTo>
                    <a:lnTo>
                      <a:pt x="32" y="96"/>
                    </a:lnTo>
                    <a:lnTo>
                      <a:pt x="34" y="96"/>
                    </a:lnTo>
                    <a:lnTo>
                      <a:pt x="34" y="99"/>
                    </a:lnTo>
                    <a:lnTo>
                      <a:pt x="35" y="99"/>
                    </a:lnTo>
                    <a:lnTo>
                      <a:pt x="36" y="106"/>
                    </a:lnTo>
                    <a:lnTo>
                      <a:pt x="38" y="106"/>
                    </a:lnTo>
                    <a:lnTo>
                      <a:pt x="39" y="114"/>
                    </a:lnTo>
                    <a:lnTo>
                      <a:pt x="40" y="114"/>
                    </a:lnTo>
                    <a:lnTo>
                      <a:pt x="42" y="122"/>
                    </a:lnTo>
                    <a:lnTo>
                      <a:pt x="43" y="122"/>
                    </a:lnTo>
                    <a:lnTo>
                      <a:pt x="44" y="130"/>
                    </a:lnTo>
                    <a:lnTo>
                      <a:pt x="46" y="130"/>
                    </a:lnTo>
                    <a:lnTo>
                      <a:pt x="47" y="138"/>
                    </a:lnTo>
                    <a:lnTo>
                      <a:pt x="48" y="138"/>
                    </a:lnTo>
                    <a:lnTo>
                      <a:pt x="50" y="146"/>
                    </a:lnTo>
                    <a:lnTo>
                      <a:pt x="51" y="146"/>
                    </a:lnTo>
                    <a:lnTo>
                      <a:pt x="51" y="148"/>
                    </a:lnTo>
                    <a:lnTo>
                      <a:pt x="52" y="148"/>
                    </a:lnTo>
                    <a:lnTo>
                      <a:pt x="52" y="150"/>
                    </a:lnTo>
                    <a:lnTo>
                      <a:pt x="62" y="150"/>
                    </a:lnTo>
                    <a:lnTo>
                      <a:pt x="62" y="148"/>
                    </a:lnTo>
                    <a:lnTo>
                      <a:pt x="67" y="148"/>
                    </a:lnTo>
                    <a:lnTo>
                      <a:pt x="67" y="147"/>
                    </a:lnTo>
                    <a:lnTo>
                      <a:pt x="75" y="146"/>
                    </a:lnTo>
                    <a:lnTo>
                      <a:pt x="75" y="144"/>
                    </a:lnTo>
                    <a:lnTo>
                      <a:pt x="80" y="144"/>
                    </a:lnTo>
                    <a:lnTo>
                      <a:pt x="80" y="143"/>
                    </a:lnTo>
                    <a:lnTo>
                      <a:pt x="88" y="142"/>
                    </a:lnTo>
                    <a:lnTo>
                      <a:pt x="88" y="140"/>
                    </a:lnTo>
                    <a:lnTo>
                      <a:pt x="92" y="140"/>
                    </a:lnTo>
                    <a:lnTo>
                      <a:pt x="91" y="135"/>
                    </a:lnTo>
                    <a:lnTo>
                      <a:pt x="90" y="135"/>
                    </a:lnTo>
                    <a:lnTo>
                      <a:pt x="88" y="127"/>
                    </a:lnTo>
                    <a:lnTo>
                      <a:pt x="87" y="127"/>
                    </a:lnTo>
                    <a:lnTo>
                      <a:pt x="87" y="123"/>
                    </a:lnTo>
                    <a:lnTo>
                      <a:pt x="86" y="123"/>
                    </a:lnTo>
                    <a:lnTo>
                      <a:pt x="86" y="121"/>
                    </a:lnTo>
                    <a:lnTo>
                      <a:pt x="84" y="121"/>
                    </a:lnTo>
                    <a:lnTo>
                      <a:pt x="83" y="113"/>
                    </a:lnTo>
                    <a:lnTo>
                      <a:pt x="82" y="113"/>
                    </a:lnTo>
                    <a:lnTo>
                      <a:pt x="80" y="105"/>
                    </a:lnTo>
                    <a:lnTo>
                      <a:pt x="79" y="105"/>
                    </a:lnTo>
                    <a:lnTo>
                      <a:pt x="78" y="97"/>
                    </a:lnTo>
                    <a:lnTo>
                      <a:pt x="76" y="97"/>
                    </a:lnTo>
                    <a:lnTo>
                      <a:pt x="75" y="89"/>
                    </a:lnTo>
                    <a:lnTo>
                      <a:pt x="74" y="89"/>
                    </a:lnTo>
                    <a:lnTo>
                      <a:pt x="72" y="81"/>
                    </a:lnTo>
                    <a:lnTo>
                      <a:pt x="71" y="81"/>
                    </a:lnTo>
                    <a:lnTo>
                      <a:pt x="70" y="74"/>
                    </a:lnTo>
                    <a:lnTo>
                      <a:pt x="68" y="74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6" y="62"/>
                    </a:lnTo>
                    <a:lnTo>
                      <a:pt x="64" y="62"/>
                    </a:lnTo>
                    <a:lnTo>
                      <a:pt x="64" y="59"/>
                    </a:lnTo>
                    <a:lnTo>
                      <a:pt x="63" y="59"/>
                    </a:lnTo>
                    <a:lnTo>
                      <a:pt x="62" y="51"/>
                    </a:lnTo>
                    <a:lnTo>
                      <a:pt x="60" y="51"/>
                    </a:lnTo>
                    <a:lnTo>
                      <a:pt x="59" y="43"/>
                    </a:lnTo>
                    <a:lnTo>
                      <a:pt x="58" y="43"/>
                    </a:lnTo>
                    <a:lnTo>
                      <a:pt x="56" y="36"/>
                    </a:lnTo>
                    <a:lnTo>
                      <a:pt x="55" y="36"/>
                    </a:lnTo>
                    <a:lnTo>
                      <a:pt x="54" y="28"/>
                    </a:lnTo>
                    <a:lnTo>
                      <a:pt x="52" y="28"/>
                    </a:lnTo>
                    <a:lnTo>
                      <a:pt x="51" y="20"/>
                    </a:lnTo>
                    <a:lnTo>
                      <a:pt x="50" y="20"/>
                    </a:lnTo>
                    <a:lnTo>
                      <a:pt x="48" y="12"/>
                    </a:lnTo>
                    <a:lnTo>
                      <a:pt x="47" y="12"/>
                    </a:lnTo>
                    <a:lnTo>
                      <a:pt x="47" y="8"/>
                    </a:lnTo>
                    <a:lnTo>
                      <a:pt x="46" y="8"/>
                    </a:lnTo>
                    <a:lnTo>
                      <a:pt x="46" y="7"/>
                    </a:lnTo>
                    <a:lnTo>
                      <a:pt x="34" y="7"/>
                    </a:lnTo>
                    <a:lnTo>
                      <a:pt x="34" y="5"/>
                    </a:lnTo>
                    <a:lnTo>
                      <a:pt x="27" y="5"/>
                    </a:lnTo>
                    <a:lnTo>
                      <a:pt x="27" y="4"/>
                    </a:lnTo>
                    <a:lnTo>
                      <a:pt x="20" y="4"/>
                    </a:lnTo>
                    <a:lnTo>
                      <a:pt x="20" y="3"/>
                    </a:lnTo>
                    <a:lnTo>
                      <a:pt x="6" y="1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E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8" name="Freeform 2314"/>
              <p:cNvSpPr>
                <a:spLocks/>
              </p:cNvSpPr>
              <p:nvPr/>
            </p:nvSpPr>
            <p:spPr bwMode="auto">
              <a:xfrm>
                <a:off x="2708" y="3531"/>
                <a:ext cx="33" cy="55"/>
              </a:xfrm>
              <a:custGeom>
                <a:avLst/>
                <a:gdLst>
                  <a:gd name="T0" fmla="*/ 0 w 99"/>
                  <a:gd name="T1" fmla="*/ 1 h 165"/>
                  <a:gd name="T2" fmla="*/ 1 w 99"/>
                  <a:gd name="T3" fmla="*/ 3 h 165"/>
                  <a:gd name="T4" fmla="*/ 2 w 99"/>
                  <a:gd name="T5" fmla="*/ 6 h 165"/>
                  <a:gd name="T6" fmla="*/ 2 w 99"/>
                  <a:gd name="T7" fmla="*/ 7 h 165"/>
                  <a:gd name="T8" fmla="*/ 3 w 99"/>
                  <a:gd name="T9" fmla="*/ 10 h 165"/>
                  <a:gd name="T10" fmla="*/ 4 w 99"/>
                  <a:gd name="T11" fmla="*/ 12 h 165"/>
                  <a:gd name="T12" fmla="*/ 5 w 99"/>
                  <a:gd name="T13" fmla="*/ 15 h 165"/>
                  <a:gd name="T14" fmla="*/ 6 w 99"/>
                  <a:gd name="T15" fmla="*/ 17 h 165"/>
                  <a:gd name="T16" fmla="*/ 7 w 99"/>
                  <a:gd name="T17" fmla="*/ 20 h 165"/>
                  <a:gd name="T18" fmla="*/ 8 w 99"/>
                  <a:gd name="T19" fmla="*/ 23 h 165"/>
                  <a:gd name="T20" fmla="*/ 8 w 99"/>
                  <a:gd name="T21" fmla="*/ 24 h 165"/>
                  <a:gd name="T22" fmla="*/ 9 w 99"/>
                  <a:gd name="T23" fmla="*/ 26 h 165"/>
                  <a:gd name="T24" fmla="*/ 10 w 99"/>
                  <a:gd name="T25" fmla="*/ 29 h 165"/>
                  <a:gd name="T26" fmla="*/ 11 w 99"/>
                  <a:gd name="T27" fmla="*/ 31 h 165"/>
                  <a:gd name="T28" fmla="*/ 12 w 99"/>
                  <a:gd name="T29" fmla="*/ 34 h 165"/>
                  <a:gd name="T30" fmla="*/ 13 w 99"/>
                  <a:gd name="T31" fmla="*/ 37 h 165"/>
                  <a:gd name="T32" fmla="*/ 13 w 99"/>
                  <a:gd name="T33" fmla="*/ 39 h 165"/>
                  <a:gd name="T34" fmla="*/ 14 w 99"/>
                  <a:gd name="T35" fmla="*/ 40 h 165"/>
                  <a:gd name="T36" fmla="*/ 15 w 99"/>
                  <a:gd name="T37" fmla="*/ 43 h 165"/>
                  <a:gd name="T38" fmla="*/ 16 w 99"/>
                  <a:gd name="T39" fmla="*/ 45 h 165"/>
                  <a:gd name="T40" fmla="*/ 16 w 99"/>
                  <a:gd name="T41" fmla="*/ 48 h 165"/>
                  <a:gd name="T42" fmla="*/ 17 w 99"/>
                  <a:gd name="T43" fmla="*/ 51 h 165"/>
                  <a:gd name="T44" fmla="*/ 18 w 99"/>
                  <a:gd name="T45" fmla="*/ 53 h 165"/>
                  <a:gd name="T46" fmla="*/ 19 w 99"/>
                  <a:gd name="T47" fmla="*/ 55 h 165"/>
                  <a:gd name="T48" fmla="*/ 19 w 99"/>
                  <a:gd name="T49" fmla="*/ 55 h 165"/>
                  <a:gd name="T50" fmla="*/ 24 w 99"/>
                  <a:gd name="T51" fmla="*/ 54 h 165"/>
                  <a:gd name="T52" fmla="*/ 30 w 99"/>
                  <a:gd name="T53" fmla="*/ 53 h 165"/>
                  <a:gd name="T54" fmla="*/ 32 w 99"/>
                  <a:gd name="T55" fmla="*/ 53 h 165"/>
                  <a:gd name="T56" fmla="*/ 32 w 99"/>
                  <a:gd name="T57" fmla="*/ 51 h 165"/>
                  <a:gd name="T58" fmla="*/ 32 w 99"/>
                  <a:gd name="T59" fmla="*/ 50 h 165"/>
                  <a:gd name="T60" fmla="*/ 31 w 99"/>
                  <a:gd name="T61" fmla="*/ 48 h 165"/>
                  <a:gd name="T62" fmla="*/ 30 w 99"/>
                  <a:gd name="T63" fmla="*/ 45 h 165"/>
                  <a:gd name="T64" fmla="*/ 29 w 99"/>
                  <a:gd name="T65" fmla="*/ 42 h 165"/>
                  <a:gd name="T66" fmla="*/ 28 w 99"/>
                  <a:gd name="T67" fmla="*/ 40 h 165"/>
                  <a:gd name="T68" fmla="*/ 27 w 99"/>
                  <a:gd name="T69" fmla="*/ 37 h 165"/>
                  <a:gd name="T70" fmla="*/ 27 w 99"/>
                  <a:gd name="T71" fmla="*/ 36 h 165"/>
                  <a:gd name="T72" fmla="*/ 26 w 99"/>
                  <a:gd name="T73" fmla="*/ 35 h 165"/>
                  <a:gd name="T74" fmla="*/ 25 w 99"/>
                  <a:gd name="T75" fmla="*/ 32 h 165"/>
                  <a:gd name="T76" fmla="*/ 24 w 99"/>
                  <a:gd name="T77" fmla="*/ 30 h 165"/>
                  <a:gd name="T78" fmla="*/ 24 w 99"/>
                  <a:gd name="T79" fmla="*/ 27 h 165"/>
                  <a:gd name="T80" fmla="*/ 23 w 99"/>
                  <a:gd name="T81" fmla="*/ 24 h 165"/>
                  <a:gd name="T82" fmla="*/ 22 w 99"/>
                  <a:gd name="T83" fmla="*/ 22 h 165"/>
                  <a:gd name="T84" fmla="*/ 21 w 99"/>
                  <a:gd name="T85" fmla="*/ 19 h 165"/>
                  <a:gd name="T86" fmla="*/ 20 w 99"/>
                  <a:gd name="T87" fmla="*/ 18 h 165"/>
                  <a:gd name="T88" fmla="*/ 20 w 99"/>
                  <a:gd name="T89" fmla="*/ 16 h 165"/>
                  <a:gd name="T90" fmla="*/ 19 w 99"/>
                  <a:gd name="T91" fmla="*/ 13 h 165"/>
                  <a:gd name="T92" fmla="*/ 18 w 99"/>
                  <a:gd name="T93" fmla="*/ 10 h 165"/>
                  <a:gd name="T94" fmla="*/ 17 w 99"/>
                  <a:gd name="T95" fmla="*/ 8 h 165"/>
                  <a:gd name="T96" fmla="*/ 16 w 99"/>
                  <a:gd name="T97" fmla="*/ 5 h 165"/>
                  <a:gd name="T98" fmla="*/ 16 w 99"/>
                  <a:gd name="T99" fmla="*/ 4 h 165"/>
                  <a:gd name="T100" fmla="*/ 15 w 99"/>
                  <a:gd name="T101" fmla="*/ 3 h 165"/>
                  <a:gd name="T102" fmla="*/ 13 w 99"/>
                  <a:gd name="T103" fmla="*/ 3 h 165"/>
                  <a:gd name="T104" fmla="*/ 8 w 99"/>
                  <a:gd name="T105" fmla="*/ 2 h 165"/>
                  <a:gd name="T106" fmla="*/ 5 w 99"/>
                  <a:gd name="T107" fmla="*/ 1 h 165"/>
                  <a:gd name="T108" fmla="*/ 3 w 99"/>
                  <a:gd name="T109" fmla="*/ 1 h 165"/>
                  <a:gd name="T110" fmla="*/ 1 w 99"/>
                  <a:gd name="T111" fmla="*/ 0 h 165"/>
                  <a:gd name="T112" fmla="*/ 0 w 99"/>
                  <a:gd name="T113" fmla="*/ 0 h 16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99"/>
                  <a:gd name="T172" fmla="*/ 0 h 165"/>
                  <a:gd name="T173" fmla="*/ 99 w 99"/>
                  <a:gd name="T174" fmla="*/ 165 h 165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99" h="165">
                    <a:moveTo>
                      <a:pt x="0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6" y="18"/>
                    </a:lnTo>
                    <a:lnTo>
                      <a:pt x="7" y="18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10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4" y="37"/>
                    </a:lnTo>
                    <a:lnTo>
                      <a:pt x="15" y="45"/>
                    </a:lnTo>
                    <a:lnTo>
                      <a:pt x="16" y="45"/>
                    </a:lnTo>
                    <a:lnTo>
                      <a:pt x="18" y="52"/>
                    </a:lnTo>
                    <a:lnTo>
                      <a:pt x="19" y="52"/>
                    </a:lnTo>
                    <a:lnTo>
                      <a:pt x="20" y="60"/>
                    </a:lnTo>
                    <a:lnTo>
                      <a:pt x="22" y="60"/>
                    </a:lnTo>
                    <a:lnTo>
                      <a:pt x="23" y="68"/>
                    </a:lnTo>
                    <a:lnTo>
                      <a:pt x="24" y="68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27" y="79"/>
                    </a:lnTo>
                    <a:lnTo>
                      <a:pt x="28" y="79"/>
                    </a:lnTo>
                    <a:lnTo>
                      <a:pt x="30" y="87"/>
                    </a:lnTo>
                    <a:lnTo>
                      <a:pt x="31" y="87"/>
                    </a:lnTo>
                    <a:lnTo>
                      <a:pt x="32" y="94"/>
                    </a:lnTo>
                    <a:lnTo>
                      <a:pt x="34" y="94"/>
                    </a:lnTo>
                    <a:lnTo>
                      <a:pt x="35" y="102"/>
                    </a:lnTo>
                    <a:lnTo>
                      <a:pt x="36" y="102"/>
                    </a:lnTo>
                    <a:lnTo>
                      <a:pt x="38" y="110"/>
                    </a:lnTo>
                    <a:lnTo>
                      <a:pt x="39" y="110"/>
                    </a:lnTo>
                    <a:lnTo>
                      <a:pt x="40" y="118"/>
                    </a:lnTo>
                    <a:lnTo>
                      <a:pt x="42" y="118"/>
                    </a:lnTo>
                    <a:lnTo>
                      <a:pt x="42" y="121"/>
                    </a:lnTo>
                    <a:lnTo>
                      <a:pt x="43" y="121"/>
                    </a:lnTo>
                    <a:lnTo>
                      <a:pt x="44" y="128"/>
                    </a:lnTo>
                    <a:lnTo>
                      <a:pt x="45" y="128"/>
                    </a:lnTo>
                    <a:lnTo>
                      <a:pt x="47" y="136"/>
                    </a:lnTo>
                    <a:lnTo>
                      <a:pt x="48" y="136"/>
                    </a:lnTo>
                    <a:lnTo>
                      <a:pt x="49" y="144"/>
                    </a:lnTo>
                    <a:lnTo>
                      <a:pt x="51" y="144"/>
                    </a:lnTo>
                    <a:lnTo>
                      <a:pt x="52" y="152"/>
                    </a:lnTo>
                    <a:lnTo>
                      <a:pt x="53" y="152"/>
                    </a:lnTo>
                    <a:lnTo>
                      <a:pt x="55" y="160"/>
                    </a:lnTo>
                    <a:lnTo>
                      <a:pt x="56" y="160"/>
                    </a:lnTo>
                    <a:lnTo>
                      <a:pt x="56" y="164"/>
                    </a:lnTo>
                    <a:lnTo>
                      <a:pt x="57" y="164"/>
                    </a:lnTo>
                    <a:lnTo>
                      <a:pt x="57" y="165"/>
                    </a:lnTo>
                    <a:lnTo>
                      <a:pt x="73" y="164"/>
                    </a:lnTo>
                    <a:lnTo>
                      <a:pt x="73" y="163"/>
                    </a:lnTo>
                    <a:lnTo>
                      <a:pt x="89" y="161"/>
                    </a:lnTo>
                    <a:lnTo>
                      <a:pt x="89" y="160"/>
                    </a:lnTo>
                    <a:lnTo>
                      <a:pt x="97" y="160"/>
                    </a:lnTo>
                    <a:lnTo>
                      <a:pt x="97" y="159"/>
                    </a:lnTo>
                    <a:lnTo>
                      <a:pt x="99" y="159"/>
                    </a:lnTo>
                    <a:lnTo>
                      <a:pt x="96" y="153"/>
                    </a:lnTo>
                    <a:lnTo>
                      <a:pt x="96" y="151"/>
                    </a:lnTo>
                    <a:lnTo>
                      <a:pt x="95" y="151"/>
                    </a:lnTo>
                    <a:lnTo>
                      <a:pt x="93" y="143"/>
                    </a:lnTo>
                    <a:lnTo>
                      <a:pt x="92" y="143"/>
                    </a:lnTo>
                    <a:lnTo>
                      <a:pt x="91" y="135"/>
                    </a:lnTo>
                    <a:lnTo>
                      <a:pt x="89" y="135"/>
                    </a:lnTo>
                    <a:lnTo>
                      <a:pt x="88" y="127"/>
                    </a:lnTo>
                    <a:lnTo>
                      <a:pt x="87" y="127"/>
                    </a:lnTo>
                    <a:lnTo>
                      <a:pt x="85" y="119"/>
                    </a:lnTo>
                    <a:lnTo>
                      <a:pt x="84" y="119"/>
                    </a:lnTo>
                    <a:lnTo>
                      <a:pt x="83" y="111"/>
                    </a:lnTo>
                    <a:lnTo>
                      <a:pt x="81" y="111"/>
                    </a:lnTo>
                    <a:lnTo>
                      <a:pt x="81" y="108"/>
                    </a:lnTo>
                    <a:lnTo>
                      <a:pt x="80" y="108"/>
                    </a:lnTo>
                    <a:lnTo>
                      <a:pt x="80" y="105"/>
                    </a:lnTo>
                    <a:lnTo>
                      <a:pt x="79" y="105"/>
                    </a:lnTo>
                    <a:lnTo>
                      <a:pt x="77" y="97"/>
                    </a:lnTo>
                    <a:lnTo>
                      <a:pt x="76" y="97"/>
                    </a:lnTo>
                    <a:lnTo>
                      <a:pt x="75" y="89"/>
                    </a:lnTo>
                    <a:lnTo>
                      <a:pt x="73" y="89"/>
                    </a:lnTo>
                    <a:lnTo>
                      <a:pt x="72" y="81"/>
                    </a:lnTo>
                    <a:lnTo>
                      <a:pt x="71" y="81"/>
                    </a:lnTo>
                    <a:lnTo>
                      <a:pt x="69" y="73"/>
                    </a:lnTo>
                    <a:lnTo>
                      <a:pt x="68" y="73"/>
                    </a:lnTo>
                    <a:lnTo>
                      <a:pt x="67" y="66"/>
                    </a:lnTo>
                    <a:lnTo>
                      <a:pt x="65" y="66"/>
                    </a:lnTo>
                    <a:lnTo>
                      <a:pt x="64" y="58"/>
                    </a:lnTo>
                    <a:lnTo>
                      <a:pt x="63" y="58"/>
                    </a:lnTo>
                    <a:lnTo>
                      <a:pt x="63" y="55"/>
                    </a:lnTo>
                    <a:lnTo>
                      <a:pt x="61" y="55"/>
                    </a:lnTo>
                    <a:lnTo>
                      <a:pt x="60" y="47"/>
                    </a:lnTo>
                    <a:lnTo>
                      <a:pt x="59" y="47"/>
                    </a:lnTo>
                    <a:lnTo>
                      <a:pt x="57" y="39"/>
                    </a:lnTo>
                    <a:lnTo>
                      <a:pt x="56" y="39"/>
                    </a:lnTo>
                    <a:lnTo>
                      <a:pt x="55" y="31"/>
                    </a:lnTo>
                    <a:lnTo>
                      <a:pt x="53" y="31"/>
                    </a:lnTo>
                    <a:lnTo>
                      <a:pt x="52" y="24"/>
                    </a:lnTo>
                    <a:lnTo>
                      <a:pt x="51" y="24"/>
                    </a:lnTo>
                    <a:lnTo>
                      <a:pt x="49" y="16"/>
                    </a:lnTo>
                    <a:lnTo>
                      <a:pt x="48" y="16"/>
                    </a:lnTo>
                    <a:lnTo>
                      <a:pt x="48" y="12"/>
                    </a:lnTo>
                    <a:lnTo>
                      <a:pt x="47" y="12"/>
                    </a:lnTo>
                    <a:lnTo>
                      <a:pt x="47" y="9"/>
                    </a:lnTo>
                    <a:lnTo>
                      <a:pt x="44" y="9"/>
                    </a:lnTo>
                    <a:lnTo>
                      <a:pt x="44" y="8"/>
                    </a:lnTo>
                    <a:lnTo>
                      <a:pt x="38" y="8"/>
                    </a:lnTo>
                    <a:lnTo>
                      <a:pt x="38" y="7"/>
                    </a:lnTo>
                    <a:lnTo>
                      <a:pt x="23" y="5"/>
                    </a:lnTo>
                    <a:lnTo>
                      <a:pt x="23" y="4"/>
                    </a:lnTo>
                    <a:lnTo>
                      <a:pt x="16" y="4"/>
                    </a:lnTo>
                    <a:lnTo>
                      <a:pt x="16" y="3"/>
                    </a:lnTo>
                    <a:lnTo>
                      <a:pt x="10" y="3"/>
                    </a:lnTo>
                    <a:lnTo>
                      <a:pt x="10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39" name="Freeform 2315"/>
              <p:cNvSpPr>
                <a:spLocks/>
              </p:cNvSpPr>
              <p:nvPr/>
            </p:nvSpPr>
            <p:spPr bwMode="auto">
              <a:xfrm>
                <a:off x="2693" y="3529"/>
                <a:ext cx="34" cy="59"/>
              </a:xfrm>
              <a:custGeom>
                <a:avLst/>
                <a:gdLst>
                  <a:gd name="T0" fmla="*/ 1 w 103"/>
                  <a:gd name="T1" fmla="*/ 3 h 179"/>
                  <a:gd name="T2" fmla="*/ 1 w 103"/>
                  <a:gd name="T3" fmla="*/ 5 h 179"/>
                  <a:gd name="T4" fmla="*/ 2 w 103"/>
                  <a:gd name="T5" fmla="*/ 8 h 179"/>
                  <a:gd name="T6" fmla="*/ 3 w 103"/>
                  <a:gd name="T7" fmla="*/ 11 h 179"/>
                  <a:gd name="T8" fmla="*/ 4 w 103"/>
                  <a:gd name="T9" fmla="*/ 13 h 179"/>
                  <a:gd name="T10" fmla="*/ 5 w 103"/>
                  <a:gd name="T11" fmla="*/ 16 h 179"/>
                  <a:gd name="T12" fmla="*/ 5 w 103"/>
                  <a:gd name="T13" fmla="*/ 17 h 179"/>
                  <a:gd name="T14" fmla="*/ 6 w 103"/>
                  <a:gd name="T15" fmla="*/ 18 h 179"/>
                  <a:gd name="T16" fmla="*/ 7 w 103"/>
                  <a:gd name="T17" fmla="*/ 20 h 179"/>
                  <a:gd name="T18" fmla="*/ 8 w 103"/>
                  <a:gd name="T19" fmla="*/ 23 h 179"/>
                  <a:gd name="T20" fmla="*/ 9 w 103"/>
                  <a:gd name="T21" fmla="*/ 26 h 179"/>
                  <a:gd name="T22" fmla="*/ 9 w 103"/>
                  <a:gd name="T23" fmla="*/ 28 h 179"/>
                  <a:gd name="T24" fmla="*/ 10 w 103"/>
                  <a:gd name="T25" fmla="*/ 31 h 179"/>
                  <a:gd name="T26" fmla="*/ 11 w 103"/>
                  <a:gd name="T27" fmla="*/ 33 h 179"/>
                  <a:gd name="T28" fmla="*/ 12 w 103"/>
                  <a:gd name="T29" fmla="*/ 36 h 179"/>
                  <a:gd name="T30" fmla="*/ 13 w 103"/>
                  <a:gd name="T31" fmla="*/ 37 h 179"/>
                  <a:gd name="T32" fmla="*/ 13 w 103"/>
                  <a:gd name="T33" fmla="*/ 38 h 179"/>
                  <a:gd name="T34" fmla="*/ 14 w 103"/>
                  <a:gd name="T35" fmla="*/ 41 h 179"/>
                  <a:gd name="T36" fmla="*/ 15 w 103"/>
                  <a:gd name="T37" fmla="*/ 44 h 179"/>
                  <a:gd name="T38" fmla="*/ 16 w 103"/>
                  <a:gd name="T39" fmla="*/ 46 h 179"/>
                  <a:gd name="T40" fmla="*/ 17 w 103"/>
                  <a:gd name="T41" fmla="*/ 48 h 179"/>
                  <a:gd name="T42" fmla="*/ 17 w 103"/>
                  <a:gd name="T43" fmla="*/ 51 h 179"/>
                  <a:gd name="T44" fmla="*/ 18 w 103"/>
                  <a:gd name="T45" fmla="*/ 54 h 179"/>
                  <a:gd name="T46" fmla="*/ 19 w 103"/>
                  <a:gd name="T47" fmla="*/ 56 h 179"/>
                  <a:gd name="T48" fmla="*/ 19 w 103"/>
                  <a:gd name="T49" fmla="*/ 58 h 179"/>
                  <a:gd name="T50" fmla="*/ 20 w 103"/>
                  <a:gd name="T51" fmla="*/ 58 h 179"/>
                  <a:gd name="T52" fmla="*/ 20 w 103"/>
                  <a:gd name="T53" fmla="*/ 59 h 179"/>
                  <a:gd name="T54" fmla="*/ 26 w 103"/>
                  <a:gd name="T55" fmla="*/ 58 h 179"/>
                  <a:gd name="T56" fmla="*/ 31 w 103"/>
                  <a:gd name="T57" fmla="*/ 57 h 179"/>
                  <a:gd name="T58" fmla="*/ 33 w 103"/>
                  <a:gd name="T59" fmla="*/ 57 h 179"/>
                  <a:gd name="T60" fmla="*/ 33 w 103"/>
                  <a:gd name="T61" fmla="*/ 55 h 179"/>
                  <a:gd name="T62" fmla="*/ 33 w 103"/>
                  <a:gd name="T63" fmla="*/ 52 h 179"/>
                  <a:gd name="T64" fmla="*/ 32 w 103"/>
                  <a:gd name="T65" fmla="*/ 50 h 179"/>
                  <a:gd name="T66" fmla="*/ 31 w 103"/>
                  <a:gd name="T67" fmla="*/ 47 h 179"/>
                  <a:gd name="T68" fmla="*/ 30 w 103"/>
                  <a:gd name="T69" fmla="*/ 44 h 179"/>
                  <a:gd name="T70" fmla="*/ 29 w 103"/>
                  <a:gd name="T71" fmla="*/ 42 h 179"/>
                  <a:gd name="T72" fmla="*/ 29 w 103"/>
                  <a:gd name="T73" fmla="*/ 41 h 179"/>
                  <a:gd name="T74" fmla="*/ 28 w 103"/>
                  <a:gd name="T75" fmla="*/ 39 h 179"/>
                  <a:gd name="T76" fmla="*/ 27 w 103"/>
                  <a:gd name="T77" fmla="*/ 36 h 179"/>
                  <a:gd name="T78" fmla="*/ 26 w 103"/>
                  <a:gd name="T79" fmla="*/ 33 h 179"/>
                  <a:gd name="T80" fmla="*/ 25 w 103"/>
                  <a:gd name="T81" fmla="*/ 31 h 179"/>
                  <a:gd name="T82" fmla="*/ 24 w 103"/>
                  <a:gd name="T83" fmla="*/ 28 h 179"/>
                  <a:gd name="T84" fmla="*/ 23 w 103"/>
                  <a:gd name="T85" fmla="*/ 26 h 179"/>
                  <a:gd name="T86" fmla="*/ 23 w 103"/>
                  <a:gd name="T87" fmla="*/ 25 h 179"/>
                  <a:gd name="T88" fmla="*/ 22 w 103"/>
                  <a:gd name="T89" fmla="*/ 22 h 179"/>
                  <a:gd name="T90" fmla="*/ 21 w 103"/>
                  <a:gd name="T91" fmla="*/ 19 h 179"/>
                  <a:gd name="T92" fmla="*/ 20 w 103"/>
                  <a:gd name="T93" fmla="*/ 17 h 179"/>
                  <a:gd name="T94" fmla="*/ 19 w 103"/>
                  <a:gd name="T95" fmla="*/ 15 h 179"/>
                  <a:gd name="T96" fmla="*/ 18 w 103"/>
                  <a:gd name="T97" fmla="*/ 12 h 179"/>
                  <a:gd name="T98" fmla="*/ 18 w 103"/>
                  <a:gd name="T99" fmla="*/ 9 h 179"/>
                  <a:gd name="T100" fmla="*/ 17 w 103"/>
                  <a:gd name="T101" fmla="*/ 8 h 179"/>
                  <a:gd name="T102" fmla="*/ 17 w 103"/>
                  <a:gd name="T103" fmla="*/ 6 h 179"/>
                  <a:gd name="T104" fmla="*/ 16 w 103"/>
                  <a:gd name="T105" fmla="*/ 3 h 179"/>
                  <a:gd name="T106" fmla="*/ 15 w 103"/>
                  <a:gd name="T107" fmla="*/ 2 h 179"/>
                  <a:gd name="T108" fmla="*/ 13 w 103"/>
                  <a:gd name="T109" fmla="*/ 2 h 179"/>
                  <a:gd name="T110" fmla="*/ 11 w 103"/>
                  <a:gd name="T111" fmla="*/ 1 h 179"/>
                  <a:gd name="T112" fmla="*/ 1 w 103"/>
                  <a:gd name="T113" fmla="*/ 0 h 1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03"/>
                  <a:gd name="T172" fmla="*/ 0 h 179"/>
                  <a:gd name="T173" fmla="*/ 103 w 103"/>
                  <a:gd name="T174" fmla="*/ 179 h 179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03" h="179">
                    <a:moveTo>
                      <a:pt x="0" y="0"/>
                    </a:moveTo>
                    <a:lnTo>
                      <a:pt x="2" y="8"/>
                    </a:lnTo>
                    <a:lnTo>
                      <a:pt x="3" y="8"/>
                    </a:lnTo>
                    <a:lnTo>
                      <a:pt x="4" y="16"/>
                    </a:lnTo>
                    <a:lnTo>
                      <a:pt x="6" y="16"/>
                    </a:lnTo>
                    <a:lnTo>
                      <a:pt x="7" y="24"/>
                    </a:lnTo>
                    <a:lnTo>
                      <a:pt x="8" y="24"/>
                    </a:lnTo>
                    <a:lnTo>
                      <a:pt x="10" y="32"/>
                    </a:lnTo>
                    <a:lnTo>
                      <a:pt x="11" y="32"/>
                    </a:lnTo>
                    <a:lnTo>
                      <a:pt x="12" y="40"/>
                    </a:lnTo>
                    <a:lnTo>
                      <a:pt x="14" y="40"/>
                    </a:lnTo>
                    <a:lnTo>
                      <a:pt x="15" y="48"/>
                    </a:lnTo>
                    <a:lnTo>
                      <a:pt x="16" y="48"/>
                    </a:lnTo>
                    <a:lnTo>
                      <a:pt x="16" y="52"/>
                    </a:lnTo>
                    <a:lnTo>
                      <a:pt x="18" y="52"/>
                    </a:lnTo>
                    <a:lnTo>
                      <a:pt x="18" y="54"/>
                    </a:lnTo>
                    <a:lnTo>
                      <a:pt x="19" y="54"/>
                    </a:lnTo>
                    <a:lnTo>
                      <a:pt x="20" y="62"/>
                    </a:lnTo>
                    <a:lnTo>
                      <a:pt x="22" y="62"/>
                    </a:lnTo>
                    <a:lnTo>
                      <a:pt x="23" y="70"/>
                    </a:lnTo>
                    <a:lnTo>
                      <a:pt x="24" y="70"/>
                    </a:lnTo>
                    <a:lnTo>
                      <a:pt x="26" y="78"/>
                    </a:lnTo>
                    <a:lnTo>
                      <a:pt x="27" y="78"/>
                    </a:lnTo>
                    <a:lnTo>
                      <a:pt x="28" y="86"/>
                    </a:lnTo>
                    <a:lnTo>
                      <a:pt x="30" y="86"/>
                    </a:lnTo>
                    <a:lnTo>
                      <a:pt x="31" y="94"/>
                    </a:lnTo>
                    <a:lnTo>
                      <a:pt x="32" y="94"/>
                    </a:lnTo>
                    <a:lnTo>
                      <a:pt x="34" y="101"/>
                    </a:lnTo>
                    <a:lnTo>
                      <a:pt x="35" y="101"/>
                    </a:lnTo>
                    <a:lnTo>
                      <a:pt x="36" y="109"/>
                    </a:lnTo>
                    <a:lnTo>
                      <a:pt x="38" y="109"/>
                    </a:lnTo>
                    <a:lnTo>
                      <a:pt x="38" y="113"/>
                    </a:lnTo>
                    <a:lnTo>
                      <a:pt x="39" y="113"/>
                    </a:lnTo>
                    <a:lnTo>
                      <a:pt x="39" y="116"/>
                    </a:lnTo>
                    <a:lnTo>
                      <a:pt x="40" y="116"/>
                    </a:lnTo>
                    <a:lnTo>
                      <a:pt x="42" y="124"/>
                    </a:lnTo>
                    <a:lnTo>
                      <a:pt x="43" y="124"/>
                    </a:lnTo>
                    <a:lnTo>
                      <a:pt x="44" y="132"/>
                    </a:lnTo>
                    <a:lnTo>
                      <a:pt x="46" y="132"/>
                    </a:lnTo>
                    <a:lnTo>
                      <a:pt x="47" y="139"/>
                    </a:lnTo>
                    <a:lnTo>
                      <a:pt x="48" y="139"/>
                    </a:lnTo>
                    <a:lnTo>
                      <a:pt x="50" y="147"/>
                    </a:lnTo>
                    <a:lnTo>
                      <a:pt x="51" y="147"/>
                    </a:lnTo>
                    <a:lnTo>
                      <a:pt x="52" y="155"/>
                    </a:lnTo>
                    <a:lnTo>
                      <a:pt x="54" y="155"/>
                    </a:lnTo>
                    <a:lnTo>
                      <a:pt x="55" y="163"/>
                    </a:lnTo>
                    <a:lnTo>
                      <a:pt x="56" y="163"/>
                    </a:lnTo>
                    <a:lnTo>
                      <a:pt x="58" y="171"/>
                    </a:lnTo>
                    <a:lnTo>
                      <a:pt x="59" y="171"/>
                    </a:lnTo>
                    <a:lnTo>
                      <a:pt x="59" y="175"/>
                    </a:lnTo>
                    <a:lnTo>
                      <a:pt x="60" y="175"/>
                    </a:lnTo>
                    <a:lnTo>
                      <a:pt x="60" y="177"/>
                    </a:lnTo>
                    <a:lnTo>
                      <a:pt x="62" y="177"/>
                    </a:lnTo>
                    <a:lnTo>
                      <a:pt x="62" y="179"/>
                    </a:lnTo>
                    <a:lnTo>
                      <a:pt x="78" y="177"/>
                    </a:lnTo>
                    <a:lnTo>
                      <a:pt x="78" y="176"/>
                    </a:lnTo>
                    <a:lnTo>
                      <a:pt x="93" y="175"/>
                    </a:lnTo>
                    <a:lnTo>
                      <a:pt x="93" y="174"/>
                    </a:lnTo>
                    <a:lnTo>
                      <a:pt x="101" y="174"/>
                    </a:lnTo>
                    <a:lnTo>
                      <a:pt x="101" y="172"/>
                    </a:lnTo>
                    <a:lnTo>
                      <a:pt x="103" y="172"/>
                    </a:lnTo>
                    <a:lnTo>
                      <a:pt x="101" y="167"/>
                    </a:lnTo>
                    <a:lnTo>
                      <a:pt x="100" y="167"/>
                    </a:lnTo>
                    <a:lnTo>
                      <a:pt x="99" y="159"/>
                    </a:lnTo>
                    <a:lnTo>
                      <a:pt x="97" y="159"/>
                    </a:lnTo>
                    <a:lnTo>
                      <a:pt x="96" y="151"/>
                    </a:lnTo>
                    <a:lnTo>
                      <a:pt x="95" y="151"/>
                    </a:lnTo>
                    <a:lnTo>
                      <a:pt x="93" y="143"/>
                    </a:lnTo>
                    <a:lnTo>
                      <a:pt x="92" y="143"/>
                    </a:lnTo>
                    <a:lnTo>
                      <a:pt x="91" y="135"/>
                    </a:lnTo>
                    <a:lnTo>
                      <a:pt x="89" y="135"/>
                    </a:lnTo>
                    <a:lnTo>
                      <a:pt x="88" y="128"/>
                    </a:lnTo>
                    <a:lnTo>
                      <a:pt x="87" y="128"/>
                    </a:lnTo>
                    <a:lnTo>
                      <a:pt x="87" y="125"/>
                    </a:lnTo>
                    <a:lnTo>
                      <a:pt x="86" y="125"/>
                    </a:lnTo>
                    <a:lnTo>
                      <a:pt x="84" y="117"/>
                    </a:lnTo>
                    <a:lnTo>
                      <a:pt x="83" y="117"/>
                    </a:lnTo>
                    <a:lnTo>
                      <a:pt x="82" y="109"/>
                    </a:lnTo>
                    <a:lnTo>
                      <a:pt x="80" y="109"/>
                    </a:lnTo>
                    <a:lnTo>
                      <a:pt x="79" y="101"/>
                    </a:lnTo>
                    <a:lnTo>
                      <a:pt x="78" y="101"/>
                    </a:lnTo>
                    <a:lnTo>
                      <a:pt x="76" y="94"/>
                    </a:lnTo>
                    <a:lnTo>
                      <a:pt x="75" y="94"/>
                    </a:lnTo>
                    <a:lnTo>
                      <a:pt x="74" y="86"/>
                    </a:lnTo>
                    <a:lnTo>
                      <a:pt x="72" y="86"/>
                    </a:lnTo>
                    <a:lnTo>
                      <a:pt x="71" y="78"/>
                    </a:lnTo>
                    <a:lnTo>
                      <a:pt x="70" y="78"/>
                    </a:lnTo>
                    <a:lnTo>
                      <a:pt x="70" y="75"/>
                    </a:lnTo>
                    <a:lnTo>
                      <a:pt x="68" y="75"/>
                    </a:lnTo>
                    <a:lnTo>
                      <a:pt x="67" y="67"/>
                    </a:lnTo>
                    <a:lnTo>
                      <a:pt x="66" y="67"/>
                    </a:lnTo>
                    <a:lnTo>
                      <a:pt x="64" y="59"/>
                    </a:lnTo>
                    <a:lnTo>
                      <a:pt x="63" y="59"/>
                    </a:lnTo>
                    <a:lnTo>
                      <a:pt x="62" y="52"/>
                    </a:lnTo>
                    <a:lnTo>
                      <a:pt x="60" y="52"/>
                    </a:lnTo>
                    <a:lnTo>
                      <a:pt x="59" y="44"/>
                    </a:lnTo>
                    <a:lnTo>
                      <a:pt x="58" y="44"/>
                    </a:lnTo>
                    <a:lnTo>
                      <a:pt x="56" y="36"/>
                    </a:lnTo>
                    <a:lnTo>
                      <a:pt x="55" y="36"/>
                    </a:lnTo>
                    <a:lnTo>
                      <a:pt x="54" y="28"/>
                    </a:lnTo>
                    <a:lnTo>
                      <a:pt x="52" y="28"/>
                    </a:lnTo>
                    <a:lnTo>
                      <a:pt x="52" y="25"/>
                    </a:lnTo>
                    <a:lnTo>
                      <a:pt x="51" y="25"/>
                    </a:lnTo>
                    <a:lnTo>
                      <a:pt x="50" y="17"/>
                    </a:lnTo>
                    <a:lnTo>
                      <a:pt x="48" y="17"/>
                    </a:lnTo>
                    <a:lnTo>
                      <a:pt x="47" y="10"/>
                    </a:lnTo>
                    <a:lnTo>
                      <a:pt x="46" y="10"/>
                    </a:lnTo>
                    <a:lnTo>
                      <a:pt x="46" y="7"/>
                    </a:lnTo>
                    <a:lnTo>
                      <a:pt x="39" y="7"/>
                    </a:lnTo>
                    <a:lnTo>
                      <a:pt x="39" y="6"/>
                    </a:lnTo>
                    <a:lnTo>
                      <a:pt x="32" y="6"/>
                    </a:lnTo>
                    <a:lnTo>
                      <a:pt x="32" y="4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7D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0" name="Freeform 2316"/>
              <p:cNvSpPr>
                <a:spLocks/>
              </p:cNvSpPr>
              <p:nvPr/>
            </p:nvSpPr>
            <p:spPr bwMode="auto">
              <a:xfrm>
                <a:off x="2678" y="3527"/>
                <a:ext cx="36" cy="63"/>
              </a:xfrm>
              <a:custGeom>
                <a:avLst/>
                <a:gdLst>
                  <a:gd name="T0" fmla="*/ 0 w 108"/>
                  <a:gd name="T1" fmla="*/ 1 h 189"/>
                  <a:gd name="T2" fmla="*/ 0 w 108"/>
                  <a:gd name="T3" fmla="*/ 2 h 189"/>
                  <a:gd name="T4" fmla="*/ 1 w 108"/>
                  <a:gd name="T5" fmla="*/ 3 h 189"/>
                  <a:gd name="T6" fmla="*/ 2 w 108"/>
                  <a:gd name="T7" fmla="*/ 6 h 189"/>
                  <a:gd name="T8" fmla="*/ 3 w 108"/>
                  <a:gd name="T9" fmla="*/ 8 h 189"/>
                  <a:gd name="T10" fmla="*/ 4 w 108"/>
                  <a:gd name="T11" fmla="*/ 11 h 189"/>
                  <a:gd name="T12" fmla="*/ 4 w 108"/>
                  <a:gd name="T13" fmla="*/ 14 h 189"/>
                  <a:gd name="T14" fmla="*/ 5 w 108"/>
                  <a:gd name="T15" fmla="*/ 16 h 189"/>
                  <a:gd name="T16" fmla="*/ 6 w 108"/>
                  <a:gd name="T17" fmla="*/ 19 h 189"/>
                  <a:gd name="T18" fmla="*/ 7 w 108"/>
                  <a:gd name="T19" fmla="*/ 20 h 189"/>
                  <a:gd name="T20" fmla="*/ 8 w 108"/>
                  <a:gd name="T21" fmla="*/ 22 h 189"/>
                  <a:gd name="T22" fmla="*/ 8 w 108"/>
                  <a:gd name="T23" fmla="*/ 25 h 189"/>
                  <a:gd name="T24" fmla="*/ 9 w 108"/>
                  <a:gd name="T25" fmla="*/ 27 h 189"/>
                  <a:gd name="T26" fmla="*/ 10 w 108"/>
                  <a:gd name="T27" fmla="*/ 30 h 189"/>
                  <a:gd name="T28" fmla="*/ 11 w 108"/>
                  <a:gd name="T29" fmla="*/ 33 h 189"/>
                  <a:gd name="T30" fmla="*/ 12 w 108"/>
                  <a:gd name="T31" fmla="*/ 35 h 189"/>
                  <a:gd name="T32" fmla="*/ 12 w 108"/>
                  <a:gd name="T33" fmla="*/ 36 h 189"/>
                  <a:gd name="T34" fmla="*/ 13 w 108"/>
                  <a:gd name="T35" fmla="*/ 39 h 189"/>
                  <a:gd name="T36" fmla="*/ 14 w 108"/>
                  <a:gd name="T37" fmla="*/ 41 h 189"/>
                  <a:gd name="T38" fmla="*/ 15 w 108"/>
                  <a:gd name="T39" fmla="*/ 44 h 189"/>
                  <a:gd name="T40" fmla="*/ 16 w 108"/>
                  <a:gd name="T41" fmla="*/ 47 h 189"/>
                  <a:gd name="T42" fmla="*/ 17 w 108"/>
                  <a:gd name="T43" fmla="*/ 49 h 189"/>
                  <a:gd name="T44" fmla="*/ 18 w 108"/>
                  <a:gd name="T45" fmla="*/ 52 h 189"/>
                  <a:gd name="T46" fmla="*/ 18 w 108"/>
                  <a:gd name="T47" fmla="*/ 53 h 189"/>
                  <a:gd name="T48" fmla="*/ 19 w 108"/>
                  <a:gd name="T49" fmla="*/ 55 h 189"/>
                  <a:gd name="T50" fmla="*/ 20 w 108"/>
                  <a:gd name="T51" fmla="*/ 58 h 189"/>
                  <a:gd name="T52" fmla="*/ 21 w 108"/>
                  <a:gd name="T53" fmla="*/ 61 h 189"/>
                  <a:gd name="T54" fmla="*/ 21 w 108"/>
                  <a:gd name="T55" fmla="*/ 62 h 189"/>
                  <a:gd name="T56" fmla="*/ 22 w 108"/>
                  <a:gd name="T57" fmla="*/ 63 h 189"/>
                  <a:gd name="T58" fmla="*/ 24 w 108"/>
                  <a:gd name="T59" fmla="*/ 62 h 189"/>
                  <a:gd name="T60" fmla="*/ 33 w 108"/>
                  <a:gd name="T61" fmla="*/ 62 h 189"/>
                  <a:gd name="T62" fmla="*/ 36 w 108"/>
                  <a:gd name="T63" fmla="*/ 62 h 189"/>
                  <a:gd name="T64" fmla="*/ 35 w 108"/>
                  <a:gd name="T65" fmla="*/ 60 h 189"/>
                  <a:gd name="T66" fmla="*/ 35 w 108"/>
                  <a:gd name="T67" fmla="*/ 59 h 189"/>
                  <a:gd name="T68" fmla="*/ 34 w 108"/>
                  <a:gd name="T69" fmla="*/ 56 h 189"/>
                  <a:gd name="T70" fmla="*/ 33 w 108"/>
                  <a:gd name="T71" fmla="*/ 54 h 189"/>
                  <a:gd name="T72" fmla="*/ 32 w 108"/>
                  <a:gd name="T73" fmla="*/ 51 h 189"/>
                  <a:gd name="T74" fmla="*/ 31 w 108"/>
                  <a:gd name="T75" fmla="*/ 48 h 189"/>
                  <a:gd name="T76" fmla="*/ 30 w 108"/>
                  <a:gd name="T77" fmla="*/ 46 h 189"/>
                  <a:gd name="T78" fmla="*/ 29 w 108"/>
                  <a:gd name="T79" fmla="*/ 43 h 189"/>
                  <a:gd name="T80" fmla="*/ 28 w 108"/>
                  <a:gd name="T81" fmla="*/ 41 h 189"/>
                  <a:gd name="T82" fmla="*/ 28 w 108"/>
                  <a:gd name="T83" fmla="*/ 40 h 189"/>
                  <a:gd name="T84" fmla="*/ 27 w 108"/>
                  <a:gd name="T85" fmla="*/ 37 h 189"/>
                  <a:gd name="T86" fmla="*/ 26 w 108"/>
                  <a:gd name="T87" fmla="*/ 34 h 189"/>
                  <a:gd name="T88" fmla="*/ 25 w 108"/>
                  <a:gd name="T89" fmla="*/ 32 h 189"/>
                  <a:gd name="T90" fmla="*/ 24 w 108"/>
                  <a:gd name="T91" fmla="*/ 29 h 189"/>
                  <a:gd name="T92" fmla="*/ 24 w 108"/>
                  <a:gd name="T93" fmla="*/ 27 h 189"/>
                  <a:gd name="T94" fmla="*/ 23 w 108"/>
                  <a:gd name="T95" fmla="*/ 24 h 189"/>
                  <a:gd name="T96" fmla="*/ 22 w 108"/>
                  <a:gd name="T97" fmla="*/ 21 h 189"/>
                  <a:gd name="T98" fmla="*/ 21 w 108"/>
                  <a:gd name="T99" fmla="*/ 20 h 189"/>
                  <a:gd name="T100" fmla="*/ 21 w 108"/>
                  <a:gd name="T101" fmla="*/ 19 h 189"/>
                  <a:gd name="T102" fmla="*/ 20 w 108"/>
                  <a:gd name="T103" fmla="*/ 17 h 189"/>
                  <a:gd name="T104" fmla="*/ 19 w 108"/>
                  <a:gd name="T105" fmla="*/ 14 h 189"/>
                  <a:gd name="T106" fmla="*/ 18 w 108"/>
                  <a:gd name="T107" fmla="*/ 11 h 189"/>
                  <a:gd name="T108" fmla="*/ 17 w 108"/>
                  <a:gd name="T109" fmla="*/ 9 h 189"/>
                  <a:gd name="T110" fmla="*/ 16 w 108"/>
                  <a:gd name="T111" fmla="*/ 6 h 189"/>
                  <a:gd name="T112" fmla="*/ 16 w 108"/>
                  <a:gd name="T113" fmla="*/ 3 h 189"/>
                  <a:gd name="T114" fmla="*/ 11 w 108"/>
                  <a:gd name="T115" fmla="*/ 2 h 189"/>
                  <a:gd name="T116" fmla="*/ 5 w 108"/>
                  <a:gd name="T117" fmla="*/ 1 h 189"/>
                  <a:gd name="T118" fmla="*/ 2 w 108"/>
                  <a:gd name="T119" fmla="*/ 0 h 189"/>
                  <a:gd name="T120" fmla="*/ 0 w 108"/>
                  <a:gd name="T121" fmla="*/ 0 h 18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08"/>
                  <a:gd name="T184" fmla="*/ 0 h 189"/>
                  <a:gd name="T185" fmla="*/ 108 w 108"/>
                  <a:gd name="T186" fmla="*/ 189 h 18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08" h="189"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8" y="25"/>
                    </a:lnTo>
                    <a:lnTo>
                      <a:pt x="9" y="25"/>
                    </a:lnTo>
                    <a:lnTo>
                      <a:pt x="11" y="33"/>
                    </a:lnTo>
                    <a:lnTo>
                      <a:pt x="12" y="33"/>
                    </a:lnTo>
                    <a:lnTo>
                      <a:pt x="13" y="41"/>
                    </a:lnTo>
                    <a:lnTo>
                      <a:pt x="15" y="41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9" y="56"/>
                    </a:lnTo>
                    <a:lnTo>
                      <a:pt x="20" y="56"/>
                    </a:lnTo>
                    <a:lnTo>
                      <a:pt x="20" y="59"/>
                    </a:lnTo>
                    <a:lnTo>
                      <a:pt x="21" y="59"/>
                    </a:lnTo>
                    <a:lnTo>
                      <a:pt x="23" y="67"/>
                    </a:lnTo>
                    <a:lnTo>
                      <a:pt x="24" y="67"/>
                    </a:lnTo>
                    <a:lnTo>
                      <a:pt x="25" y="75"/>
                    </a:lnTo>
                    <a:lnTo>
                      <a:pt x="27" y="75"/>
                    </a:lnTo>
                    <a:lnTo>
                      <a:pt x="28" y="82"/>
                    </a:lnTo>
                    <a:lnTo>
                      <a:pt x="29" y="82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3" y="98"/>
                    </a:lnTo>
                    <a:lnTo>
                      <a:pt x="35" y="98"/>
                    </a:lnTo>
                    <a:lnTo>
                      <a:pt x="36" y="106"/>
                    </a:lnTo>
                    <a:lnTo>
                      <a:pt x="37" y="106"/>
                    </a:lnTo>
                    <a:lnTo>
                      <a:pt x="37" y="109"/>
                    </a:lnTo>
                    <a:lnTo>
                      <a:pt x="39" y="109"/>
                    </a:lnTo>
                    <a:lnTo>
                      <a:pt x="40" y="117"/>
                    </a:lnTo>
                    <a:lnTo>
                      <a:pt x="41" y="117"/>
                    </a:lnTo>
                    <a:lnTo>
                      <a:pt x="43" y="124"/>
                    </a:lnTo>
                    <a:lnTo>
                      <a:pt x="44" y="124"/>
                    </a:lnTo>
                    <a:lnTo>
                      <a:pt x="45" y="132"/>
                    </a:lnTo>
                    <a:lnTo>
                      <a:pt x="47" y="132"/>
                    </a:lnTo>
                    <a:lnTo>
                      <a:pt x="48" y="140"/>
                    </a:lnTo>
                    <a:lnTo>
                      <a:pt x="49" y="140"/>
                    </a:lnTo>
                    <a:lnTo>
                      <a:pt x="51" y="148"/>
                    </a:lnTo>
                    <a:lnTo>
                      <a:pt x="52" y="148"/>
                    </a:lnTo>
                    <a:lnTo>
                      <a:pt x="53" y="156"/>
                    </a:lnTo>
                    <a:lnTo>
                      <a:pt x="55" y="156"/>
                    </a:lnTo>
                    <a:lnTo>
                      <a:pt x="55" y="159"/>
                    </a:lnTo>
                    <a:lnTo>
                      <a:pt x="56" y="159"/>
                    </a:lnTo>
                    <a:lnTo>
                      <a:pt x="57" y="166"/>
                    </a:lnTo>
                    <a:lnTo>
                      <a:pt x="59" y="166"/>
                    </a:lnTo>
                    <a:lnTo>
                      <a:pt x="60" y="174"/>
                    </a:lnTo>
                    <a:lnTo>
                      <a:pt x="61" y="174"/>
                    </a:lnTo>
                    <a:lnTo>
                      <a:pt x="63" y="182"/>
                    </a:lnTo>
                    <a:lnTo>
                      <a:pt x="64" y="182"/>
                    </a:lnTo>
                    <a:lnTo>
                      <a:pt x="64" y="186"/>
                    </a:lnTo>
                    <a:lnTo>
                      <a:pt x="65" y="186"/>
                    </a:lnTo>
                    <a:lnTo>
                      <a:pt x="65" y="189"/>
                    </a:lnTo>
                    <a:lnTo>
                      <a:pt x="73" y="189"/>
                    </a:lnTo>
                    <a:lnTo>
                      <a:pt x="73" y="187"/>
                    </a:lnTo>
                    <a:lnTo>
                      <a:pt x="99" y="187"/>
                    </a:lnTo>
                    <a:lnTo>
                      <a:pt x="99" y="186"/>
                    </a:lnTo>
                    <a:lnTo>
                      <a:pt x="107" y="186"/>
                    </a:lnTo>
                    <a:lnTo>
                      <a:pt x="107" y="185"/>
                    </a:lnTo>
                    <a:lnTo>
                      <a:pt x="108" y="185"/>
                    </a:lnTo>
                    <a:lnTo>
                      <a:pt x="105" y="180"/>
                    </a:lnTo>
                    <a:lnTo>
                      <a:pt x="105" y="177"/>
                    </a:lnTo>
                    <a:lnTo>
                      <a:pt x="104" y="177"/>
                    </a:lnTo>
                    <a:lnTo>
                      <a:pt x="103" y="169"/>
                    </a:lnTo>
                    <a:lnTo>
                      <a:pt x="101" y="169"/>
                    </a:lnTo>
                    <a:lnTo>
                      <a:pt x="100" y="161"/>
                    </a:lnTo>
                    <a:lnTo>
                      <a:pt x="99" y="161"/>
                    </a:lnTo>
                    <a:lnTo>
                      <a:pt x="97" y="153"/>
                    </a:lnTo>
                    <a:lnTo>
                      <a:pt x="96" y="153"/>
                    </a:lnTo>
                    <a:lnTo>
                      <a:pt x="95" y="145"/>
                    </a:lnTo>
                    <a:lnTo>
                      <a:pt x="93" y="145"/>
                    </a:lnTo>
                    <a:lnTo>
                      <a:pt x="92" y="138"/>
                    </a:lnTo>
                    <a:lnTo>
                      <a:pt x="91" y="138"/>
                    </a:lnTo>
                    <a:lnTo>
                      <a:pt x="89" y="130"/>
                    </a:lnTo>
                    <a:lnTo>
                      <a:pt x="88" y="130"/>
                    </a:lnTo>
                    <a:lnTo>
                      <a:pt x="87" y="122"/>
                    </a:lnTo>
                    <a:lnTo>
                      <a:pt x="85" y="122"/>
                    </a:lnTo>
                    <a:lnTo>
                      <a:pt x="85" y="119"/>
                    </a:lnTo>
                    <a:lnTo>
                      <a:pt x="84" y="119"/>
                    </a:lnTo>
                    <a:lnTo>
                      <a:pt x="83" y="111"/>
                    </a:lnTo>
                    <a:lnTo>
                      <a:pt x="81" y="111"/>
                    </a:lnTo>
                    <a:lnTo>
                      <a:pt x="80" y="103"/>
                    </a:lnTo>
                    <a:lnTo>
                      <a:pt x="79" y="103"/>
                    </a:lnTo>
                    <a:lnTo>
                      <a:pt x="77" y="96"/>
                    </a:lnTo>
                    <a:lnTo>
                      <a:pt x="76" y="96"/>
                    </a:lnTo>
                    <a:lnTo>
                      <a:pt x="75" y="88"/>
                    </a:lnTo>
                    <a:lnTo>
                      <a:pt x="73" y="88"/>
                    </a:lnTo>
                    <a:lnTo>
                      <a:pt x="72" y="80"/>
                    </a:lnTo>
                    <a:lnTo>
                      <a:pt x="71" y="80"/>
                    </a:lnTo>
                    <a:lnTo>
                      <a:pt x="69" y="72"/>
                    </a:lnTo>
                    <a:lnTo>
                      <a:pt x="68" y="72"/>
                    </a:lnTo>
                    <a:lnTo>
                      <a:pt x="67" y="64"/>
                    </a:lnTo>
                    <a:lnTo>
                      <a:pt x="65" y="64"/>
                    </a:lnTo>
                    <a:lnTo>
                      <a:pt x="65" y="60"/>
                    </a:lnTo>
                    <a:lnTo>
                      <a:pt x="64" y="60"/>
                    </a:lnTo>
                    <a:lnTo>
                      <a:pt x="64" y="58"/>
                    </a:lnTo>
                    <a:lnTo>
                      <a:pt x="63" y="58"/>
                    </a:lnTo>
                    <a:lnTo>
                      <a:pt x="61" y="50"/>
                    </a:lnTo>
                    <a:lnTo>
                      <a:pt x="60" y="50"/>
                    </a:lnTo>
                    <a:lnTo>
                      <a:pt x="59" y="42"/>
                    </a:lnTo>
                    <a:lnTo>
                      <a:pt x="57" y="42"/>
                    </a:lnTo>
                    <a:lnTo>
                      <a:pt x="56" y="34"/>
                    </a:lnTo>
                    <a:lnTo>
                      <a:pt x="55" y="34"/>
                    </a:lnTo>
                    <a:lnTo>
                      <a:pt x="53" y="26"/>
                    </a:lnTo>
                    <a:lnTo>
                      <a:pt x="52" y="26"/>
                    </a:lnTo>
                    <a:lnTo>
                      <a:pt x="51" y="18"/>
                    </a:lnTo>
                    <a:lnTo>
                      <a:pt x="49" y="18"/>
                    </a:lnTo>
                    <a:lnTo>
                      <a:pt x="48" y="10"/>
                    </a:lnTo>
                    <a:lnTo>
                      <a:pt x="47" y="10"/>
                    </a:lnTo>
                    <a:lnTo>
                      <a:pt x="47" y="6"/>
                    </a:lnTo>
                    <a:lnTo>
                      <a:pt x="32" y="5"/>
                    </a:lnTo>
                    <a:lnTo>
                      <a:pt x="32" y="4"/>
                    </a:lnTo>
                    <a:lnTo>
                      <a:pt x="15" y="3"/>
                    </a:lnTo>
                    <a:lnTo>
                      <a:pt x="15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1" name="Freeform 2317"/>
              <p:cNvSpPr>
                <a:spLocks/>
              </p:cNvSpPr>
              <p:nvPr/>
            </p:nvSpPr>
            <p:spPr bwMode="auto">
              <a:xfrm>
                <a:off x="2663" y="3525"/>
                <a:ext cx="37" cy="65"/>
              </a:xfrm>
              <a:custGeom>
                <a:avLst/>
                <a:gdLst>
                  <a:gd name="T0" fmla="*/ 1 w 111"/>
                  <a:gd name="T1" fmla="*/ 2 h 194"/>
                  <a:gd name="T2" fmla="*/ 1 w 111"/>
                  <a:gd name="T3" fmla="*/ 4 h 194"/>
                  <a:gd name="T4" fmla="*/ 2 w 111"/>
                  <a:gd name="T5" fmla="*/ 7 h 194"/>
                  <a:gd name="T6" fmla="*/ 3 w 111"/>
                  <a:gd name="T7" fmla="*/ 10 h 194"/>
                  <a:gd name="T8" fmla="*/ 4 w 111"/>
                  <a:gd name="T9" fmla="*/ 12 h 194"/>
                  <a:gd name="T10" fmla="*/ 5 w 111"/>
                  <a:gd name="T11" fmla="*/ 15 h 194"/>
                  <a:gd name="T12" fmla="*/ 6 w 111"/>
                  <a:gd name="T13" fmla="*/ 17 h 194"/>
                  <a:gd name="T14" fmla="*/ 7 w 111"/>
                  <a:gd name="T15" fmla="*/ 20 h 194"/>
                  <a:gd name="T16" fmla="*/ 7 w 111"/>
                  <a:gd name="T17" fmla="*/ 21 h 194"/>
                  <a:gd name="T18" fmla="*/ 8 w 111"/>
                  <a:gd name="T19" fmla="*/ 24 h 194"/>
                  <a:gd name="T20" fmla="*/ 9 w 111"/>
                  <a:gd name="T21" fmla="*/ 26 h 194"/>
                  <a:gd name="T22" fmla="*/ 10 w 111"/>
                  <a:gd name="T23" fmla="*/ 29 h 194"/>
                  <a:gd name="T24" fmla="*/ 11 w 111"/>
                  <a:gd name="T25" fmla="*/ 31 h 194"/>
                  <a:gd name="T26" fmla="*/ 12 w 111"/>
                  <a:gd name="T27" fmla="*/ 34 h 194"/>
                  <a:gd name="T28" fmla="*/ 12 w 111"/>
                  <a:gd name="T29" fmla="*/ 37 h 194"/>
                  <a:gd name="T30" fmla="*/ 13 w 111"/>
                  <a:gd name="T31" fmla="*/ 40 h 194"/>
                  <a:gd name="T32" fmla="*/ 14 w 111"/>
                  <a:gd name="T33" fmla="*/ 42 h 194"/>
                  <a:gd name="T34" fmla="*/ 15 w 111"/>
                  <a:gd name="T35" fmla="*/ 44 h 194"/>
                  <a:gd name="T36" fmla="*/ 15 w 111"/>
                  <a:gd name="T37" fmla="*/ 44 h 194"/>
                  <a:gd name="T38" fmla="*/ 16 w 111"/>
                  <a:gd name="T39" fmla="*/ 47 h 194"/>
                  <a:gd name="T40" fmla="*/ 17 w 111"/>
                  <a:gd name="T41" fmla="*/ 50 h 194"/>
                  <a:gd name="T42" fmla="*/ 18 w 111"/>
                  <a:gd name="T43" fmla="*/ 52 h 194"/>
                  <a:gd name="T44" fmla="*/ 19 w 111"/>
                  <a:gd name="T45" fmla="*/ 55 h 194"/>
                  <a:gd name="T46" fmla="*/ 20 w 111"/>
                  <a:gd name="T47" fmla="*/ 58 h 194"/>
                  <a:gd name="T48" fmla="*/ 20 w 111"/>
                  <a:gd name="T49" fmla="*/ 60 h 194"/>
                  <a:gd name="T50" fmla="*/ 21 w 111"/>
                  <a:gd name="T51" fmla="*/ 63 h 194"/>
                  <a:gd name="T52" fmla="*/ 22 w 111"/>
                  <a:gd name="T53" fmla="*/ 64 h 194"/>
                  <a:gd name="T54" fmla="*/ 22 w 111"/>
                  <a:gd name="T55" fmla="*/ 65 h 194"/>
                  <a:gd name="T56" fmla="*/ 32 w 111"/>
                  <a:gd name="T57" fmla="*/ 65 h 194"/>
                  <a:gd name="T58" fmla="*/ 37 w 111"/>
                  <a:gd name="T59" fmla="*/ 64 h 194"/>
                  <a:gd name="T60" fmla="*/ 36 w 111"/>
                  <a:gd name="T61" fmla="*/ 61 h 194"/>
                  <a:gd name="T62" fmla="*/ 35 w 111"/>
                  <a:gd name="T63" fmla="*/ 58 h 194"/>
                  <a:gd name="T64" fmla="*/ 34 w 111"/>
                  <a:gd name="T65" fmla="*/ 56 h 194"/>
                  <a:gd name="T66" fmla="*/ 34 w 111"/>
                  <a:gd name="T67" fmla="*/ 55 h 194"/>
                  <a:gd name="T68" fmla="*/ 33 w 111"/>
                  <a:gd name="T69" fmla="*/ 54 h 194"/>
                  <a:gd name="T70" fmla="*/ 32 w 111"/>
                  <a:gd name="T71" fmla="*/ 51 h 194"/>
                  <a:gd name="T72" fmla="*/ 32 w 111"/>
                  <a:gd name="T73" fmla="*/ 48 h 194"/>
                  <a:gd name="T74" fmla="*/ 31 w 111"/>
                  <a:gd name="T75" fmla="*/ 46 h 194"/>
                  <a:gd name="T76" fmla="*/ 30 w 111"/>
                  <a:gd name="T77" fmla="*/ 43 h 194"/>
                  <a:gd name="T78" fmla="*/ 29 w 111"/>
                  <a:gd name="T79" fmla="*/ 41 h 194"/>
                  <a:gd name="T80" fmla="*/ 28 w 111"/>
                  <a:gd name="T81" fmla="*/ 38 h 194"/>
                  <a:gd name="T82" fmla="*/ 28 w 111"/>
                  <a:gd name="T83" fmla="*/ 37 h 194"/>
                  <a:gd name="T84" fmla="*/ 27 w 111"/>
                  <a:gd name="T85" fmla="*/ 34 h 194"/>
                  <a:gd name="T86" fmla="*/ 26 w 111"/>
                  <a:gd name="T87" fmla="*/ 31 h 194"/>
                  <a:gd name="T88" fmla="*/ 25 w 111"/>
                  <a:gd name="T89" fmla="*/ 29 h 194"/>
                  <a:gd name="T90" fmla="*/ 24 w 111"/>
                  <a:gd name="T91" fmla="*/ 26 h 194"/>
                  <a:gd name="T92" fmla="*/ 23 w 111"/>
                  <a:gd name="T93" fmla="*/ 24 h 194"/>
                  <a:gd name="T94" fmla="*/ 22 w 111"/>
                  <a:gd name="T95" fmla="*/ 21 h 194"/>
                  <a:gd name="T96" fmla="*/ 22 w 111"/>
                  <a:gd name="T97" fmla="*/ 20 h 194"/>
                  <a:gd name="T98" fmla="*/ 21 w 111"/>
                  <a:gd name="T99" fmla="*/ 17 h 194"/>
                  <a:gd name="T100" fmla="*/ 20 w 111"/>
                  <a:gd name="T101" fmla="*/ 15 h 194"/>
                  <a:gd name="T102" fmla="*/ 19 w 111"/>
                  <a:gd name="T103" fmla="*/ 12 h 194"/>
                  <a:gd name="T104" fmla="*/ 18 w 111"/>
                  <a:gd name="T105" fmla="*/ 10 h 194"/>
                  <a:gd name="T106" fmla="*/ 17 w 111"/>
                  <a:gd name="T107" fmla="*/ 7 h 194"/>
                  <a:gd name="T108" fmla="*/ 16 w 111"/>
                  <a:gd name="T109" fmla="*/ 4 h 194"/>
                  <a:gd name="T110" fmla="*/ 16 w 111"/>
                  <a:gd name="T111" fmla="*/ 3 h 194"/>
                  <a:gd name="T112" fmla="*/ 16 w 111"/>
                  <a:gd name="T113" fmla="*/ 2 h 194"/>
                  <a:gd name="T114" fmla="*/ 15 w 111"/>
                  <a:gd name="T115" fmla="*/ 1 h 194"/>
                  <a:gd name="T116" fmla="*/ 14 w 111"/>
                  <a:gd name="T117" fmla="*/ 1 h 194"/>
                  <a:gd name="T118" fmla="*/ 12 w 111"/>
                  <a:gd name="T119" fmla="*/ 0 h 194"/>
                  <a:gd name="T120" fmla="*/ 9 w 111"/>
                  <a:gd name="T121" fmla="*/ 0 h 19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11"/>
                  <a:gd name="T184" fmla="*/ 0 h 194"/>
                  <a:gd name="T185" fmla="*/ 111 w 111"/>
                  <a:gd name="T186" fmla="*/ 194 h 19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11" h="194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3" y="37"/>
                    </a:lnTo>
                    <a:lnTo>
                      <a:pt x="15" y="45"/>
                    </a:lnTo>
                    <a:lnTo>
                      <a:pt x="16" y="45"/>
                    </a:lnTo>
                    <a:lnTo>
                      <a:pt x="17" y="52"/>
                    </a:lnTo>
                    <a:lnTo>
                      <a:pt x="19" y="52"/>
                    </a:lnTo>
                    <a:lnTo>
                      <a:pt x="20" y="60"/>
                    </a:lnTo>
                    <a:lnTo>
                      <a:pt x="21" y="60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5" y="71"/>
                    </a:lnTo>
                    <a:lnTo>
                      <a:pt x="27" y="79"/>
                    </a:lnTo>
                    <a:lnTo>
                      <a:pt x="28" y="79"/>
                    </a:lnTo>
                    <a:lnTo>
                      <a:pt x="29" y="86"/>
                    </a:lnTo>
                    <a:lnTo>
                      <a:pt x="31" y="86"/>
                    </a:lnTo>
                    <a:lnTo>
                      <a:pt x="32" y="94"/>
                    </a:lnTo>
                    <a:lnTo>
                      <a:pt x="33" y="94"/>
                    </a:lnTo>
                    <a:lnTo>
                      <a:pt x="35" y="102"/>
                    </a:lnTo>
                    <a:lnTo>
                      <a:pt x="36" y="102"/>
                    </a:lnTo>
                    <a:lnTo>
                      <a:pt x="37" y="110"/>
                    </a:lnTo>
                    <a:lnTo>
                      <a:pt x="39" y="110"/>
                    </a:lnTo>
                    <a:lnTo>
                      <a:pt x="40" y="118"/>
                    </a:lnTo>
                    <a:lnTo>
                      <a:pt x="41" y="118"/>
                    </a:lnTo>
                    <a:lnTo>
                      <a:pt x="43" y="126"/>
                    </a:lnTo>
                    <a:lnTo>
                      <a:pt x="44" y="126"/>
                    </a:lnTo>
                    <a:lnTo>
                      <a:pt x="44" y="130"/>
                    </a:lnTo>
                    <a:lnTo>
                      <a:pt x="45" y="130"/>
                    </a:lnTo>
                    <a:lnTo>
                      <a:pt x="45" y="132"/>
                    </a:lnTo>
                    <a:lnTo>
                      <a:pt x="47" y="132"/>
                    </a:lnTo>
                    <a:lnTo>
                      <a:pt x="48" y="140"/>
                    </a:lnTo>
                    <a:lnTo>
                      <a:pt x="49" y="140"/>
                    </a:lnTo>
                    <a:lnTo>
                      <a:pt x="51" y="148"/>
                    </a:lnTo>
                    <a:lnTo>
                      <a:pt x="52" y="148"/>
                    </a:lnTo>
                    <a:lnTo>
                      <a:pt x="53" y="156"/>
                    </a:lnTo>
                    <a:lnTo>
                      <a:pt x="55" y="156"/>
                    </a:lnTo>
                    <a:lnTo>
                      <a:pt x="56" y="164"/>
                    </a:lnTo>
                    <a:lnTo>
                      <a:pt x="57" y="164"/>
                    </a:lnTo>
                    <a:lnTo>
                      <a:pt x="59" y="172"/>
                    </a:lnTo>
                    <a:lnTo>
                      <a:pt x="60" y="172"/>
                    </a:lnTo>
                    <a:lnTo>
                      <a:pt x="61" y="180"/>
                    </a:lnTo>
                    <a:lnTo>
                      <a:pt x="63" y="180"/>
                    </a:lnTo>
                    <a:lnTo>
                      <a:pt x="64" y="187"/>
                    </a:lnTo>
                    <a:lnTo>
                      <a:pt x="65" y="187"/>
                    </a:lnTo>
                    <a:lnTo>
                      <a:pt x="65" y="191"/>
                    </a:lnTo>
                    <a:lnTo>
                      <a:pt x="67" y="191"/>
                    </a:lnTo>
                    <a:lnTo>
                      <a:pt x="67" y="194"/>
                    </a:lnTo>
                    <a:lnTo>
                      <a:pt x="96" y="194"/>
                    </a:lnTo>
                    <a:lnTo>
                      <a:pt x="96" y="193"/>
                    </a:lnTo>
                    <a:lnTo>
                      <a:pt x="111" y="193"/>
                    </a:lnTo>
                    <a:lnTo>
                      <a:pt x="111" y="190"/>
                    </a:lnTo>
                    <a:lnTo>
                      <a:pt x="109" y="190"/>
                    </a:lnTo>
                    <a:lnTo>
                      <a:pt x="108" y="182"/>
                    </a:lnTo>
                    <a:lnTo>
                      <a:pt x="107" y="182"/>
                    </a:lnTo>
                    <a:lnTo>
                      <a:pt x="105" y="174"/>
                    </a:lnTo>
                    <a:lnTo>
                      <a:pt x="104" y="174"/>
                    </a:lnTo>
                    <a:lnTo>
                      <a:pt x="103" y="166"/>
                    </a:lnTo>
                    <a:lnTo>
                      <a:pt x="101" y="166"/>
                    </a:lnTo>
                    <a:lnTo>
                      <a:pt x="101" y="163"/>
                    </a:lnTo>
                    <a:lnTo>
                      <a:pt x="100" y="163"/>
                    </a:lnTo>
                    <a:lnTo>
                      <a:pt x="100" y="160"/>
                    </a:lnTo>
                    <a:lnTo>
                      <a:pt x="99" y="160"/>
                    </a:lnTo>
                    <a:lnTo>
                      <a:pt x="97" y="152"/>
                    </a:lnTo>
                    <a:lnTo>
                      <a:pt x="96" y="152"/>
                    </a:lnTo>
                    <a:lnTo>
                      <a:pt x="95" y="144"/>
                    </a:lnTo>
                    <a:lnTo>
                      <a:pt x="93" y="144"/>
                    </a:lnTo>
                    <a:lnTo>
                      <a:pt x="92" y="136"/>
                    </a:lnTo>
                    <a:lnTo>
                      <a:pt x="91" y="136"/>
                    </a:lnTo>
                    <a:lnTo>
                      <a:pt x="89" y="128"/>
                    </a:lnTo>
                    <a:lnTo>
                      <a:pt x="88" y="128"/>
                    </a:lnTo>
                    <a:lnTo>
                      <a:pt x="87" y="121"/>
                    </a:lnTo>
                    <a:lnTo>
                      <a:pt x="85" y="121"/>
                    </a:lnTo>
                    <a:lnTo>
                      <a:pt x="84" y="113"/>
                    </a:lnTo>
                    <a:lnTo>
                      <a:pt x="83" y="113"/>
                    </a:lnTo>
                    <a:lnTo>
                      <a:pt x="83" y="110"/>
                    </a:lnTo>
                    <a:lnTo>
                      <a:pt x="81" y="110"/>
                    </a:lnTo>
                    <a:lnTo>
                      <a:pt x="80" y="102"/>
                    </a:lnTo>
                    <a:lnTo>
                      <a:pt x="79" y="102"/>
                    </a:lnTo>
                    <a:lnTo>
                      <a:pt x="77" y="94"/>
                    </a:lnTo>
                    <a:lnTo>
                      <a:pt x="76" y="94"/>
                    </a:lnTo>
                    <a:lnTo>
                      <a:pt x="75" y="86"/>
                    </a:lnTo>
                    <a:lnTo>
                      <a:pt x="73" y="86"/>
                    </a:lnTo>
                    <a:lnTo>
                      <a:pt x="72" y="79"/>
                    </a:lnTo>
                    <a:lnTo>
                      <a:pt x="71" y="79"/>
                    </a:lnTo>
                    <a:lnTo>
                      <a:pt x="69" y="71"/>
                    </a:lnTo>
                    <a:lnTo>
                      <a:pt x="68" y="71"/>
                    </a:lnTo>
                    <a:lnTo>
                      <a:pt x="67" y="63"/>
                    </a:lnTo>
                    <a:lnTo>
                      <a:pt x="65" y="63"/>
                    </a:lnTo>
                    <a:lnTo>
                      <a:pt x="65" y="60"/>
                    </a:lnTo>
                    <a:lnTo>
                      <a:pt x="64" y="60"/>
                    </a:lnTo>
                    <a:lnTo>
                      <a:pt x="63" y="52"/>
                    </a:lnTo>
                    <a:lnTo>
                      <a:pt x="61" y="52"/>
                    </a:lnTo>
                    <a:lnTo>
                      <a:pt x="60" y="45"/>
                    </a:lnTo>
                    <a:lnTo>
                      <a:pt x="59" y="45"/>
                    </a:lnTo>
                    <a:lnTo>
                      <a:pt x="57" y="37"/>
                    </a:lnTo>
                    <a:lnTo>
                      <a:pt x="56" y="37"/>
                    </a:lnTo>
                    <a:lnTo>
                      <a:pt x="55" y="29"/>
                    </a:lnTo>
                    <a:lnTo>
                      <a:pt x="53" y="29"/>
                    </a:lnTo>
                    <a:lnTo>
                      <a:pt x="52" y="21"/>
                    </a:lnTo>
                    <a:lnTo>
                      <a:pt x="51" y="21"/>
                    </a:lnTo>
                    <a:lnTo>
                      <a:pt x="49" y="13"/>
                    </a:lnTo>
                    <a:lnTo>
                      <a:pt x="48" y="13"/>
                    </a:lnTo>
                    <a:lnTo>
                      <a:pt x="48" y="10"/>
                    </a:lnTo>
                    <a:lnTo>
                      <a:pt x="47" y="10"/>
                    </a:lnTo>
                    <a:lnTo>
                      <a:pt x="47" y="7"/>
                    </a:lnTo>
                    <a:lnTo>
                      <a:pt x="45" y="7"/>
                    </a:lnTo>
                    <a:lnTo>
                      <a:pt x="45" y="4"/>
                    </a:lnTo>
                    <a:lnTo>
                      <a:pt x="43" y="4"/>
                    </a:lnTo>
                    <a:lnTo>
                      <a:pt x="43" y="3"/>
                    </a:lnTo>
                    <a:lnTo>
                      <a:pt x="35" y="3"/>
                    </a:lnTo>
                    <a:lnTo>
                      <a:pt x="35" y="1"/>
                    </a:lnTo>
                    <a:lnTo>
                      <a:pt x="27" y="1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8B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2" name="Freeform 2318"/>
              <p:cNvSpPr>
                <a:spLocks/>
              </p:cNvSpPr>
              <p:nvPr/>
            </p:nvSpPr>
            <p:spPr bwMode="auto">
              <a:xfrm>
                <a:off x="2649" y="3525"/>
                <a:ext cx="37" cy="65"/>
              </a:xfrm>
              <a:custGeom>
                <a:avLst/>
                <a:gdLst>
                  <a:gd name="T0" fmla="*/ 0 w 110"/>
                  <a:gd name="T1" fmla="*/ 1 h 196"/>
                  <a:gd name="T2" fmla="*/ 1 w 110"/>
                  <a:gd name="T3" fmla="*/ 3 h 196"/>
                  <a:gd name="T4" fmla="*/ 1 w 110"/>
                  <a:gd name="T5" fmla="*/ 5 h 196"/>
                  <a:gd name="T6" fmla="*/ 2 w 110"/>
                  <a:gd name="T7" fmla="*/ 6 h 196"/>
                  <a:gd name="T8" fmla="*/ 3 w 110"/>
                  <a:gd name="T9" fmla="*/ 8 h 196"/>
                  <a:gd name="T10" fmla="*/ 3 w 110"/>
                  <a:gd name="T11" fmla="*/ 11 h 196"/>
                  <a:gd name="T12" fmla="*/ 4 w 110"/>
                  <a:gd name="T13" fmla="*/ 13 h 196"/>
                  <a:gd name="T14" fmla="*/ 5 w 110"/>
                  <a:gd name="T15" fmla="*/ 16 h 196"/>
                  <a:gd name="T16" fmla="*/ 6 w 110"/>
                  <a:gd name="T17" fmla="*/ 19 h 196"/>
                  <a:gd name="T18" fmla="*/ 7 w 110"/>
                  <a:gd name="T19" fmla="*/ 20 h 196"/>
                  <a:gd name="T20" fmla="*/ 7 w 110"/>
                  <a:gd name="T21" fmla="*/ 21 h 196"/>
                  <a:gd name="T22" fmla="*/ 8 w 110"/>
                  <a:gd name="T23" fmla="*/ 23 h 196"/>
                  <a:gd name="T24" fmla="*/ 9 w 110"/>
                  <a:gd name="T25" fmla="*/ 26 h 196"/>
                  <a:gd name="T26" fmla="*/ 10 w 110"/>
                  <a:gd name="T27" fmla="*/ 29 h 196"/>
                  <a:gd name="T28" fmla="*/ 11 w 110"/>
                  <a:gd name="T29" fmla="*/ 31 h 196"/>
                  <a:gd name="T30" fmla="*/ 11 w 110"/>
                  <a:gd name="T31" fmla="*/ 34 h 196"/>
                  <a:gd name="T32" fmla="*/ 12 w 110"/>
                  <a:gd name="T33" fmla="*/ 35 h 196"/>
                  <a:gd name="T34" fmla="*/ 12 w 110"/>
                  <a:gd name="T35" fmla="*/ 36 h 196"/>
                  <a:gd name="T36" fmla="*/ 13 w 110"/>
                  <a:gd name="T37" fmla="*/ 38 h 196"/>
                  <a:gd name="T38" fmla="*/ 14 w 110"/>
                  <a:gd name="T39" fmla="*/ 41 h 196"/>
                  <a:gd name="T40" fmla="*/ 15 w 110"/>
                  <a:gd name="T41" fmla="*/ 44 h 196"/>
                  <a:gd name="T42" fmla="*/ 16 w 110"/>
                  <a:gd name="T43" fmla="*/ 46 h 196"/>
                  <a:gd name="T44" fmla="*/ 17 w 110"/>
                  <a:gd name="T45" fmla="*/ 49 h 196"/>
                  <a:gd name="T46" fmla="*/ 17 w 110"/>
                  <a:gd name="T47" fmla="*/ 50 h 196"/>
                  <a:gd name="T48" fmla="*/ 18 w 110"/>
                  <a:gd name="T49" fmla="*/ 52 h 196"/>
                  <a:gd name="T50" fmla="*/ 19 w 110"/>
                  <a:gd name="T51" fmla="*/ 55 h 196"/>
                  <a:gd name="T52" fmla="*/ 20 w 110"/>
                  <a:gd name="T53" fmla="*/ 58 h 196"/>
                  <a:gd name="T54" fmla="*/ 21 w 110"/>
                  <a:gd name="T55" fmla="*/ 60 h 196"/>
                  <a:gd name="T56" fmla="*/ 22 w 110"/>
                  <a:gd name="T57" fmla="*/ 63 h 196"/>
                  <a:gd name="T58" fmla="*/ 22 w 110"/>
                  <a:gd name="T59" fmla="*/ 64 h 196"/>
                  <a:gd name="T60" fmla="*/ 23 w 110"/>
                  <a:gd name="T61" fmla="*/ 65 h 196"/>
                  <a:gd name="T62" fmla="*/ 37 w 110"/>
                  <a:gd name="T63" fmla="*/ 64 h 196"/>
                  <a:gd name="T64" fmla="*/ 36 w 110"/>
                  <a:gd name="T65" fmla="*/ 61 h 196"/>
                  <a:gd name="T66" fmla="*/ 35 w 110"/>
                  <a:gd name="T67" fmla="*/ 59 h 196"/>
                  <a:gd name="T68" fmla="*/ 34 w 110"/>
                  <a:gd name="T69" fmla="*/ 56 h 196"/>
                  <a:gd name="T70" fmla="*/ 33 w 110"/>
                  <a:gd name="T71" fmla="*/ 53 h 196"/>
                  <a:gd name="T72" fmla="*/ 33 w 110"/>
                  <a:gd name="T73" fmla="*/ 51 h 196"/>
                  <a:gd name="T74" fmla="*/ 32 w 110"/>
                  <a:gd name="T75" fmla="*/ 48 h 196"/>
                  <a:gd name="T76" fmla="*/ 31 w 110"/>
                  <a:gd name="T77" fmla="*/ 45 h 196"/>
                  <a:gd name="T78" fmla="*/ 30 w 110"/>
                  <a:gd name="T79" fmla="*/ 44 h 196"/>
                  <a:gd name="T80" fmla="*/ 30 w 110"/>
                  <a:gd name="T81" fmla="*/ 43 h 196"/>
                  <a:gd name="T82" fmla="*/ 29 w 110"/>
                  <a:gd name="T83" fmla="*/ 41 h 196"/>
                  <a:gd name="T84" fmla="*/ 28 w 110"/>
                  <a:gd name="T85" fmla="*/ 38 h 196"/>
                  <a:gd name="T86" fmla="*/ 27 w 110"/>
                  <a:gd name="T87" fmla="*/ 35 h 196"/>
                  <a:gd name="T88" fmla="*/ 26 w 110"/>
                  <a:gd name="T89" fmla="*/ 33 h 196"/>
                  <a:gd name="T90" fmla="*/ 25 w 110"/>
                  <a:gd name="T91" fmla="*/ 30 h 196"/>
                  <a:gd name="T92" fmla="*/ 25 w 110"/>
                  <a:gd name="T93" fmla="*/ 28 h 196"/>
                  <a:gd name="T94" fmla="*/ 24 w 110"/>
                  <a:gd name="T95" fmla="*/ 25 h 196"/>
                  <a:gd name="T96" fmla="*/ 23 w 110"/>
                  <a:gd name="T97" fmla="*/ 23 h 196"/>
                  <a:gd name="T98" fmla="*/ 22 w 110"/>
                  <a:gd name="T99" fmla="*/ 21 h 196"/>
                  <a:gd name="T100" fmla="*/ 22 w 110"/>
                  <a:gd name="T101" fmla="*/ 20 h 196"/>
                  <a:gd name="T102" fmla="*/ 21 w 110"/>
                  <a:gd name="T103" fmla="*/ 18 h 196"/>
                  <a:gd name="T104" fmla="*/ 20 w 110"/>
                  <a:gd name="T105" fmla="*/ 15 h 196"/>
                  <a:gd name="T106" fmla="*/ 19 w 110"/>
                  <a:gd name="T107" fmla="*/ 13 h 196"/>
                  <a:gd name="T108" fmla="*/ 18 w 110"/>
                  <a:gd name="T109" fmla="*/ 10 h 196"/>
                  <a:gd name="T110" fmla="*/ 17 w 110"/>
                  <a:gd name="T111" fmla="*/ 7 h 196"/>
                  <a:gd name="T112" fmla="*/ 16 w 110"/>
                  <a:gd name="T113" fmla="*/ 5 h 196"/>
                  <a:gd name="T114" fmla="*/ 15 w 110"/>
                  <a:gd name="T115" fmla="*/ 2 h 196"/>
                  <a:gd name="T116" fmla="*/ 15 w 110"/>
                  <a:gd name="T117" fmla="*/ 1 h 196"/>
                  <a:gd name="T118" fmla="*/ 15 w 110"/>
                  <a:gd name="T119" fmla="*/ 0 h 196"/>
                  <a:gd name="T120" fmla="*/ 9 w 110"/>
                  <a:gd name="T121" fmla="*/ 0 h 19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10"/>
                  <a:gd name="T184" fmla="*/ 0 h 196"/>
                  <a:gd name="T185" fmla="*/ 110 w 110"/>
                  <a:gd name="T186" fmla="*/ 196 h 19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10" h="196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2" y="10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5" y="17"/>
                    </a:lnTo>
                    <a:lnTo>
                      <a:pt x="6" y="17"/>
                    </a:lnTo>
                    <a:lnTo>
                      <a:pt x="8" y="25"/>
                    </a:lnTo>
                    <a:lnTo>
                      <a:pt x="9" y="25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3" y="40"/>
                    </a:lnTo>
                    <a:lnTo>
                      <a:pt x="14" y="40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8" y="56"/>
                    </a:lnTo>
                    <a:lnTo>
                      <a:pt x="20" y="56"/>
                    </a:lnTo>
                    <a:lnTo>
                      <a:pt x="20" y="60"/>
                    </a:lnTo>
                    <a:lnTo>
                      <a:pt x="21" y="60"/>
                    </a:lnTo>
                    <a:lnTo>
                      <a:pt x="21" y="63"/>
                    </a:lnTo>
                    <a:lnTo>
                      <a:pt x="22" y="63"/>
                    </a:lnTo>
                    <a:lnTo>
                      <a:pt x="24" y="70"/>
                    </a:lnTo>
                    <a:lnTo>
                      <a:pt x="25" y="70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29" y="86"/>
                    </a:lnTo>
                    <a:lnTo>
                      <a:pt x="30" y="86"/>
                    </a:lnTo>
                    <a:lnTo>
                      <a:pt x="32" y="94"/>
                    </a:lnTo>
                    <a:lnTo>
                      <a:pt x="33" y="94"/>
                    </a:lnTo>
                    <a:lnTo>
                      <a:pt x="34" y="102"/>
                    </a:lnTo>
                    <a:lnTo>
                      <a:pt x="36" y="102"/>
                    </a:lnTo>
                    <a:lnTo>
                      <a:pt x="36" y="106"/>
                    </a:lnTo>
                    <a:lnTo>
                      <a:pt x="37" y="106"/>
                    </a:lnTo>
                    <a:lnTo>
                      <a:pt x="37" y="108"/>
                    </a:lnTo>
                    <a:lnTo>
                      <a:pt x="38" y="108"/>
                    </a:lnTo>
                    <a:lnTo>
                      <a:pt x="40" y="116"/>
                    </a:lnTo>
                    <a:lnTo>
                      <a:pt x="41" y="116"/>
                    </a:lnTo>
                    <a:lnTo>
                      <a:pt x="42" y="124"/>
                    </a:lnTo>
                    <a:lnTo>
                      <a:pt x="44" y="124"/>
                    </a:lnTo>
                    <a:lnTo>
                      <a:pt x="45" y="132"/>
                    </a:lnTo>
                    <a:lnTo>
                      <a:pt x="46" y="132"/>
                    </a:lnTo>
                    <a:lnTo>
                      <a:pt x="47" y="140"/>
                    </a:lnTo>
                    <a:lnTo>
                      <a:pt x="49" y="140"/>
                    </a:lnTo>
                    <a:lnTo>
                      <a:pt x="50" y="148"/>
                    </a:lnTo>
                    <a:lnTo>
                      <a:pt x="51" y="148"/>
                    </a:lnTo>
                    <a:lnTo>
                      <a:pt x="51" y="150"/>
                    </a:lnTo>
                    <a:lnTo>
                      <a:pt x="53" y="150"/>
                    </a:lnTo>
                    <a:lnTo>
                      <a:pt x="54" y="158"/>
                    </a:lnTo>
                    <a:lnTo>
                      <a:pt x="55" y="158"/>
                    </a:lnTo>
                    <a:lnTo>
                      <a:pt x="57" y="166"/>
                    </a:lnTo>
                    <a:lnTo>
                      <a:pt x="58" y="166"/>
                    </a:lnTo>
                    <a:lnTo>
                      <a:pt x="59" y="174"/>
                    </a:lnTo>
                    <a:lnTo>
                      <a:pt x="61" y="174"/>
                    </a:lnTo>
                    <a:lnTo>
                      <a:pt x="62" y="182"/>
                    </a:lnTo>
                    <a:lnTo>
                      <a:pt x="63" y="182"/>
                    </a:lnTo>
                    <a:lnTo>
                      <a:pt x="65" y="190"/>
                    </a:lnTo>
                    <a:lnTo>
                      <a:pt x="66" y="190"/>
                    </a:lnTo>
                    <a:lnTo>
                      <a:pt x="66" y="194"/>
                    </a:lnTo>
                    <a:lnTo>
                      <a:pt x="67" y="194"/>
                    </a:lnTo>
                    <a:lnTo>
                      <a:pt x="67" y="196"/>
                    </a:lnTo>
                    <a:lnTo>
                      <a:pt x="110" y="195"/>
                    </a:lnTo>
                    <a:lnTo>
                      <a:pt x="110" y="192"/>
                    </a:lnTo>
                    <a:lnTo>
                      <a:pt x="109" y="192"/>
                    </a:lnTo>
                    <a:lnTo>
                      <a:pt x="107" y="185"/>
                    </a:lnTo>
                    <a:lnTo>
                      <a:pt x="106" y="185"/>
                    </a:lnTo>
                    <a:lnTo>
                      <a:pt x="105" y="177"/>
                    </a:lnTo>
                    <a:lnTo>
                      <a:pt x="103" y="177"/>
                    </a:lnTo>
                    <a:lnTo>
                      <a:pt x="102" y="169"/>
                    </a:lnTo>
                    <a:lnTo>
                      <a:pt x="101" y="169"/>
                    </a:lnTo>
                    <a:lnTo>
                      <a:pt x="99" y="161"/>
                    </a:lnTo>
                    <a:lnTo>
                      <a:pt x="98" y="161"/>
                    </a:lnTo>
                    <a:lnTo>
                      <a:pt x="97" y="153"/>
                    </a:lnTo>
                    <a:lnTo>
                      <a:pt x="95" y="153"/>
                    </a:lnTo>
                    <a:lnTo>
                      <a:pt x="94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0" y="137"/>
                    </a:lnTo>
                    <a:lnTo>
                      <a:pt x="90" y="133"/>
                    </a:lnTo>
                    <a:lnTo>
                      <a:pt x="89" y="133"/>
                    </a:lnTo>
                    <a:lnTo>
                      <a:pt x="89" y="131"/>
                    </a:lnTo>
                    <a:lnTo>
                      <a:pt x="87" y="131"/>
                    </a:lnTo>
                    <a:lnTo>
                      <a:pt x="86" y="123"/>
                    </a:lnTo>
                    <a:lnTo>
                      <a:pt x="85" y="123"/>
                    </a:lnTo>
                    <a:lnTo>
                      <a:pt x="83" y="115"/>
                    </a:lnTo>
                    <a:lnTo>
                      <a:pt x="82" y="115"/>
                    </a:lnTo>
                    <a:lnTo>
                      <a:pt x="81" y="107"/>
                    </a:lnTo>
                    <a:lnTo>
                      <a:pt x="79" y="107"/>
                    </a:lnTo>
                    <a:lnTo>
                      <a:pt x="78" y="99"/>
                    </a:lnTo>
                    <a:lnTo>
                      <a:pt x="77" y="99"/>
                    </a:lnTo>
                    <a:lnTo>
                      <a:pt x="75" y="91"/>
                    </a:lnTo>
                    <a:lnTo>
                      <a:pt x="74" y="91"/>
                    </a:lnTo>
                    <a:lnTo>
                      <a:pt x="73" y="84"/>
                    </a:lnTo>
                    <a:lnTo>
                      <a:pt x="71" y="84"/>
                    </a:lnTo>
                    <a:lnTo>
                      <a:pt x="70" y="76"/>
                    </a:lnTo>
                    <a:lnTo>
                      <a:pt x="69" y="76"/>
                    </a:lnTo>
                    <a:lnTo>
                      <a:pt x="67" y="68"/>
                    </a:lnTo>
                    <a:lnTo>
                      <a:pt x="66" y="68"/>
                    </a:lnTo>
                    <a:lnTo>
                      <a:pt x="66" y="64"/>
                    </a:lnTo>
                    <a:lnTo>
                      <a:pt x="65" y="64"/>
                    </a:lnTo>
                    <a:lnTo>
                      <a:pt x="65" y="61"/>
                    </a:lnTo>
                    <a:lnTo>
                      <a:pt x="63" y="61"/>
                    </a:lnTo>
                    <a:lnTo>
                      <a:pt x="62" y="53"/>
                    </a:lnTo>
                    <a:lnTo>
                      <a:pt x="61" y="53"/>
                    </a:lnTo>
                    <a:lnTo>
                      <a:pt x="59" y="46"/>
                    </a:lnTo>
                    <a:lnTo>
                      <a:pt x="58" y="46"/>
                    </a:lnTo>
                    <a:lnTo>
                      <a:pt x="57" y="38"/>
                    </a:lnTo>
                    <a:lnTo>
                      <a:pt x="55" y="38"/>
                    </a:lnTo>
                    <a:lnTo>
                      <a:pt x="54" y="30"/>
                    </a:lnTo>
                    <a:lnTo>
                      <a:pt x="53" y="30"/>
                    </a:lnTo>
                    <a:lnTo>
                      <a:pt x="51" y="22"/>
                    </a:lnTo>
                    <a:lnTo>
                      <a:pt x="50" y="22"/>
                    </a:lnTo>
                    <a:lnTo>
                      <a:pt x="49" y="14"/>
                    </a:lnTo>
                    <a:lnTo>
                      <a:pt x="47" y="14"/>
                    </a:lnTo>
                    <a:lnTo>
                      <a:pt x="46" y="6"/>
                    </a:lnTo>
                    <a:lnTo>
                      <a:pt x="45" y="6"/>
                    </a:lnTo>
                    <a:lnTo>
                      <a:pt x="45" y="2"/>
                    </a:lnTo>
                    <a:lnTo>
                      <a:pt x="44" y="2"/>
                    </a:lnTo>
                    <a:lnTo>
                      <a:pt x="44" y="1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9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3" name="Freeform 2319"/>
              <p:cNvSpPr>
                <a:spLocks/>
              </p:cNvSpPr>
              <p:nvPr/>
            </p:nvSpPr>
            <p:spPr bwMode="auto">
              <a:xfrm>
                <a:off x="2636" y="3525"/>
                <a:ext cx="36" cy="66"/>
              </a:xfrm>
              <a:custGeom>
                <a:avLst/>
                <a:gdLst>
                  <a:gd name="T0" fmla="*/ 8 w 109"/>
                  <a:gd name="T1" fmla="*/ 0 h 198"/>
                  <a:gd name="T2" fmla="*/ 2 w 109"/>
                  <a:gd name="T3" fmla="*/ 1 h 198"/>
                  <a:gd name="T4" fmla="*/ 0 w 109"/>
                  <a:gd name="T5" fmla="*/ 2 h 198"/>
                  <a:gd name="T6" fmla="*/ 1 w 109"/>
                  <a:gd name="T7" fmla="*/ 5 h 198"/>
                  <a:gd name="T8" fmla="*/ 2 w 109"/>
                  <a:gd name="T9" fmla="*/ 7 h 198"/>
                  <a:gd name="T10" fmla="*/ 3 w 109"/>
                  <a:gd name="T11" fmla="*/ 10 h 198"/>
                  <a:gd name="T12" fmla="*/ 3 w 109"/>
                  <a:gd name="T13" fmla="*/ 13 h 198"/>
                  <a:gd name="T14" fmla="*/ 4 w 109"/>
                  <a:gd name="T15" fmla="*/ 15 h 198"/>
                  <a:gd name="T16" fmla="*/ 5 w 109"/>
                  <a:gd name="T17" fmla="*/ 16 h 198"/>
                  <a:gd name="T18" fmla="*/ 5 w 109"/>
                  <a:gd name="T19" fmla="*/ 17 h 198"/>
                  <a:gd name="T20" fmla="*/ 6 w 109"/>
                  <a:gd name="T21" fmla="*/ 20 h 198"/>
                  <a:gd name="T22" fmla="*/ 7 w 109"/>
                  <a:gd name="T23" fmla="*/ 23 h 198"/>
                  <a:gd name="T24" fmla="*/ 8 w 109"/>
                  <a:gd name="T25" fmla="*/ 25 h 198"/>
                  <a:gd name="T26" fmla="*/ 9 w 109"/>
                  <a:gd name="T27" fmla="*/ 28 h 198"/>
                  <a:gd name="T28" fmla="*/ 10 w 109"/>
                  <a:gd name="T29" fmla="*/ 30 h 198"/>
                  <a:gd name="T30" fmla="*/ 11 w 109"/>
                  <a:gd name="T31" fmla="*/ 33 h 198"/>
                  <a:gd name="T32" fmla="*/ 11 w 109"/>
                  <a:gd name="T33" fmla="*/ 34 h 198"/>
                  <a:gd name="T34" fmla="*/ 12 w 109"/>
                  <a:gd name="T35" fmla="*/ 37 h 198"/>
                  <a:gd name="T36" fmla="*/ 13 w 109"/>
                  <a:gd name="T37" fmla="*/ 39 h 198"/>
                  <a:gd name="T38" fmla="*/ 14 w 109"/>
                  <a:gd name="T39" fmla="*/ 42 h 198"/>
                  <a:gd name="T40" fmla="*/ 15 w 109"/>
                  <a:gd name="T41" fmla="*/ 44 h 198"/>
                  <a:gd name="T42" fmla="*/ 15 w 109"/>
                  <a:gd name="T43" fmla="*/ 47 h 198"/>
                  <a:gd name="T44" fmla="*/ 16 w 109"/>
                  <a:gd name="T45" fmla="*/ 50 h 198"/>
                  <a:gd name="T46" fmla="*/ 17 w 109"/>
                  <a:gd name="T47" fmla="*/ 51 h 198"/>
                  <a:gd name="T48" fmla="*/ 18 w 109"/>
                  <a:gd name="T49" fmla="*/ 53 h 198"/>
                  <a:gd name="T50" fmla="*/ 18 w 109"/>
                  <a:gd name="T51" fmla="*/ 56 h 198"/>
                  <a:gd name="T52" fmla="*/ 19 w 109"/>
                  <a:gd name="T53" fmla="*/ 58 h 198"/>
                  <a:gd name="T54" fmla="*/ 20 w 109"/>
                  <a:gd name="T55" fmla="*/ 61 h 198"/>
                  <a:gd name="T56" fmla="*/ 21 w 109"/>
                  <a:gd name="T57" fmla="*/ 64 h 198"/>
                  <a:gd name="T58" fmla="*/ 21 w 109"/>
                  <a:gd name="T59" fmla="*/ 65 h 198"/>
                  <a:gd name="T60" fmla="*/ 22 w 109"/>
                  <a:gd name="T61" fmla="*/ 66 h 198"/>
                  <a:gd name="T62" fmla="*/ 32 w 109"/>
                  <a:gd name="T63" fmla="*/ 65 h 198"/>
                  <a:gd name="T64" fmla="*/ 36 w 109"/>
                  <a:gd name="T65" fmla="*/ 65 h 198"/>
                  <a:gd name="T66" fmla="*/ 35 w 109"/>
                  <a:gd name="T67" fmla="*/ 62 h 198"/>
                  <a:gd name="T68" fmla="*/ 34 w 109"/>
                  <a:gd name="T69" fmla="*/ 59 h 198"/>
                  <a:gd name="T70" fmla="*/ 33 w 109"/>
                  <a:gd name="T71" fmla="*/ 57 h 198"/>
                  <a:gd name="T72" fmla="*/ 32 w 109"/>
                  <a:gd name="T73" fmla="*/ 54 h 198"/>
                  <a:gd name="T74" fmla="*/ 31 w 109"/>
                  <a:gd name="T75" fmla="*/ 51 h 198"/>
                  <a:gd name="T76" fmla="*/ 31 w 109"/>
                  <a:gd name="T77" fmla="*/ 50 h 198"/>
                  <a:gd name="T78" fmla="*/ 31 w 109"/>
                  <a:gd name="T79" fmla="*/ 49 h 198"/>
                  <a:gd name="T80" fmla="*/ 30 w 109"/>
                  <a:gd name="T81" fmla="*/ 47 h 198"/>
                  <a:gd name="T82" fmla="*/ 29 w 109"/>
                  <a:gd name="T83" fmla="*/ 44 h 198"/>
                  <a:gd name="T84" fmla="*/ 28 w 109"/>
                  <a:gd name="T85" fmla="*/ 41 h 198"/>
                  <a:gd name="T86" fmla="*/ 27 w 109"/>
                  <a:gd name="T87" fmla="*/ 39 h 198"/>
                  <a:gd name="T88" fmla="*/ 26 w 109"/>
                  <a:gd name="T89" fmla="*/ 36 h 198"/>
                  <a:gd name="T90" fmla="*/ 26 w 109"/>
                  <a:gd name="T91" fmla="*/ 35 h 198"/>
                  <a:gd name="T92" fmla="*/ 25 w 109"/>
                  <a:gd name="T93" fmla="*/ 33 h 198"/>
                  <a:gd name="T94" fmla="*/ 24 w 109"/>
                  <a:gd name="T95" fmla="*/ 30 h 198"/>
                  <a:gd name="T96" fmla="*/ 23 w 109"/>
                  <a:gd name="T97" fmla="*/ 27 h 198"/>
                  <a:gd name="T98" fmla="*/ 22 w 109"/>
                  <a:gd name="T99" fmla="*/ 25 h 198"/>
                  <a:gd name="T100" fmla="*/ 21 w 109"/>
                  <a:gd name="T101" fmla="*/ 22 h 198"/>
                  <a:gd name="T102" fmla="*/ 21 w 109"/>
                  <a:gd name="T103" fmla="*/ 21 h 198"/>
                  <a:gd name="T104" fmla="*/ 20 w 109"/>
                  <a:gd name="T105" fmla="*/ 20 h 198"/>
                  <a:gd name="T106" fmla="*/ 20 w 109"/>
                  <a:gd name="T107" fmla="*/ 17 h 198"/>
                  <a:gd name="T108" fmla="*/ 19 w 109"/>
                  <a:gd name="T109" fmla="*/ 15 h 198"/>
                  <a:gd name="T110" fmla="*/ 18 w 109"/>
                  <a:gd name="T111" fmla="*/ 12 h 198"/>
                  <a:gd name="T112" fmla="*/ 17 w 109"/>
                  <a:gd name="T113" fmla="*/ 9 h 198"/>
                  <a:gd name="T114" fmla="*/ 16 w 109"/>
                  <a:gd name="T115" fmla="*/ 7 h 198"/>
                  <a:gd name="T116" fmla="*/ 16 w 109"/>
                  <a:gd name="T117" fmla="*/ 6 h 198"/>
                  <a:gd name="T118" fmla="*/ 15 w 109"/>
                  <a:gd name="T119" fmla="*/ 5 h 198"/>
                  <a:gd name="T120" fmla="*/ 15 w 109"/>
                  <a:gd name="T121" fmla="*/ 2 h 198"/>
                  <a:gd name="T122" fmla="*/ 14 w 109"/>
                  <a:gd name="T123" fmla="*/ 1 h 198"/>
                  <a:gd name="T124" fmla="*/ 14 w 109"/>
                  <a:gd name="T125" fmla="*/ 0 h 19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9"/>
                  <a:gd name="T190" fmla="*/ 0 h 198"/>
                  <a:gd name="T191" fmla="*/ 109 w 109"/>
                  <a:gd name="T192" fmla="*/ 198 h 19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9" h="198">
                    <a:moveTo>
                      <a:pt x="25" y="0"/>
                    </a:moveTo>
                    <a:lnTo>
                      <a:pt x="25" y="1"/>
                    </a:lnTo>
                    <a:lnTo>
                      <a:pt x="6" y="2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1" y="6"/>
                    </a:lnTo>
                    <a:lnTo>
                      <a:pt x="2" y="14"/>
                    </a:lnTo>
                    <a:lnTo>
                      <a:pt x="4" y="14"/>
                    </a:lnTo>
                    <a:lnTo>
                      <a:pt x="5" y="22"/>
                    </a:lnTo>
                    <a:lnTo>
                      <a:pt x="6" y="22"/>
                    </a:lnTo>
                    <a:lnTo>
                      <a:pt x="8" y="30"/>
                    </a:lnTo>
                    <a:lnTo>
                      <a:pt x="9" y="30"/>
                    </a:lnTo>
                    <a:lnTo>
                      <a:pt x="10" y="38"/>
                    </a:lnTo>
                    <a:lnTo>
                      <a:pt x="12" y="38"/>
                    </a:lnTo>
                    <a:lnTo>
                      <a:pt x="13" y="46"/>
                    </a:lnTo>
                    <a:lnTo>
                      <a:pt x="14" y="46"/>
                    </a:lnTo>
                    <a:lnTo>
                      <a:pt x="14" y="49"/>
                    </a:lnTo>
                    <a:lnTo>
                      <a:pt x="16" y="49"/>
                    </a:lnTo>
                    <a:lnTo>
                      <a:pt x="16" y="52"/>
                    </a:lnTo>
                    <a:lnTo>
                      <a:pt x="17" y="52"/>
                    </a:lnTo>
                    <a:lnTo>
                      <a:pt x="18" y="60"/>
                    </a:lnTo>
                    <a:lnTo>
                      <a:pt x="20" y="60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4" y="76"/>
                    </a:lnTo>
                    <a:lnTo>
                      <a:pt x="25" y="76"/>
                    </a:lnTo>
                    <a:lnTo>
                      <a:pt x="26" y="84"/>
                    </a:lnTo>
                    <a:lnTo>
                      <a:pt x="28" y="84"/>
                    </a:lnTo>
                    <a:lnTo>
                      <a:pt x="29" y="91"/>
                    </a:lnTo>
                    <a:lnTo>
                      <a:pt x="30" y="91"/>
                    </a:lnTo>
                    <a:lnTo>
                      <a:pt x="32" y="99"/>
                    </a:lnTo>
                    <a:lnTo>
                      <a:pt x="33" y="99"/>
                    </a:lnTo>
                    <a:lnTo>
                      <a:pt x="33" y="102"/>
                    </a:lnTo>
                    <a:lnTo>
                      <a:pt x="34" y="102"/>
                    </a:lnTo>
                    <a:lnTo>
                      <a:pt x="36" y="110"/>
                    </a:lnTo>
                    <a:lnTo>
                      <a:pt x="37" y="110"/>
                    </a:lnTo>
                    <a:lnTo>
                      <a:pt x="38" y="118"/>
                    </a:lnTo>
                    <a:lnTo>
                      <a:pt x="40" y="118"/>
                    </a:lnTo>
                    <a:lnTo>
                      <a:pt x="41" y="126"/>
                    </a:lnTo>
                    <a:lnTo>
                      <a:pt x="42" y="126"/>
                    </a:lnTo>
                    <a:lnTo>
                      <a:pt x="44" y="133"/>
                    </a:lnTo>
                    <a:lnTo>
                      <a:pt x="45" y="133"/>
                    </a:lnTo>
                    <a:lnTo>
                      <a:pt x="46" y="141"/>
                    </a:lnTo>
                    <a:lnTo>
                      <a:pt x="48" y="141"/>
                    </a:lnTo>
                    <a:lnTo>
                      <a:pt x="49" y="149"/>
                    </a:lnTo>
                    <a:lnTo>
                      <a:pt x="50" y="149"/>
                    </a:lnTo>
                    <a:lnTo>
                      <a:pt x="50" y="152"/>
                    </a:lnTo>
                    <a:lnTo>
                      <a:pt x="52" y="152"/>
                    </a:lnTo>
                    <a:lnTo>
                      <a:pt x="53" y="160"/>
                    </a:lnTo>
                    <a:lnTo>
                      <a:pt x="54" y="160"/>
                    </a:lnTo>
                    <a:lnTo>
                      <a:pt x="56" y="167"/>
                    </a:lnTo>
                    <a:lnTo>
                      <a:pt x="57" y="167"/>
                    </a:lnTo>
                    <a:lnTo>
                      <a:pt x="58" y="175"/>
                    </a:lnTo>
                    <a:lnTo>
                      <a:pt x="60" y="175"/>
                    </a:lnTo>
                    <a:lnTo>
                      <a:pt x="61" y="183"/>
                    </a:lnTo>
                    <a:lnTo>
                      <a:pt x="62" y="183"/>
                    </a:lnTo>
                    <a:lnTo>
                      <a:pt x="64" y="191"/>
                    </a:lnTo>
                    <a:lnTo>
                      <a:pt x="65" y="191"/>
                    </a:lnTo>
                    <a:lnTo>
                      <a:pt x="65" y="195"/>
                    </a:lnTo>
                    <a:lnTo>
                      <a:pt x="66" y="195"/>
                    </a:lnTo>
                    <a:lnTo>
                      <a:pt x="66" y="198"/>
                    </a:lnTo>
                    <a:lnTo>
                      <a:pt x="97" y="198"/>
                    </a:lnTo>
                    <a:lnTo>
                      <a:pt x="97" y="196"/>
                    </a:lnTo>
                    <a:lnTo>
                      <a:pt x="109" y="196"/>
                    </a:lnTo>
                    <a:lnTo>
                      <a:pt x="109" y="194"/>
                    </a:lnTo>
                    <a:lnTo>
                      <a:pt x="107" y="194"/>
                    </a:lnTo>
                    <a:lnTo>
                      <a:pt x="106" y="186"/>
                    </a:lnTo>
                    <a:lnTo>
                      <a:pt x="105" y="186"/>
                    </a:lnTo>
                    <a:lnTo>
                      <a:pt x="103" y="178"/>
                    </a:lnTo>
                    <a:lnTo>
                      <a:pt x="102" y="178"/>
                    </a:lnTo>
                    <a:lnTo>
                      <a:pt x="101" y="170"/>
                    </a:lnTo>
                    <a:lnTo>
                      <a:pt x="99" y="170"/>
                    </a:lnTo>
                    <a:lnTo>
                      <a:pt x="98" y="162"/>
                    </a:lnTo>
                    <a:lnTo>
                      <a:pt x="97" y="162"/>
                    </a:lnTo>
                    <a:lnTo>
                      <a:pt x="95" y="154"/>
                    </a:lnTo>
                    <a:lnTo>
                      <a:pt x="94" y="154"/>
                    </a:lnTo>
                    <a:lnTo>
                      <a:pt x="94" y="150"/>
                    </a:lnTo>
                    <a:lnTo>
                      <a:pt x="93" y="150"/>
                    </a:lnTo>
                    <a:lnTo>
                      <a:pt x="93" y="148"/>
                    </a:lnTo>
                    <a:lnTo>
                      <a:pt x="91" y="148"/>
                    </a:lnTo>
                    <a:lnTo>
                      <a:pt x="90" y="140"/>
                    </a:lnTo>
                    <a:lnTo>
                      <a:pt x="89" y="140"/>
                    </a:lnTo>
                    <a:lnTo>
                      <a:pt x="87" y="132"/>
                    </a:lnTo>
                    <a:lnTo>
                      <a:pt x="86" y="132"/>
                    </a:lnTo>
                    <a:lnTo>
                      <a:pt x="85" y="124"/>
                    </a:lnTo>
                    <a:lnTo>
                      <a:pt x="84" y="124"/>
                    </a:lnTo>
                    <a:lnTo>
                      <a:pt x="82" y="116"/>
                    </a:lnTo>
                    <a:lnTo>
                      <a:pt x="81" y="116"/>
                    </a:lnTo>
                    <a:lnTo>
                      <a:pt x="80" y="108"/>
                    </a:lnTo>
                    <a:lnTo>
                      <a:pt x="78" y="108"/>
                    </a:lnTo>
                    <a:lnTo>
                      <a:pt x="78" y="106"/>
                    </a:lnTo>
                    <a:lnTo>
                      <a:pt x="77" y="106"/>
                    </a:lnTo>
                    <a:lnTo>
                      <a:pt x="76" y="98"/>
                    </a:lnTo>
                    <a:lnTo>
                      <a:pt x="74" y="98"/>
                    </a:lnTo>
                    <a:lnTo>
                      <a:pt x="73" y="90"/>
                    </a:lnTo>
                    <a:lnTo>
                      <a:pt x="72" y="90"/>
                    </a:lnTo>
                    <a:lnTo>
                      <a:pt x="70" y="82"/>
                    </a:lnTo>
                    <a:lnTo>
                      <a:pt x="69" y="82"/>
                    </a:lnTo>
                    <a:lnTo>
                      <a:pt x="68" y="74"/>
                    </a:lnTo>
                    <a:lnTo>
                      <a:pt x="66" y="74"/>
                    </a:lnTo>
                    <a:lnTo>
                      <a:pt x="65" y="67"/>
                    </a:lnTo>
                    <a:lnTo>
                      <a:pt x="64" y="67"/>
                    </a:lnTo>
                    <a:lnTo>
                      <a:pt x="64" y="63"/>
                    </a:lnTo>
                    <a:lnTo>
                      <a:pt x="62" y="63"/>
                    </a:lnTo>
                    <a:lnTo>
                      <a:pt x="62" y="60"/>
                    </a:lnTo>
                    <a:lnTo>
                      <a:pt x="61" y="60"/>
                    </a:lnTo>
                    <a:lnTo>
                      <a:pt x="60" y="52"/>
                    </a:lnTo>
                    <a:lnTo>
                      <a:pt x="58" y="52"/>
                    </a:lnTo>
                    <a:lnTo>
                      <a:pt x="57" y="44"/>
                    </a:lnTo>
                    <a:lnTo>
                      <a:pt x="56" y="44"/>
                    </a:lnTo>
                    <a:lnTo>
                      <a:pt x="54" y="36"/>
                    </a:lnTo>
                    <a:lnTo>
                      <a:pt x="53" y="36"/>
                    </a:lnTo>
                    <a:lnTo>
                      <a:pt x="52" y="28"/>
                    </a:lnTo>
                    <a:lnTo>
                      <a:pt x="50" y="28"/>
                    </a:lnTo>
                    <a:lnTo>
                      <a:pt x="49" y="21"/>
                    </a:lnTo>
                    <a:lnTo>
                      <a:pt x="48" y="21"/>
                    </a:lnTo>
                    <a:lnTo>
                      <a:pt x="48" y="17"/>
                    </a:lnTo>
                    <a:lnTo>
                      <a:pt x="46" y="17"/>
                    </a:lnTo>
                    <a:lnTo>
                      <a:pt x="46" y="14"/>
                    </a:lnTo>
                    <a:lnTo>
                      <a:pt x="45" y="1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FF9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4" name="Freeform 2320"/>
              <p:cNvSpPr>
                <a:spLocks/>
              </p:cNvSpPr>
              <p:nvPr/>
            </p:nvSpPr>
            <p:spPr bwMode="auto">
              <a:xfrm>
                <a:off x="2623" y="3526"/>
                <a:ext cx="36" cy="65"/>
              </a:xfrm>
              <a:custGeom>
                <a:avLst/>
                <a:gdLst>
                  <a:gd name="T0" fmla="*/ 12 w 108"/>
                  <a:gd name="T1" fmla="*/ 0 h 194"/>
                  <a:gd name="T2" fmla="*/ 9 w 108"/>
                  <a:gd name="T3" fmla="*/ 1 h 194"/>
                  <a:gd name="T4" fmla="*/ 4 w 108"/>
                  <a:gd name="T5" fmla="*/ 1 h 194"/>
                  <a:gd name="T6" fmla="*/ 1 w 108"/>
                  <a:gd name="T7" fmla="*/ 2 h 194"/>
                  <a:gd name="T8" fmla="*/ 0 w 108"/>
                  <a:gd name="T9" fmla="*/ 5 h 194"/>
                  <a:gd name="T10" fmla="*/ 1 w 108"/>
                  <a:gd name="T11" fmla="*/ 7 h 194"/>
                  <a:gd name="T12" fmla="*/ 2 w 108"/>
                  <a:gd name="T13" fmla="*/ 8 h 194"/>
                  <a:gd name="T14" fmla="*/ 3 w 108"/>
                  <a:gd name="T15" fmla="*/ 11 h 194"/>
                  <a:gd name="T16" fmla="*/ 3 w 108"/>
                  <a:gd name="T17" fmla="*/ 13 h 194"/>
                  <a:gd name="T18" fmla="*/ 4 w 108"/>
                  <a:gd name="T19" fmla="*/ 16 h 194"/>
                  <a:gd name="T20" fmla="*/ 5 w 108"/>
                  <a:gd name="T21" fmla="*/ 19 h 194"/>
                  <a:gd name="T22" fmla="*/ 6 w 108"/>
                  <a:gd name="T23" fmla="*/ 21 h 194"/>
                  <a:gd name="T24" fmla="*/ 7 w 108"/>
                  <a:gd name="T25" fmla="*/ 24 h 194"/>
                  <a:gd name="T26" fmla="*/ 8 w 108"/>
                  <a:gd name="T27" fmla="*/ 27 h 194"/>
                  <a:gd name="T28" fmla="*/ 9 w 108"/>
                  <a:gd name="T29" fmla="*/ 29 h 194"/>
                  <a:gd name="T30" fmla="*/ 10 w 108"/>
                  <a:gd name="T31" fmla="*/ 32 h 194"/>
                  <a:gd name="T32" fmla="*/ 10 w 108"/>
                  <a:gd name="T33" fmla="*/ 33 h 194"/>
                  <a:gd name="T34" fmla="*/ 11 w 108"/>
                  <a:gd name="T35" fmla="*/ 36 h 194"/>
                  <a:gd name="T36" fmla="*/ 12 w 108"/>
                  <a:gd name="T37" fmla="*/ 38 h 194"/>
                  <a:gd name="T38" fmla="*/ 13 w 108"/>
                  <a:gd name="T39" fmla="*/ 41 h 194"/>
                  <a:gd name="T40" fmla="*/ 14 w 108"/>
                  <a:gd name="T41" fmla="*/ 43 h 194"/>
                  <a:gd name="T42" fmla="*/ 15 w 108"/>
                  <a:gd name="T43" fmla="*/ 46 h 194"/>
                  <a:gd name="T44" fmla="*/ 15 w 108"/>
                  <a:gd name="T45" fmla="*/ 49 h 194"/>
                  <a:gd name="T46" fmla="*/ 16 w 108"/>
                  <a:gd name="T47" fmla="*/ 51 h 194"/>
                  <a:gd name="T48" fmla="*/ 17 w 108"/>
                  <a:gd name="T49" fmla="*/ 54 h 194"/>
                  <a:gd name="T50" fmla="*/ 18 w 108"/>
                  <a:gd name="T51" fmla="*/ 55 h 194"/>
                  <a:gd name="T52" fmla="*/ 18 w 108"/>
                  <a:gd name="T53" fmla="*/ 56 h 194"/>
                  <a:gd name="T54" fmla="*/ 19 w 108"/>
                  <a:gd name="T55" fmla="*/ 59 h 194"/>
                  <a:gd name="T56" fmla="*/ 20 w 108"/>
                  <a:gd name="T57" fmla="*/ 61 h 194"/>
                  <a:gd name="T58" fmla="*/ 21 w 108"/>
                  <a:gd name="T59" fmla="*/ 64 h 194"/>
                  <a:gd name="T60" fmla="*/ 23 w 108"/>
                  <a:gd name="T61" fmla="*/ 64 h 194"/>
                  <a:gd name="T62" fmla="*/ 36 w 108"/>
                  <a:gd name="T63" fmla="*/ 64 h 194"/>
                  <a:gd name="T64" fmla="*/ 35 w 108"/>
                  <a:gd name="T65" fmla="*/ 61 h 194"/>
                  <a:gd name="T66" fmla="*/ 34 w 108"/>
                  <a:gd name="T67" fmla="*/ 59 h 194"/>
                  <a:gd name="T68" fmla="*/ 33 w 108"/>
                  <a:gd name="T69" fmla="*/ 56 h 194"/>
                  <a:gd name="T70" fmla="*/ 32 w 108"/>
                  <a:gd name="T71" fmla="*/ 54 h 194"/>
                  <a:gd name="T72" fmla="*/ 31 w 108"/>
                  <a:gd name="T73" fmla="*/ 51 h 194"/>
                  <a:gd name="T74" fmla="*/ 31 w 108"/>
                  <a:gd name="T75" fmla="*/ 50 h 194"/>
                  <a:gd name="T76" fmla="*/ 31 w 108"/>
                  <a:gd name="T77" fmla="*/ 49 h 194"/>
                  <a:gd name="T78" fmla="*/ 30 w 108"/>
                  <a:gd name="T79" fmla="*/ 46 h 194"/>
                  <a:gd name="T80" fmla="*/ 29 w 108"/>
                  <a:gd name="T81" fmla="*/ 43 h 194"/>
                  <a:gd name="T82" fmla="*/ 28 w 108"/>
                  <a:gd name="T83" fmla="*/ 41 h 194"/>
                  <a:gd name="T84" fmla="*/ 27 w 108"/>
                  <a:gd name="T85" fmla="*/ 38 h 194"/>
                  <a:gd name="T86" fmla="*/ 26 w 108"/>
                  <a:gd name="T87" fmla="*/ 36 h 194"/>
                  <a:gd name="T88" fmla="*/ 25 w 108"/>
                  <a:gd name="T89" fmla="*/ 33 h 194"/>
                  <a:gd name="T90" fmla="*/ 25 w 108"/>
                  <a:gd name="T91" fmla="*/ 32 h 194"/>
                  <a:gd name="T92" fmla="*/ 24 w 108"/>
                  <a:gd name="T93" fmla="*/ 29 h 194"/>
                  <a:gd name="T94" fmla="*/ 23 w 108"/>
                  <a:gd name="T95" fmla="*/ 27 h 194"/>
                  <a:gd name="T96" fmla="*/ 22 w 108"/>
                  <a:gd name="T97" fmla="*/ 24 h 194"/>
                  <a:gd name="T98" fmla="*/ 21 w 108"/>
                  <a:gd name="T99" fmla="*/ 21 h 194"/>
                  <a:gd name="T100" fmla="*/ 20 w 108"/>
                  <a:gd name="T101" fmla="*/ 19 h 194"/>
                  <a:gd name="T102" fmla="*/ 19 w 108"/>
                  <a:gd name="T103" fmla="*/ 16 h 194"/>
                  <a:gd name="T104" fmla="*/ 19 w 108"/>
                  <a:gd name="T105" fmla="*/ 15 h 194"/>
                  <a:gd name="T106" fmla="*/ 18 w 108"/>
                  <a:gd name="T107" fmla="*/ 13 h 194"/>
                  <a:gd name="T108" fmla="*/ 17 w 108"/>
                  <a:gd name="T109" fmla="*/ 10 h 194"/>
                  <a:gd name="T110" fmla="*/ 16 w 108"/>
                  <a:gd name="T111" fmla="*/ 7 h 194"/>
                  <a:gd name="T112" fmla="*/ 15 w 108"/>
                  <a:gd name="T113" fmla="*/ 5 h 194"/>
                  <a:gd name="T114" fmla="*/ 15 w 108"/>
                  <a:gd name="T115" fmla="*/ 2 h 194"/>
                  <a:gd name="T116" fmla="*/ 14 w 108"/>
                  <a:gd name="T117" fmla="*/ 1 h 194"/>
                  <a:gd name="T118" fmla="*/ 14 w 108"/>
                  <a:gd name="T119" fmla="*/ 0 h 19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08"/>
                  <a:gd name="T181" fmla="*/ 0 h 194"/>
                  <a:gd name="T182" fmla="*/ 108 w 108"/>
                  <a:gd name="T183" fmla="*/ 194 h 19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08" h="194">
                    <a:moveTo>
                      <a:pt x="37" y="0"/>
                    </a:moveTo>
                    <a:lnTo>
                      <a:pt x="37" y="1"/>
                    </a:lnTo>
                    <a:lnTo>
                      <a:pt x="28" y="1"/>
                    </a:lnTo>
                    <a:lnTo>
                      <a:pt x="28" y="2"/>
                    </a:lnTo>
                    <a:lnTo>
                      <a:pt x="13" y="2"/>
                    </a:lnTo>
                    <a:lnTo>
                      <a:pt x="13" y="4"/>
                    </a:lnTo>
                    <a:lnTo>
                      <a:pt x="2" y="5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1" y="14"/>
                    </a:lnTo>
                    <a:lnTo>
                      <a:pt x="2" y="14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5" y="24"/>
                    </a:lnTo>
                    <a:lnTo>
                      <a:pt x="6" y="24"/>
                    </a:lnTo>
                    <a:lnTo>
                      <a:pt x="8" y="32"/>
                    </a:lnTo>
                    <a:lnTo>
                      <a:pt x="9" y="32"/>
                    </a:lnTo>
                    <a:lnTo>
                      <a:pt x="10" y="40"/>
                    </a:lnTo>
                    <a:lnTo>
                      <a:pt x="12" y="40"/>
                    </a:lnTo>
                    <a:lnTo>
                      <a:pt x="13" y="48"/>
                    </a:lnTo>
                    <a:lnTo>
                      <a:pt x="14" y="48"/>
                    </a:lnTo>
                    <a:lnTo>
                      <a:pt x="16" y="56"/>
                    </a:lnTo>
                    <a:lnTo>
                      <a:pt x="17" y="56"/>
                    </a:lnTo>
                    <a:lnTo>
                      <a:pt x="18" y="64"/>
                    </a:lnTo>
                    <a:lnTo>
                      <a:pt x="20" y="64"/>
                    </a:lnTo>
                    <a:lnTo>
                      <a:pt x="21" y="72"/>
                    </a:lnTo>
                    <a:lnTo>
                      <a:pt x="22" y="72"/>
                    </a:lnTo>
                    <a:lnTo>
                      <a:pt x="24" y="80"/>
                    </a:lnTo>
                    <a:lnTo>
                      <a:pt x="25" y="80"/>
                    </a:lnTo>
                    <a:lnTo>
                      <a:pt x="26" y="87"/>
                    </a:lnTo>
                    <a:lnTo>
                      <a:pt x="28" y="87"/>
                    </a:lnTo>
                    <a:lnTo>
                      <a:pt x="29" y="95"/>
                    </a:lnTo>
                    <a:lnTo>
                      <a:pt x="30" y="95"/>
                    </a:lnTo>
                    <a:lnTo>
                      <a:pt x="30" y="98"/>
                    </a:lnTo>
                    <a:lnTo>
                      <a:pt x="32" y="98"/>
                    </a:lnTo>
                    <a:lnTo>
                      <a:pt x="33" y="106"/>
                    </a:lnTo>
                    <a:lnTo>
                      <a:pt x="34" y="106"/>
                    </a:lnTo>
                    <a:lnTo>
                      <a:pt x="36" y="114"/>
                    </a:lnTo>
                    <a:lnTo>
                      <a:pt x="37" y="114"/>
                    </a:lnTo>
                    <a:lnTo>
                      <a:pt x="38" y="122"/>
                    </a:lnTo>
                    <a:lnTo>
                      <a:pt x="40" y="122"/>
                    </a:lnTo>
                    <a:lnTo>
                      <a:pt x="41" y="129"/>
                    </a:lnTo>
                    <a:lnTo>
                      <a:pt x="42" y="129"/>
                    </a:lnTo>
                    <a:lnTo>
                      <a:pt x="44" y="137"/>
                    </a:lnTo>
                    <a:lnTo>
                      <a:pt x="45" y="137"/>
                    </a:lnTo>
                    <a:lnTo>
                      <a:pt x="46" y="145"/>
                    </a:lnTo>
                    <a:lnTo>
                      <a:pt x="48" y="145"/>
                    </a:lnTo>
                    <a:lnTo>
                      <a:pt x="49" y="153"/>
                    </a:lnTo>
                    <a:lnTo>
                      <a:pt x="50" y="153"/>
                    </a:lnTo>
                    <a:lnTo>
                      <a:pt x="52" y="161"/>
                    </a:lnTo>
                    <a:lnTo>
                      <a:pt x="53" y="161"/>
                    </a:lnTo>
                    <a:lnTo>
                      <a:pt x="53" y="165"/>
                    </a:lnTo>
                    <a:lnTo>
                      <a:pt x="54" y="165"/>
                    </a:lnTo>
                    <a:lnTo>
                      <a:pt x="54" y="167"/>
                    </a:lnTo>
                    <a:lnTo>
                      <a:pt x="56" y="167"/>
                    </a:lnTo>
                    <a:lnTo>
                      <a:pt x="57" y="175"/>
                    </a:lnTo>
                    <a:lnTo>
                      <a:pt x="58" y="175"/>
                    </a:lnTo>
                    <a:lnTo>
                      <a:pt x="60" y="183"/>
                    </a:lnTo>
                    <a:lnTo>
                      <a:pt x="61" y="183"/>
                    </a:lnTo>
                    <a:lnTo>
                      <a:pt x="62" y="191"/>
                    </a:lnTo>
                    <a:lnTo>
                      <a:pt x="69" y="191"/>
                    </a:lnTo>
                    <a:lnTo>
                      <a:pt x="69" y="192"/>
                    </a:lnTo>
                    <a:lnTo>
                      <a:pt x="108" y="194"/>
                    </a:lnTo>
                    <a:lnTo>
                      <a:pt x="108" y="191"/>
                    </a:lnTo>
                    <a:lnTo>
                      <a:pt x="106" y="191"/>
                    </a:lnTo>
                    <a:lnTo>
                      <a:pt x="105" y="183"/>
                    </a:lnTo>
                    <a:lnTo>
                      <a:pt x="104" y="183"/>
                    </a:lnTo>
                    <a:lnTo>
                      <a:pt x="102" y="175"/>
                    </a:lnTo>
                    <a:lnTo>
                      <a:pt x="101" y="175"/>
                    </a:lnTo>
                    <a:lnTo>
                      <a:pt x="100" y="167"/>
                    </a:lnTo>
                    <a:lnTo>
                      <a:pt x="98" y="167"/>
                    </a:lnTo>
                    <a:lnTo>
                      <a:pt x="97" y="160"/>
                    </a:lnTo>
                    <a:lnTo>
                      <a:pt x="96" y="160"/>
                    </a:lnTo>
                    <a:lnTo>
                      <a:pt x="94" y="152"/>
                    </a:lnTo>
                    <a:lnTo>
                      <a:pt x="93" y="152"/>
                    </a:lnTo>
                    <a:lnTo>
                      <a:pt x="93" y="148"/>
                    </a:lnTo>
                    <a:lnTo>
                      <a:pt x="92" y="148"/>
                    </a:lnTo>
                    <a:lnTo>
                      <a:pt x="92" y="145"/>
                    </a:lnTo>
                    <a:lnTo>
                      <a:pt x="90" y="145"/>
                    </a:lnTo>
                    <a:lnTo>
                      <a:pt x="89" y="137"/>
                    </a:lnTo>
                    <a:lnTo>
                      <a:pt x="88" y="137"/>
                    </a:lnTo>
                    <a:lnTo>
                      <a:pt x="86" y="129"/>
                    </a:lnTo>
                    <a:lnTo>
                      <a:pt x="85" y="129"/>
                    </a:lnTo>
                    <a:lnTo>
                      <a:pt x="84" y="122"/>
                    </a:lnTo>
                    <a:lnTo>
                      <a:pt x="82" y="122"/>
                    </a:lnTo>
                    <a:lnTo>
                      <a:pt x="81" y="114"/>
                    </a:lnTo>
                    <a:lnTo>
                      <a:pt x="80" y="114"/>
                    </a:lnTo>
                    <a:lnTo>
                      <a:pt x="78" y="106"/>
                    </a:lnTo>
                    <a:lnTo>
                      <a:pt x="77" y="106"/>
                    </a:lnTo>
                    <a:lnTo>
                      <a:pt x="76" y="98"/>
                    </a:lnTo>
                    <a:lnTo>
                      <a:pt x="74" y="98"/>
                    </a:lnTo>
                    <a:lnTo>
                      <a:pt x="74" y="95"/>
                    </a:lnTo>
                    <a:lnTo>
                      <a:pt x="73" y="95"/>
                    </a:lnTo>
                    <a:lnTo>
                      <a:pt x="72" y="87"/>
                    </a:lnTo>
                    <a:lnTo>
                      <a:pt x="70" y="87"/>
                    </a:lnTo>
                    <a:lnTo>
                      <a:pt x="69" y="80"/>
                    </a:lnTo>
                    <a:lnTo>
                      <a:pt x="68" y="80"/>
                    </a:lnTo>
                    <a:lnTo>
                      <a:pt x="66" y="72"/>
                    </a:lnTo>
                    <a:lnTo>
                      <a:pt x="65" y="72"/>
                    </a:lnTo>
                    <a:lnTo>
                      <a:pt x="64" y="64"/>
                    </a:lnTo>
                    <a:lnTo>
                      <a:pt x="62" y="64"/>
                    </a:lnTo>
                    <a:lnTo>
                      <a:pt x="61" y="56"/>
                    </a:lnTo>
                    <a:lnTo>
                      <a:pt x="60" y="56"/>
                    </a:lnTo>
                    <a:lnTo>
                      <a:pt x="58" y="48"/>
                    </a:lnTo>
                    <a:lnTo>
                      <a:pt x="57" y="48"/>
                    </a:lnTo>
                    <a:lnTo>
                      <a:pt x="57" y="45"/>
                    </a:lnTo>
                    <a:lnTo>
                      <a:pt x="56" y="45"/>
                    </a:lnTo>
                    <a:lnTo>
                      <a:pt x="54" y="38"/>
                    </a:lnTo>
                    <a:lnTo>
                      <a:pt x="53" y="38"/>
                    </a:lnTo>
                    <a:lnTo>
                      <a:pt x="52" y="30"/>
                    </a:lnTo>
                    <a:lnTo>
                      <a:pt x="50" y="30"/>
                    </a:lnTo>
                    <a:lnTo>
                      <a:pt x="49" y="22"/>
                    </a:lnTo>
                    <a:lnTo>
                      <a:pt x="48" y="22"/>
                    </a:lnTo>
                    <a:lnTo>
                      <a:pt x="46" y="14"/>
                    </a:lnTo>
                    <a:lnTo>
                      <a:pt x="45" y="14"/>
                    </a:lnTo>
                    <a:lnTo>
                      <a:pt x="44" y="6"/>
                    </a:lnTo>
                    <a:lnTo>
                      <a:pt x="42" y="6"/>
                    </a:lnTo>
                    <a:lnTo>
                      <a:pt x="42" y="2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A1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5" name="Freeform 2321"/>
              <p:cNvSpPr>
                <a:spLocks/>
              </p:cNvSpPr>
              <p:nvPr/>
            </p:nvSpPr>
            <p:spPr bwMode="auto">
              <a:xfrm>
                <a:off x="2609" y="3528"/>
                <a:ext cx="35" cy="62"/>
              </a:xfrm>
              <a:custGeom>
                <a:avLst/>
                <a:gdLst>
                  <a:gd name="T0" fmla="*/ 12 w 104"/>
                  <a:gd name="T1" fmla="*/ 0 h 185"/>
                  <a:gd name="T2" fmla="*/ 9 w 104"/>
                  <a:gd name="T3" fmla="*/ 1 h 185"/>
                  <a:gd name="T4" fmla="*/ 7 w 104"/>
                  <a:gd name="T5" fmla="*/ 2 h 185"/>
                  <a:gd name="T6" fmla="*/ 3 w 104"/>
                  <a:gd name="T7" fmla="*/ 3 h 185"/>
                  <a:gd name="T8" fmla="*/ 1 w 104"/>
                  <a:gd name="T9" fmla="*/ 3 h 185"/>
                  <a:gd name="T10" fmla="*/ 0 w 104"/>
                  <a:gd name="T11" fmla="*/ 5 h 185"/>
                  <a:gd name="T12" fmla="*/ 1 w 104"/>
                  <a:gd name="T13" fmla="*/ 7 h 185"/>
                  <a:gd name="T14" fmla="*/ 2 w 104"/>
                  <a:gd name="T15" fmla="*/ 10 h 185"/>
                  <a:gd name="T16" fmla="*/ 3 w 104"/>
                  <a:gd name="T17" fmla="*/ 13 h 185"/>
                  <a:gd name="T18" fmla="*/ 3 w 104"/>
                  <a:gd name="T19" fmla="*/ 14 h 185"/>
                  <a:gd name="T20" fmla="*/ 4 w 104"/>
                  <a:gd name="T21" fmla="*/ 15 h 185"/>
                  <a:gd name="T22" fmla="*/ 5 w 104"/>
                  <a:gd name="T23" fmla="*/ 18 h 185"/>
                  <a:gd name="T24" fmla="*/ 6 w 104"/>
                  <a:gd name="T25" fmla="*/ 20 h 185"/>
                  <a:gd name="T26" fmla="*/ 7 w 104"/>
                  <a:gd name="T27" fmla="*/ 23 h 185"/>
                  <a:gd name="T28" fmla="*/ 7 w 104"/>
                  <a:gd name="T29" fmla="*/ 25 h 185"/>
                  <a:gd name="T30" fmla="*/ 8 w 104"/>
                  <a:gd name="T31" fmla="*/ 28 h 185"/>
                  <a:gd name="T32" fmla="*/ 9 w 104"/>
                  <a:gd name="T33" fmla="*/ 29 h 185"/>
                  <a:gd name="T34" fmla="*/ 9 w 104"/>
                  <a:gd name="T35" fmla="*/ 30 h 185"/>
                  <a:gd name="T36" fmla="*/ 10 w 104"/>
                  <a:gd name="T37" fmla="*/ 33 h 185"/>
                  <a:gd name="T38" fmla="*/ 11 w 104"/>
                  <a:gd name="T39" fmla="*/ 36 h 185"/>
                  <a:gd name="T40" fmla="*/ 12 w 104"/>
                  <a:gd name="T41" fmla="*/ 38 h 185"/>
                  <a:gd name="T42" fmla="*/ 13 w 104"/>
                  <a:gd name="T43" fmla="*/ 41 h 185"/>
                  <a:gd name="T44" fmla="*/ 14 w 104"/>
                  <a:gd name="T45" fmla="*/ 44 h 185"/>
                  <a:gd name="T46" fmla="*/ 14 w 104"/>
                  <a:gd name="T47" fmla="*/ 45 h 185"/>
                  <a:gd name="T48" fmla="*/ 15 w 104"/>
                  <a:gd name="T49" fmla="*/ 46 h 185"/>
                  <a:gd name="T50" fmla="*/ 15 w 104"/>
                  <a:gd name="T51" fmla="*/ 48 h 185"/>
                  <a:gd name="T52" fmla="*/ 16 w 104"/>
                  <a:gd name="T53" fmla="*/ 51 h 185"/>
                  <a:gd name="T54" fmla="*/ 18 w 104"/>
                  <a:gd name="T55" fmla="*/ 54 h 185"/>
                  <a:gd name="T56" fmla="*/ 18 w 104"/>
                  <a:gd name="T57" fmla="*/ 56 h 185"/>
                  <a:gd name="T58" fmla="*/ 19 w 104"/>
                  <a:gd name="T59" fmla="*/ 59 h 185"/>
                  <a:gd name="T60" fmla="*/ 20 w 104"/>
                  <a:gd name="T61" fmla="*/ 60 h 185"/>
                  <a:gd name="T62" fmla="*/ 21 w 104"/>
                  <a:gd name="T63" fmla="*/ 60 h 185"/>
                  <a:gd name="T64" fmla="*/ 25 w 104"/>
                  <a:gd name="T65" fmla="*/ 61 h 185"/>
                  <a:gd name="T66" fmla="*/ 29 w 104"/>
                  <a:gd name="T67" fmla="*/ 62 h 185"/>
                  <a:gd name="T68" fmla="*/ 34 w 104"/>
                  <a:gd name="T69" fmla="*/ 59 h 185"/>
                  <a:gd name="T70" fmla="*/ 34 w 104"/>
                  <a:gd name="T71" fmla="*/ 57 h 185"/>
                  <a:gd name="T72" fmla="*/ 33 w 104"/>
                  <a:gd name="T73" fmla="*/ 54 h 185"/>
                  <a:gd name="T74" fmla="*/ 32 w 104"/>
                  <a:gd name="T75" fmla="*/ 53 h 185"/>
                  <a:gd name="T76" fmla="*/ 31 w 104"/>
                  <a:gd name="T77" fmla="*/ 51 h 185"/>
                  <a:gd name="T78" fmla="*/ 30 w 104"/>
                  <a:gd name="T79" fmla="*/ 48 h 185"/>
                  <a:gd name="T80" fmla="*/ 30 w 104"/>
                  <a:gd name="T81" fmla="*/ 45 h 185"/>
                  <a:gd name="T82" fmla="*/ 29 w 104"/>
                  <a:gd name="T83" fmla="*/ 43 h 185"/>
                  <a:gd name="T84" fmla="*/ 28 w 104"/>
                  <a:gd name="T85" fmla="*/ 40 h 185"/>
                  <a:gd name="T86" fmla="*/ 27 w 104"/>
                  <a:gd name="T87" fmla="*/ 38 h 185"/>
                  <a:gd name="T88" fmla="*/ 26 w 104"/>
                  <a:gd name="T89" fmla="*/ 35 h 185"/>
                  <a:gd name="T90" fmla="*/ 25 w 104"/>
                  <a:gd name="T91" fmla="*/ 32 h 185"/>
                  <a:gd name="T92" fmla="*/ 25 w 104"/>
                  <a:gd name="T93" fmla="*/ 31 h 185"/>
                  <a:gd name="T94" fmla="*/ 24 w 104"/>
                  <a:gd name="T95" fmla="*/ 30 h 185"/>
                  <a:gd name="T96" fmla="*/ 23 w 104"/>
                  <a:gd name="T97" fmla="*/ 27 h 185"/>
                  <a:gd name="T98" fmla="*/ 22 w 104"/>
                  <a:gd name="T99" fmla="*/ 25 h 185"/>
                  <a:gd name="T100" fmla="*/ 22 w 104"/>
                  <a:gd name="T101" fmla="*/ 22 h 185"/>
                  <a:gd name="T102" fmla="*/ 21 w 104"/>
                  <a:gd name="T103" fmla="*/ 19 h 185"/>
                  <a:gd name="T104" fmla="*/ 20 w 104"/>
                  <a:gd name="T105" fmla="*/ 17 h 185"/>
                  <a:gd name="T106" fmla="*/ 19 w 104"/>
                  <a:gd name="T107" fmla="*/ 14 h 185"/>
                  <a:gd name="T108" fmla="*/ 18 w 104"/>
                  <a:gd name="T109" fmla="*/ 11 h 185"/>
                  <a:gd name="T110" fmla="*/ 17 w 104"/>
                  <a:gd name="T111" fmla="*/ 9 h 185"/>
                  <a:gd name="T112" fmla="*/ 16 w 104"/>
                  <a:gd name="T113" fmla="*/ 6 h 185"/>
                  <a:gd name="T114" fmla="*/ 15 w 104"/>
                  <a:gd name="T115" fmla="*/ 5 h 185"/>
                  <a:gd name="T116" fmla="*/ 15 w 104"/>
                  <a:gd name="T117" fmla="*/ 3 h 185"/>
                  <a:gd name="T118" fmla="*/ 14 w 104"/>
                  <a:gd name="T119" fmla="*/ 0 h 18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04"/>
                  <a:gd name="T181" fmla="*/ 0 h 185"/>
                  <a:gd name="T182" fmla="*/ 104 w 104"/>
                  <a:gd name="T183" fmla="*/ 185 h 185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04" h="185">
                    <a:moveTo>
                      <a:pt x="37" y="0"/>
                    </a:moveTo>
                    <a:lnTo>
                      <a:pt x="37" y="1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20" y="4"/>
                    </a:lnTo>
                    <a:lnTo>
                      <a:pt x="20" y="5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4" y="8"/>
                    </a:lnTo>
                    <a:lnTo>
                      <a:pt x="4" y="9"/>
                    </a:lnTo>
                    <a:lnTo>
                      <a:pt x="0" y="9"/>
                    </a:lnTo>
                    <a:lnTo>
                      <a:pt x="1" y="15"/>
                    </a:lnTo>
                    <a:lnTo>
                      <a:pt x="2" y="15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9" y="38"/>
                    </a:lnTo>
                    <a:lnTo>
                      <a:pt x="10" y="38"/>
                    </a:lnTo>
                    <a:lnTo>
                      <a:pt x="10" y="42"/>
                    </a:lnTo>
                    <a:lnTo>
                      <a:pt x="12" y="42"/>
                    </a:lnTo>
                    <a:lnTo>
                      <a:pt x="12" y="45"/>
                    </a:lnTo>
                    <a:lnTo>
                      <a:pt x="13" y="45"/>
                    </a:lnTo>
                    <a:lnTo>
                      <a:pt x="14" y="53"/>
                    </a:lnTo>
                    <a:lnTo>
                      <a:pt x="16" y="53"/>
                    </a:lnTo>
                    <a:lnTo>
                      <a:pt x="17" y="60"/>
                    </a:lnTo>
                    <a:lnTo>
                      <a:pt x="18" y="60"/>
                    </a:lnTo>
                    <a:lnTo>
                      <a:pt x="20" y="68"/>
                    </a:lnTo>
                    <a:lnTo>
                      <a:pt x="21" y="68"/>
                    </a:lnTo>
                    <a:lnTo>
                      <a:pt x="22" y="76"/>
                    </a:lnTo>
                    <a:lnTo>
                      <a:pt x="24" y="76"/>
                    </a:lnTo>
                    <a:lnTo>
                      <a:pt x="25" y="84"/>
                    </a:lnTo>
                    <a:lnTo>
                      <a:pt x="26" y="84"/>
                    </a:lnTo>
                    <a:lnTo>
                      <a:pt x="26" y="88"/>
                    </a:lnTo>
                    <a:lnTo>
                      <a:pt x="28" y="88"/>
                    </a:lnTo>
                    <a:lnTo>
                      <a:pt x="28" y="91"/>
                    </a:lnTo>
                    <a:lnTo>
                      <a:pt x="29" y="91"/>
                    </a:lnTo>
                    <a:lnTo>
                      <a:pt x="30" y="98"/>
                    </a:lnTo>
                    <a:lnTo>
                      <a:pt x="32" y="98"/>
                    </a:lnTo>
                    <a:lnTo>
                      <a:pt x="33" y="106"/>
                    </a:lnTo>
                    <a:lnTo>
                      <a:pt x="34" y="106"/>
                    </a:lnTo>
                    <a:lnTo>
                      <a:pt x="36" y="114"/>
                    </a:lnTo>
                    <a:lnTo>
                      <a:pt x="37" y="114"/>
                    </a:lnTo>
                    <a:lnTo>
                      <a:pt x="38" y="122"/>
                    </a:lnTo>
                    <a:lnTo>
                      <a:pt x="40" y="122"/>
                    </a:lnTo>
                    <a:lnTo>
                      <a:pt x="41" y="130"/>
                    </a:lnTo>
                    <a:lnTo>
                      <a:pt x="42" y="130"/>
                    </a:lnTo>
                    <a:lnTo>
                      <a:pt x="42" y="134"/>
                    </a:lnTo>
                    <a:lnTo>
                      <a:pt x="44" y="134"/>
                    </a:lnTo>
                    <a:lnTo>
                      <a:pt x="44" y="136"/>
                    </a:lnTo>
                    <a:lnTo>
                      <a:pt x="45" y="136"/>
                    </a:lnTo>
                    <a:lnTo>
                      <a:pt x="46" y="144"/>
                    </a:lnTo>
                    <a:lnTo>
                      <a:pt x="48" y="144"/>
                    </a:lnTo>
                    <a:lnTo>
                      <a:pt x="49" y="152"/>
                    </a:lnTo>
                    <a:lnTo>
                      <a:pt x="50" y="152"/>
                    </a:lnTo>
                    <a:lnTo>
                      <a:pt x="52" y="160"/>
                    </a:lnTo>
                    <a:lnTo>
                      <a:pt x="53" y="160"/>
                    </a:lnTo>
                    <a:lnTo>
                      <a:pt x="54" y="168"/>
                    </a:lnTo>
                    <a:lnTo>
                      <a:pt x="56" y="168"/>
                    </a:lnTo>
                    <a:lnTo>
                      <a:pt x="57" y="176"/>
                    </a:lnTo>
                    <a:lnTo>
                      <a:pt x="58" y="176"/>
                    </a:lnTo>
                    <a:lnTo>
                      <a:pt x="58" y="178"/>
                    </a:lnTo>
                    <a:lnTo>
                      <a:pt x="61" y="178"/>
                    </a:lnTo>
                    <a:lnTo>
                      <a:pt x="61" y="180"/>
                    </a:lnTo>
                    <a:lnTo>
                      <a:pt x="73" y="181"/>
                    </a:lnTo>
                    <a:lnTo>
                      <a:pt x="73" y="182"/>
                    </a:lnTo>
                    <a:lnTo>
                      <a:pt x="85" y="184"/>
                    </a:lnTo>
                    <a:lnTo>
                      <a:pt x="85" y="185"/>
                    </a:lnTo>
                    <a:lnTo>
                      <a:pt x="104" y="185"/>
                    </a:lnTo>
                    <a:lnTo>
                      <a:pt x="102" y="177"/>
                    </a:lnTo>
                    <a:lnTo>
                      <a:pt x="101" y="177"/>
                    </a:lnTo>
                    <a:lnTo>
                      <a:pt x="100" y="169"/>
                    </a:lnTo>
                    <a:lnTo>
                      <a:pt x="98" y="169"/>
                    </a:lnTo>
                    <a:lnTo>
                      <a:pt x="97" y="161"/>
                    </a:lnTo>
                    <a:lnTo>
                      <a:pt x="96" y="161"/>
                    </a:lnTo>
                    <a:lnTo>
                      <a:pt x="96" y="159"/>
                    </a:lnTo>
                    <a:lnTo>
                      <a:pt x="94" y="159"/>
                    </a:lnTo>
                    <a:lnTo>
                      <a:pt x="93" y="151"/>
                    </a:lnTo>
                    <a:lnTo>
                      <a:pt x="92" y="151"/>
                    </a:lnTo>
                    <a:lnTo>
                      <a:pt x="90" y="143"/>
                    </a:lnTo>
                    <a:lnTo>
                      <a:pt x="89" y="143"/>
                    </a:lnTo>
                    <a:lnTo>
                      <a:pt x="88" y="135"/>
                    </a:lnTo>
                    <a:lnTo>
                      <a:pt x="86" y="135"/>
                    </a:lnTo>
                    <a:lnTo>
                      <a:pt x="85" y="127"/>
                    </a:lnTo>
                    <a:lnTo>
                      <a:pt x="84" y="127"/>
                    </a:lnTo>
                    <a:lnTo>
                      <a:pt x="82" y="119"/>
                    </a:lnTo>
                    <a:lnTo>
                      <a:pt x="81" y="119"/>
                    </a:lnTo>
                    <a:lnTo>
                      <a:pt x="80" y="112"/>
                    </a:lnTo>
                    <a:lnTo>
                      <a:pt x="78" y="112"/>
                    </a:lnTo>
                    <a:lnTo>
                      <a:pt x="77" y="104"/>
                    </a:lnTo>
                    <a:lnTo>
                      <a:pt x="76" y="104"/>
                    </a:lnTo>
                    <a:lnTo>
                      <a:pt x="74" y="96"/>
                    </a:lnTo>
                    <a:lnTo>
                      <a:pt x="73" y="96"/>
                    </a:lnTo>
                    <a:lnTo>
                      <a:pt x="73" y="92"/>
                    </a:lnTo>
                    <a:lnTo>
                      <a:pt x="72" y="92"/>
                    </a:lnTo>
                    <a:lnTo>
                      <a:pt x="72" y="89"/>
                    </a:lnTo>
                    <a:lnTo>
                      <a:pt x="70" y="89"/>
                    </a:lnTo>
                    <a:lnTo>
                      <a:pt x="69" y="81"/>
                    </a:lnTo>
                    <a:lnTo>
                      <a:pt x="68" y="81"/>
                    </a:lnTo>
                    <a:lnTo>
                      <a:pt x="66" y="74"/>
                    </a:lnTo>
                    <a:lnTo>
                      <a:pt x="65" y="74"/>
                    </a:lnTo>
                    <a:lnTo>
                      <a:pt x="64" y="66"/>
                    </a:lnTo>
                    <a:lnTo>
                      <a:pt x="62" y="66"/>
                    </a:lnTo>
                    <a:lnTo>
                      <a:pt x="61" y="58"/>
                    </a:lnTo>
                    <a:lnTo>
                      <a:pt x="60" y="58"/>
                    </a:lnTo>
                    <a:lnTo>
                      <a:pt x="58" y="50"/>
                    </a:lnTo>
                    <a:lnTo>
                      <a:pt x="57" y="50"/>
                    </a:lnTo>
                    <a:lnTo>
                      <a:pt x="56" y="42"/>
                    </a:lnTo>
                    <a:lnTo>
                      <a:pt x="54" y="42"/>
                    </a:lnTo>
                    <a:lnTo>
                      <a:pt x="53" y="34"/>
                    </a:lnTo>
                    <a:lnTo>
                      <a:pt x="52" y="34"/>
                    </a:lnTo>
                    <a:lnTo>
                      <a:pt x="50" y="26"/>
                    </a:lnTo>
                    <a:lnTo>
                      <a:pt x="49" y="26"/>
                    </a:lnTo>
                    <a:lnTo>
                      <a:pt x="48" y="18"/>
                    </a:lnTo>
                    <a:lnTo>
                      <a:pt x="46" y="18"/>
                    </a:lnTo>
                    <a:lnTo>
                      <a:pt x="46" y="16"/>
                    </a:lnTo>
                    <a:lnTo>
                      <a:pt x="45" y="16"/>
                    </a:lnTo>
                    <a:lnTo>
                      <a:pt x="44" y="8"/>
                    </a:lnTo>
                    <a:lnTo>
                      <a:pt x="42" y="8"/>
                    </a:lnTo>
                    <a:lnTo>
                      <a:pt x="41" y="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A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6" name="Freeform 2322"/>
              <p:cNvSpPr>
                <a:spLocks/>
              </p:cNvSpPr>
              <p:nvPr/>
            </p:nvSpPr>
            <p:spPr bwMode="auto">
              <a:xfrm>
                <a:off x="2596" y="3531"/>
                <a:ext cx="33" cy="61"/>
              </a:xfrm>
              <a:custGeom>
                <a:avLst/>
                <a:gdLst>
                  <a:gd name="T0" fmla="*/ 13 w 101"/>
                  <a:gd name="T1" fmla="*/ 1 h 181"/>
                  <a:gd name="T2" fmla="*/ 11 w 101"/>
                  <a:gd name="T3" fmla="*/ 1 h 181"/>
                  <a:gd name="T4" fmla="*/ 6 w 101"/>
                  <a:gd name="T5" fmla="*/ 1 h 181"/>
                  <a:gd name="T6" fmla="*/ 2 w 101"/>
                  <a:gd name="T7" fmla="*/ 2 h 181"/>
                  <a:gd name="T8" fmla="*/ 0 w 101"/>
                  <a:gd name="T9" fmla="*/ 4 h 181"/>
                  <a:gd name="T10" fmla="*/ 1 w 101"/>
                  <a:gd name="T11" fmla="*/ 6 h 181"/>
                  <a:gd name="T12" fmla="*/ 2 w 101"/>
                  <a:gd name="T13" fmla="*/ 7 h 181"/>
                  <a:gd name="T14" fmla="*/ 3 w 101"/>
                  <a:gd name="T15" fmla="*/ 10 h 181"/>
                  <a:gd name="T16" fmla="*/ 3 w 101"/>
                  <a:gd name="T17" fmla="*/ 12 h 181"/>
                  <a:gd name="T18" fmla="*/ 4 w 101"/>
                  <a:gd name="T19" fmla="*/ 15 h 181"/>
                  <a:gd name="T20" fmla="*/ 5 w 101"/>
                  <a:gd name="T21" fmla="*/ 18 h 181"/>
                  <a:gd name="T22" fmla="*/ 6 w 101"/>
                  <a:gd name="T23" fmla="*/ 21 h 181"/>
                  <a:gd name="T24" fmla="*/ 7 w 101"/>
                  <a:gd name="T25" fmla="*/ 23 h 181"/>
                  <a:gd name="T26" fmla="*/ 7 w 101"/>
                  <a:gd name="T27" fmla="*/ 24 h 181"/>
                  <a:gd name="T28" fmla="*/ 8 w 101"/>
                  <a:gd name="T29" fmla="*/ 27 h 181"/>
                  <a:gd name="T30" fmla="*/ 9 w 101"/>
                  <a:gd name="T31" fmla="*/ 29 h 181"/>
                  <a:gd name="T32" fmla="*/ 10 w 101"/>
                  <a:gd name="T33" fmla="*/ 32 h 181"/>
                  <a:gd name="T34" fmla="*/ 11 w 101"/>
                  <a:gd name="T35" fmla="*/ 35 h 181"/>
                  <a:gd name="T36" fmla="*/ 11 w 101"/>
                  <a:gd name="T37" fmla="*/ 37 h 181"/>
                  <a:gd name="T38" fmla="*/ 12 w 101"/>
                  <a:gd name="T39" fmla="*/ 40 h 181"/>
                  <a:gd name="T40" fmla="*/ 13 w 101"/>
                  <a:gd name="T41" fmla="*/ 41 h 181"/>
                  <a:gd name="T42" fmla="*/ 14 w 101"/>
                  <a:gd name="T43" fmla="*/ 43 h 181"/>
                  <a:gd name="T44" fmla="*/ 15 w 101"/>
                  <a:gd name="T45" fmla="*/ 46 h 181"/>
                  <a:gd name="T46" fmla="*/ 15 w 101"/>
                  <a:gd name="T47" fmla="*/ 49 h 181"/>
                  <a:gd name="T48" fmla="*/ 16 w 101"/>
                  <a:gd name="T49" fmla="*/ 51 h 181"/>
                  <a:gd name="T50" fmla="*/ 17 w 101"/>
                  <a:gd name="T51" fmla="*/ 54 h 181"/>
                  <a:gd name="T52" fmla="*/ 18 w 101"/>
                  <a:gd name="T53" fmla="*/ 57 h 181"/>
                  <a:gd name="T54" fmla="*/ 19 w 101"/>
                  <a:gd name="T55" fmla="*/ 58 h 181"/>
                  <a:gd name="T56" fmla="*/ 19 w 101"/>
                  <a:gd name="T57" fmla="*/ 60 h 181"/>
                  <a:gd name="T58" fmla="*/ 20 w 101"/>
                  <a:gd name="T59" fmla="*/ 61 h 181"/>
                  <a:gd name="T60" fmla="*/ 22 w 101"/>
                  <a:gd name="T61" fmla="*/ 60 h 181"/>
                  <a:gd name="T62" fmla="*/ 23 w 101"/>
                  <a:gd name="T63" fmla="*/ 59 h 181"/>
                  <a:gd name="T64" fmla="*/ 25 w 101"/>
                  <a:gd name="T65" fmla="*/ 58 h 181"/>
                  <a:gd name="T66" fmla="*/ 26 w 101"/>
                  <a:gd name="T67" fmla="*/ 58 h 181"/>
                  <a:gd name="T68" fmla="*/ 28 w 101"/>
                  <a:gd name="T69" fmla="*/ 57 h 181"/>
                  <a:gd name="T70" fmla="*/ 29 w 101"/>
                  <a:gd name="T71" fmla="*/ 57 h 181"/>
                  <a:gd name="T72" fmla="*/ 32 w 101"/>
                  <a:gd name="T73" fmla="*/ 55 h 181"/>
                  <a:gd name="T74" fmla="*/ 32 w 101"/>
                  <a:gd name="T75" fmla="*/ 52 h 181"/>
                  <a:gd name="T76" fmla="*/ 31 w 101"/>
                  <a:gd name="T77" fmla="*/ 50 h 181"/>
                  <a:gd name="T78" fmla="*/ 30 w 101"/>
                  <a:gd name="T79" fmla="*/ 47 h 181"/>
                  <a:gd name="T80" fmla="*/ 29 w 101"/>
                  <a:gd name="T81" fmla="*/ 44 h 181"/>
                  <a:gd name="T82" fmla="*/ 28 w 101"/>
                  <a:gd name="T83" fmla="*/ 43 h 181"/>
                  <a:gd name="T84" fmla="*/ 28 w 101"/>
                  <a:gd name="T85" fmla="*/ 42 h 181"/>
                  <a:gd name="T86" fmla="*/ 27 w 101"/>
                  <a:gd name="T87" fmla="*/ 39 h 181"/>
                  <a:gd name="T88" fmla="*/ 26 w 101"/>
                  <a:gd name="T89" fmla="*/ 37 h 181"/>
                  <a:gd name="T90" fmla="*/ 25 w 101"/>
                  <a:gd name="T91" fmla="*/ 34 h 181"/>
                  <a:gd name="T92" fmla="*/ 25 w 101"/>
                  <a:gd name="T93" fmla="*/ 31 h 181"/>
                  <a:gd name="T94" fmla="*/ 24 w 101"/>
                  <a:gd name="T95" fmla="*/ 29 h 181"/>
                  <a:gd name="T96" fmla="*/ 23 w 101"/>
                  <a:gd name="T97" fmla="*/ 28 h 181"/>
                  <a:gd name="T98" fmla="*/ 23 w 101"/>
                  <a:gd name="T99" fmla="*/ 27 h 181"/>
                  <a:gd name="T100" fmla="*/ 22 w 101"/>
                  <a:gd name="T101" fmla="*/ 24 h 181"/>
                  <a:gd name="T102" fmla="*/ 21 w 101"/>
                  <a:gd name="T103" fmla="*/ 21 h 181"/>
                  <a:gd name="T104" fmla="*/ 20 w 101"/>
                  <a:gd name="T105" fmla="*/ 19 h 181"/>
                  <a:gd name="T106" fmla="*/ 19 w 101"/>
                  <a:gd name="T107" fmla="*/ 16 h 181"/>
                  <a:gd name="T108" fmla="*/ 19 w 101"/>
                  <a:gd name="T109" fmla="*/ 13 h 181"/>
                  <a:gd name="T110" fmla="*/ 18 w 101"/>
                  <a:gd name="T111" fmla="*/ 12 h 181"/>
                  <a:gd name="T112" fmla="*/ 18 w 101"/>
                  <a:gd name="T113" fmla="*/ 11 h 181"/>
                  <a:gd name="T114" fmla="*/ 17 w 101"/>
                  <a:gd name="T115" fmla="*/ 8 h 181"/>
                  <a:gd name="T116" fmla="*/ 16 w 101"/>
                  <a:gd name="T117" fmla="*/ 6 h 181"/>
                  <a:gd name="T118" fmla="*/ 15 w 101"/>
                  <a:gd name="T119" fmla="*/ 3 h 181"/>
                  <a:gd name="T120" fmla="*/ 14 w 101"/>
                  <a:gd name="T121" fmla="*/ 1 h 181"/>
                  <a:gd name="T122" fmla="*/ 14 w 101"/>
                  <a:gd name="T123" fmla="*/ 0 h 181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01"/>
                  <a:gd name="T187" fmla="*/ 0 h 181"/>
                  <a:gd name="T188" fmla="*/ 101 w 101"/>
                  <a:gd name="T189" fmla="*/ 181 h 181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01" h="181">
                    <a:moveTo>
                      <a:pt x="39" y="0"/>
                    </a:moveTo>
                    <a:lnTo>
                      <a:pt x="39" y="2"/>
                    </a:lnTo>
                    <a:lnTo>
                      <a:pt x="34" y="2"/>
                    </a:lnTo>
                    <a:lnTo>
                      <a:pt x="34" y="3"/>
                    </a:lnTo>
                    <a:lnTo>
                      <a:pt x="17" y="3"/>
                    </a:lnTo>
                    <a:lnTo>
                      <a:pt x="17" y="4"/>
                    </a:lnTo>
                    <a:lnTo>
                      <a:pt x="5" y="4"/>
                    </a:lnTo>
                    <a:lnTo>
                      <a:pt x="5" y="6"/>
                    </a:lnTo>
                    <a:lnTo>
                      <a:pt x="0" y="6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4" y="19"/>
                    </a:lnTo>
                    <a:lnTo>
                      <a:pt x="5" y="19"/>
                    </a:lnTo>
                    <a:lnTo>
                      <a:pt x="5" y="21"/>
                    </a:lnTo>
                    <a:lnTo>
                      <a:pt x="6" y="21"/>
                    </a:lnTo>
                    <a:lnTo>
                      <a:pt x="8" y="29"/>
                    </a:lnTo>
                    <a:lnTo>
                      <a:pt x="9" y="29"/>
                    </a:lnTo>
                    <a:lnTo>
                      <a:pt x="10" y="37"/>
                    </a:lnTo>
                    <a:lnTo>
                      <a:pt x="12" y="37"/>
                    </a:lnTo>
                    <a:lnTo>
                      <a:pt x="13" y="45"/>
                    </a:lnTo>
                    <a:lnTo>
                      <a:pt x="14" y="45"/>
                    </a:lnTo>
                    <a:lnTo>
                      <a:pt x="16" y="53"/>
                    </a:lnTo>
                    <a:lnTo>
                      <a:pt x="17" y="53"/>
                    </a:lnTo>
                    <a:lnTo>
                      <a:pt x="18" y="61"/>
                    </a:lnTo>
                    <a:lnTo>
                      <a:pt x="20" y="61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2" y="71"/>
                    </a:lnTo>
                    <a:lnTo>
                      <a:pt x="24" y="71"/>
                    </a:lnTo>
                    <a:lnTo>
                      <a:pt x="25" y="79"/>
                    </a:lnTo>
                    <a:lnTo>
                      <a:pt x="26" y="79"/>
                    </a:lnTo>
                    <a:lnTo>
                      <a:pt x="28" y="87"/>
                    </a:lnTo>
                    <a:lnTo>
                      <a:pt x="29" y="87"/>
                    </a:lnTo>
                    <a:lnTo>
                      <a:pt x="30" y="95"/>
                    </a:lnTo>
                    <a:lnTo>
                      <a:pt x="31" y="95"/>
                    </a:lnTo>
                    <a:lnTo>
                      <a:pt x="33" y="103"/>
                    </a:lnTo>
                    <a:lnTo>
                      <a:pt x="34" y="103"/>
                    </a:lnTo>
                    <a:lnTo>
                      <a:pt x="35" y="110"/>
                    </a:lnTo>
                    <a:lnTo>
                      <a:pt x="37" y="110"/>
                    </a:lnTo>
                    <a:lnTo>
                      <a:pt x="38" y="118"/>
                    </a:lnTo>
                    <a:lnTo>
                      <a:pt x="39" y="118"/>
                    </a:lnTo>
                    <a:lnTo>
                      <a:pt x="39" y="121"/>
                    </a:lnTo>
                    <a:lnTo>
                      <a:pt x="41" y="121"/>
                    </a:lnTo>
                    <a:lnTo>
                      <a:pt x="42" y="129"/>
                    </a:lnTo>
                    <a:lnTo>
                      <a:pt x="43" y="129"/>
                    </a:lnTo>
                    <a:lnTo>
                      <a:pt x="45" y="137"/>
                    </a:lnTo>
                    <a:lnTo>
                      <a:pt x="46" y="137"/>
                    </a:lnTo>
                    <a:lnTo>
                      <a:pt x="47" y="145"/>
                    </a:lnTo>
                    <a:lnTo>
                      <a:pt x="49" y="145"/>
                    </a:lnTo>
                    <a:lnTo>
                      <a:pt x="50" y="152"/>
                    </a:lnTo>
                    <a:lnTo>
                      <a:pt x="51" y="152"/>
                    </a:lnTo>
                    <a:lnTo>
                      <a:pt x="53" y="160"/>
                    </a:lnTo>
                    <a:lnTo>
                      <a:pt x="54" y="160"/>
                    </a:lnTo>
                    <a:lnTo>
                      <a:pt x="55" y="168"/>
                    </a:lnTo>
                    <a:lnTo>
                      <a:pt x="57" y="168"/>
                    </a:lnTo>
                    <a:lnTo>
                      <a:pt x="57" y="171"/>
                    </a:lnTo>
                    <a:lnTo>
                      <a:pt x="58" y="171"/>
                    </a:lnTo>
                    <a:lnTo>
                      <a:pt x="59" y="179"/>
                    </a:lnTo>
                    <a:lnTo>
                      <a:pt x="61" y="179"/>
                    </a:lnTo>
                    <a:lnTo>
                      <a:pt x="61" y="181"/>
                    </a:lnTo>
                    <a:lnTo>
                      <a:pt x="66" y="180"/>
                    </a:lnTo>
                    <a:lnTo>
                      <a:pt x="66" y="179"/>
                    </a:lnTo>
                    <a:lnTo>
                      <a:pt x="71" y="177"/>
                    </a:lnTo>
                    <a:lnTo>
                      <a:pt x="71" y="176"/>
                    </a:lnTo>
                    <a:lnTo>
                      <a:pt x="77" y="175"/>
                    </a:lnTo>
                    <a:lnTo>
                      <a:pt x="77" y="173"/>
                    </a:lnTo>
                    <a:lnTo>
                      <a:pt x="81" y="173"/>
                    </a:lnTo>
                    <a:lnTo>
                      <a:pt x="81" y="172"/>
                    </a:lnTo>
                    <a:lnTo>
                      <a:pt x="86" y="171"/>
                    </a:lnTo>
                    <a:lnTo>
                      <a:pt x="86" y="169"/>
                    </a:lnTo>
                    <a:lnTo>
                      <a:pt x="89" y="169"/>
                    </a:lnTo>
                    <a:lnTo>
                      <a:pt x="89" y="168"/>
                    </a:lnTo>
                    <a:lnTo>
                      <a:pt x="101" y="168"/>
                    </a:lnTo>
                    <a:lnTo>
                      <a:pt x="99" y="163"/>
                    </a:lnTo>
                    <a:lnTo>
                      <a:pt x="98" y="163"/>
                    </a:lnTo>
                    <a:lnTo>
                      <a:pt x="97" y="155"/>
                    </a:lnTo>
                    <a:lnTo>
                      <a:pt x="95" y="155"/>
                    </a:lnTo>
                    <a:lnTo>
                      <a:pt x="94" y="147"/>
                    </a:lnTo>
                    <a:lnTo>
                      <a:pt x="93" y="147"/>
                    </a:lnTo>
                    <a:lnTo>
                      <a:pt x="91" y="139"/>
                    </a:lnTo>
                    <a:lnTo>
                      <a:pt x="90" y="139"/>
                    </a:lnTo>
                    <a:lnTo>
                      <a:pt x="89" y="131"/>
                    </a:lnTo>
                    <a:lnTo>
                      <a:pt x="87" y="131"/>
                    </a:lnTo>
                    <a:lnTo>
                      <a:pt x="87" y="127"/>
                    </a:lnTo>
                    <a:lnTo>
                      <a:pt x="86" y="127"/>
                    </a:lnTo>
                    <a:lnTo>
                      <a:pt x="86" y="125"/>
                    </a:lnTo>
                    <a:lnTo>
                      <a:pt x="85" y="125"/>
                    </a:lnTo>
                    <a:lnTo>
                      <a:pt x="83" y="117"/>
                    </a:lnTo>
                    <a:lnTo>
                      <a:pt x="82" y="117"/>
                    </a:lnTo>
                    <a:lnTo>
                      <a:pt x="81" y="109"/>
                    </a:lnTo>
                    <a:lnTo>
                      <a:pt x="79" y="109"/>
                    </a:lnTo>
                    <a:lnTo>
                      <a:pt x="78" y="101"/>
                    </a:lnTo>
                    <a:lnTo>
                      <a:pt x="77" y="101"/>
                    </a:lnTo>
                    <a:lnTo>
                      <a:pt x="75" y="93"/>
                    </a:lnTo>
                    <a:lnTo>
                      <a:pt x="74" y="93"/>
                    </a:lnTo>
                    <a:lnTo>
                      <a:pt x="73" y="86"/>
                    </a:lnTo>
                    <a:lnTo>
                      <a:pt x="71" y="86"/>
                    </a:lnTo>
                    <a:lnTo>
                      <a:pt x="71" y="82"/>
                    </a:lnTo>
                    <a:lnTo>
                      <a:pt x="70" y="82"/>
                    </a:lnTo>
                    <a:lnTo>
                      <a:pt x="70" y="79"/>
                    </a:lnTo>
                    <a:lnTo>
                      <a:pt x="69" y="79"/>
                    </a:lnTo>
                    <a:lnTo>
                      <a:pt x="67" y="71"/>
                    </a:lnTo>
                    <a:lnTo>
                      <a:pt x="66" y="71"/>
                    </a:lnTo>
                    <a:lnTo>
                      <a:pt x="65" y="63"/>
                    </a:lnTo>
                    <a:lnTo>
                      <a:pt x="63" y="63"/>
                    </a:lnTo>
                    <a:lnTo>
                      <a:pt x="62" y="55"/>
                    </a:lnTo>
                    <a:lnTo>
                      <a:pt x="61" y="55"/>
                    </a:lnTo>
                    <a:lnTo>
                      <a:pt x="59" y="48"/>
                    </a:lnTo>
                    <a:lnTo>
                      <a:pt x="58" y="48"/>
                    </a:lnTo>
                    <a:lnTo>
                      <a:pt x="57" y="40"/>
                    </a:lnTo>
                    <a:lnTo>
                      <a:pt x="55" y="40"/>
                    </a:lnTo>
                    <a:lnTo>
                      <a:pt x="55" y="36"/>
                    </a:lnTo>
                    <a:lnTo>
                      <a:pt x="54" y="36"/>
                    </a:lnTo>
                    <a:lnTo>
                      <a:pt x="54" y="33"/>
                    </a:lnTo>
                    <a:lnTo>
                      <a:pt x="53" y="33"/>
                    </a:lnTo>
                    <a:lnTo>
                      <a:pt x="51" y="25"/>
                    </a:lnTo>
                    <a:lnTo>
                      <a:pt x="50" y="25"/>
                    </a:lnTo>
                    <a:lnTo>
                      <a:pt x="49" y="17"/>
                    </a:lnTo>
                    <a:lnTo>
                      <a:pt x="47" y="17"/>
                    </a:lnTo>
                    <a:lnTo>
                      <a:pt x="46" y="9"/>
                    </a:lnTo>
                    <a:lnTo>
                      <a:pt x="45" y="9"/>
                    </a:lnTo>
                    <a:lnTo>
                      <a:pt x="43" y="2"/>
                    </a:lnTo>
                    <a:lnTo>
                      <a:pt x="42" y="2"/>
                    </a:lnTo>
                    <a:lnTo>
                      <a:pt x="42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B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7" name="Freeform 2323"/>
              <p:cNvSpPr>
                <a:spLocks/>
              </p:cNvSpPr>
              <p:nvPr/>
            </p:nvSpPr>
            <p:spPr bwMode="auto">
              <a:xfrm>
                <a:off x="2582" y="3533"/>
                <a:ext cx="34" cy="64"/>
              </a:xfrm>
              <a:custGeom>
                <a:avLst/>
                <a:gdLst>
                  <a:gd name="T0" fmla="*/ 7 w 102"/>
                  <a:gd name="T1" fmla="*/ 0 h 190"/>
                  <a:gd name="T2" fmla="*/ 0 w 102"/>
                  <a:gd name="T3" fmla="*/ 2 h 190"/>
                  <a:gd name="T4" fmla="*/ 2 w 102"/>
                  <a:gd name="T5" fmla="*/ 5 h 190"/>
                  <a:gd name="T6" fmla="*/ 3 w 102"/>
                  <a:gd name="T7" fmla="*/ 10 h 190"/>
                  <a:gd name="T8" fmla="*/ 4 w 102"/>
                  <a:gd name="T9" fmla="*/ 13 h 190"/>
                  <a:gd name="T10" fmla="*/ 5 w 102"/>
                  <a:gd name="T11" fmla="*/ 17 h 190"/>
                  <a:gd name="T12" fmla="*/ 7 w 102"/>
                  <a:gd name="T13" fmla="*/ 19 h 190"/>
                  <a:gd name="T14" fmla="*/ 8 w 102"/>
                  <a:gd name="T15" fmla="*/ 25 h 190"/>
                  <a:gd name="T16" fmla="*/ 9 w 102"/>
                  <a:gd name="T17" fmla="*/ 26 h 190"/>
                  <a:gd name="T18" fmla="*/ 10 w 102"/>
                  <a:gd name="T19" fmla="*/ 29 h 190"/>
                  <a:gd name="T20" fmla="*/ 11 w 102"/>
                  <a:gd name="T21" fmla="*/ 32 h 190"/>
                  <a:gd name="T22" fmla="*/ 12 w 102"/>
                  <a:gd name="T23" fmla="*/ 37 h 190"/>
                  <a:gd name="T24" fmla="*/ 13 w 102"/>
                  <a:gd name="T25" fmla="*/ 38 h 190"/>
                  <a:gd name="T26" fmla="*/ 15 w 102"/>
                  <a:gd name="T27" fmla="*/ 43 h 190"/>
                  <a:gd name="T28" fmla="*/ 16 w 102"/>
                  <a:gd name="T29" fmla="*/ 46 h 190"/>
                  <a:gd name="T30" fmla="*/ 17 w 102"/>
                  <a:gd name="T31" fmla="*/ 50 h 190"/>
                  <a:gd name="T32" fmla="*/ 18 w 102"/>
                  <a:gd name="T33" fmla="*/ 53 h 190"/>
                  <a:gd name="T34" fmla="*/ 19 w 102"/>
                  <a:gd name="T35" fmla="*/ 58 h 190"/>
                  <a:gd name="T36" fmla="*/ 21 w 102"/>
                  <a:gd name="T37" fmla="*/ 60 h 190"/>
                  <a:gd name="T38" fmla="*/ 22 w 102"/>
                  <a:gd name="T39" fmla="*/ 64 h 190"/>
                  <a:gd name="T40" fmla="*/ 25 w 102"/>
                  <a:gd name="T41" fmla="*/ 63 h 190"/>
                  <a:gd name="T42" fmla="*/ 26 w 102"/>
                  <a:gd name="T43" fmla="*/ 62 h 190"/>
                  <a:gd name="T44" fmla="*/ 30 w 102"/>
                  <a:gd name="T45" fmla="*/ 61 h 190"/>
                  <a:gd name="T46" fmla="*/ 31 w 102"/>
                  <a:gd name="T47" fmla="*/ 60 h 190"/>
                  <a:gd name="T48" fmla="*/ 34 w 102"/>
                  <a:gd name="T49" fmla="*/ 59 h 190"/>
                  <a:gd name="T50" fmla="*/ 33 w 102"/>
                  <a:gd name="T51" fmla="*/ 56 h 190"/>
                  <a:gd name="T52" fmla="*/ 32 w 102"/>
                  <a:gd name="T53" fmla="*/ 55 h 190"/>
                  <a:gd name="T54" fmla="*/ 31 w 102"/>
                  <a:gd name="T55" fmla="*/ 49 h 190"/>
                  <a:gd name="T56" fmla="*/ 30 w 102"/>
                  <a:gd name="T57" fmla="*/ 47 h 190"/>
                  <a:gd name="T58" fmla="*/ 28 w 102"/>
                  <a:gd name="T59" fmla="*/ 41 h 190"/>
                  <a:gd name="T60" fmla="*/ 27 w 102"/>
                  <a:gd name="T61" fmla="*/ 39 h 190"/>
                  <a:gd name="T62" fmla="*/ 26 w 102"/>
                  <a:gd name="T63" fmla="*/ 35 h 190"/>
                  <a:gd name="T64" fmla="*/ 25 w 102"/>
                  <a:gd name="T65" fmla="*/ 33 h 190"/>
                  <a:gd name="T66" fmla="*/ 23 w 102"/>
                  <a:gd name="T67" fmla="*/ 27 h 190"/>
                  <a:gd name="T68" fmla="*/ 22 w 102"/>
                  <a:gd name="T69" fmla="*/ 25 h 190"/>
                  <a:gd name="T70" fmla="*/ 21 w 102"/>
                  <a:gd name="T71" fmla="*/ 21 h 190"/>
                  <a:gd name="T72" fmla="*/ 20 w 102"/>
                  <a:gd name="T73" fmla="*/ 19 h 190"/>
                  <a:gd name="T74" fmla="*/ 19 w 102"/>
                  <a:gd name="T75" fmla="*/ 13 h 190"/>
                  <a:gd name="T76" fmla="*/ 17 w 102"/>
                  <a:gd name="T77" fmla="*/ 10 h 190"/>
                  <a:gd name="T78" fmla="*/ 16 w 102"/>
                  <a:gd name="T79" fmla="*/ 5 h 190"/>
                  <a:gd name="T80" fmla="*/ 15 w 102"/>
                  <a:gd name="T81" fmla="*/ 4 h 190"/>
                  <a:gd name="T82" fmla="*/ 14 w 102"/>
                  <a:gd name="T83" fmla="*/ 0 h 190"/>
                  <a:gd name="T84" fmla="*/ 11 w 102"/>
                  <a:gd name="T85" fmla="*/ 0 h 1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2"/>
                  <a:gd name="T130" fmla="*/ 0 h 190"/>
                  <a:gd name="T131" fmla="*/ 102 w 102"/>
                  <a:gd name="T132" fmla="*/ 190 h 19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2" h="190">
                    <a:moveTo>
                      <a:pt x="33" y="0"/>
                    </a:moveTo>
                    <a:lnTo>
                      <a:pt x="33" y="1"/>
                    </a:lnTo>
                    <a:lnTo>
                      <a:pt x="21" y="1"/>
                    </a:lnTo>
                    <a:lnTo>
                      <a:pt x="21" y="2"/>
                    </a:lnTo>
                    <a:lnTo>
                      <a:pt x="0" y="2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4" y="15"/>
                    </a:lnTo>
                    <a:lnTo>
                      <a:pt x="5" y="15"/>
                    </a:lnTo>
                    <a:lnTo>
                      <a:pt x="6" y="23"/>
                    </a:lnTo>
                    <a:lnTo>
                      <a:pt x="8" y="23"/>
                    </a:lnTo>
                    <a:lnTo>
                      <a:pt x="9" y="31"/>
                    </a:lnTo>
                    <a:lnTo>
                      <a:pt x="10" y="31"/>
                    </a:lnTo>
                    <a:lnTo>
                      <a:pt x="12" y="39"/>
                    </a:lnTo>
                    <a:lnTo>
                      <a:pt x="13" y="39"/>
                    </a:lnTo>
                    <a:lnTo>
                      <a:pt x="13" y="42"/>
                    </a:lnTo>
                    <a:lnTo>
                      <a:pt x="14" y="42"/>
                    </a:lnTo>
                    <a:lnTo>
                      <a:pt x="16" y="49"/>
                    </a:lnTo>
                    <a:lnTo>
                      <a:pt x="17" y="49"/>
                    </a:lnTo>
                    <a:lnTo>
                      <a:pt x="18" y="57"/>
                    </a:lnTo>
                    <a:lnTo>
                      <a:pt x="20" y="57"/>
                    </a:lnTo>
                    <a:lnTo>
                      <a:pt x="21" y="65"/>
                    </a:lnTo>
                    <a:lnTo>
                      <a:pt x="22" y="65"/>
                    </a:lnTo>
                    <a:lnTo>
                      <a:pt x="24" y="73"/>
                    </a:lnTo>
                    <a:lnTo>
                      <a:pt x="25" y="73"/>
                    </a:lnTo>
                    <a:lnTo>
                      <a:pt x="25" y="77"/>
                    </a:lnTo>
                    <a:lnTo>
                      <a:pt x="26" y="77"/>
                    </a:lnTo>
                    <a:lnTo>
                      <a:pt x="26" y="80"/>
                    </a:lnTo>
                    <a:lnTo>
                      <a:pt x="28" y="80"/>
                    </a:lnTo>
                    <a:lnTo>
                      <a:pt x="29" y="87"/>
                    </a:lnTo>
                    <a:lnTo>
                      <a:pt x="30" y="87"/>
                    </a:lnTo>
                    <a:lnTo>
                      <a:pt x="32" y="95"/>
                    </a:lnTo>
                    <a:lnTo>
                      <a:pt x="33" y="95"/>
                    </a:lnTo>
                    <a:lnTo>
                      <a:pt x="34" y="103"/>
                    </a:lnTo>
                    <a:lnTo>
                      <a:pt x="36" y="103"/>
                    </a:lnTo>
                    <a:lnTo>
                      <a:pt x="37" y="111"/>
                    </a:lnTo>
                    <a:lnTo>
                      <a:pt x="38" y="111"/>
                    </a:lnTo>
                    <a:lnTo>
                      <a:pt x="38" y="114"/>
                    </a:lnTo>
                    <a:lnTo>
                      <a:pt x="40" y="114"/>
                    </a:lnTo>
                    <a:lnTo>
                      <a:pt x="41" y="121"/>
                    </a:lnTo>
                    <a:lnTo>
                      <a:pt x="42" y="121"/>
                    </a:lnTo>
                    <a:lnTo>
                      <a:pt x="44" y="129"/>
                    </a:lnTo>
                    <a:lnTo>
                      <a:pt x="45" y="129"/>
                    </a:lnTo>
                    <a:lnTo>
                      <a:pt x="46" y="137"/>
                    </a:lnTo>
                    <a:lnTo>
                      <a:pt x="48" y="137"/>
                    </a:lnTo>
                    <a:lnTo>
                      <a:pt x="49" y="145"/>
                    </a:lnTo>
                    <a:lnTo>
                      <a:pt x="50" y="145"/>
                    </a:lnTo>
                    <a:lnTo>
                      <a:pt x="50" y="148"/>
                    </a:lnTo>
                    <a:lnTo>
                      <a:pt x="52" y="148"/>
                    </a:lnTo>
                    <a:lnTo>
                      <a:pt x="53" y="156"/>
                    </a:lnTo>
                    <a:lnTo>
                      <a:pt x="54" y="156"/>
                    </a:lnTo>
                    <a:lnTo>
                      <a:pt x="56" y="163"/>
                    </a:lnTo>
                    <a:lnTo>
                      <a:pt x="57" y="163"/>
                    </a:lnTo>
                    <a:lnTo>
                      <a:pt x="58" y="171"/>
                    </a:lnTo>
                    <a:lnTo>
                      <a:pt x="60" y="171"/>
                    </a:lnTo>
                    <a:lnTo>
                      <a:pt x="61" y="179"/>
                    </a:lnTo>
                    <a:lnTo>
                      <a:pt x="62" y="179"/>
                    </a:lnTo>
                    <a:lnTo>
                      <a:pt x="62" y="182"/>
                    </a:lnTo>
                    <a:lnTo>
                      <a:pt x="64" y="182"/>
                    </a:lnTo>
                    <a:lnTo>
                      <a:pt x="65" y="190"/>
                    </a:lnTo>
                    <a:lnTo>
                      <a:pt x="70" y="190"/>
                    </a:lnTo>
                    <a:lnTo>
                      <a:pt x="70" y="188"/>
                    </a:lnTo>
                    <a:lnTo>
                      <a:pt x="75" y="187"/>
                    </a:lnTo>
                    <a:lnTo>
                      <a:pt x="75" y="186"/>
                    </a:lnTo>
                    <a:lnTo>
                      <a:pt x="79" y="186"/>
                    </a:lnTo>
                    <a:lnTo>
                      <a:pt x="79" y="184"/>
                    </a:lnTo>
                    <a:lnTo>
                      <a:pt x="85" y="183"/>
                    </a:lnTo>
                    <a:lnTo>
                      <a:pt x="85" y="182"/>
                    </a:lnTo>
                    <a:lnTo>
                      <a:pt x="90" y="180"/>
                    </a:lnTo>
                    <a:lnTo>
                      <a:pt x="90" y="179"/>
                    </a:lnTo>
                    <a:lnTo>
                      <a:pt x="94" y="179"/>
                    </a:lnTo>
                    <a:lnTo>
                      <a:pt x="94" y="178"/>
                    </a:lnTo>
                    <a:lnTo>
                      <a:pt x="99" y="177"/>
                    </a:lnTo>
                    <a:lnTo>
                      <a:pt x="99" y="175"/>
                    </a:lnTo>
                    <a:lnTo>
                      <a:pt x="102" y="175"/>
                    </a:lnTo>
                    <a:lnTo>
                      <a:pt x="102" y="173"/>
                    </a:lnTo>
                    <a:lnTo>
                      <a:pt x="101" y="173"/>
                    </a:lnTo>
                    <a:lnTo>
                      <a:pt x="99" y="165"/>
                    </a:lnTo>
                    <a:lnTo>
                      <a:pt x="98" y="165"/>
                    </a:lnTo>
                    <a:lnTo>
                      <a:pt x="98" y="162"/>
                    </a:lnTo>
                    <a:lnTo>
                      <a:pt x="97" y="162"/>
                    </a:lnTo>
                    <a:lnTo>
                      <a:pt x="95" y="154"/>
                    </a:lnTo>
                    <a:lnTo>
                      <a:pt x="94" y="154"/>
                    </a:lnTo>
                    <a:lnTo>
                      <a:pt x="93" y="146"/>
                    </a:lnTo>
                    <a:lnTo>
                      <a:pt x="91" y="146"/>
                    </a:lnTo>
                    <a:lnTo>
                      <a:pt x="90" y="139"/>
                    </a:lnTo>
                    <a:lnTo>
                      <a:pt x="89" y="139"/>
                    </a:lnTo>
                    <a:lnTo>
                      <a:pt x="87" y="131"/>
                    </a:lnTo>
                    <a:lnTo>
                      <a:pt x="86" y="131"/>
                    </a:lnTo>
                    <a:lnTo>
                      <a:pt x="85" y="123"/>
                    </a:lnTo>
                    <a:lnTo>
                      <a:pt x="83" y="123"/>
                    </a:lnTo>
                    <a:lnTo>
                      <a:pt x="82" y="115"/>
                    </a:lnTo>
                    <a:lnTo>
                      <a:pt x="81" y="115"/>
                    </a:lnTo>
                    <a:lnTo>
                      <a:pt x="81" y="112"/>
                    </a:lnTo>
                    <a:lnTo>
                      <a:pt x="79" y="112"/>
                    </a:lnTo>
                    <a:lnTo>
                      <a:pt x="78" y="104"/>
                    </a:lnTo>
                    <a:lnTo>
                      <a:pt x="77" y="104"/>
                    </a:lnTo>
                    <a:lnTo>
                      <a:pt x="75" y="97"/>
                    </a:lnTo>
                    <a:lnTo>
                      <a:pt x="74" y="97"/>
                    </a:lnTo>
                    <a:lnTo>
                      <a:pt x="73" y="89"/>
                    </a:lnTo>
                    <a:lnTo>
                      <a:pt x="71" y="89"/>
                    </a:lnTo>
                    <a:lnTo>
                      <a:pt x="70" y="81"/>
                    </a:lnTo>
                    <a:lnTo>
                      <a:pt x="69" y="81"/>
                    </a:lnTo>
                    <a:lnTo>
                      <a:pt x="68" y="73"/>
                    </a:lnTo>
                    <a:lnTo>
                      <a:pt x="66" y="73"/>
                    </a:lnTo>
                    <a:lnTo>
                      <a:pt x="65" y="65"/>
                    </a:lnTo>
                    <a:lnTo>
                      <a:pt x="64" y="65"/>
                    </a:lnTo>
                    <a:lnTo>
                      <a:pt x="64" y="62"/>
                    </a:lnTo>
                    <a:lnTo>
                      <a:pt x="62" y="62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8" y="47"/>
                    </a:lnTo>
                    <a:lnTo>
                      <a:pt x="57" y="47"/>
                    </a:lnTo>
                    <a:lnTo>
                      <a:pt x="56" y="39"/>
                    </a:lnTo>
                    <a:lnTo>
                      <a:pt x="54" y="39"/>
                    </a:lnTo>
                    <a:lnTo>
                      <a:pt x="53" y="31"/>
                    </a:lnTo>
                    <a:lnTo>
                      <a:pt x="52" y="31"/>
                    </a:lnTo>
                    <a:lnTo>
                      <a:pt x="50" y="23"/>
                    </a:lnTo>
                    <a:lnTo>
                      <a:pt x="49" y="23"/>
                    </a:lnTo>
                    <a:lnTo>
                      <a:pt x="48" y="15"/>
                    </a:lnTo>
                    <a:lnTo>
                      <a:pt x="46" y="15"/>
                    </a:lnTo>
                    <a:lnTo>
                      <a:pt x="46" y="13"/>
                    </a:lnTo>
                    <a:lnTo>
                      <a:pt x="45" y="13"/>
                    </a:lnTo>
                    <a:lnTo>
                      <a:pt x="44" y="5"/>
                    </a:lnTo>
                    <a:lnTo>
                      <a:pt x="42" y="5"/>
                    </a:lnTo>
                    <a:lnTo>
                      <a:pt x="42" y="1"/>
                    </a:lnTo>
                    <a:lnTo>
                      <a:pt x="41" y="1"/>
                    </a:lnTo>
                    <a:lnTo>
                      <a:pt x="41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B7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8" name="Freeform 2324"/>
              <p:cNvSpPr>
                <a:spLocks/>
              </p:cNvSpPr>
              <p:nvPr/>
            </p:nvSpPr>
            <p:spPr bwMode="auto">
              <a:xfrm>
                <a:off x="2568" y="3534"/>
                <a:ext cx="36" cy="66"/>
              </a:xfrm>
              <a:custGeom>
                <a:avLst/>
                <a:gdLst>
                  <a:gd name="T0" fmla="*/ 1 w 108"/>
                  <a:gd name="T1" fmla="*/ 2 h 198"/>
                  <a:gd name="T2" fmla="*/ 1 w 108"/>
                  <a:gd name="T3" fmla="*/ 4 h 198"/>
                  <a:gd name="T4" fmla="*/ 2 w 108"/>
                  <a:gd name="T5" fmla="*/ 7 h 198"/>
                  <a:gd name="T6" fmla="*/ 3 w 108"/>
                  <a:gd name="T7" fmla="*/ 10 h 198"/>
                  <a:gd name="T8" fmla="*/ 4 w 108"/>
                  <a:gd name="T9" fmla="*/ 12 h 198"/>
                  <a:gd name="T10" fmla="*/ 5 w 108"/>
                  <a:gd name="T11" fmla="*/ 13 h 198"/>
                  <a:gd name="T12" fmla="*/ 5 w 108"/>
                  <a:gd name="T13" fmla="*/ 16 h 198"/>
                  <a:gd name="T14" fmla="*/ 6 w 108"/>
                  <a:gd name="T15" fmla="*/ 18 h 198"/>
                  <a:gd name="T16" fmla="*/ 7 w 108"/>
                  <a:gd name="T17" fmla="*/ 21 h 198"/>
                  <a:gd name="T18" fmla="*/ 8 w 108"/>
                  <a:gd name="T19" fmla="*/ 24 h 198"/>
                  <a:gd name="T20" fmla="*/ 9 w 108"/>
                  <a:gd name="T21" fmla="*/ 26 h 198"/>
                  <a:gd name="T22" fmla="*/ 10 w 108"/>
                  <a:gd name="T23" fmla="*/ 29 h 198"/>
                  <a:gd name="T24" fmla="*/ 10 w 108"/>
                  <a:gd name="T25" fmla="*/ 30 h 198"/>
                  <a:gd name="T26" fmla="*/ 11 w 108"/>
                  <a:gd name="T27" fmla="*/ 32 h 198"/>
                  <a:gd name="T28" fmla="*/ 12 w 108"/>
                  <a:gd name="T29" fmla="*/ 35 h 198"/>
                  <a:gd name="T30" fmla="*/ 13 w 108"/>
                  <a:gd name="T31" fmla="*/ 38 h 198"/>
                  <a:gd name="T32" fmla="*/ 14 w 108"/>
                  <a:gd name="T33" fmla="*/ 40 h 198"/>
                  <a:gd name="T34" fmla="*/ 15 w 108"/>
                  <a:gd name="T35" fmla="*/ 43 h 198"/>
                  <a:gd name="T36" fmla="*/ 16 w 108"/>
                  <a:gd name="T37" fmla="*/ 45 h 198"/>
                  <a:gd name="T38" fmla="*/ 16 w 108"/>
                  <a:gd name="T39" fmla="*/ 46 h 198"/>
                  <a:gd name="T40" fmla="*/ 17 w 108"/>
                  <a:gd name="T41" fmla="*/ 49 h 198"/>
                  <a:gd name="T42" fmla="*/ 18 w 108"/>
                  <a:gd name="T43" fmla="*/ 52 h 198"/>
                  <a:gd name="T44" fmla="*/ 19 w 108"/>
                  <a:gd name="T45" fmla="*/ 54 h 198"/>
                  <a:gd name="T46" fmla="*/ 20 w 108"/>
                  <a:gd name="T47" fmla="*/ 57 h 198"/>
                  <a:gd name="T48" fmla="*/ 21 w 108"/>
                  <a:gd name="T49" fmla="*/ 59 h 198"/>
                  <a:gd name="T50" fmla="*/ 21 w 108"/>
                  <a:gd name="T51" fmla="*/ 62 h 198"/>
                  <a:gd name="T52" fmla="*/ 22 w 108"/>
                  <a:gd name="T53" fmla="*/ 63 h 198"/>
                  <a:gd name="T54" fmla="*/ 23 w 108"/>
                  <a:gd name="T55" fmla="*/ 66 h 198"/>
                  <a:gd name="T56" fmla="*/ 24 w 108"/>
                  <a:gd name="T57" fmla="*/ 66 h 198"/>
                  <a:gd name="T58" fmla="*/ 26 w 108"/>
                  <a:gd name="T59" fmla="*/ 65 h 198"/>
                  <a:gd name="T60" fmla="*/ 30 w 108"/>
                  <a:gd name="T61" fmla="*/ 64 h 198"/>
                  <a:gd name="T62" fmla="*/ 32 w 108"/>
                  <a:gd name="T63" fmla="*/ 64 h 198"/>
                  <a:gd name="T64" fmla="*/ 34 w 108"/>
                  <a:gd name="T65" fmla="*/ 63 h 198"/>
                  <a:gd name="T66" fmla="*/ 36 w 108"/>
                  <a:gd name="T67" fmla="*/ 62 h 198"/>
                  <a:gd name="T68" fmla="*/ 36 w 108"/>
                  <a:gd name="T69" fmla="*/ 60 h 198"/>
                  <a:gd name="T70" fmla="*/ 35 w 108"/>
                  <a:gd name="T71" fmla="*/ 59 h 198"/>
                  <a:gd name="T72" fmla="*/ 34 w 108"/>
                  <a:gd name="T73" fmla="*/ 57 h 198"/>
                  <a:gd name="T74" fmla="*/ 33 w 108"/>
                  <a:gd name="T75" fmla="*/ 54 h 198"/>
                  <a:gd name="T76" fmla="*/ 33 w 108"/>
                  <a:gd name="T77" fmla="*/ 52 h 198"/>
                  <a:gd name="T78" fmla="*/ 32 w 108"/>
                  <a:gd name="T79" fmla="*/ 49 h 198"/>
                  <a:gd name="T80" fmla="*/ 31 w 108"/>
                  <a:gd name="T81" fmla="*/ 48 h 198"/>
                  <a:gd name="T82" fmla="*/ 30 w 108"/>
                  <a:gd name="T83" fmla="*/ 45 h 198"/>
                  <a:gd name="T84" fmla="*/ 29 w 108"/>
                  <a:gd name="T85" fmla="*/ 43 h 198"/>
                  <a:gd name="T86" fmla="*/ 29 w 108"/>
                  <a:gd name="T87" fmla="*/ 40 h 198"/>
                  <a:gd name="T88" fmla="*/ 28 w 108"/>
                  <a:gd name="T89" fmla="*/ 38 h 198"/>
                  <a:gd name="T90" fmla="*/ 27 w 108"/>
                  <a:gd name="T91" fmla="*/ 37 h 198"/>
                  <a:gd name="T92" fmla="*/ 26 w 108"/>
                  <a:gd name="T93" fmla="*/ 34 h 198"/>
                  <a:gd name="T94" fmla="*/ 25 w 108"/>
                  <a:gd name="T95" fmla="*/ 31 h 198"/>
                  <a:gd name="T96" fmla="*/ 25 w 108"/>
                  <a:gd name="T97" fmla="*/ 29 h 198"/>
                  <a:gd name="T98" fmla="*/ 24 w 108"/>
                  <a:gd name="T99" fmla="*/ 26 h 198"/>
                  <a:gd name="T100" fmla="*/ 23 w 108"/>
                  <a:gd name="T101" fmla="*/ 25 h 198"/>
                  <a:gd name="T102" fmla="*/ 22 w 108"/>
                  <a:gd name="T103" fmla="*/ 23 h 198"/>
                  <a:gd name="T104" fmla="*/ 21 w 108"/>
                  <a:gd name="T105" fmla="*/ 20 h 198"/>
                  <a:gd name="T106" fmla="*/ 21 w 108"/>
                  <a:gd name="T107" fmla="*/ 17 h 198"/>
                  <a:gd name="T108" fmla="*/ 20 w 108"/>
                  <a:gd name="T109" fmla="*/ 15 h 198"/>
                  <a:gd name="T110" fmla="*/ 19 w 108"/>
                  <a:gd name="T111" fmla="*/ 14 h 198"/>
                  <a:gd name="T112" fmla="*/ 19 w 108"/>
                  <a:gd name="T113" fmla="*/ 13 h 198"/>
                  <a:gd name="T114" fmla="*/ 18 w 108"/>
                  <a:gd name="T115" fmla="*/ 10 h 198"/>
                  <a:gd name="T116" fmla="*/ 17 w 108"/>
                  <a:gd name="T117" fmla="*/ 7 h 198"/>
                  <a:gd name="T118" fmla="*/ 16 w 108"/>
                  <a:gd name="T119" fmla="*/ 5 h 198"/>
                  <a:gd name="T120" fmla="*/ 15 w 108"/>
                  <a:gd name="T121" fmla="*/ 2 h 198"/>
                  <a:gd name="T122" fmla="*/ 14 w 108"/>
                  <a:gd name="T123" fmla="*/ 0 h 198"/>
                  <a:gd name="T124" fmla="*/ 7 w 108"/>
                  <a:gd name="T125" fmla="*/ 0 h 198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8"/>
                  <a:gd name="T190" fmla="*/ 0 h 198"/>
                  <a:gd name="T191" fmla="*/ 108 w 108"/>
                  <a:gd name="T192" fmla="*/ 198 h 198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8" h="198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10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4" y="37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6" y="47"/>
                    </a:lnTo>
                    <a:lnTo>
                      <a:pt x="18" y="47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2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27" y="79"/>
                    </a:lnTo>
                    <a:lnTo>
                      <a:pt x="28" y="79"/>
                    </a:lnTo>
                    <a:lnTo>
                      <a:pt x="30" y="86"/>
                    </a:lnTo>
                    <a:lnTo>
                      <a:pt x="31" y="86"/>
                    </a:lnTo>
                    <a:lnTo>
                      <a:pt x="31" y="89"/>
                    </a:lnTo>
                    <a:lnTo>
                      <a:pt x="32" y="89"/>
                    </a:lnTo>
                    <a:lnTo>
                      <a:pt x="34" y="97"/>
                    </a:lnTo>
                    <a:lnTo>
                      <a:pt x="35" y="97"/>
                    </a:lnTo>
                    <a:lnTo>
                      <a:pt x="36" y="105"/>
                    </a:lnTo>
                    <a:lnTo>
                      <a:pt x="38" y="105"/>
                    </a:lnTo>
                    <a:lnTo>
                      <a:pt x="39" y="113"/>
                    </a:lnTo>
                    <a:lnTo>
                      <a:pt x="40" y="113"/>
                    </a:lnTo>
                    <a:lnTo>
                      <a:pt x="42" y="120"/>
                    </a:lnTo>
                    <a:lnTo>
                      <a:pt x="43" y="120"/>
                    </a:lnTo>
                    <a:lnTo>
                      <a:pt x="44" y="128"/>
                    </a:lnTo>
                    <a:lnTo>
                      <a:pt x="46" y="128"/>
                    </a:lnTo>
                    <a:lnTo>
                      <a:pt x="47" y="136"/>
                    </a:lnTo>
                    <a:lnTo>
                      <a:pt x="48" y="136"/>
                    </a:lnTo>
                    <a:lnTo>
                      <a:pt x="48" y="139"/>
                    </a:lnTo>
                    <a:lnTo>
                      <a:pt x="50" y="139"/>
                    </a:lnTo>
                    <a:lnTo>
                      <a:pt x="51" y="147"/>
                    </a:lnTo>
                    <a:lnTo>
                      <a:pt x="52" y="147"/>
                    </a:lnTo>
                    <a:lnTo>
                      <a:pt x="54" y="155"/>
                    </a:lnTo>
                    <a:lnTo>
                      <a:pt x="55" y="155"/>
                    </a:lnTo>
                    <a:lnTo>
                      <a:pt x="56" y="162"/>
                    </a:lnTo>
                    <a:lnTo>
                      <a:pt x="58" y="162"/>
                    </a:lnTo>
                    <a:lnTo>
                      <a:pt x="59" y="170"/>
                    </a:lnTo>
                    <a:lnTo>
                      <a:pt x="60" y="170"/>
                    </a:lnTo>
                    <a:lnTo>
                      <a:pt x="62" y="178"/>
                    </a:lnTo>
                    <a:lnTo>
                      <a:pt x="63" y="178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6" y="189"/>
                    </a:lnTo>
                    <a:lnTo>
                      <a:pt x="67" y="189"/>
                    </a:lnTo>
                    <a:lnTo>
                      <a:pt x="68" y="197"/>
                    </a:lnTo>
                    <a:lnTo>
                      <a:pt x="72" y="198"/>
                    </a:lnTo>
                    <a:lnTo>
                      <a:pt x="72" y="197"/>
                    </a:lnTo>
                    <a:lnTo>
                      <a:pt x="79" y="197"/>
                    </a:lnTo>
                    <a:lnTo>
                      <a:pt x="79" y="195"/>
                    </a:lnTo>
                    <a:lnTo>
                      <a:pt x="90" y="194"/>
                    </a:lnTo>
                    <a:lnTo>
                      <a:pt x="90" y="193"/>
                    </a:lnTo>
                    <a:lnTo>
                      <a:pt x="96" y="193"/>
                    </a:lnTo>
                    <a:lnTo>
                      <a:pt x="96" y="191"/>
                    </a:lnTo>
                    <a:lnTo>
                      <a:pt x="102" y="191"/>
                    </a:lnTo>
                    <a:lnTo>
                      <a:pt x="102" y="190"/>
                    </a:lnTo>
                    <a:lnTo>
                      <a:pt x="108" y="190"/>
                    </a:lnTo>
                    <a:lnTo>
                      <a:pt x="108" y="185"/>
                    </a:lnTo>
                    <a:lnTo>
                      <a:pt x="107" y="185"/>
                    </a:lnTo>
                    <a:lnTo>
                      <a:pt x="107" y="181"/>
                    </a:lnTo>
                    <a:lnTo>
                      <a:pt x="106" y="181"/>
                    </a:lnTo>
                    <a:lnTo>
                      <a:pt x="106" y="178"/>
                    </a:lnTo>
                    <a:lnTo>
                      <a:pt x="104" y="178"/>
                    </a:lnTo>
                    <a:lnTo>
                      <a:pt x="103" y="170"/>
                    </a:lnTo>
                    <a:lnTo>
                      <a:pt x="102" y="170"/>
                    </a:lnTo>
                    <a:lnTo>
                      <a:pt x="100" y="162"/>
                    </a:lnTo>
                    <a:lnTo>
                      <a:pt x="99" y="162"/>
                    </a:lnTo>
                    <a:lnTo>
                      <a:pt x="98" y="155"/>
                    </a:lnTo>
                    <a:lnTo>
                      <a:pt x="96" y="155"/>
                    </a:lnTo>
                    <a:lnTo>
                      <a:pt x="95" y="147"/>
                    </a:lnTo>
                    <a:lnTo>
                      <a:pt x="94" y="147"/>
                    </a:lnTo>
                    <a:lnTo>
                      <a:pt x="94" y="144"/>
                    </a:lnTo>
                    <a:lnTo>
                      <a:pt x="92" y="144"/>
                    </a:lnTo>
                    <a:lnTo>
                      <a:pt x="91" y="136"/>
                    </a:lnTo>
                    <a:lnTo>
                      <a:pt x="90" y="136"/>
                    </a:lnTo>
                    <a:lnTo>
                      <a:pt x="88" y="128"/>
                    </a:lnTo>
                    <a:lnTo>
                      <a:pt x="87" y="128"/>
                    </a:lnTo>
                    <a:lnTo>
                      <a:pt x="86" y="120"/>
                    </a:lnTo>
                    <a:lnTo>
                      <a:pt x="84" y="120"/>
                    </a:lnTo>
                    <a:lnTo>
                      <a:pt x="83" y="113"/>
                    </a:lnTo>
                    <a:lnTo>
                      <a:pt x="82" y="113"/>
                    </a:lnTo>
                    <a:lnTo>
                      <a:pt x="82" y="110"/>
                    </a:lnTo>
                    <a:lnTo>
                      <a:pt x="80" y="110"/>
                    </a:lnTo>
                    <a:lnTo>
                      <a:pt x="79" y="102"/>
                    </a:lnTo>
                    <a:lnTo>
                      <a:pt x="78" y="102"/>
                    </a:lnTo>
                    <a:lnTo>
                      <a:pt x="76" y="94"/>
                    </a:lnTo>
                    <a:lnTo>
                      <a:pt x="75" y="94"/>
                    </a:lnTo>
                    <a:lnTo>
                      <a:pt x="74" y="86"/>
                    </a:lnTo>
                    <a:lnTo>
                      <a:pt x="72" y="86"/>
                    </a:lnTo>
                    <a:lnTo>
                      <a:pt x="71" y="79"/>
                    </a:lnTo>
                    <a:lnTo>
                      <a:pt x="70" y="79"/>
                    </a:lnTo>
                    <a:lnTo>
                      <a:pt x="70" y="76"/>
                    </a:lnTo>
                    <a:lnTo>
                      <a:pt x="68" y="76"/>
                    </a:lnTo>
                    <a:lnTo>
                      <a:pt x="67" y="68"/>
                    </a:lnTo>
                    <a:lnTo>
                      <a:pt x="66" y="68"/>
                    </a:lnTo>
                    <a:lnTo>
                      <a:pt x="64" y="60"/>
                    </a:lnTo>
                    <a:lnTo>
                      <a:pt x="63" y="60"/>
                    </a:lnTo>
                    <a:lnTo>
                      <a:pt x="62" y="52"/>
                    </a:lnTo>
                    <a:lnTo>
                      <a:pt x="60" y="52"/>
                    </a:lnTo>
                    <a:lnTo>
                      <a:pt x="59" y="44"/>
                    </a:lnTo>
                    <a:lnTo>
                      <a:pt x="58" y="44"/>
                    </a:lnTo>
                    <a:lnTo>
                      <a:pt x="58" y="41"/>
                    </a:lnTo>
                    <a:lnTo>
                      <a:pt x="56" y="41"/>
                    </a:lnTo>
                    <a:lnTo>
                      <a:pt x="56" y="38"/>
                    </a:lnTo>
                    <a:lnTo>
                      <a:pt x="55" y="38"/>
                    </a:lnTo>
                    <a:lnTo>
                      <a:pt x="54" y="30"/>
                    </a:lnTo>
                    <a:lnTo>
                      <a:pt x="52" y="30"/>
                    </a:lnTo>
                    <a:lnTo>
                      <a:pt x="51" y="22"/>
                    </a:lnTo>
                    <a:lnTo>
                      <a:pt x="50" y="22"/>
                    </a:lnTo>
                    <a:lnTo>
                      <a:pt x="48" y="14"/>
                    </a:lnTo>
                    <a:lnTo>
                      <a:pt x="47" y="14"/>
                    </a:lnTo>
                    <a:lnTo>
                      <a:pt x="46" y="6"/>
                    </a:lnTo>
                    <a:lnTo>
                      <a:pt x="44" y="6"/>
                    </a:lnTo>
                    <a:lnTo>
                      <a:pt x="43" y="1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E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49" name="Freeform 2325"/>
              <p:cNvSpPr>
                <a:spLocks/>
              </p:cNvSpPr>
              <p:nvPr/>
            </p:nvSpPr>
            <p:spPr bwMode="auto">
              <a:xfrm>
                <a:off x="2555" y="3533"/>
                <a:ext cx="37" cy="69"/>
              </a:xfrm>
              <a:custGeom>
                <a:avLst/>
                <a:gdLst>
                  <a:gd name="T0" fmla="*/ 0 w 112"/>
                  <a:gd name="T1" fmla="*/ 1 h 207"/>
                  <a:gd name="T2" fmla="*/ 1 w 112"/>
                  <a:gd name="T3" fmla="*/ 3 h 207"/>
                  <a:gd name="T4" fmla="*/ 2 w 112"/>
                  <a:gd name="T5" fmla="*/ 6 h 207"/>
                  <a:gd name="T6" fmla="*/ 4 w 112"/>
                  <a:gd name="T7" fmla="*/ 11 h 207"/>
                  <a:gd name="T8" fmla="*/ 5 w 112"/>
                  <a:gd name="T9" fmla="*/ 13 h 207"/>
                  <a:gd name="T10" fmla="*/ 5 w 112"/>
                  <a:gd name="T11" fmla="*/ 16 h 207"/>
                  <a:gd name="T12" fmla="*/ 7 w 112"/>
                  <a:gd name="T13" fmla="*/ 18 h 207"/>
                  <a:gd name="T14" fmla="*/ 8 w 112"/>
                  <a:gd name="T15" fmla="*/ 23 h 207"/>
                  <a:gd name="T16" fmla="*/ 9 w 112"/>
                  <a:gd name="T17" fmla="*/ 26 h 207"/>
                  <a:gd name="T18" fmla="*/ 10 w 112"/>
                  <a:gd name="T19" fmla="*/ 28 h 207"/>
                  <a:gd name="T20" fmla="*/ 11 w 112"/>
                  <a:gd name="T21" fmla="*/ 31 h 207"/>
                  <a:gd name="T22" fmla="*/ 12 w 112"/>
                  <a:gd name="T23" fmla="*/ 36 h 207"/>
                  <a:gd name="T24" fmla="*/ 14 w 112"/>
                  <a:gd name="T25" fmla="*/ 39 h 207"/>
                  <a:gd name="T26" fmla="*/ 14 w 112"/>
                  <a:gd name="T27" fmla="*/ 41 h 207"/>
                  <a:gd name="T28" fmla="*/ 16 w 112"/>
                  <a:gd name="T29" fmla="*/ 44 h 207"/>
                  <a:gd name="T30" fmla="*/ 17 w 112"/>
                  <a:gd name="T31" fmla="*/ 49 h 207"/>
                  <a:gd name="T32" fmla="*/ 18 w 112"/>
                  <a:gd name="T33" fmla="*/ 51 h 207"/>
                  <a:gd name="T34" fmla="*/ 19 w 112"/>
                  <a:gd name="T35" fmla="*/ 54 h 207"/>
                  <a:gd name="T36" fmla="*/ 20 w 112"/>
                  <a:gd name="T37" fmla="*/ 56 h 207"/>
                  <a:gd name="T38" fmla="*/ 21 w 112"/>
                  <a:gd name="T39" fmla="*/ 61 h 207"/>
                  <a:gd name="T40" fmla="*/ 22 w 112"/>
                  <a:gd name="T41" fmla="*/ 64 h 207"/>
                  <a:gd name="T42" fmla="*/ 23 w 112"/>
                  <a:gd name="T43" fmla="*/ 66 h 207"/>
                  <a:gd name="T44" fmla="*/ 26 w 112"/>
                  <a:gd name="T45" fmla="*/ 69 h 207"/>
                  <a:gd name="T46" fmla="*/ 28 w 112"/>
                  <a:gd name="T47" fmla="*/ 68 h 207"/>
                  <a:gd name="T48" fmla="*/ 33 w 112"/>
                  <a:gd name="T49" fmla="*/ 67 h 207"/>
                  <a:gd name="T50" fmla="*/ 36 w 112"/>
                  <a:gd name="T51" fmla="*/ 66 h 207"/>
                  <a:gd name="T52" fmla="*/ 36 w 112"/>
                  <a:gd name="T53" fmla="*/ 65 h 207"/>
                  <a:gd name="T54" fmla="*/ 36 w 112"/>
                  <a:gd name="T55" fmla="*/ 62 h 207"/>
                  <a:gd name="T56" fmla="*/ 34 w 112"/>
                  <a:gd name="T57" fmla="*/ 60 h 207"/>
                  <a:gd name="T58" fmla="*/ 33 w 112"/>
                  <a:gd name="T59" fmla="*/ 54 h 207"/>
                  <a:gd name="T60" fmla="*/ 32 w 112"/>
                  <a:gd name="T61" fmla="*/ 52 h 207"/>
                  <a:gd name="T62" fmla="*/ 30 w 112"/>
                  <a:gd name="T63" fmla="*/ 47 h 207"/>
                  <a:gd name="T64" fmla="*/ 29 w 112"/>
                  <a:gd name="T65" fmla="*/ 46 h 207"/>
                  <a:gd name="T66" fmla="*/ 28 w 112"/>
                  <a:gd name="T67" fmla="*/ 40 h 207"/>
                  <a:gd name="T68" fmla="*/ 27 w 112"/>
                  <a:gd name="T69" fmla="*/ 38 h 207"/>
                  <a:gd name="T70" fmla="*/ 25 w 112"/>
                  <a:gd name="T71" fmla="*/ 33 h 207"/>
                  <a:gd name="T72" fmla="*/ 24 w 112"/>
                  <a:gd name="T73" fmla="*/ 30 h 207"/>
                  <a:gd name="T74" fmla="*/ 23 w 112"/>
                  <a:gd name="T75" fmla="*/ 27 h 207"/>
                  <a:gd name="T76" fmla="*/ 22 w 112"/>
                  <a:gd name="T77" fmla="*/ 24 h 207"/>
                  <a:gd name="T78" fmla="*/ 21 w 112"/>
                  <a:gd name="T79" fmla="*/ 19 h 207"/>
                  <a:gd name="T80" fmla="*/ 19 w 112"/>
                  <a:gd name="T81" fmla="*/ 16 h 207"/>
                  <a:gd name="T82" fmla="*/ 19 w 112"/>
                  <a:gd name="T83" fmla="*/ 13 h 207"/>
                  <a:gd name="T84" fmla="*/ 17 w 112"/>
                  <a:gd name="T85" fmla="*/ 10 h 207"/>
                  <a:gd name="T86" fmla="*/ 16 w 112"/>
                  <a:gd name="T87" fmla="*/ 5 h 207"/>
                  <a:gd name="T88" fmla="*/ 15 w 112"/>
                  <a:gd name="T89" fmla="*/ 2 h 207"/>
                  <a:gd name="T90" fmla="*/ 14 w 112"/>
                  <a:gd name="T91" fmla="*/ 0 h 207"/>
                  <a:gd name="T92" fmla="*/ 0 w 112"/>
                  <a:gd name="T93" fmla="*/ 0 h 20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12"/>
                  <a:gd name="T142" fmla="*/ 0 h 207"/>
                  <a:gd name="T143" fmla="*/ 112 w 112"/>
                  <a:gd name="T144" fmla="*/ 207 h 20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12" h="207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4" y="9"/>
                    </a:lnTo>
                    <a:lnTo>
                      <a:pt x="5" y="17"/>
                    </a:lnTo>
                    <a:lnTo>
                      <a:pt x="7" y="17"/>
                    </a:lnTo>
                    <a:lnTo>
                      <a:pt x="8" y="24"/>
                    </a:lnTo>
                    <a:lnTo>
                      <a:pt x="9" y="24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3" y="40"/>
                    </a:lnTo>
                    <a:lnTo>
                      <a:pt x="15" y="40"/>
                    </a:lnTo>
                    <a:lnTo>
                      <a:pt x="15" y="44"/>
                    </a:lnTo>
                    <a:lnTo>
                      <a:pt x="16" y="44"/>
                    </a:lnTo>
                    <a:lnTo>
                      <a:pt x="16" y="47"/>
                    </a:lnTo>
                    <a:lnTo>
                      <a:pt x="17" y="47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1" y="62"/>
                    </a:lnTo>
                    <a:lnTo>
                      <a:pt x="23" y="62"/>
                    </a:lnTo>
                    <a:lnTo>
                      <a:pt x="24" y="70"/>
                    </a:lnTo>
                    <a:lnTo>
                      <a:pt x="25" y="70"/>
                    </a:lnTo>
                    <a:lnTo>
                      <a:pt x="27" y="78"/>
                    </a:lnTo>
                    <a:lnTo>
                      <a:pt x="28" y="78"/>
                    </a:lnTo>
                    <a:lnTo>
                      <a:pt x="28" y="82"/>
                    </a:lnTo>
                    <a:lnTo>
                      <a:pt x="29" y="82"/>
                    </a:lnTo>
                    <a:lnTo>
                      <a:pt x="29" y="85"/>
                    </a:lnTo>
                    <a:lnTo>
                      <a:pt x="31" y="85"/>
                    </a:lnTo>
                    <a:lnTo>
                      <a:pt x="32" y="93"/>
                    </a:lnTo>
                    <a:lnTo>
                      <a:pt x="33" y="93"/>
                    </a:lnTo>
                    <a:lnTo>
                      <a:pt x="35" y="101"/>
                    </a:lnTo>
                    <a:lnTo>
                      <a:pt x="36" y="101"/>
                    </a:lnTo>
                    <a:lnTo>
                      <a:pt x="37" y="108"/>
                    </a:lnTo>
                    <a:lnTo>
                      <a:pt x="39" y="108"/>
                    </a:lnTo>
                    <a:lnTo>
                      <a:pt x="40" y="116"/>
                    </a:lnTo>
                    <a:lnTo>
                      <a:pt x="41" y="116"/>
                    </a:lnTo>
                    <a:lnTo>
                      <a:pt x="41" y="120"/>
                    </a:lnTo>
                    <a:lnTo>
                      <a:pt x="43" y="120"/>
                    </a:lnTo>
                    <a:lnTo>
                      <a:pt x="43" y="123"/>
                    </a:lnTo>
                    <a:lnTo>
                      <a:pt x="44" y="123"/>
                    </a:lnTo>
                    <a:lnTo>
                      <a:pt x="45" y="131"/>
                    </a:lnTo>
                    <a:lnTo>
                      <a:pt x="47" y="131"/>
                    </a:lnTo>
                    <a:lnTo>
                      <a:pt x="48" y="139"/>
                    </a:lnTo>
                    <a:lnTo>
                      <a:pt x="49" y="139"/>
                    </a:lnTo>
                    <a:lnTo>
                      <a:pt x="51" y="146"/>
                    </a:lnTo>
                    <a:lnTo>
                      <a:pt x="52" y="146"/>
                    </a:lnTo>
                    <a:lnTo>
                      <a:pt x="53" y="154"/>
                    </a:lnTo>
                    <a:lnTo>
                      <a:pt x="55" y="154"/>
                    </a:lnTo>
                    <a:lnTo>
                      <a:pt x="55" y="158"/>
                    </a:lnTo>
                    <a:lnTo>
                      <a:pt x="56" y="158"/>
                    </a:lnTo>
                    <a:lnTo>
                      <a:pt x="56" y="161"/>
                    </a:lnTo>
                    <a:lnTo>
                      <a:pt x="57" y="161"/>
                    </a:lnTo>
                    <a:lnTo>
                      <a:pt x="59" y="169"/>
                    </a:lnTo>
                    <a:lnTo>
                      <a:pt x="60" y="169"/>
                    </a:lnTo>
                    <a:lnTo>
                      <a:pt x="61" y="177"/>
                    </a:lnTo>
                    <a:lnTo>
                      <a:pt x="63" y="177"/>
                    </a:lnTo>
                    <a:lnTo>
                      <a:pt x="64" y="184"/>
                    </a:lnTo>
                    <a:lnTo>
                      <a:pt x="65" y="184"/>
                    </a:lnTo>
                    <a:lnTo>
                      <a:pt x="67" y="192"/>
                    </a:lnTo>
                    <a:lnTo>
                      <a:pt x="68" y="192"/>
                    </a:lnTo>
                    <a:lnTo>
                      <a:pt x="68" y="196"/>
                    </a:lnTo>
                    <a:lnTo>
                      <a:pt x="69" y="196"/>
                    </a:lnTo>
                    <a:lnTo>
                      <a:pt x="69" y="199"/>
                    </a:lnTo>
                    <a:lnTo>
                      <a:pt x="71" y="199"/>
                    </a:lnTo>
                    <a:lnTo>
                      <a:pt x="72" y="207"/>
                    </a:lnTo>
                    <a:lnTo>
                      <a:pt x="79" y="207"/>
                    </a:lnTo>
                    <a:lnTo>
                      <a:pt x="79" y="205"/>
                    </a:lnTo>
                    <a:lnTo>
                      <a:pt x="84" y="205"/>
                    </a:lnTo>
                    <a:lnTo>
                      <a:pt x="84" y="204"/>
                    </a:lnTo>
                    <a:lnTo>
                      <a:pt x="91" y="204"/>
                    </a:lnTo>
                    <a:lnTo>
                      <a:pt x="91" y="203"/>
                    </a:lnTo>
                    <a:lnTo>
                      <a:pt x="101" y="201"/>
                    </a:lnTo>
                    <a:lnTo>
                      <a:pt x="101" y="200"/>
                    </a:lnTo>
                    <a:lnTo>
                      <a:pt x="108" y="200"/>
                    </a:lnTo>
                    <a:lnTo>
                      <a:pt x="108" y="199"/>
                    </a:lnTo>
                    <a:lnTo>
                      <a:pt x="112" y="199"/>
                    </a:lnTo>
                    <a:lnTo>
                      <a:pt x="111" y="194"/>
                    </a:lnTo>
                    <a:lnTo>
                      <a:pt x="109" y="194"/>
                    </a:lnTo>
                    <a:lnTo>
                      <a:pt x="109" y="190"/>
                    </a:lnTo>
                    <a:lnTo>
                      <a:pt x="108" y="190"/>
                    </a:lnTo>
                    <a:lnTo>
                      <a:pt x="108" y="187"/>
                    </a:lnTo>
                    <a:lnTo>
                      <a:pt x="107" y="187"/>
                    </a:lnTo>
                    <a:lnTo>
                      <a:pt x="105" y="179"/>
                    </a:lnTo>
                    <a:lnTo>
                      <a:pt x="104" y="179"/>
                    </a:lnTo>
                    <a:lnTo>
                      <a:pt x="103" y="171"/>
                    </a:lnTo>
                    <a:lnTo>
                      <a:pt x="101" y="171"/>
                    </a:lnTo>
                    <a:lnTo>
                      <a:pt x="100" y="163"/>
                    </a:lnTo>
                    <a:lnTo>
                      <a:pt x="99" y="163"/>
                    </a:lnTo>
                    <a:lnTo>
                      <a:pt x="97" y="156"/>
                    </a:lnTo>
                    <a:lnTo>
                      <a:pt x="96" y="156"/>
                    </a:lnTo>
                    <a:lnTo>
                      <a:pt x="95" y="148"/>
                    </a:lnTo>
                    <a:lnTo>
                      <a:pt x="93" y="148"/>
                    </a:lnTo>
                    <a:lnTo>
                      <a:pt x="92" y="140"/>
                    </a:lnTo>
                    <a:lnTo>
                      <a:pt x="91" y="140"/>
                    </a:lnTo>
                    <a:lnTo>
                      <a:pt x="91" y="137"/>
                    </a:lnTo>
                    <a:lnTo>
                      <a:pt x="89" y="137"/>
                    </a:lnTo>
                    <a:lnTo>
                      <a:pt x="88" y="129"/>
                    </a:lnTo>
                    <a:lnTo>
                      <a:pt x="87" y="129"/>
                    </a:lnTo>
                    <a:lnTo>
                      <a:pt x="85" y="121"/>
                    </a:lnTo>
                    <a:lnTo>
                      <a:pt x="84" y="121"/>
                    </a:lnTo>
                    <a:lnTo>
                      <a:pt x="83" y="114"/>
                    </a:lnTo>
                    <a:lnTo>
                      <a:pt x="81" y="114"/>
                    </a:lnTo>
                    <a:lnTo>
                      <a:pt x="80" y="106"/>
                    </a:lnTo>
                    <a:lnTo>
                      <a:pt x="79" y="106"/>
                    </a:lnTo>
                    <a:lnTo>
                      <a:pt x="77" y="98"/>
                    </a:lnTo>
                    <a:lnTo>
                      <a:pt x="76" y="98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87"/>
                    </a:lnTo>
                    <a:lnTo>
                      <a:pt x="72" y="87"/>
                    </a:lnTo>
                    <a:lnTo>
                      <a:pt x="71" y="80"/>
                    </a:lnTo>
                    <a:lnTo>
                      <a:pt x="69" y="80"/>
                    </a:lnTo>
                    <a:lnTo>
                      <a:pt x="68" y="72"/>
                    </a:lnTo>
                    <a:lnTo>
                      <a:pt x="67" y="72"/>
                    </a:lnTo>
                    <a:lnTo>
                      <a:pt x="65" y="64"/>
                    </a:lnTo>
                    <a:lnTo>
                      <a:pt x="64" y="64"/>
                    </a:lnTo>
                    <a:lnTo>
                      <a:pt x="63" y="56"/>
                    </a:lnTo>
                    <a:lnTo>
                      <a:pt x="61" y="56"/>
                    </a:lnTo>
                    <a:lnTo>
                      <a:pt x="60" y="48"/>
                    </a:lnTo>
                    <a:lnTo>
                      <a:pt x="59" y="48"/>
                    </a:lnTo>
                    <a:lnTo>
                      <a:pt x="57" y="40"/>
                    </a:lnTo>
                    <a:lnTo>
                      <a:pt x="56" y="40"/>
                    </a:lnTo>
                    <a:lnTo>
                      <a:pt x="56" y="38"/>
                    </a:lnTo>
                    <a:lnTo>
                      <a:pt x="55" y="38"/>
                    </a:lnTo>
                    <a:lnTo>
                      <a:pt x="53" y="30"/>
                    </a:lnTo>
                    <a:lnTo>
                      <a:pt x="52" y="30"/>
                    </a:lnTo>
                    <a:lnTo>
                      <a:pt x="51" y="22"/>
                    </a:lnTo>
                    <a:lnTo>
                      <a:pt x="49" y="22"/>
                    </a:lnTo>
                    <a:lnTo>
                      <a:pt x="48" y="14"/>
                    </a:lnTo>
                    <a:lnTo>
                      <a:pt x="47" y="14"/>
                    </a:lnTo>
                    <a:lnTo>
                      <a:pt x="45" y="6"/>
                    </a:lnTo>
                    <a:lnTo>
                      <a:pt x="44" y="6"/>
                    </a:lnTo>
                    <a:lnTo>
                      <a:pt x="44" y="2"/>
                    </a:lnTo>
                    <a:lnTo>
                      <a:pt x="43" y="2"/>
                    </a:lnTo>
                    <a:lnTo>
                      <a:pt x="43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0" name="Freeform 2326"/>
              <p:cNvSpPr>
                <a:spLocks/>
              </p:cNvSpPr>
              <p:nvPr/>
            </p:nvSpPr>
            <p:spPr bwMode="auto">
              <a:xfrm>
                <a:off x="2541" y="3531"/>
                <a:ext cx="38" cy="74"/>
              </a:xfrm>
              <a:custGeom>
                <a:avLst/>
                <a:gdLst>
                  <a:gd name="T0" fmla="*/ 1 w 115"/>
                  <a:gd name="T1" fmla="*/ 2 h 221"/>
                  <a:gd name="T2" fmla="*/ 2 w 115"/>
                  <a:gd name="T3" fmla="*/ 5 h 221"/>
                  <a:gd name="T4" fmla="*/ 3 w 115"/>
                  <a:gd name="T5" fmla="*/ 8 h 221"/>
                  <a:gd name="T6" fmla="*/ 4 w 115"/>
                  <a:gd name="T7" fmla="*/ 13 h 221"/>
                  <a:gd name="T8" fmla="*/ 6 w 115"/>
                  <a:gd name="T9" fmla="*/ 16 h 221"/>
                  <a:gd name="T10" fmla="*/ 7 w 115"/>
                  <a:gd name="T11" fmla="*/ 19 h 221"/>
                  <a:gd name="T12" fmla="*/ 8 w 115"/>
                  <a:gd name="T13" fmla="*/ 22 h 221"/>
                  <a:gd name="T14" fmla="*/ 9 w 115"/>
                  <a:gd name="T15" fmla="*/ 27 h 221"/>
                  <a:gd name="T16" fmla="*/ 10 w 115"/>
                  <a:gd name="T17" fmla="*/ 28 h 221"/>
                  <a:gd name="T18" fmla="*/ 11 w 115"/>
                  <a:gd name="T19" fmla="*/ 33 h 221"/>
                  <a:gd name="T20" fmla="*/ 13 w 115"/>
                  <a:gd name="T21" fmla="*/ 36 h 221"/>
                  <a:gd name="T22" fmla="*/ 14 w 115"/>
                  <a:gd name="T23" fmla="*/ 40 h 221"/>
                  <a:gd name="T24" fmla="*/ 14 w 115"/>
                  <a:gd name="T25" fmla="*/ 41 h 221"/>
                  <a:gd name="T26" fmla="*/ 16 w 115"/>
                  <a:gd name="T27" fmla="*/ 46 h 221"/>
                  <a:gd name="T28" fmla="*/ 17 w 115"/>
                  <a:gd name="T29" fmla="*/ 49 h 221"/>
                  <a:gd name="T30" fmla="*/ 18 w 115"/>
                  <a:gd name="T31" fmla="*/ 52 h 221"/>
                  <a:gd name="T32" fmla="*/ 19 w 115"/>
                  <a:gd name="T33" fmla="*/ 55 h 221"/>
                  <a:gd name="T34" fmla="*/ 20 w 115"/>
                  <a:gd name="T35" fmla="*/ 60 h 221"/>
                  <a:gd name="T36" fmla="*/ 22 w 115"/>
                  <a:gd name="T37" fmla="*/ 63 h 221"/>
                  <a:gd name="T38" fmla="*/ 23 w 115"/>
                  <a:gd name="T39" fmla="*/ 66 h 221"/>
                  <a:gd name="T40" fmla="*/ 24 w 115"/>
                  <a:gd name="T41" fmla="*/ 69 h 221"/>
                  <a:gd name="T42" fmla="*/ 25 w 115"/>
                  <a:gd name="T43" fmla="*/ 73 h 221"/>
                  <a:gd name="T44" fmla="*/ 27 w 115"/>
                  <a:gd name="T45" fmla="*/ 74 h 221"/>
                  <a:gd name="T46" fmla="*/ 29 w 115"/>
                  <a:gd name="T47" fmla="*/ 73 h 221"/>
                  <a:gd name="T48" fmla="*/ 34 w 115"/>
                  <a:gd name="T49" fmla="*/ 73 h 221"/>
                  <a:gd name="T50" fmla="*/ 36 w 115"/>
                  <a:gd name="T51" fmla="*/ 72 h 221"/>
                  <a:gd name="T52" fmla="*/ 38 w 115"/>
                  <a:gd name="T53" fmla="*/ 70 h 221"/>
                  <a:gd name="T54" fmla="*/ 37 w 115"/>
                  <a:gd name="T55" fmla="*/ 68 h 221"/>
                  <a:gd name="T56" fmla="*/ 36 w 115"/>
                  <a:gd name="T57" fmla="*/ 65 h 221"/>
                  <a:gd name="T58" fmla="*/ 35 w 115"/>
                  <a:gd name="T59" fmla="*/ 60 h 221"/>
                  <a:gd name="T60" fmla="*/ 33 w 115"/>
                  <a:gd name="T61" fmla="*/ 57 h 221"/>
                  <a:gd name="T62" fmla="*/ 33 w 115"/>
                  <a:gd name="T63" fmla="*/ 55 h 221"/>
                  <a:gd name="T64" fmla="*/ 31 w 115"/>
                  <a:gd name="T65" fmla="*/ 52 h 221"/>
                  <a:gd name="T66" fmla="*/ 30 w 115"/>
                  <a:gd name="T67" fmla="*/ 47 h 221"/>
                  <a:gd name="T68" fmla="*/ 29 w 115"/>
                  <a:gd name="T69" fmla="*/ 45 h 221"/>
                  <a:gd name="T70" fmla="*/ 28 w 115"/>
                  <a:gd name="T71" fmla="*/ 42 h 221"/>
                  <a:gd name="T72" fmla="*/ 27 w 115"/>
                  <a:gd name="T73" fmla="*/ 40 h 221"/>
                  <a:gd name="T74" fmla="*/ 26 w 115"/>
                  <a:gd name="T75" fmla="*/ 34 h 221"/>
                  <a:gd name="T76" fmla="*/ 24 w 115"/>
                  <a:gd name="T77" fmla="*/ 32 h 221"/>
                  <a:gd name="T78" fmla="*/ 24 w 115"/>
                  <a:gd name="T79" fmla="*/ 29 h 221"/>
                  <a:gd name="T80" fmla="*/ 23 w 115"/>
                  <a:gd name="T81" fmla="*/ 27 h 221"/>
                  <a:gd name="T82" fmla="*/ 21 w 115"/>
                  <a:gd name="T83" fmla="*/ 22 h 221"/>
                  <a:gd name="T84" fmla="*/ 20 w 115"/>
                  <a:gd name="T85" fmla="*/ 19 h 221"/>
                  <a:gd name="T86" fmla="*/ 19 w 115"/>
                  <a:gd name="T87" fmla="*/ 17 h 221"/>
                  <a:gd name="T88" fmla="*/ 18 w 115"/>
                  <a:gd name="T89" fmla="*/ 14 h 221"/>
                  <a:gd name="T90" fmla="*/ 17 w 115"/>
                  <a:gd name="T91" fmla="*/ 9 h 221"/>
                  <a:gd name="T92" fmla="*/ 16 w 115"/>
                  <a:gd name="T93" fmla="*/ 6 h 221"/>
                  <a:gd name="T94" fmla="*/ 15 w 115"/>
                  <a:gd name="T95" fmla="*/ 4 h 221"/>
                  <a:gd name="T96" fmla="*/ 14 w 115"/>
                  <a:gd name="T97" fmla="*/ 3 h 221"/>
                  <a:gd name="T98" fmla="*/ 9 w 115"/>
                  <a:gd name="T99" fmla="*/ 1 h 221"/>
                  <a:gd name="T100" fmla="*/ 2 w 115"/>
                  <a:gd name="T101" fmla="*/ 1 h 22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5"/>
                  <a:gd name="T154" fmla="*/ 0 h 221"/>
                  <a:gd name="T155" fmla="*/ 115 w 115"/>
                  <a:gd name="T156" fmla="*/ 221 h 22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5" h="221">
                    <a:moveTo>
                      <a:pt x="0" y="0"/>
                    </a:moveTo>
                    <a:lnTo>
                      <a:pt x="1" y="6"/>
                    </a:lnTo>
                    <a:lnTo>
                      <a:pt x="2" y="6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6" y="16"/>
                    </a:lnTo>
                    <a:lnTo>
                      <a:pt x="8" y="24"/>
                    </a:lnTo>
                    <a:lnTo>
                      <a:pt x="9" y="24"/>
                    </a:lnTo>
                    <a:lnTo>
                      <a:pt x="10" y="32"/>
                    </a:lnTo>
                    <a:lnTo>
                      <a:pt x="12" y="32"/>
                    </a:lnTo>
                    <a:lnTo>
                      <a:pt x="13" y="40"/>
                    </a:lnTo>
                    <a:lnTo>
                      <a:pt x="14" y="40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7" y="50"/>
                    </a:lnTo>
                    <a:lnTo>
                      <a:pt x="18" y="50"/>
                    </a:lnTo>
                    <a:lnTo>
                      <a:pt x="20" y="58"/>
                    </a:lnTo>
                    <a:lnTo>
                      <a:pt x="21" y="58"/>
                    </a:lnTo>
                    <a:lnTo>
                      <a:pt x="22" y="66"/>
                    </a:lnTo>
                    <a:lnTo>
                      <a:pt x="23" y="66"/>
                    </a:lnTo>
                    <a:lnTo>
                      <a:pt x="25" y="74"/>
                    </a:lnTo>
                    <a:lnTo>
                      <a:pt x="26" y="74"/>
                    </a:lnTo>
                    <a:lnTo>
                      <a:pt x="27" y="82"/>
                    </a:lnTo>
                    <a:lnTo>
                      <a:pt x="29" y="82"/>
                    </a:lnTo>
                    <a:lnTo>
                      <a:pt x="29" y="84"/>
                    </a:lnTo>
                    <a:lnTo>
                      <a:pt x="30" y="84"/>
                    </a:lnTo>
                    <a:lnTo>
                      <a:pt x="31" y="92"/>
                    </a:lnTo>
                    <a:lnTo>
                      <a:pt x="33" y="92"/>
                    </a:lnTo>
                    <a:lnTo>
                      <a:pt x="34" y="100"/>
                    </a:lnTo>
                    <a:lnTo>
                      <a:pt x="35" y="100"/>
                    </a:lnTo>
                    <a:lnTo>
                      <a:pt x="37" y="108"/>
                    </a:lnTo>
                    <a:lnTo>
                      <a:pt x="38" y="108"/>
                    </a:lnTo>
                    <a:lnTo>
                      <a:pt x="39" y="116"/>
                    </a:lnTo>
                    <a:lnTo>
                      <a:pt x="41" y="116"/>
                    </a:lnTo>
                    <a:lnTo>
                      <a:pt x="41" y="120"/>
                    </a:lnTo>
                    <a:lnTo>
                      <a:pt x="42" y="120"/>
                    </a:lnTo>
                    <a:lnTo>
                      <a:pt x="42" y="122"/>
                    </a:lnTo>
                    <a:lnTo>
                      <a:pt x="43" y="122"/>
                    </a:lnTo>
                    <a:lnTo>
                      <a:pt x="45" y="130"/>
                    </a:lnTo>
                    <a:lnTo>
                      <a:pt x="46" y="130"/>
                    </a:lnTo>
                    <a:lnTo>
                      <a:pt x="47" y="138"/>
                    </a:lnTo>
                    <a:lnTo>
                      <a:pt x="49" y="138"/>
                    </a:lnTo>
                    <a:lnTo>
                      <a:pt x="50" y="146"/>
                    </a:lnTo>
                    <a:lnTo>
                      <a:pt x="51" y="146"/>
                    </a:lnTo>
                    <a:lnTo>
                      <a:pt x="53" y="154"/>
                    </a:lnTo>
                    <a:lnTo>
                      <a:pt x="54" y="154"/>
                    </a:lnTo>
                    <a:lnTo>
                      <a:pt x="54" y="156"/>
                    </a:lnTo>
                    <a:lnTo>
                      <a:pt x="55" y="156"/>
                    </a:lnTo>
                    <a:lnTo>
                      <a:pt x="57" y="164"/>
                    </a:lnTo>
                    <a:lnTo>
                      <a:pt x="58" y="164"/>
                    </a:lnTo>
                    <a:lnTo>
                      <a:pt x="59" y="172"/>
                    </a:lnTo>
                    <a:lnTo>
                      <a:pt x="61" y="172"/>
                    </a:lnTo>
                    <a:lnTo>
                      <a:pt x="62" y="180"/>
                    </a:lnTo>
                    <a:lnTo>
                      <a:pt x="63" y="180"/>
                    </a:lnTo>
                    <a:lnTo>
                      <a:pt x="65" y="188"/>
                    </a:lnTo>
                    <a:lnTo>
                      <a:pt x="66" y="188"/>
                    </a:lnTo>
                    <a:lnTo>
                      <a:pt x="66" y="190"/>
                    </a:lnTo>
                    <a:lnTo>
                      <a:pt x="67" y="190"/>
                    </a:lnTo>
                    <a:lnTo>
                      <a:pt x="69" y="198"/>
                    </a:lnTo>
                    <a:lnTo>
                      <a:pt x="70" y="198"/>
                    </a:lnTo>
                    <a:lnTo>
                      <a:pt x="71" y="206"/>
                    </a:lnTo>
                    <a:lnTo>
                      <a:pt x="73" y="206"/>
                    </a:lnTo>
                    <a:lnTo>
                      <a:pt x="74" y="214"/>
                    </a:lnTo>
                    <a:lnTo>
                      <a:pt x="75" y="214"/>
                    </a:lnTo>
                    <a:lnTo>
                      <a:pt x="75" y="218"/>
                    </a:lnTo>
                    <a:lnTo>
                      <a:pt x="77" y="218"/>
                    </a:lnTo>
                    <a:lnTo>
                      <a:pt x="77" y="221"/>
                    </a:lnTo>
                    <a:lnTo>
                      <a:pt x="81" y="221"/>
                    </a:lnTo>
                    <a:lnTo>
                      <a:pt x="81" y="219"/>
                    </a:lnTo>
                    <a:lnTo>
                      <a:pt x="87" y="219"/>
                    </a:lnTo>
                    <a:lnTo>
                      <a:pt x="87" y="218"/>
                    </a:lnTo>
                    <a:lnTo>
                      <a:pt x="93" y="218"/>
                    </a:lnTo>
                    <a:lnTo>
                      <a:pt x="93" y="217"/>
                    </a:lnTo>
                    <a:lnTo>
                      <a:pt x="103" y="217"/>
                    </a:lnTo>
                    <a:lnTo>
                      <a:pt x="103" y="215"/>
                    </a:lnTo>
                    <a:lnTo>
                      <a:pt x="109" y="215"/>
                    </a:lnTo>
                    <a:lnTo>
                      <a:pt x="109" y="214"/>
                    </a:lnTo>
                    <a:lnTo>
                      <a:pt x="115" y="214"/>
                    </a:lnTo>
                    <a:lnTo>
                      <a:pt x="115" y="209"/>
                    </a:lnTo>
                    <a:lnTo>
                      <a:pt x="114" y="209"/>
                    </a:lnTo>
                    <a:lnTo>
                      <a:pt x="114" y="205"/>
                    </a:lnTo>
                    <a:lnTo>
                      <a:pt x="113" y="205"/>
                    </a:lnTo>
                    <a:lnTo>
                      <a:pt x="113" y="202"/>
                    </a:lnTo>
                    <a:lnTo>
                      <a:pt x="111" y="202"/>
                    </a:lnTo>
                    <a:lnTo>
                      <a:pt x="110" y="194"/>
                    </a:lnTo>
                    <a:lnTo>
                      <a:pt x="109" y="194"/>
                    </a:lnTo>
                    <a:lnTo>
                      <a:pt x="107" y="186"/>
                    </a:lnTo>
                    <a:lnTo>
                      <a:pt x="106" y="186"/>
                    </a:lnTo>
                    <a:lnTo>
                      <a:pt x="105" y="179"/>
                    </a:lnTo>
                    <a:lnTo>
                      <a:pt x="103" y="179"/>
                    </a:lnTo>
                    <a:lnTo>
                      <a:pt x="102" y="171"/>
                    </a:lnTo>
                    <a:lnTo>
                      <a:pt x="101" y="171"/>
                    </a:lnTo>
                    <a:lnTo>
                      <a:pt x="101" y="167"/>
                    </a:lnTo>
                    <a:lnTo>
                      <a:pt x="99" y="167"/>
                    </a:lnTo>
                    <a:lnTo>
                      <a:pt x="99" y="164"/>
                    </a:lnTo>
                    <a:lnTo>
                      <a:pt x="98" y="164"/>
                    </a:lnTo>
                    <a:lnTo>
                      <a:pt x="97" y="156"/>
                    </a:lnTo>
                    <a:lnTo>
                      <a:pt x="95" y="156"/>
                    </a:lnTo>
                    <a:lnTo>
                      <a:pt x="94" y="148"/>
                    </a:lnTo>
                    <a:lnTo>
                      <a:pt x="93" y="148"/>
                    </a:lnTo>
                    <a:lnTo>
                      <a:pt x="91" y="141"/>
                    </a:lnTo>
                    <a:lnTo>
                      <a:pt x="90" y="141"/>
                    </a:lnTo>
                    <a:lnTo>
                      <a:pt x="89" y="133"/>
                    </a:lnTo>
                    <a:lnTo>
                      <a:pt x="87" y="133"/>
                    </a:lnTo>
                    <a:lnTo>
                      <a:pt x="87" y="129"/>
                    </a:lnTo>
                    <a:lnTo>
                      <a:pt x="86" y="129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3" y="118"/>
                    </a:lnTo>
                    <a:lnTo>
                      <a:pt x="82" y="118"/>
                    </a:lnTo>
                    <a:lnTo>
                      <a:pt x="81" y="110"/>
                    </a:lnTo>
                    <a:lnTo>
                      <a:pt x="79" y="110"/>
                    </a:lnTo>
                    <a:lnTo>
                      <a:pt x="78" y="103"/>
                    </a:lnTo>
                    <a:lnTo>
                      <a:pt x="77" y="103"/>
                    </a:lnTo>
                    <a:lnTo>
                      <a:pt x="75" y="95"/>
                    </a:lnTo>
                    <a:lnTo>
                      <a:pt x="74" y="95"/>
                    </a:lnTo>
                    <a:lnTo>
                      <a:pt x="74" y="91"/>
                    </a:lnTo>
                    <a:lnTo>
                      <a:pt x="73" y="91"/>
                    </a:lnTo>
                    <a:lnTo>
                      <a:pt x="73" y="88"/>
                    </a:lnTo>
                    <a:lnTo>
                      <a:pt x="71" y="88"/>
                    </a:lnTo>
                    <a:lnTo>
                      <a:pt x="70" y="80"/>
                    </a:lnTo>
                    <a:lnTo>
                      <a:pt x="69" y="80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65"/>
                    </a:lnTo>
                    <a:lnTo>
                      <a:pt x="63" y="65"/>
                    </a:lnTo>
                    <a:lnTo>
                      <a:pt x="62" y="57"/>
                    </a:lnTo>
                    <a:lnTo>
                      <a:pt x="61" y="57"/>
                    </a:lnTo>
                    <a:lnTo>
                      <a:pt x="61" y="53"/>
                    </a:lnTo>
                    <a:lnTo>
                      <a:pt x="59" y="53"/>
                    </a:lnTo>
                    <a:lnTo>
                      <a:pt x="59" y="50"/>
                    </a:lnTo>
                    <a:lnTo>
                      <a:pt x="58" y="50"/>
                    </a:lnTo>
                    <a:lnTo>
                      <a:pt x="57" y="42"/>
                    </a:lnTo>
                    <a:lnTo>
                      <a:pt x="55" y="42"/>
                    </a:lnTo>
                    <a:lnTo>
                      <a:pt x="54" y="34"/>
                    </a:lnTo>
                    <a:lnTo>
                      <a:pt x="53" y="34"/>
                    </a:lnTo>
                    <a:lnTo>
                      <a:pt x="51" y="27"/>
                    </a:lnTo>
                    <a:lnTo>
                      <a:pt x="50" y="27"/>
                    </a:lnTo>
                    <a:lnTo>
                      <a:pt x="49" y="19"/>
                    </a:lnTo>
                    <a:lnTo>
                      <a:pt x="47" y="19"/>
                    </a:lnTo>
                    <a:lnTo>
                      <a:pt x="47" y="15"/>
                    </a:lnTo>
                    <a:lnTo>
                      <a:pt x="46" y="15"/>
                    </a:lnTo>
                    <a:lnTo>
                      <a:pt x="46" y="12"/>
                    </a:lnTo>
                    <a:lnTo>
                      <a:pt x="45" y="12"/>
                    </a:lnTo>
                    <a:lnTo>
                      <a:pt x="45" y="8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26" y="4"/>
                    </a:lnTo>
                    <a:lnTo>
                      <a:pt x="26" y="3"/>
                    </a:lnTo>
                    <a:lnTo>
                      <a:pt x="16" y="3"/>
                    </a:lnTo>
                    <a:lnTo>
                      <a:pt x="16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D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1" name="Freeform 2327"/>
              <p:cNvSpPr>
                <a:spLocks/>
              </p:cNvSpPr>
              <p:nvPr/>
            </p:nvSpPr>
            <p:spPr bwMode="auto">
              <a:xfrm>
                <a:off x="2526" y="3529"/>
                <a:ext cx="41" cy="79"/>
              </a:xfrm>
              <a:custGeom>
                <a:avLst/>
                <a:gdLst>
                  <a:gd name="T0" fmla="*/ 1 w 122"/>
                  <a:gd name="T1" fmla="*/ 2 h 236"/>
                  <a:gd name="T2" fmla="*/ 2 w 122"/>
                  <a:gd name="T3" fmla="*/ 7 h 236"/>
                  <a:gd name="T4" fmla="*/ 3 w 122"/>
                  <a:gd name="T5" fmla="*/ 10 h 236"/>
                  <a:gd name="T6" fmla="*/ 4 w 122"/>
                  <a:gd name="T7" fmla="*/ 13 h 236"/>
                  <a:gd name="T8" fmla="*/ 6 w 122"/>
                  <a:gd name="T9" fmla="*/ 16 h 236"/>
                  <a:gd name="T10" fmla="*/ 7 w 122"/>
                  <a:gd name="T11" fmla="*/ 21 h 236"/>
                  <a:gd name="T12" fmla="*/ 8 w 122"/>
                  <a:gd name="T13" fmla="*/ 24 h 236"/>
                  <a:gd name="T14" fmla="*/ 10 w 122"/>
                  <a:gd name="T15" fmla="*/ 29 h 236"/>
                  <a:gd name="T16" fmla="*/ 11 w 122"/>
                  <a:gd name="T17" fmla="*/ 30 h 236"/>
                  <a:gd name="T18" fmla="*/ 12 w 122"/>
                  <a:gd name="T19" fmla="*/ 35 h 236"/>
                  <a:gd name="T20" fmla="*/ 13 w 122"/>
                  <a:gd name="T21" fmla="*/ 38 h 236"/>
                  <a:gd name="T22" fmla="*/ 15 w 122"/>
                  <a:gd name="T23" fmla="*/ 43 h 236"/>
                  <a:gd name="T24" fmla="*/ 16 w 122"/>
                  <a:gd name="T25" fmla="*/ 46 h 236"/>
                  <a:gd name="T26" fmla="*/ 17 w 122"/>
                  <a:gd name="T27" fmla="*/ 49 h 236"/>
                  <a:gd name="T28" fmla="*/ 18 w 122"/>
                  <a:gd name="T29" fmla="*/ 52 h 236"/>
                  <a:gd name="T30" fmla="*/ 19 w 122"/>
                  <a:gd name="T31" fmla="*/ 57 h 236"/>
                  <a:gd name="T32" fmla="*/ 21 w 122"/>
                  <a:gd name="T33" fmla="*/ 60 h 236"/>
                  <a:gd name="T34" fmla="*/ 22 w 122"/>
                  <a:gd name="T35" fmla="*/ 63 h 236"/>
                  <a:gd name="T36" fmla="*/ 23 w 122"/>
                  <a:gd name="T37" fmla="*/ 66 h 236"/>
                  <a:gd name="T38" fmla="*/ 25 w 122"/>
                  <a:gd name="T39" fmla="*/ 71 h 236"/>
                  <a:gd name="T40" fmla="*/ 26 w 122"/>
                  <a:gd name="T41" fmla="*/ 74 h 236"/>
                  <a:gd name="T42" fmla="*/ 27 w 122"/>
                  <a:gd name="T43" fmla="*/ 79 h 236"/>
                  <a:gd name="T44" fmla="*/ 32 w 122"/>
                  <a:gd name="T45" fmla="*/ 78 h 236"/>
                  <a:gd name="T46" fmla="*/ 34 w 122"/>
                  <a:gd name="T47" fmla="*/ 77 h 236"/>
                  <a:gd name="T48" fmla="*/ 38 w 122"/>
                  <a:gd name="T49" fmla="*/ 77 h 236"/>
                  <a:gd name="T50" fmla="*/ 40 w 122"/>
                  <a:gd name="T51" fmla="*/ 76 h 236"/>
                  <a:gd name="T52" fmla="*/ 41 w 122"/>
                  <a:gd name="T53" fmla="*/ 75 h 236"/>
                  <a:gd name="T54" fmla="*/ 39 w 122"/>
                  <a:gd name="T55" fmla="*/ 70 h 236"/>
                  <a:gd name="T56" fmla="*/ 38 w 122"/>
                  <a:gd name="T57" fmla="*/ 67 h 236"/>
                  <a:gd name="T58" fmla="*/ 37 w 122"/>
                  <a:gd name="T59" fmla="*/ 65 h 236"/>
                  <a:gd name="T60" fmla="*/ 36 w 122"/>
                  <a:gd name="T61" fmla="*/ 62 h 236"/>
                  <a:gd name="T62" fmla="*/ 35 w 122"/>
                  <a:gd name="T63" fmla="*/ 57 h 236"/>
                  <a:gd name="T64" fmla="*/ 33 w 122"/>
                  <a:gd name="T65" fmla="*/ 54 h 236"/>
                  <a:gd name="T66" fmla="*/ 33 w 122"/>
                  <a:gd name="T67" fmla="*/ 51 h 236"/>
                  <a:gd name="T68" fmla="*/ 31 w 122"/>
                  <a:gd name="T69" fmla="*/ 48 h 236"/>
                  <a:gd name="T70" fmla="*/ 30 w 122"/>
                  <a:gd name="T71" fmla="*/ 43 h 236"/>
                  <a:gd name="T72" fmla="*/ 29 w 122"/>
                  <a:gd name="T73" fmla="*/ 42 h 236"/>
                  <a:gd name="T74" fmla="*/ 28 w 122"/>
                  <a:gd name="T75" fmla="*/ 37 h 236"/>
                  <a:gd name="T76" fmla="*/ 26 w 122"/>
                  <a:gd name="T77" fmla="*/ 34 h 236"/>
                  <a:gd name="T78" fmla="*/ 25 w 122"/>
                  <a:gd name="T79" fmla="*/ 30 h 236"/>
                  <a:gd name="T80" fmla="*/ 25 w 122"/>
                  <a:gd name="T81" fmla="*/ 29 h 236"/>
                  <a:gd name="T82" fmla="*/ 23 w 122"/>
                  <a:gd name="T83" fmla="*/ 24 h 236"/>
                  <a:gd name="T84" fmla="*/ 22 w 122"/>
                  <a:gd name="T85" fmla="*/ 21 h 236"/>
                  <a:gd name="T86" fmla="*/ 21 w 122"/>
                  <a:gd name="T87" fmla="*/ 18 h 236"/>
                  <a:gd name="T88" fmla="*/ 19 w 122"/>
                  <a:gd name="T89" fmla="*/ 15 h 236"/>
                  <a:gd name="T90" fmla="*/ 18 w 122"/>
                  <a:gd name="T91" fmla="*/ 10 h 236"/>
                  <a:gd name="T92" fmla="*/ 17 w 122"/>
                  <a:gd name="T93" fmla="*/ 7 h 236"/>
                  <a:gd name="T94" fmla="*/ 16 w 122"/>
                  <a:gd name="T95" fmla="*/ 4 h 236"/>
                  <a:gd name="T96" fmla="*/ 15 w 122"/>
                  <a:gd name="T97" fmla="*/ 3 h 236"/>
                  <a:gd name="T98" fmla="*/ 14 w 122"/>
                  <a:gd name="T99" fmla="*/ 2 h 236"/>
                  <a:gd name="T100" fmla="*/ 3 w 122"/>
                  <a:gd name="T101" fmla="*/ 1 h 236"/>
                  <a:gd name="T102" fmla="*/ 0 w 122"/>
                  <a:gd name="T103" fmla="*/ 0 h 2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22"/>
                  <a:gd name="T157" fmla="*/ 0 h 236"/>
                  <a:gd name="T158" fmla="*/ 122 w 122"/>
                  <a:gd name="T159" fmla="*/ 236 h 2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22" h="236">
                    <a:moveTo>
                      <a:pt x="0" y="0"/>
                    </a:moveTo>
                    <a:lnTo>
                      <a:pt x="1" y="5"/>
                    </a:lnTo>
                    <a:lnTo>
                      <a:pt x="2" y="5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6" y="21"/>
                    </a:lnTo>
                    <a:lnTo>
                      <a:pt x="8" y="21"/>
                    </a:lnTo>
                    <a:lnTo>
                      <a:pt x="9" y="29"/>
                    </a:lnTo>
                    <a:lnTo>
                      <a:pt x="10" y="29"/>
                    </a:lnTo>
                    <a:lnTo>
                      <a:pt x="12" y="36"/>
                    </a:lnTo>
                    <a:lnTo>
                      <a:pt x="13" y="36"/>
                    </a:lnTo>
                    <a:lnTo>
                      <a:pt x="13" y="39"/>
                    </a:lnTo>
                    <a:lnTo>
                      <a:pt x="14" y="39"/>
                    </a:lnTo>
                    <a:lnTo>
                      <a:pt x="16" y="47"/>
                    </a:lnTo>
                    <a:lnTo>
                      <a:pt x="17" y="47"/>
                    </a:lnTo>
                    <a:lnTo>
                      <a:pt x="18" y="55"/>
                    </a:lnTo>
                    <a:lnTo>
                      <a:pt x="20" y="55"/>
                    </a:lnTo>
                    <a:lnTo>
                      <a:pt x="21" y="63"/>
                    </a:lnTo>
                    <a:lnTo>
                      <a:pt x="22" y="63"/>
                    </a:lnTo>
                    <a:lnTo>
                      <a:pt x="24" y="71"/>
                    </a:lnTo>
                    <a:lnTo>
                      <a:pt x="25" y="71"/>
                    </a:lnTo>
                    <a:lnTo>
                      <a:pt x="26" y="78"/>
                    </a:lnTo>
                    <a:lnTo>
                      <a:pt x="28" y="78"/>
                    </a:lnTo>
                    <a:lnTo>
                      <a:pt x="29" y="86"/>
                    </a:lnTo>
                    <a:lnTo>
                      <a:pt x="30" y="86"/>
                    </a:lnTo>
                    <a:lnTo>
                      <a:pt x="30" y="89"/>
                    </a:lnTo>
                    <a:lnTo>
                      <a:pt x="32" y="89"/>
                    </a:lnTo>
                    <a:lnTo>
                      <a:pt x="33" y="97"/>
                    </a:lnTo>
                    <a:lnTo>
                      <a:pt x="34" y="97"/>
                    </a:lnTo>
                    <a:lnTo>
                      <a:pt x="36" y="105"/>
                    </a:lnTo>
                    <a:lnTo>
                      <a:pt x="37" y="105"/>
                    </a:lnTo>
                    <a:lnTo>
                      <a:pt x="38" y="113"/>
                    </a:lnTo>
                    <a:lnTo>
                      <a:pt x="40" y="113"/>
                    </a:lnTo>
                    <a:lnTo>
                      <a:pt x="41" y="120"/>
                    </a:lnTo>
                    <a:lnTo>
                      <a:pt x="42" y="120"/>
                    </a:lnTo>
                    <a:lnTo>
                      <a:pt x="44" y="128"/>
                    </a:lnTo>
                    <a:lnTo>
                      <a:pt x="45" y="128"/>
                    </a:lnTo>
                    <a:lnTo>
                      <a:pt x="46" y="136"/>
                    </a:lnTo>
                    <a:lnTo>
                      <a:pt x="48" y="136"/>
                    </a:lnTo>
                    <a:lnTo>
                      <a:pt x="48" y="139"/>
                    </a:lnTo>
                    <a:lnTo>
                      <a:pt x="49" y="139"/>
                    </a:lnTo>
                    <a:lnTo>
                      <a:pt x="50" y="147"/>
                    </a:lnTo>
                    <a:lnTo>
                      <a:pt x="52" y="147"/>
                    </a:lnTo>
                    <a:lnTo>
                      <a:pt x="53" y="154"/>
                    </a:lnTo>
                    <a:lnTo>
                      <a:pt x="54" y="154"/>
                    </a:lnTo>
                    <a:lnTo>
                      <a:pt x="56" y="162"/>
                    </a:lnTo>
                    <a:lnTo>
                      <a:pt x="57" y="162"/>
                    </a:lnTo>
                    <a:lnTo>
                      <a:pt x="58" y="170"/>
                    </a:lnTo>
                    <a:lnTo>
                      <a:pt x="60" y="170"/>
                    </a:lnTo>
                    <a:lnTo>
                      <a:pt x="61" y="178"/>
                    </a:lnTo>
                    <a:lnTo>
                      <a:pt x="62" y="178"/>
                    </a:lnTo>
                    <a:lnTo>
                      <a:pt x="64" y="186"/>
                    </a:lnTo>
                    <a:lnTo>
                      <a:pt x="65" y="186"/>
                    </a:lnTo>
                    <a:lnTo>
                      <a:pt x="65" y="189"/>
                    </a:lnTo>
                    <a:lnTo>
                      <a:pt x="66" y="189"/>
                    </a:lnTo>
                    <a:lnTo>
                      <a:pt x="67" y="196"/>
                    </a:lnTo>
                    <a:lnTo>
                      <a:pt x="69" y="196"/>
                    </a:lnTo>
                    <a:lnTo>
                      <a:pt x="70" y="204"/>
                    </a:lnTo>
                    <a:lnTo>
                      <a:pt x="71" y="204"/>
                    </a:lnTo>
                    <a:lnTo>
                      <a:pt x="73" y="212"/>
                    </a:lnTo>
                    <a:lnTo>
                      <a:pt x="74" y="212"/>
                    </a:lnTo>
                    <a:lnTo>
                      <a:pt x="75" y="220"/>
                    </a:lnTo>
                    <a:lnTo>
                      <a:pt x="77" y="220"/>
                    </a:lnTo>
                    <a:lnTo>
                      <a:pt x="78" y="228"/>
                    </a:lnTo>
                    <a:lnTo>
                      <a:pt x="79" y="228"/>
                    </a:lnTo>
                    <a:lnTo>
                      <a:pt x="81" y="236"/>
                    </a:lnTo>
                    <a:lnTo>
                      <a:pt x="85" y="236"/>
                    </a:lnTo>
                    <a:lnTo>
                      <a:pt x="85" y="234"/>
                    </a:lnTo>
                    <a:lnTo>
                      <a:pt x="95" y="233"/>
                    </a:lnTo>
                    <a:lnTo>
                      <a:pt x="95" y="232"/>
                    </a:lnTo>
                    <a:lnTo>
                      <a:pt x="102" y="232"/>
                    </a:lnTo>
                    <a:lnTo>
                      <a:pt x="102" y="231"/>
                    </a:lnTo>
                    <a:lnTo>
                      <a:pt x="107" y="231"/>
                    </a:lnTo>
                    <a:lnTo>
                      <a:pt x="107" y="229"/>
                    </a:lnTo>
                    <a:lnTo>
                      <a:pt x="114" y="229"/>
                    </a:lnTo>
                    <a:lnTo>
                      <a:pt x="114" y="228"/>
                    </a:lnTo>
                    <a:lnTo>
                      <a:pt x="119" y="228"/>
                    </a:lnTo>
                    <a:lnTo>
                      <a:pt x="119" y="227"/>
                    </a:lnTo>
                    <a:lnTo>
                      <a:pt x="122" y="227"/>
                    </a:lnTo>
                    <a:lnTo>
                      <a:pt x="122" y="224"/>
                    </a:lnTo>
                    <a:lnTo>
                      <a:pt x="121" y="224"/>
                    </a:lnTo>
                    <a:lnTo>
                      <a:pt x="119" y="216"/>
                    </a:lnTo>
                    <a:lnTo>
                      <a:pt x="118" y="216"/>
                    </a:lnTo>
                    <a:lnTo>
                      <a:pt x="117" y="208"/>
                    </a:lnTo>
                    <a:lnTo>
                      <a:pt x="115" y="208"/>
                    </a:lnTo>
                    <a:lnTo>
                      <a:pt x="114" y="200"/>
                    </a:lnTo>
                    <a:lnTo>
                      <a:pt x="113" y="200"/>
                    </a:lnTo>
                    <a:lnTo>
                      <a:pt x="113" y="196"/>
                    </a:lnTo>
                    <a:lnTo>
                      <a:pt x="111" y="196"/>
                    </a:lnTo>
                    <a:lnTo>
                      <a:pt x="111" y="194"/>
                    </a:lnTo>
                    <a:lnTo>
                      <a:pt x="110" y="194"/>
                    </a:lnTo>
                    <a:lnTo>
                      <a:pt x="109" y="186"/>
                    </a:lnTo>
                    <a:lnTo>
                      <a:pt x="107" y="186"/>
                    </a:lnTo>
                    <a:lnTo>
                      <a:pt x="106" y="178"/>
                    </a:lnTo>
                    <a:lnTo>
                      <a:pt x="105" y="178"/>
                    </a:lnTo>
                    <a:lnTo>
                      <a:pt x="103" y="170"/>
                    </a:lnTo>
                    <a:lnTo>
                      <a:pt x="102" y="170"/>
                    </a:lnTo>
                    <a:lnTo>
                      <a:pt x="101" y="162"/>
                    </a:lnTo>
                    <a:lnTo>
                      <a:pt x="99" y="162"/>
                    </a:lnTo>
                    <a:lnTo>
                      <a:pt x="99" y="160"/>
                    </a:lnTo>
                    <a:lnTo>
                      <a:pt x="98" y="160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4" y="144"/>
                    </a:lnTo>
                    <a:lnTo>
                      <a:pt x="93" y="144"/>
                    </a:lnTo>
                    <a:lnTo>
                      <a:pt x="91" y="136"/>
                    </a:lnTo>
                    <a:lnTo>
                      <a:pt x="90" y="136"/>
                    </a:lnTo>
                    <a:lnTo>
                      <a:pt x="89" y="128"/>
                    </a:lnTo>
                    <a:lnTo>
                      <a:pt x="87" y="128"/>
                    </a:lnTo>
                    <a:lnTo>
                      <a:pt x="87" y="126"/>
                    </a:lnTo>
                    <a:lnTo>
                      <a:pt x="86" y="126"/>
                    </a:lnTo>
                    <a:lnTo>
                      <a:pt x="85" y="118"/>
                    </a:lnTo>
                    <a:lnTo>
                      <a:pt x="83" y="118"/>
                    </a:lnTo>
                    <a:lnTo>
                      <a:pt x="82" y="110"/>
                    </a:lnTo>
                    <a:lnTo>
                      <a:pt x="81" y="110"/>
                    </a:lnTo>
                    <a:lnTo>
                      <a:pt x="79" y="102"/>
                    </a:lnTo>
                    <a:lnTo>
                      <a:pt x="78" y="102"/>
                    </a:lnTo>
                    <a:lnTo>
                      <a:pt x="77" y="94"/>
                    </a:lnTo>
                    <a:lnTo>
                      <a:pt x="75" y="94"/>
                    </a:lnTo>
                    <a:lnTo>
                      <a:pt x="75" y="90"/>
                    </a:lnTo>
                    <a:lnTo>
                      <a:pt x="74" y="90"/>
                    </a:lnTo>
                    <a:lnTo>
                      <a:pt x="74" y="88"/>
                    </a:lnTo>
                    <a:lnTo>
                      <a:pt x="73" y="88"/>
                    </a:lnTo>
                    <a:lnTo>
                      <a:pt x="71" y="80"/>
                    </a:lnTo>
                    <a:lnTo>
                      <a:pt x="70" y="80"/>
                    </a:lnTo>
                    <a:lnTo>
                      <a:pt x="69" y="72"/>
                    </a:lnTo>
                    <a:lnTo>
                      <a:pt x="67" y="72"/>
                    </a:lnTo>
                    <a:lnTo>
                      <a:pt x="66" y="64"/>
                    </a:lnTo>
                    <a:lnTo>
                      <a:pt x="65" y="64"/>
                    </a:lnTo>
                    <a:lnTo>
                      <a:pt x="64" y="56"/>
                    </a:lnTo>
                    <a:lnTo>
                      <a:pt x="62" y="56"/>
                    </a:lnTo>
                    <a:lnTo>
                      <a:pt x="62" y="54"/>
                    </a:lnTo>
                    <a:lnTo>
                      <a:pt x="61" y="54"/>
                    </a:lnTo>
                    <a:lnTo>
                      <a:pt x="60" y="46"/>
                    </a:lnTo>
                    <a:lnTo>
                      <a:pt x="58" y="46"/>
                    </a:lnTo>
                    <a:lnTo>
                      <a:pt x="57" y="38"/>
                    </a:lnTo>
                    <a:lnTo>
                      <a:pt x="56" y="38"/>
                    </a:lnTo>
                    <a:lnTo>
                      <a:pt x="54" y="30"/>
                    </a:lnTo>
                    <a:lnTo>
                      <a:pt x="53" y="30"/>
                    </a:lnTo>
                    <a:lnTo>
                      <a:pt x="52" y="22"/>
                    </a:lnTo>
                    <a:lnTo>
                      <a:pt x="50" y="22"/>
                    </a:lnTo>
                    <a:lnTo>
                      <a:pt x="50" y="19"/>
                    </a:lnTo>
                    <a:lnTo>
                      <a:pt x="49" y="19"/>
                    </a:lnTo>
                    <a:lnTo>
                      <a:pt x="48" y="12"/>
                    </a:lnTo>
                    <a:lnTo>
                      <a:pt x="46" y="12"/>
                    </a:lnTo>
                    <a:lnTo>
                      <a:pt x="46" y="8"/>
                    </a:lnTo>
                    <a:lnTo>
                      <a:pt x="45" y="8"/>
                    </a:lnTo>
                    <a:lnTo>
                      <a:pt x="45" y="6"/>
                    </a:lnTo>
                    <a:lnTo>
                      <a:pt x="41" y="6"/>
                    </a:lnTo>
                    <a:lnTo>
                      <a:pt x="41" y="5"/>
                    </a:lnTo>
                    <a:lnTo>
                      <a:pt x="30" y="5"/>
                    </a:lnTo>
                    <a:lnTo>
                      <a:pt x="30" y="4"/>
                    </a:lnTo>
                    <a:lnTo>
                      <a:pt x="10" y="2"/>
                    </a:lnTo>
                    <a:lnTo>
                      <a:pt x="10" y="1"/>
                    </a:lnTo>
                    <a:lnTo>
                      <a:pt x="1" y="1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2" name="Freeform 2328"/>
              <p:cNvSpPr>
                <a:spLocks/>
              </p:cNvSpPr>
              <p:nvPr/>
            </p:nvSpPr>
            <p:spPr bwMode="auto">
              <a:xfrm>
                <a:off x="2512" y="3528"/>
                <a:ext cx="41" cy="82"/>
              </a:xfrm>
              <a:custGeom>
                <a:avLst/>
                <a:gdLst>
                  <a:gd name="T0" fmla="*/ 1 w 124"/>
                  <a:gd name="T1" fmla="*/ 2 h 246"/>
                  <a:gd name="T2" fmla="*/ 2 w 124"/>
                  <a:gd name="T3" fmla="*/ 7 h 246"/>
                  <a:gd name="T4" fmla="*/ 4 w 124"/>
                  <a:gd name="T5" fmla="*/ 10 h 246"/>
                  <a:gd name="T6" fmla="*/ 5 w 124"/>
                  <a:gd name="T7" fmla="*/ 15 h 246"/>
                  <a:gd name="T8" fmla="*/ 6 w 124"/>
                  <a:gd name="T9" fmla="*/ 17 h 246"/>
                  <a:gd name="T10" fmla="*/ 7 w 124"/>
                  <a:gd name="T11" fmla="*/ 21 h 246"/>
                  <a:gd name="T12" fmla="*/ 9 w 124"/>
                  <a:gd name="T13" fmla="*/ 24 h 246"/>
                  <a:gd name="T14" fmla="*/ 10 w 124"/>
                  <a:gd name="T15" fmla="*/ 29 h 246"/>
                  <a:gd name="T16" fmla="*/ 11 w 124"/>
                  <a:gd name="T17" fmla="*/ 31 h 246"/>
                  <a:gd name="T18" fmla="*/ 12 w 124"/>
                  <a:gd name="T19" fmla="*/ 35 h 246"/>
                  <a:gd name="T20" fmla="*/ 13 w 124"/>
                  <a:gd name="T21" fmla="*/ 38 h 246"/>
                  <a:gd name="T22" fmla="*/ 15 w 124"/>
                  <a:gd name="T23" fmla="*/ 43 h 246"/>
                  <a:gd name="T24" fmla="*/ 16 w 124"/>
                  <a:gd name="T25" fmla="*/ 45 h 246"/>
                  <a:gd name="T26" fmla="*/ 17 w 124"/>
                  <a:gd name="T27" fmla="*/ 51 h 246"/>
                  <a:gd name="T28" fmla="*/ 18 w 124"/>
                  <a:gd name="T29" fmla="*/ 52 h 246"/>
                  <a:gd name="T30" fmla="*/ 20 w 124"/>
                  <a:gd name="T31" fmla="*/ 57 h 246"/>
                  <a:gd name="T32" fmla="*/ 21 w 124"/>
                  <a:gd name="T33" fmla="*/ 59 h 246"/>
                  <a:gd name="T34" fmla="*/ 22 w 124"/>
                  <a:gd name="T35" fmla="*/ 65 h 246"/>
                  <a:gd name="T36" fmla="*/ 23 w 124"/>
                  <a:gd name="T37" fmla="*/ 67 h 246"/>
                  <a:gd name="T38" fmla="*/ 24 w 124"/>
                  <a:gd name="T39" fmla="*/ 71 h 246"/>
                  <a:gd name="T40" fmla="*/ 26 w 124"/>
                  <a:gd name="T41" fmla="*/ 73 h 246"/>
                  <a:gd name="T42" fmla="*/ 27 w 124"/>
                  <a:gd name="T43" fmla="*/ 79 h 246"/>
                  <a:gd name="T44" fmla="*/ 28 w 124"/>
                  <a:gd name="T45" fmla="*/ 81 h 246"/>
                  <a:gd name="T46" fmla="*/ 32 w 124"/>
                  <a:gd name="T47" fmla="*/ 82 h 246"/>
                  <a:gd name="T48" fmla="*/ 36 w 124"/>
                  <a:gd name="T49" fmla="*/ 81 h 246"/>
                  <a:gd name="T50" fmla="*/ 40 w 124"/>
                  <a:gd name="T51" fmla="*/ 80 h 246"/>
                  <a:gd name="T52" fmla="*/ 40 w 124"/>
                  <a:gd name="T53" fmla="*/ 77 h 246"/>
                  <a:gd name="T54" fmla="*/ 39 w 124"/>
                  <a:gd name="T55" fmla="*/ 72 h 246"/>
                  <a:gd name="T56" fmla="*/ 37 w 124"/>
                  <a:gd name="T57" fmla="*/ 69 h 246"/>
                  <a:gd name="T58" fmla="*/ 36 w 124"/>
                  <a:gd name="T59" fmla="*/ 64 h 246"/>
                  <a:gd name="T60" fmla="*/ 35 w 124"/>
                  <a:gd name="T61" fmla="*/ 63 h 246"/>
                  <a:gd name="T62" fmla="*/ 34 w 124"/>
                  <a:gd name="T63" fmla="*/ 58 h 246"/>
                  <a:gd name="T64" fmla="*/ 33 w 124"/>
                  <a:gd name="T65" fmla="*/ 55 h 246"/>
                  <a:gd name="T66" fmla="*/ 31 w 124"/>
                  <a:gd name="T67" fmla="*/ 50 h 246"/>
                  <a:gd name="T68" fmla="*/ 30 w 124"/>
                  <a:gd name="T69" fmla="*/ 48 h 246"/>
                  <a:gd name="T70" fmla="*/ 29 w 124"/>
                  <a:gd name="T71" fmla="*/ 44 h 246"/>
                  <a:gd name="T72" fmla="*/ 28 w 124"/>
                  <a:gd name="T73" fmla="*/ 41 h 246"/>
                  <a:gd name="T74" fmla="*/ 26 w 124"/>
                  <a:gd name="T75" fmla="*/ 36 h 246"/>
                  <a:gd name="T76" fmla="*/ 25 w 124"/>
                  <a:gd name="T77" fmla="*/ 34 h 246"/>
                  <a:gd name="T78" fmla="*/ 24 w 124"/>
                  <a:gd name="T79" fmla="*/ 30 h 246"/>
                  <a:gd name="T80" fmla="*/ 23 w 124"/>
                  <a:gd name="T81" fmla="*/ 27 h 246"/>
                  <a:gd name="T82" fmla="*/ 22 w 124"/>
                  <a:gd name="T83" fmla="*/ 22 h 246"/>
                  <a:gd name="T84" fmla="*/ 21 w 124"/>
                  <a:gd name="T85" fmla="*/ 20 h 246"/>
                  <a:gd name="T86" fmla="*/ 19 w 124"/>
                  <a:gd name="T87" fmla="*/ 14 h 246"/>
                  <a:gd name="T88" fmla="*/ 18 w 124"/>
                  <a:gd name="T89" fmla="*/ 13 h 246"/>
                  <a:gd name="T90" fmla="*/ 17 w 124"/>
                  <a:gd name="T91" fmla="*/ 8 h 246"/>
                  <a:gd name="T92" fmla="*/ 16 w 124"/>
                  <a:gd name="T93" fmla="*/ 6 h 246"/>
                  <a:gd name="T94" fmla="*/ 15 w 124"/>
                  <a:gd name="T95" fmla="*/ 2 h 246"/>
                  <a:gd name="T96" fmla="*/ 8 w 124"/>
                  <a:gd name="T97" fmla="*/ 1 h 246"/>
                  <a:gd name="T98" fmla="*/ 5 w 124"/>
                  <a:gd name="T99" fmla="*/ 0 h 24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124"/>
                  <a:gd name="T151" fmla="*/ 0 h 246"/>
                  <a:gd name="T152" fmla="*/ 124 w 124"/>
                  <a:gd name="T153" fmla="*/ 246 h 24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124" h="246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10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4" y="37"/>
                    </a:lnTo>
                    <a:lnTo>
                      <a:pt x="15" y="44"/>
                    </a:lnTo>
                    <a:lnTo>
                      <a:pt x="16" y="44"/>
                    </a:lnTo>
                    <a:lnTo>
                      <a:pt x="18" y="52"/>
                    </a:lnTo>
                    <a:lnTo>
                      <a:pt x="19" y="52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2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27" y="78"/>
                    </a:lnTo>
                    <a:lnTo>
                      <a:pt x="28" y="78"/>
                    </a:lnTo>
                    <a:lnTo>
                      <a:pt x="30" y="86"/>
                    </a:lnTo>
                    <a:lnTo>
                      <a:pt x="31" y="86"/>
                    </a:lnTo>
                    <a:lnTo>
                      <a:pt x="32" y="94"/>
                    </a:lnTo>
                    <a:lnTo>
                      <a:pt x="34" y="94"/>
                    </a:lnTo>
                    <a:lnTo>
                      <a:pt x="35" y="102"/>
                    </a:lnTo>
                    <a:lnTo>
                      <a:pt x="36" y="102"/>
                    </a:lnTo>
                    <a:lnTo>
                      <a:pt x="36" y="105"/>
                    </a:lnTo>
                    <a:lnTo>
                      <a:pt x="38" y="105"/>
                    </a:lnTo>
                    <a:lnTo>
                      <a:pt x="39" y="113"/>
                    </a:lnTo>
                    <a:lnTo>
                      <a:pt x="40" y="113"/>
                    </a:lnTo>
                    <a:lnTo>
                      <a:pt x="42" y="120"/>
                    </a:lnTo>
                    <a:lnTo>
                      <a:pt x="43" y="120"/>
                    </a:lnTo>
                    <a:lnTo>
                      <a:pt x="44" y="128"/>
                    </a:lnTo>
                    <a:lnTo>
                      <a:pt x="46" y="128"/>
                    </a:lnTo>
                    <a:lnTo>
                      <a:pt x="47" y="136"/>
                    </a:lnTo>
                    <a:lnTo>
                      <a:pt x="48" y="136"/>
                    </a:lnTo>
                    <a:lnTo>
                      <a:pt x="50" y="144"/>
                    </a:lnTo>
                    <a:lnTo>
                      <a:pt x="51" y="144"/>
                    </a:lnTo>
                    <a:lnTo>
                      <a:pt x="52" y="152"/>
                    </a:lnTo>
                    <a:lnTo>
                      <a:pt x="54" y="152"/>
                    </a:lnTo>
                    <a:lnTo>
                      <a:pt x="54" y="155"/>
                    </a:lnTo>
                    <a:lnTo>
                      <a:pt x="55" y="155"/>
                    </a:lnTo>
                    <a:lnTo>
                      <a:pt x="56" y="162"/>
                    </a:lnTo>
                    <a:lnTo>
                      <a:pt x="58" y="162"/>
                    </a:lnTo>
                    <a:lnTo>
                      <a:pt x="59" y="170"/>
                    </a:lnTo>
                    <a:lnTo>
                      <a:pt x="60" y="170"/>
                    </a:lnTo>
                    <a:lnTo>
                      <a:pt x="62" y="178"/>
                    </a:lnTo>
                    <a:lnTo>
                      <a:pt x="63" y="178"/>
                    </a:lnTo>
                    <a:lnTo>
                      <a:pt x="64" y="186"/>
                    </a:lnTo>
                    <a:lnTo>
                      <a:pt x="66" y="186"/>
                    </a:lnTo>
                    <a:lnTo>
                      <a:pt x="67" y="194"/>
                    </a:lnTo>
                    <a:lnTo>
                      <a:pt x="68" y="194"/>
                    </a:lnTo>
                    <a:lnTo>
                      <a:pt x="70" y="202"/>
                    </a:lnTo>
                    <a:lnTo>
                      <a:pt x="71" y="202"/>
                    </a:lnTo>
                    <a:lnTo>
                      <a:pt x="71" y="204"/>
                    </a:lnTo>
                    <a:lnTo>
                      <a:pt x="72" y="204"/>
                    </a:lnTo>
                    <a:lnTo>
                      <a:pt x="74" y="212"/>
                    </a:lnTo>
                    <a:lnTo>
                      <a:pt x="75" y="212"/>
                    </a:lnTo>
                    <a:lnTo>
                      <a:pt x="76" y="220"/>
                    </a:lnTo>
                    <a:lnTo>
                      <a:pt x="78" y="220"/>
                    </a:lnTo>
                    <a:lnTo>
                      <a:pt x="79" y="228"/>
                    </a:lnTo>
                    <a:lnTo>
                      <a:pt x="80" y="228"/>
                    </a:lnTo>
                    <a:lnTo>
                      <a:pt x="82" y="236"/>
                    </a:lnTo>
                    <a:lnTo>
                      <a:pt x="83" y="236"/>
                    </a:lnTo>
                    <a:lnTo>
                      <a:pt x="84" y="244"/>
                    </a:lnTo>
                    <a:lnTo>
                      <a:pt x="86" y="244"/>
                    </a:lnTo>
                    <a:lnTo>
                      <a:pt x="86" y="246"/>
                    </a:lnTo>
                    <a:lnTo>
                      <a:pt x="98" y="246"/>
                    </a:lnTo>
                    <a:lnTo>
                      <a:pt x="98" y="245"/>
                    </a:lnTo>
                    <a:lnTo>
                      <a:pt x="103" y="245"/>
                    </a:lnTo>
                    <a:lnTo>
                      <a:pt x="103" y="244"/>
                    </a:lnTo>
                    <a:lnTo>
                      <a:pt x="109" y="244"/>
                    </a:lnTo>
                    <a:lnTo>
                      <a:pt x="109" y="242"/>
                    </a:lnTo>
                    <a:lnTo>
                      <a:pt x="120" y="241"/>
                    </a:lnTo>
                    <a:lnTo>
                      <a:pt x="120" y="240"/>
                    </a:lnTo>
                    <a:lnTo>
                      <a:pt x="124" y="240"/>
                    </a:lnTo>
                    <a:lnTo>
                      <a:pt x="123" y="232"/>
                    </a:lnTo>
                    <a:lnTo>
                      <a:pt x="121" y="232"/>
                    </a:lnTo>
                    <a:lnTo>
                      <a:pt x="120" y="224"/>
                    </a:lnTo>
                    <a:lnTo>
                      <a:pt x="119" y="224"/>
                    </a:lnTo>
                    <a:lnTo>
                      <a:pt x="117" y="216"/>
                    </a:lnTo>
                    <a:lnTo>
                      <a:pt x="116" y="216"/>
                    </a:lnTo>
                    <a:lnTo>
                      <a:pt x="115" y="208"/>
                    </a:lnTo>
                    <a:lnTo>
                      <a:pt x="113" y="208"/>
                    </a:lnTo>
                    <a:lnTo>
                      <a:pt x="112" y="200"/>
                    </a:lnTo>
                    <a:lnTo>
                      <a:pt x="111" y="200"/>
                    </a:lnTo>
                    <a:lnTo>
                      <a:pt x="109" y="193"/>
                    </a:lnTo>
                    <a:lnTo>
                      <a:pt x="108" y="193"/>
                    </a:lnTo>
                    <a:lnTo>
                      <a:pt x="108" y="190"/>
                    </a:lnTo>
                    <a:lnTo>
                      <a:pt x="107" y="190"/>
                    </a:lnTo>
                    <a:lnTo>
                      <a:pt x="106" y="182"/>
                    </a:lnTo>
                    <a:lnTo>
                      <a:pt x="104" y="182"/>
                    </a:lnTo>
                    <a:lnTo>
                      <a:pt x="103" y="174"/>
                    </a:lnTo>
                    <a:lnTo>
                      <a:pt x="102" y="174"/>
                    </a:lnTo>
                    <a:lnTo>
                      <a:pt x="100" y="166"/>
                    </a:lnTo>
                    <a:lnTo>
                      <a:pt x="99" y="166"/>
                    </a:lnTo>
                    <a:lnTo>
                      <a:pt x="98" y="158"/>
                    </a:lnTo>
                    <a:lnTo>
                      <a:pt x="96" y="158"/>
                    </a:lnTo>
                    <a:lnTo>
                      <a:pt x="95" y="151"/>
                    </a:lnTo>
                    <a:lnTo>
                      <a:pt x="94" y="151"/>
                    </a:lnTo>
                    <a:lnTo>
                      <a:pt x="92" y="143"/>
                    </a:lnTo>
                    <a:lnTo>
                      <a:pt x="91" y="143"/>
                    </a:lnTo>
                    <a:lnTo>
                      <a:pt x="91" y="140"/>
                    </a:lnTo>
                    <a:lnTo>
                      <a:pt x="90" y="140"/>
                    </a:lnTo>
                    <a:lnTo>
                      <a:pt x="88" y="132"/>
                    </a:lnTo>
                    <a:lnTo>
                      <a:pt x="87" y="132"/>
                    </a:lnTo>
                    <a:lnTo>
                      <a:pt x="86" y="124"/>
                    </a:lnTo>
                    <a:lnTo>
                      <a:pt x="84" y="124"/>
                    </a:lnTo>
                    <a:lnTo>
                      <a:pt x="83" y="117"/>
                    </a:lnTo>
                    <a:lnTo>
                      <a:pt x="82" y="117"/>
                    </a:lnTo>
                    <a:lnTo>
                      <a:pt x="80" y="109"/>
                    </a:lnTo>
                    <a:lnTo>
                      <a:pt x="79" y="109"/>
                    </a:lnTo>
                    <a:lnTo>
                      <a:pt x="78" y="101"/>
                    </a:lnTo>
                    <a:lnTo>
                      <a:pt x="76" y="101"/>
                    </a:lnTo>
                    <a:lnTo>
                      <a:pt x="75" y="93"/>
                    </a:lnTo>
                    <a:lnTo>
                      <a:pt x="74" y="93"/>
                    </a:lnTo>
                    <a:lnTo>
                      <a:pt x="74" y="90"/>
                    </a:lnTo>
                    <a:lnTo>
                      <a:pt x="72" y="90"/>
                    </a:lnTo>
                    <a:lnTo>
                      <a:pt x="71" y="82"/>
                    </a:lnTo>
                    <a:lnTo>
                      <a:pt x="70" y="82"/>
                    </a:lnTo>
                    <a:lnTo>
                      <a:pt x="68" y="75"/>
                    </a:lnTo>
                    <a:lnTo>
                      <a:pt x="67" y="75"/>
                    </a:lnTo>
                    <a:lnTo>
                      <a:pt x="66" y="67"/>
                    </a:lnTo>
                    <a:lnTo>
                      <a:pt x="64" y="67"/>
                    </a:lnTo>
                    <a:lnTo>
                      <a:pt x="63" y="59"/>
                    </a:lnTo>
                    <a:lnTo>
                      <a:pt x="62" y="59"/>
                    </a:lnTo>
                    <a:lnTo>
                      <a:pt x="60" y="51"/>
                    </a:lnTo>
                    <a:lnTo>
                      <a:pt x="59" y="51"/>
                    </a:lnTo>
                    <a:lnTo>
                      <a:pt x="58" y="43"/>
                    </a:lnTo>
                    <a:lnTo>
                      <a:pt x="56" y="43"/>
                    </a:lnTo>
                    <a:lnTo>
                      <a:pt x="56" y="40"/>
                    </a:lnTo>
                    <a:lnTo>
                      <a:pt x="55" y="40"/>
                    </a:lnTo>
                    <a:lnTo>
                      <a:pt x="54" y="33"/>
                    </a:lnTo>
                    <a:lnTo>
                      <a:pt x="52" y="33"/>
                    </a:lnTo>
                    <a:lnTo>
                      <a:pt x="51" y="25"/>
                    </a:lnTo>
                    <a:lnTo>
                      <a:pt x="50" y="25"/>
                    </a:lnTo>
                    <a:lnTo>
                      <a:pt x="48" y="17"/>
                    </a:lnTo>
                    <a:lnTo>
                      <a:pt x="47" y="17"/>
                    </a:lnTo>
                    <a:lnTo>
                      <a:pt x="46" y="9"/>
                    </a:lnTo>
                    <a:lnTo>
                      <a:pt x="44" y="9"/>
                    </a:lnTo>
                    <a:lnTo>
                      <a:pt x="44" y="5"/>
                    </a:lnTo>
                    <a:lnTo>
                      <a:pt x="43" y="5"/>
                    </a:lnTo>
                    <a:lnTo>
                      <a:pt x="43" y="4"/>
                    </a:lnTo>
                    <a:lnTo>
                      <a:pt x="23" y="2"/>
                    </a:lnTo>
                    <a:lnTo>
                      <a:pt x="23" y="1"/>
                    </a:lnTo>
                    <a:lnTo>
                      <a:pt x="14" y="1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3" name="Freeform 2329"/>
              <p:cNvSpPr>
                <a:spLocks/>
              </p:cNvSpPr>
              <p:nvPr/>
            </p:nvSpPr>
            <p:spPr bwMode="auto">
              <a:xfrm>
                <a:off x="2498" y="3527"/>
                <a:ext cx="43" cy="84"/>
              </a:xfrm>
              <a:custGeom>
                <a:avLst/>
                <a:gdLst>
                  <a:gd name="T0" fmla="*/ 0 w 128"/>
                  <a:gd name="T1" fmla="*/ 1 h 253"/>
                  <a:gd name="T2" fmla="*/ 2 w 128"/>
                  <a:gd name="T3" fmla="*/ 6 h 253"/>
                  <a:gd name="T4" fmla="*/ 3 w 128"/>
                  <a:gd name="T5" fmla="*/ 9 h 253"/>
                  <a:gd name="T6" fmla="*/ 4 w 128"/>
                  <a:gd name="T7" fmla="*/ 14 h 253"/>
                  <a:gd name="T8" fmla="*/ 5 w 128"/>
                  <a:gd name="T9" fmla="*/ 15 h 253"/>
                  <a:gd name="T10" fmla="*/ 6 w 128"/>
                  <a:gd name="T11" fmla="*/ 19 h 253"/>
                  <a:gd name="T12" fmla="*/ 8 w 128"/>
                  <a:gd name="T13" fmla="*/ 21 h 253"/>
                  <a:gd name="T14" fmla="*/ 9 w 128"/>
                  <a:gd name="T15" fmla="*/ 27 h 253"/>
                  <a:gd name="T16" fmla="*/ 10 w 128"/>
                  <a:gd name="T17" fmla="*/ 29 h 253"/>
                  <a:gd name="T18" fmla="*/ 12 w 128"/>
                  <a:gd name="T19" fmla="*/ 35 h 253"/>
                  <a:gd name="T20" fmla="*/ 12 w 128"/>
                  <a:gd name="T21" fmla="*/ 36 h 253"/>
                  <a:gd name="T22" fmla="*/ 13 w 128"/>
                  <a:gd name="T23" fmla="*/ 39 h 253"/>
                  <a:gd name="T24" fmla="*/ 15 w 128"/>
                  <a:gd name="T25" fmla="*/ 42 h 253"/>
                  <a:gd name="T26" fmla="*/ 16 w 128"/>
                  <a:gd name="T27" fmla="*/ 47 h 253"/>
                  <a:gd name="T28" fmla="*/ 17 w 128"/>
                  <a:gd name="T29" fmla="*/ 50 h 253"/>
                  <a:gd name="T30" fmla="*/ 19 w 128"/>
                  <a:gd name="T31" fmla="*/ 55 h 253"/>
                  <a:gd name="T32" fmla="*/ 20 w 128"/>
                  <a:gd name="T33" fmla="*/ 56 h 253"/>
                  <a:gd name="T34" fmla="*/ 20 w 128"/>
                  <a:gd name="T35" fmla="*/ 60 h 253"/>
                  <a:gd name="T36" fmla="*/ 22 w 128"/>
                  <a:gd name="T37" fmla="*/ 62 h 253"/>
                  <a:gd name="T38" fmla="*/ 23 w 128"/>
                  <a:gd name="T39" fmla="*/ 67 h 253"/>
                  <a:gd name="T40" fmla="*/ 25 w 128"/>
                  <a:gd name="T41" fmla="*/ 70 h 253"/>
                  <a:gd name="T42" fmla="*/ 26 w 128"/>
                  <a:gd name="T43" fmla="*/ 75 h 253"/>
                  <a:gd name="T44" fmla="*/ 27 w 128"/>
                  <a:gd name="T45" fmla="*/ 77 h 253"/>
                  <a:gd name="T46" fmla="*/ 28 w 128"/>
                  <a:gd name="T47" fmla="*/ 80 h 253"/>
                  <a:gd name="T48" fmla="*/ 29 w 128"/>
                  <a:gd name="T49" fmla="*/ 83 h 253"/>
                  <a:gd name="T50" fmla="*/ 37 w 128"/>
                  <a:gd name="T51" fmla="*/ 83 h 253"/>
                  <a:gd name="T52" fmla="*/ 43 w 128"/>
                  <a:gd name="T53" fmla="*/ 83 h 253"/>
                  <a:gd name="T54" fmla="*/ 42 w 128"/>
                  <a:gd name="T55" fmla="*/ 79 h 253"/>
                  <a:gd name="T56" fmla="*/ 41 w 128"/>
                  <a:gd name="T57" fmla="*/ 77 h 253"/>
                  <a:gd name="T58" fmla="*/ 39 w 128"/>
                  <a:gd name="T59" fmla="*/ 71 h 253"/>
                  <a:gd name="T60" fmla="*/ 38 w 128"/>
                  <a:gd name="T61" fmla="*/ 69 h 253"/>
                  <a:gd name="T62" fmla="*/ 37 w 128"/>
                  <a:gd name="T63" fmla="*/ 65 h 253"/>
                  <a:gd name="T64" fmla="*/ 36 w 128"/>
                  <a:gd name="T65" fmla="*/ 63 h 253"/>
                  <a:gd name="T66" fmla="*/ 35 w 128"/>
                  <a:gd name="T67" fmla="*/ 57 h 253"/>
                  <a:gd name="T68" fmla="*/ 33 w 128"/>
                  <a:gd name="T69" fmla="*/ 55 h 253"/>
                  <a:gd name="T70" fmla="*/ 32 w 128"/>
                  <a:gd name="T71" fmla="*/ 51 h 253"/>
                  <a:gd name="T72" fmla="*/ 31 w 128"/>
                  <a:gd name="T73" fmla="*/ 49 h 253"/>
                  <a:gd name="T74" fmla="*/ 30 w 128"/>
                  <a:gd name="T75" fmla="*/ 43 h 253"/>
                  <a:gd name="T76" fmla="*/ 28 w 128"/>
                  <a:gd name="T77" fmla="*/ 41 h 253"/>
                  <a:gd name="T78" fmla="*/ 27 w 128"/>
                  <a:gd name="T79" fmla="*/ 36 h 253"/>
                  <a:gd name="T80" fmla="*/ 26 w 128"/>
                  <a:gd name="T81" fmla="*/ 35 h 253"/>
                  <a:gd name="T82" fmla="*/ 25 w 128"/>
                  <a:gd name="T83" fmla="*/ 30 h 253"/>
                  <a:gd name="T84" fmla="*/ 23 w 128"/>
                  <a:gd name="T85" fmla="*/ 27 h 253"/>
                  <a:gd name="T86" fmla="*/ 22 w 128"/>
                  <a:gd name="T87" fmla="*/ 22 h 253"/>
                  <a:gd name="T88" fmla="*/ 20 w 128"/>
                  <a:gd name="T89" fmla="*/ 19 h 253"/>
                  <a:gd name="T90" fmla="*/ 20 w 128"/>
                  <a:gd name="T91" fmla="*/ 16 h 253"/>
                  <a:gd name="T92" fmla="*/ 18 w 128"/>
                  <a:gd name="T93" fmla="*/ 13 h 253"/>
                  <a:gd name="T94" fmla="*/ 17 w 128"/>
                  <a:gd name="T95" fmla="*/ 8 h 253"/>
                  <a:gd name="T96" fmla="*/ 16 w 128"/>
                  <a:gd name="T97" fmla="*/ 5 h 253"/>
                  <a:gd name="T98" fmla="*/ 14 w 128"/>
                  <a:gd name="T99" fmla="*/ 1 h 253"/>
                  <a:gd name="T100" fmla="*/ 4 w 128"/>
                  <a:gd name="T101" fmla="*/ 1 h 25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8"/>
                  <a:gd name="T154" fmla="*/ 0 h 253"/>
                  <a:gd name="T155" fmla="*/ 128 w 128"/>
                  <a:gd name="T156" fmla="*/ 253 h 25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8" h="253"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5" y="19"/>
                    </a:lnTo>
                    <a:lnTo>
                      <a:pt x="7" y="19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1" y="34"/>
                    </a:lnTo>
                    <a:lnTo>
                      <a:pt x="12" y="34"/>
                    </a:lnTo>
                    <a:lnTo>
                      <a:pt x="13" y="42"/>
                    </a:lnTo>
                    <a:lnTo>
                      <a:pt x="15" y="42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6" y="49"/>
                    </a:lnTo>
                    <a:lnTo>
                      <a:pt x="17" y="49"/>
                    </a:lnTo>
                    <a:lnTo>
                      <a:pt x="19" y="57"/>
                    </a:lnTo>
                    <a:lnTo>
                      <a:pt x="20" y="57"/>
                    </a:lnTo>
                    <a:lnTo>
                      <a:pt x="21" y="64"/>
                    </a:lnTo>
                    <a:lnTo>
                      <a:pt x="23" y="64"/>
                    </a:lnTo>
                    <a:lnTo>
                      <a:pt x="24" y="72"/>
                    </a:lnTo>
                    <a:lnTo>
                      <a:pt x="25" y="72"/>
                    </a:lnTo>
                    <a:lnTo>
                      <a:pt x="27" y="80"/>
                    </a:lnTo>
                    <a:lnTo>
                      <a:pt x="28" y="80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2" y="96"/>
                    </a:lnTo>
                    <a:lnTo>
                      <a:pt x="33" y="96"/>
                    </a:lnTo>
                    <a:lnTo>
                      <a:pt x="35" y="104"/>
                    </a:lnTo>
                    <a:lnTo>
                      <a:pt x="36" y="104"/>
                    </a:lnTo>
                    <a:lnTo>
                      <a:pt x="36" y="108"/>
                    </a:lnTo>
                    <a:lnTo>
                      <a:pt x="37" y="108"/>
                    </a:lnTo>
                    <a:lnTo>
                      <a:pt x="37" y="110"/>
                    </a:lnTo>
                    <a:lnTo>
                      <a:pt x="39" y="110"/>
                    </a:lnTo>
                    <a:lnTo>
                      <a:pt x="40" y="118"/>
                    </a:lnTo>
                    <a:lnTo>
                      <a:pt x="41" y="118"/>
                    </a:lnTo>
                    <a:lnTo>
                      <a:pt x="43" y="126"/>
                    </a:lnTo>
                    <a:lnTo>
                      <a:pt x="44" y="126"/>
                    </a:lnTo>
                    <a:lnTo>
                      <a:pt x="45" y="134"/>
                    </a:lnTo>
                    <a:lnTo>
                      <a:pt x="47" y="134"/>
                    </a:lnTo>
                    <a:lnTo>
                      <a:pt x="48" y="142"/>
                    </a:lnTo>
                    <a:lnTo>
                      <a:pt x="49" y="142"/>
                    </a:lnTo>
                    <a:lnTo>
                      <a:pt x="51" y="150"/>
                    </a:lnTo>
                    <a:lnTo>
                      <a:pt x="52" y="150"/>
                    </a:lnTo>
                    <a:lnTo>
                      <a:pt x="53" y="158"/>
                    </a:lnTo>
                    <a:lnTo>
                      <a:pt x="55" y="158"/>
                    </a:lnTo>
                    <a:lnTo>
                      <a:pt x="56" y="165"/>
                    </a:lnTo>
                    <a:lnTo>
                      <a:pt x="57" y="165"/>
                    </a:lnTo>
                    <a:lnTo>
                      <a:pt x="57" y="169"/>
                    </a:lnTo>
                    <a:lnTo>
                      <a:pt x="59" y="169"/>
                    </a:lnTo>
                    <a:lnTo>
                      <a:pt x="59" y="172"/>
                    </a:lnTo>
                    <a:lnTo>
                      <a:pt x="60" y="172"/>
                    </a:lnTo>
                    <a:lnTo>
                      <a:pt x="61" y="180"/>
                    </a:lnTo>
                    <a:lnTo>
                      <a:pt x="63" y="180"/>
                    </a:lnTo>
                    <a:lnTo>
                      <a:pt x="64" y="188"/>
                    </a:lnTo>
                    <a:lnTo>
                      <a:pt x="65" y="188"/>
                    </a:lnTo>
                    <a:lnTo>
                      <a:pt x="67" y="196"/>
                    </a:lnTo>
                    <a:lnTo>
                      <a:pt x="68" y="196"/>
                    </a:lnTo>
                    <a:lnTo>
                      <a:pt x="69" y="203"/>
                    </a:lnTo>
                    <a:lnTo>
                      <a:pt x="71" y="203"/>
                    </a:lnTo>
                    <a:lnTo>
                      <a:pt x="72" y="211"/>
                    </a:lnTo>
                    <a:lnTo>
                      <a:pt x="73" y="211"/>
                    </a:lnTo>
                    <a:lnTo>
                      <a:pt x="75" y="219"/>
                    </a:lnTo>
                    <a:lnTo>
                      <a:pt x="76" y="219"/>
                    </a:lnTo>
                    <a:lnTo>
                      <a:pt x="77" y="227"/>
                    </a:lnTo>
                    <a:lnTo>
                      <a:pt x="79" y="227"/>
                    </a:lnTo>
                    <a:lnTo>
                      <a:pt x="79" y="231"/>
                    </a:lnTo>
                    <a:lnTo>
                      <a:pt x="80" y="231"/>
                    </a:lnTo>
                    <a:lnTo>
                      <a:pt x="80" y="234"/>
                    </a:lnTo>
                    <a:lnTo>
                      <a:pt x="81" y="234"/>
                    </a:lnTo>
                    <a:lnTo>
                      <a:pt x="83" y="241"/>
                    </a:lnTo>
                    <a:lnTo>
                      <a:pt x="84" y="241"/>
                    </a:lnTo>
                    <a:lnTo>
                      <a:pt x="85" y="249"/>
                    </a:lnTo>
                    <a:lnTo>
                      <a:pt x="87" y="249"/>
                    </a:lnTo>
                    <a:lnTo>
                      <a:pt x="87" y="253"/>
                    </a:lnTo>
                    <a:lnTo>
                      <a:pt x="111" y="252"/>
                    </a:lnTo>
                    <a:lnTo>
                      <a:pt x="111" y="251"/>
                    </a:lnTo>
                    <a:lnTo>
                      <a:pt x="123" y="251"/>
                    </a:lnTo>
                    <a:lnTo>
                      <a:pt x="123" y="249"/>
                    </a:lnTo>
                    <a:lnTo>
                      <a:pt x="128" y="249"/>
                    </a:lnTo>
                    <a:lnTo>
                      <a:pt x="128" y="247"/>
                    </a:lnTo>
                    <a:lnTo>
                      <a:pt x="127" y="247"/>
                    </a:lnTo>
                    <a:lnTo>
                      <a:pt x="125" y="239"/>
                    </a:lnTo>
                    <a:lnTo>
                      <a:pt x="124" y="239"/>
                    </a:lnTo>
                    <a:lnTo>
                      <a:pt x="123" y="231"/>
                    </a:lnTo>
                    <a:lnTo>
                      <a:pt x="121" y="231"/>
                    </a:lnTo>
                    <a:lnTo>
                      <a:pt x="120" y="223"/>
                    </a:lnTo>
                    <a:lnTo>
                      <a:pt x="119" y="223"/>
                    </a:lnTo>
                    <a:lnTo>
                      <a:pt x="117" y="215"/>
                    </a:lnTo>
                    <a:lnTo>
                      <a:pt x="116" y="215"/>
                    </a:lnTo>
                    <a:lnTo>
                      <a:pt x="115" y="207"/>
                    </a:lnTo>
                    <a:lnTo>
                      <a:pt x="113" y="207"/>
                    </a:lnTo>
                    <a:lnTo>
                      <a:pt x="113" y="205"/>
                    </a:lnTo>
                    <a:lnTo>
                      <a:pt x="112" y="205"/>
                    </a:lnTo>
                    <a:lnTo>
                      <a:pt x="111" y="197"/>
                    </a:lnTo>
                    <a:lnTo>
                      <a:pt x="109" y="197"/>
                    </a:lnTo>
                    <a:lnTo>
                      <a:pt x="108" y="189"/>
                    </a:lnTo>
                    <a:lnTo>
                      <a:pt x="107" y="189"/>
                    </a:lnTo>
                    <a:lnTo>
                      <a:pt x="105" y="181"/>
                    </a:lnTo>
                    <a:lnTo>
                      <a:pt x="104" y="181"/>
                    </a:lnTo>
                    <a:lnTo>
                      <a:pt x="103" y="173"/>
                    </a:lnTo>
                    <a:lnTo>
                      <a:pt x="101" y="173"/>
                    </a:lnTo>
                    <a:lnTo>
                      <a:pt x="100" y="165"/>
                    </a:lnTo>
                    <a:lnTo>
                      <a:pt x="99" y="165"/>
                    </a:lnTo>
                    <a:lnTo>
                      <a:pt x="97" y="158"/>
                    </a:lnTo>
                    <a:lnTo>
                      <a:pt x="96" y="158"/>
                    </a:lnTo>
                    <a:lnTo>
                      <a:pt x="96" y="155"/>
                    </a:lnTo>
                    <a:lnTo>
                      <a:pt x="95" y="155"/>
                    </a:lnTo>
                    <a:lnTo>
                      <a:pt x="93" y="147"/>
                    </a:lnTo>
                    <a:lnTo>
                      <a:pt x="92" y="147"/>
                    </a:lnTo>
                    <a:lnTo>
                      <a:pt x="91" y="139"/>
                    </a:lnTo>
                    <a:lnTo>
                      <a:pt x="89" y="139"/>
                    </a:lnTo>
                    <a:lnTo>
                      <a:pt x="88" y="131"/>
                    </a:lnTo>
                    <a:lnTo>
                      <a:pt x="87" y="131"/>
                    </a:lnTo>
                    <a:lnTo>
                      <a:pt x="85" y="123"/>
                    </a:lnTo>
                    <a:lnTo>
                      <a:pt x="84" y="123"/>
                    </a:lnTo>
                    <a:lnTo>
                      <a:pt x="83" y="116"/>
                    </a:lnTo>
                    <a:lnTo>
                      <a:pt x="81" y="116"/>
                    </a:lnTo>
                    <a:lnTo>
                      <a:pt x="80" y="108"/>
                    </a:lnTo>
                    <a:lnTo>
                      <a:pt x="79" y="108"/>
                    </a:lnTo>
                    <a:lnTo>
                      <a:pt x="79" y="105"/>
                    </a:lnTo>
                    <a:lnTo>
                      <a:pt x="77" y="105"/>
                    </a:lnTo>
                    <a:lnTo>
                      <a:pt x="76" y="97"/>
                    </a:lnTo>
                    <a:lnTo>
                      <a:pt x="75" y="97"/>
                    </a:lnTo>
                    <a:lnTo>
                      <a:pt x="73" y="89"/>
                    </a:lnTo>
                    <a:lnTo>
                      <a:pt x="72" y="89"/>
                    </a:lnTo>
                    <a:lnTo>
                      <a:pt x="71" y="81"/>
                    </a:lnTo>
                    <a:lnTo>
                      <a:pt x="69" y="81"/>
                    </a:lnTo>
                    <a:lnTo>
                      <a:pt x="68" y="74"/>
                    </a:lnTo>
                    <a:lnTo>
                      <a:pt x="67" y="74"/>
                    </a:lnTo>
                    <a:lnTo>
                      <a:pt x="65" y="66"/>
                    </a:lnTo>
                    <a:lnTo>
                      <a:pt x="64" y="66"/>
                    </a:lnTo>
                    <a:lnTo>
                      <a:pt x="63" y="58"/>
                    </a:lnTo>
                    <a:lnTo>
                      <a:pt x="61" y="58"/>
                    </a:lnTo>
                    <a:lnTo>
                      <a:pt x="61" y="55"/>
                    </a:lnTo>
                    <a:lnTo>
                      <a:pt x="60" y="55"/>
                    </a:lnTo>
                    <a:lnTo>
                      <a:pt x="59" y="47"/>
                    </a:lnTo>
                    <a:lnTo>
                      <a:pt x="57" y="47"/>
                    </a:lnTo>
                    <a:lnTo>
                      <a:pt x="56" y="40"/>
                    </a:lnTo>
                    <a:lnTo>
                      <a:pt x="55" y="40"/>
                    </a:lnTo>
                    <a:lnTo>
                      <a:pt x="53" y="32"/>
                    </a:lnTo>
                    <a:lnTo>
                      <a:pt x="52" y="32"/>
                    </a:lnTo>
                    <a:lnTo>
                      <a:pt x="51" y="24"/>
                    </a:lnTo>
                    <a:lnTo>
                      <a:pt x="49" y="24"/>
                    </a:lnTo>
                    <a:lnTo>
                      <a:pt x="48" y="16"/>
                    </a:lnTo>
                    <a:lnTo>
                      <a:pt x="47" y="16"/>
                    </a:lnTo>
                    <a:lnTo>
                      <a:pt x="45" y="8"/>
                    </a:lnTo>
                    <a:lnTo>
                      <a:pt x="44" y="8"/>
                    </a:lnTo>
                    <a:lnTo>
                      <a:pt x="43" y="3"/>
                    </a:lnTo>
                    <a:lnTo>
                      <a:pt x="29" y="3"/>
                    </a:lnTo>
                    <a:lnTo>
                      <a:pt x="29" y="2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4" name="Freeform 2330"/>
              <p:cNvSpPr>
                <a:spLocks/>
              </p:cNvSpPr>
              <p:nvPr/>
            </p:nvSpPr>
            <p:spPr bwMode="auto">
              <a:xfrm>
                <a:off x="2484" y="3526"/>
                <a:ext cx="44" cy="87"/>
              </a:xfrm>
              <a:custGeom>
                <a:avLst/>
                <a:gdLst>
                  <a:gd name="T0" fmla="*/ 0 w 130"/>
                  <a:gd name="T1" fmla="*/ 1 h 261"/>
                  <a:gd name="T2" fmla="*/ 2 w 130"/>
                  <a:gd name="T3" fmla="*/ 6 h 261"/>
                  <a:gd name="T4" fmla="*/ 3 w 130"/>
                  <a:gd name="T5" fmla="*/ 9 h 261"/>
                  <a:gd name="T6" fmla="*/ 4 w 130"/>
                  <a:gd name="T7" fmla="*/ 12 h 261"/>
                  <a:gd name="T8" fmla="*/ 5 w 130"/>
                  <a:gd name="T9" fmla="*/ 15 h 261"/>
                  <a:gd name="T10" fmla="*/ 6 w 130"/>
                  <a:gd name="T11" fmla="*/ 20 h 261"/>
                  <a:gd name="T12" fmla="*/ 8 w 130"/>
                  <a:gd name="T13" fmla="*/ 23 h 261"/>
                  <a:gd name="T14" fmla="*/ 9 w 130"/>
                  <a:gd name="T15" fmla="*/ 28 h 261"/>
                  <a:gd name="T16" fmla="*/ 10 w 130"/>
                  <a:gd name="T17" fmla="*/ 29 h 261"/>
                  <a:gd name="T18" fmla="*/ 12 w 130"/>
                  <a:gd name="T19" fmla="*/ 34 h 261"/>
                  <a:gd name="T20" fmla="*/ 13 w 130"/>
                  <a:gd name="T21" fmla="*/ 37 h 261"/>
                  <a:gd name="T22" fmla="*/ 14 w 130"/>
                  <a:gd name="T23" fmla="*/ 42 h 261"/>
                  <a:gd name="T24" fmla="*/ 16 w 130"/>
                  <a:gd name="T25" fmla="*/ 45 h 261"/>
                  <a:gd name="T26" fmla="*/ 17 w 130"/>
                  <a:gd name="T27" fmla="*/ 48 h 261"/>
                  <a:gd name="T28" fmla="*/ 18 w 130"/>
                  <a:gd name="T29" fmla="*/ 51 h 261"/>
                  <a:gd name="T30" fmla="*/ 19 w 130"/>
                  <a:gd name="T31" fmla="*/ 56 h 261"/>
                  <a:gd name="T32" fmla="*/ 21 w 130"/>
                  <a:gd name="T33" fmla="*/ 59 h 261"/>
                  <a:gd name="T34" fmla="*/ 21 w 130"/>
                  <a:gd name="T35" fmla="*/ 62 h 261"/>
                  <a:gd name="T36" fmla="*/ 23 w 130"/>
                  <a:gd name="T37" fmla="*/ 65 h 261"/>
                  <a:gd name="T38" fmla="*/ 24 w 130"/>
                  <a:gd name="T39" fmla="*/ 70 h 261"/>
                  <a:gd name="T40" fmla="*/ 25 w 130"/>
                  <a:gd name="T41" fmla="*/ 73 h 261"/>
                  <a:gd name="T42" fmla="*/ 27 w 130"/>
                  <a:gd name="T43" fmla="*/ 78 h 261"/>
                  <a:gd name="T44" fmla="*/ 28 w 130"/>
                  <a:gd name="T45" fmla="*/ 79 h 261"/>
                  <a:gd name="T46" fmla="*/ 29 w 130"/>
                  <a:gd name="T47" fmla="*/ 84 h 261"/>
                  <a:gd name="T48" fmla="*/ 30 w 130"/>
                  <a:gd name="T49" fmla="*/ 87 h 261"/>
                  <a:gd name="T50" fmla="*/ 40 w 130"/>
                  <a:gd name="T51" fmla="*/ 86 h 261"/>
                  <a:gd name="T52" fmla="*/ 44 w 130"/>
                  <a:gd name="T53" fmla="*/ 86 h 261"/>
                  <a:gd name="T54" fmla="*/ 43 w 130"/>
                  <a:gd name="T55" fmla="*/ 81 h 261"/>
                  <a:gd name="T56" fmla="*/ 42 w 130"/>
                  <a:gd name="T57" fmla="*/ 79 h 261"/>
                  <a:gd name="T58" fmla="*/ 41 w 130"/>
                  <a:gd name="T59" fmla="*/ 76 h 261"/>
                  <a:gd name="T60" fmla="*/ 40 w 130"/>
                  <a:gd name="T61" fmla="*/ 73 h 261"/>
                  <a:gd name="T62" fmla="*/ 38 w 130"/>
                  <a:gd name="T63" fmla="*/ 68 h 261"/>
                  <a:gd name="T64" fmla="*/ 37 w 130"/>
                  <a:gd name="T65" fmla="*/ 65 h 261"/>
                  <a:gd name="T66" fmla="*/ 36 w 130"/>
                  <a:gd name="T67" fmla="*/ 60 h 261"/>
                  <a:gd name="T68" fmla="*/ 35 w 130"/>
                  <a:gd name="T69" fmla="*/ 59 h 261"/>
                  <a:gd name="T70" fmla="*/ 34 w 130"/>
                  <a:gd name="T71" fmla="*/ 55 h 261"/>
                  <a:gd name="T72" fmla="*/ 32 w 130"/>
                  <a:gd name="T73" fmla="*/ 53 h 261"/>
                  <a:gd name="T74" fmla="*/ 31 w 130"/>
                  <a:gd name="T75" fmla="*/ 47 h 261"/>
                  <a:gd name="T76" fmla="*/ 29 w 130"/>
                  <a:gd name="T77" fmla="*/ 45 h 261"/>
                  <a:gd name="T78" fmla="*/ 28 w 130"/>
                  <a:gd name="T79" fmla="*/ 39 h 261"/>
                  <a:gd name="T80" fmla="*/ 27 w 130"/>
                  <a:gd name="T81" fmla="*/ 38 h 261"/>
                  <a:gd name="T82" fmla="*/ 26 w 130"/>
                  <a:gd name="T83" fmla="*/ 35 h 261"/>
                  <a:gd name="T84" fmla="*/ 25 w 130"/>
                  <a:gd name="T85" fmla="*/ 32 h 261"/>
                  <a:gd name="T86" fmla="*/ 24 w 130"/>
                  <a:gd name="T87" fmla="*/ 27 h 261"/>
                  <a:gd name="T88" fmla="*/ 22 w 130"/>
                  <a:gd name="T89" fmla="*/ 24 h 261"/>
                  <a:gd name="T90" fmla="*/ 21 w 130"/>
                  <a:gd name="T91" fmla="*/ 19 h 261"/>
                  <a:gd name="T92" fmla="*/ 20 w 130"/>
                  <a:gd name="T93" fmla="*/ 18 h 261"/>
                  <a:gd name="T94" fmla="*/ 19 w 130"/>
                  <a:gd name="T95" fmla="*/ 14 h 261"/>
                  <a:gd name="T96" fmla="*/ 18 w 130"/>
                  <a:gd name="T97" fmla="*/ 11 h 261"/>
                  <a:gd name="T98" fmla="*/ 17 w 130"/>
                  <a:gd name="T99" fmla="*/ 6 h 261"/>
                  <a:gd name="T100" fmla="*/ 15 w 130"/>
                  <a:gd name="T101" fmla="*/ 4 h 261"/>
                  <a:gd name="T102" fmla="*/ 15 w 130"/>
                  <a:gd name="T103" fmla="*/ 1 h 261"/>
                  <a:gd name="T104" fmla="*/ 7 w 130"/>
                  <a:gd name="T105" fmla="*/ 1 h 261"/>
                  <a:gd name="T106" fmla="*/ 2 w 130"/>
                  <a:gd name="T107" fmla="*/ 0 h 261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30"/>
                  <a:gd name="T163" fmla="*/ 0 h 261"/>
                  <a:gd name="T164" fmla="*/ 130 w 130"/>
                  <a:gd name="T165" fmla="*/ 261 h 261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30" h="261"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9"/>
                    </a:lnTo>
                    <a:lnTo>
                      <a:pt x="6" y="19"/>
                    </a:lnTo>
                    <a:lnTo>
                      <a:pt x="8" y="26"/>
                    </a:lnTo>
                    <a:lnTo>
                      <a:pt x="9" y="26"/>
                    </a:lnTo>
                    <a:lnTo>
                      <a:pt x="10" y="34"/>
                    </a:lnTo>
                    <a:lnTo>
                      <a:pt x="12" y="34"/>
                    </a:lnTo>
                    <a:lnTo>
                      <a:pt x="12" y="37"/>
                    </a:lnTo>
                    <a:lnTo>
                      <a:pt x="13" y="37"/>
                    </a:lnTo>
                    <a:lnTo>
                      <a:pt x="14" y="45"/>
                    </a:lnTo>
                    <a:lnTo>
                      <a:pt x="16" y="45"/>
                    </a:lnTo>
                    <a:lnTo>
                      <a:pt x="17" y="53"/>
                    </a:lnTo>
                    <a:lnTo>
                      <a:pt x="18" y="53"/>
                    </a:lnTo>
                    <a:lnTo>
                      <a:pt x="19" y="61"/>
                    </a:lnTo>
                    <a:lnTo>
                      <a:pt x="21" y="61"/>
                    </a:lnTo>
                    <a:lnTo>
                      <a:pt x="22" y="68"/>
                    </a:lnTo>
                    <a:lnTo>
                      <a:pt x="23" y="68"/>
                    </a:lnTo>
                    <a:lnTo>
                      <a:pt x="25" y="76"/>
                    </a:lnTo>
                    <a:lnTo>
                      <a:pt x="26" y="76"/>
                    </a:lnTo>
                    <a:lnTo>
                      <a:pt x="27" y="84"/>
                    </a:lnTo>
                    <a:lnTo>
                      <a:pt x="29" y="84"/>
                    </a:lnTo>
                    <a:lnTo>
                      <a:pt x="29" y="87"/>
                    </a:lnTo>
                    <a:lnTo>
                      <a:pt x="30" y="87"/>
                    </a:lnTo>
                    <a:lnTo>
                      <a:pt x="31" y="95"/>
                    </a:lnTo>
                    <a:lnTo>
                      <a:pt x="33" y="95"/>
                    </a:lnTo>
                    <a:lnTo>
                      <a:pt x="34" y="103"/>
                    </a:lnTo>
                    <a:lnTo>
                      <a:pt x="35" y="103"/>
                    </a:lnTo>
                    <a:lnTo>
                      <a:pt x="37" y="110"/>
                    </a:lnTo>
                    <a:lnTo>
                      <a:pt x="38" y="110"/>
                    </a:lnTo>
                    <a:lnTo>
                      <a:pt x="39" y="118"/>
                    </a:lnTo>
                    <a:lnTo>
                      <a:pt x="41" y="118"/>
                    </a:lnTo>
                    <a:lnTo>
                      <a:pt x="42" y="126"/>
                    </a:lnTo>
                    <a:lnTo>
                      <a:pt x="43" y="126"/>
                    </a:lnTo>
                    <a:lnTo>
                      <a:pt x="45" y="134"/>
                    </a:lnTo>
                    <a:lnTo>
                      <a:pt x="46" y="134"/>
                    </a:lnTo>
                    <a:lnTo>
                      <a:pt x="46" y="137"/>
                    </a:lnTo>
                    <a:lnTo>
                      <a:pt x="47" y="137"/>
                    </a:lnTo>
                    <a:lnTo>
                      <a:pt x="49" y="144"/>
                    </a:lnTo>
                    <a:lnTo>
                      <a:pt x="50" y="144"/>
                    </a:lnTo>
                    <a:lnTo>
                      <a:pt x="51" y="152"/>
                    </a:lnTo>
                    <a:lnTo>
                      <a:pt x="53" y="152"/>
                    </a:lnTo>
                    <a:lnTo>
                      <a:pt x="54" y="160"/>
                    </a:lnTo>
                    <a:lnTo>
                      <a:pt x="55" y="160"/>
                    </a:lnTo>
                    <a:lnTo>
                      <a:pt x="57" y="168"/>
                    </a:lnTo>
                    <a:lnTo>
                      <a:pt x="58" y="168"/>
                    </a:lnTo>
                    <a:lnTo>
                      <a:pt x="59" y="176"/>
                    </a:lnTo>
                    <a:lnTo>
                      <a:pt x="61" y="176"/>
                    </a:lnTo>
                    <a:lnTo>
                      <a:pt x="62" y="184"/>
                    </a:lnTo>
                    <a:lnTo>
                      <a:pt x="63" y="184"/>
                    </a:lnTo>
                    <a:lnTo>
                      <a:pt x="63" y="186"/>
                    </a:lnTo>
                    <a:lnTo>
                      <a:pt x="65" y="186"/>
                    </a:lnTo>
                    <a:lnTo>
                      <a:pt x="66" y="194"/>
                    </a:lnTo>
                    <a:lnTo>
                      <a:pt x="67" y="194"/>
                    </a:lnTo>
                    <a:lnTo>
                      <a:pt x="69" y="202"/>
                    </a:lnTo>
                    <a:lnTo>
                      <a:pt x="70" y="202"/>
                    </a:lnTo>
                    <a:lnTo>
                      <a:pt x="71" y="210"/>
                    </a:lnTo>
                    <a:lnTo>
                      <a:pt x="73" y="210"/>
                    </a:lnTo>
                    <a:lnTo>
                      <a:pt x="74" y="218"/>
                    </a:lnTo>
                    <a:lnTo>
                      <a:pt x="75" y="218"/>
                    </a:lnTo>
                    <a:lnTo>
                      <a:pt x="77" y="226"/>
                    </a:lnTo>
                    <a:lnTo>
                      <a:pt x="78" y="226"/>
                    </a:lnTo>
                    <a:lnTo>
                      <a:pt x="79" y="234"/>
                    </a:lnTo>
                    <a:lnTo>
                      <a:pt x="81" y="234"/>
                    </a:lnTo>
                    <a:lnTo>
                      <a:pt x="81" y="236"/>
                    </a:lnTo>
                    <a:lnTo>
                      <a:pt x="82" y="236"/>
                    </a:lnTo>
                    <a:lnTo>
                      <a:pt x="83" y="244"/>
                    </a:lnTo>
                    <a:lnTo>
                      <a:pt x="85" y="244"/>
                    </a:lnTo>
                    <a:lnTo>
                      <a:pt x="86" y="252"/>
                    </a:lnTo>
                    <a:lnTo>
                      <a:pt x="87" y="252"/>
                    </a:lnTo>
                    <a:lnTo>
                      <a:pt x="89" y="260"/>
                    </a:lnTo>
                    <a:lnTo>
                      <a:pt x="90" y="260"/>
                    </a:lnTo>
                    <a:lnTo>
                      <a:pt x="90" y="261"/>
                    </a:lnTo>
                    <a:lnTo>
                      <a:pt x="117" y="260"/>
                    </a:lnTo>
                    <a:lnTo>
                      <a:pt x="117" y="259"/>
                    </a:lnTo>
                    <a:lnTo>
                      <a:pt x="129" y="259"/>
                    </a:lnTo>
                    <a:lnTo>
                      <a:pt x="129" y="257"/>
                    </a:lnTo>
                    <a:lnTo>
                      <a:pt x="130" y="257"/>
                    </a:lnTo>
                    <a:lnTo>
                      <a:pt x="129" y="249"/>
                    </a:lnTo>
                    <a:lnTo>
                      <a:pt x="127" y="249"/>
                    </a:lnTo>
                    <a:lnTo>
                      <a:pt x="126" y="242"/>
                    </a:lnTo>
                    <a:lnTo>
                      <a:pt x="125" y="242"/>
                    </a:lnTo>
                    <a:lnTo>
                      <a:pt x="125" y="238"/>
                    </a:lnTo>
                    <a:lnTo>
                      <a:pt x="123" y="238"/>
                    </a:lnTo>
                    <a:lnTo>
                      <a:pt x="123" y="235"/>
                    </a:lnTo>
                    <a:lnTo>
                      <a:pt x="122" y="235"/>
                    </a:lnTo>
                    <a:lnTo>
                      <a:pt x="121" y="227"/>
                    </a:lnTo>
                    <a:lnTo>
                      <a:pt x="119" y="227"/>
                    </a:lnTo>
                    <a:lnTo>
                      <a:pt x="118" y="219"/>
                    </a:lnTo>
                    <a:lnTo>
                      <a:pt x="117" y="219"/>
                    </a:lnTo>
                    <a:lnTo>
                      <a:pt x="115" y="211"/>
                    </a:lnTo>
                    <a:lnTo>
                      <a:pt x="114" y="211"/>
                    </a:lnTo>
                    <a:lnTo>
                      <a:pt x="113" y="203"/>
                    </a:lnTo>
                    <a:lnTo>
                      <a:pt x="111" y="203"/>
                    </a:lnTo>
                    <a:lnTo>
                      <a:pt x="110" y="196"/>
                    </a:lnTo>
                    <a:lnTo>
                      <a:pt x="109" y="196"/>
                    </a:lnTo>
                    <a:lnTo>
                      <a:pt x="107" y="188"/>
                    </a:lnTo>
                    <a:lnTo>
                      <a:pt x="106" y="188"/>
                    </a:lnTo>
                    <a:lnTo>
                      <a:pt x="105" y="180"/>
                    </a:lnTo>
                    <a:lnTo>
                      <a:pt x="103" y="180"/>
                    </a:lnTo>
                    <a:lnTo>
                      <a:pt x="103" y="176"/>
                    </a:lnTo>
                    <a:lnTo>
                      <a:pt x="102" y="176"/>
                    </a:lnTo>
                    <a:lnTo>
                      <a:pt x="102" y="173"/>
                    </a:lnTo>
                    <a:lnTo>
                      <a:pt x="101" y="173"/>
                    </a:lnTo>
                    <a:lnTo>
                      <a:pt x="99" y="165"/>
                    </a:lnTo>
                    <a:lnTo>
                      <a:pt x="98" y="165"/>
                    </a:lnTo>
                    <a:lnTo>
                      <a:pt x="97" y="158"/>
                    </a:lnTo>
                    <a:lnTo>
                      <a:pt x="95" y="158"/>
                    </a:lnTo>
                    <a:lnTo>
                      <a:pt x="94" y="150"/>
                    </a:lnTo>
                    <a:lnTo>
                      <a:pt x="93" y="150"/>
                    </a:lnTo>
                    <a:lnTo>
                      <a:pt x="91" y="142"/>
                    </a:lnTo>
                    <a:lnTo>
                      <a:pt x="90" y="142"/>
                    </a:lnTo>
                    <a:lnTo>
                      <a:pt x="89" y="134"/>
                    </a:lnTo>
                    <a:lnTo>
                      <a:pt x="87" y="134"/>
                    </a:lnTo>
                    <a:lnTo>
                      <a:pt x="86" y="126"/>
                    </a:lnTo>
                    <a:lnTo>
                      <a:pt x="85" y="126"/>
                    </a:lnTo>
                    <a:lnTo>
                      <a:pt x="83" y="118"/>
                    </a:lnTo>
                    <a:lnTo>
                      <a:pt x="82" y="118"/>
                    </a:lnTo>
                    <a:lnTo>
                      <a:pt x="82" y="114"/>
                    </a:lnTo>
                    <a:lnTo>
                      <a:pt x="81" y="114"/>
                    </a:lnTo>
                    <a:lnTo>
                      <a:pt x="81" y="112"/>
                    </a:lnTo>
                    <a:lnTo>
                      <a:pt x="79" y="112"/>
                    </a:lnTo>
                    <a:lnTo>
                      <a:pt x="78" y="104"/>
                    </a:lnTo>
                    <a:lnTo>
                      <a:pt x="77" y="104"/>
                    </a:lnTo>
                    <a:lnTo>
                      <a:pt x="75" y="96"/>
                    </a:lnTo>
                    <a:lnTo>
                      <a:pt x="74" y="96"/>
                    </a:lnTo>
                    <a:lnTo>
                      <a:pt x="73" y="88"/>
                    </a:lnTo>
                    <a:lnTo>
                      <a:pt x="71" y="88"/>
                    </a:lnTo>
                    <a:lnTo>
                      <a:pt x="70" y="80"/>
                    </a:lnTo>
                    <a:lnTo>
                      <a:pt x="69" y="80"/>
                    </a:lnTo>
                    <a:lnTo>
                      <a:pt x="67" y="72"/>
                    </a:lnTo>
                    <a:lnTo>
                      <a:pt x="66" y="72"/>
                    </a:lnTo>
                    <a:lnTo>
                      <a:pt x="65" y="65"/>
                    </a:lnTo>
                    <a:lnTo>
                      <a:pt x="63" y="65"/>
                    </a:lnTo>
                    <a:lnTo>
                      <a:pt x="62" y="57"/>
                    </a:lnTo>
                    <a:lnTo>
                      <a:pt x="61" y="57"/>
                    </a:lnTo>
                    <a:lnTo>
                      <a:pt x="61" y="53"/>
                    </a:lnTo>
                    <a:lnTo>
                      <a:pt x="59" y="53"/>
                    </a:lnTo>
                    <a:lnTo>
                      <a:pt x="59" y="50"/>
                    </a:lnTo>
                    <a:lnTo>
                      <a:pt x="58" y="50"/>
                    </a:lnTo>
                    <a:lnTo>
                      <a:pt x="57" y="42"/>
                    </a:lnTo>
                    <a:lnTo>
                      <a:pt x="55" y="42"/>
                    </a:lnTo>
                    <a:lnTo>
                      <a:pt x="54" y="34"/>
                    </a:lnTo>
                    <a:lnTo>
                      <a:pt x="53" y="34"/>
                    </a:lnTo>
                    <a:lnTo>
                      <a:pt x="51" y="26"/>
                    </a:lnTo>
                    <a:lnTo>
                      <a:pt x="50" y="26"/>
                    </a:lnTo>
                    <a:lnTo>
                      <a:pt x="49" y="19"/>
                    </a:lnTo>
                    <a:lnTo>
                      <a:pt x="47" y="19"/>
                    </a:lnTo>
                    <a:lnTo>
                      <a:pt x="46" y="11"/>
                    </a:lnTo>
                    <a:lnTo>
                      <a:pt x="45" y="11"/>
                    </a:lnTo>
                    <a:lnTo>
                      <a:pt x="45" y="7"/>
                    </a:lnTo>
                    <a:lnTo>
                      <a:pt x="43" y="7"/>
                    </a:lnTo>
                    <a:lnTo>
                      <a:pt x="43" y="4"/>
                    </a:lnTo>
                    <a:lnTo>
                      <a:pt x="39" y="4"/>
                    </a:lnTo>
                    <a:lnTo>
                      <a:pt x="39" y="3"/>
                    </a:lnTo>
                    <a:lnTo>
                      <a:pt x="22" y="3"/>
                    </a:lnTo>
                    <a:lnTo>
                      <a:pt x="22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5" name="Freeform 2331"/>
              <p:cNvSpPr>
                <a:spLocks/>
              </p:cNvSpPr>
              <p:nvPr/>
            </p:nvSpPr>
            <p:spPr bwMode="auto">
              <a:xfrm>
                <a:off x="2470" y="3525"/>
                <a:ext cx="45" cy="88"/>
              </a:xfrm>
              <a:custGeom>
                <a:avLst/>
                <a:gdLst>
                  <a:gd name="T0" fmla="*/ 1 w 133"/>
                  <a:gd name="T1" fmla="*/ 2 h 264"/>
                  <a:gd name="T2" fmla="*/ 2 w 133"/>
                  <a:gd name="T3" fmla="*/ 7 h 264"/>
                  <a:gd name="T4" fmla="*/ 3 w 133"/>
                  <a:gd name="T5" fmla="*/ 8 h 264"/>
                  <a:gd name="T6" fmla="*/ 5 w 133"/>
                  <a:gd name="T7" fmla="*/ 13 h 264"/>
                  <a:gd name="T8" fmla="*/ 6 w 133"/>
                  <a:gd name="T9" fmla="*/ 16 h 264"/>
                  <a:gd name="T10" fmla="*/ 7 w 133"/>
                  <a:gd name="T11" fmla="*/ 21 h 264"/>
                  <a:gd name="T12" fmla="*/ 9 w 133"/>
                  <a:gd name="T13" fmla="*/ 24 h 264"/>
                  <a:gd name="T14" fmla="*/ 10 w 133"/>
                  <a:gd name="T15" fmla="*/ 29 h 264"/>
                  <a:gd name="T16" fmla="*/ 11 w 133"/>
                  <a:gd name="T17" fmla="*/ 30 h 264"/>
                  <a:gd name="T18" fmla="*/ 12 w 133"/>
                  <a:gd name="T19" fmla="*/ 34 h 264"/>
                  <a:gd name="T20" fmla="*/ 13 w 133"/>
                  <a:gd name="T21" fmla="*/ 36 h 264"/>
                  <a:gd name="T22" fmla="*/ 15 w 133"/>
                  <a:gd name="T23" fmla="*/ 42 h 264"/>
                  <a:gd name="T24" fmla="*/ 16 w 133"/>
                  <a:gd name="T25" fmla="*/ 44 h 264"/>
                  <a:gd name="T26" fmla="*/ 17 w 133"/>
                  <a:gd name="T27" fmla="*/ 49 h 264"/>
                  <a:gd name="T28" fmla="*/ 19 w 133"/>
                  <a:gd name="T29" fmla="*/ 52 h 264"/>
                  <a:gd name="T30" fmla="*/ 19 w 133"/>
                  <a:gd name="T31" fmla="*/ 54 h 264"/>
                  <a:gd name="T32" fmla="*/ 20 w 133"/>
                  <a:gd name="T33" fmla="*/ 57 h 264"/>
                  <a:gd name="T34" fmla="*/ 22 w 133"/>
                  <a:gd name="T35" fmla="*/ 62 h 264"/>
                  <a:gd name="T36" fmla="*/ 23 w 133"/>
                  <a:gd name="T37" fmla="*/ 65 h 264"/>
                  <a:gd name="T38" fmla="*/ 24 w 133"/>
                  <a:gd name="T39" fmla="*/ 70 h 264"/>
                  <a:gd name="T40" fmla="*/ 26 w 133"/>
                  <a:gd name="T41" fmla="*/ 73 h 264"/>
                  <a:gd name="T42" fmla="*/ 27 w 133"/>
                  <a:gd name="T43" fmla="*/ 78 h 264"/>
                  <a:gd name="T44" fmla="*/ 28 w 133"/>
                  <a:gd name="T45" fmla="*/ 79 h 264"/>
                  <a:gd name="T46" fmla="*/ 29 w 133"/>
                  <a:gd name="T47" fmla="*/ 84 h 264"/>
                  <a:gd name="T48" fmla="*/ 31 w 133"/>
                  <a:gd name="T49" fmla="*/ 87 h 264"/>
                  <a:gd name="T50" fmla="*/ 31 w 133"/>
                  <a:gd name="T51" fmla="*/ 87 h 264"/>
                  <a:gd name="T52" fmla="*/ 44 w 133"/>
                  <a:gd name="T53" fmla="*/ 86 h 264"/>
                  <a:gd name="T54" fmla="*/ 43 w 133"/>
                  <a:gd name="T55" fmla="*/ 80 h 264"/>
                  <a:gd name="T56" fmla="*/ 42 w 133"/>
                  <a:gd name="T57" fmla="*/ 79 h 264"/>
                  <a:gd name="T58" fmla="*/ 41 w 133"/>
                  <a:gd name="T59" fmla="*/ 76 h 264"/>
                  <a:gd name="T60" fmla="*/ 40 w 133"/>
                  <a:gd name="T61" fmla="*/ 73 h 264"/>
                  <a:gd name="T62" fmla="*/ 38 w 133"/>
                  <a:gd name="T63" fmla="*/ 68 h 264"/>
                  <a:gd name="T64" fmla="*/ 37 w 133"/>
                  <a:gd name="T65" fmla="*/ 65 h 264"/>
                  <a:gd name="T66" fmla="*/ 36 w 133"/>
                  <a:gd name="T67" fmla="*/ 62 h 264"/>
                  <a:gd name="T68" fmla="*/ 35 w 133"/>
                  <a:gd name="T69" fmla="*/ 59 h 264"/>
                  <a:gd name="T70" fmla="*/ 33 w 133"/>
                  <a:gd name="T71" fmla="*/ 54 h 264"/>
                  <a:gd name="T72" fmla="*/ 32 w 133"/>
                  <a:gd name="T73" fmla="*/ 51 h 264"/>
                  <a:gd name="T74" fmla="*/ 31 w 133"/>
                  <a:gd name="T75" fmla="*/ 46 h 264"/>
                  <a:gd name="T76" fmla="*/ 30 w 133"/>
                  <a:gd name="T77" fmla="*/ 45 h 264"/>
                  <a:gd name="T78" fmla="*/ 28 w 133"/>
                  <a:gd name="T79" fmla="*/ 40 h 264"/>
                  <a:gd name="T80" fmla="*/ 27 w 133"/>
                  <a:gd name="T81" fmla="*/ 37 h 264"/>
                  <a:gd name="T82" fmla="*/ 26 w 133"/>
                  <a:gd name="T83" fmla="*/ 32 h 264"/>
                  <a:gd name="T84" fmla="*/ 24 w 133"/>
                  <a:gd name="T85" fmla="*/ 29 h 264"/>
                  <a:gd name="T86" fmla="*/ 23 w 133"/>
                  <a:gd name="T87" fmla="*/ 26 h 264"/>
                  <a:gd name="T88" fmla="*/ 22 w 133"/>
                  <a:gd name="T89" fmla="*/ 23 h 264"/>
                  <a:gd name="T90" fmla="*/ 21 w 133"/>
                  <a:gd name="T91" fmla="*/ 18 h 264"/>
                  <a:gd name="T92" fmla="*/ 20 w 133"/>
                  <a:gd name="T93" fmla="*/ 15 h 264"/>
                  <a:gd name="T94" fmla="*/ 19 w 133"/>
                  <a:gd name="T95" fmla="*/ 12 h 264"/>
                  <a:gd name="T96" fmla="*/ 17 w 133"/>
                  <a:gd name="T97" fmla="*/ 9 h 264"/>
                  <a:gd name="T98" fmla="*/ 16 w 133"/>
                  <a:gd name="T99" fmla="*/ 4 h 264"/>
                  <a:gd name="T100" fmla="*/ 15 w 133"/>
                  <a:gd name="T101" fmla="*/ 1 h 264"/>
                  <a:gd name="T102" fmla="*/ 11 w 133"/>
                  <a:gd name="T103" fmla="*/ 0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3"/>
                  <a:gd name="T157" fmla="*/ 0 h 264"/>
                  <a:gd name="T158" fmla="*/ 133 w 133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3" h="264">
                    <a:moveTo>
                      <a:pt x="0" y="0"/>
                    </a:moveTo>
                    <a:lnTo>
                      <a:pt x="2" y="5"/>
                    </a:lnTo>
                    <a:lnTo>
                      <a:pt x="3" y="5"/>
                    </a:lnTo>
                    <a:lnTo>
                      <a:pt x="4" y="13"/>
                    </a:lnTo>
                    <a:lnTo>
                      <a:pt x="6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8" y="24"/>
                    </a:lnTo>
                    <a:lnTo>
                      <a:pt x="10" y="24"/>
                    </a:lnTo>
                    <a:lnTo>
                      <a:pt x="11" y="31"/>
                    </a:lnTo>
                    <a:lnTo>
                      <a:pt x="12" y="31"/>
                    </a:lnTo>
                    <a:lnTo>
                      <a:pt x="14" y="39"/>
                    </a:lnTo>
                    <a:lnTo>
                      <a:pt x="15" y="39"/>
                    </a:lnTo>
                    <a:lnTo>
                      <a:pt x="16" y="47"/>
                    </a:lnTo>
                    <a:lnTo>
                      <a:pt x="18" y="47"/>
                    </a:lnTo>
                    <a:lnTo>
                      <a:pt x="19" y="55"/>
                    </a:lnTo>
                    <a:lnTo>
                      <a:pt x="20" y="55"/>
                    </a:lnTo>
                    <a:lnTo>
                      <a:pt x="22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27" y="79"/>
                    </a:lnTo>
                    <a:lnTo>
                      <a:pt x="28" y="79"/>
                    </a:lnTo>
                    <a:lnTo>
                      <a:pt x="30" y="86"/>
                    </a:lnTo>
                    <a:lnTo>
                      <a:pt x="31" y="86"/>
                    </a:lnTo>
                    <a:lnTo>
                      <a:pt x="31" y="90"/>
                    </a:lnTo>
                    <a:lnTo>
                      <a:pt x="32" y="90"/>
                    </a:lnTo>
                    <a:lnTo>
                      <a:pt x="32" y="93"/>
                    </a:lnTo>
                    <a:lnTo>
                      <a:pt x="34" y="93"/>
                    </a:lnTo>
                    <a:lnTo>
                      <a:pt x="35" y="101"/>
                    </a:lnTo>
                    <a:lnTo>
                      <a:pt x="36" y="101"/>
                    </a:lnTo>
                    <a:lnTo>
                      <a:pt x="38" y="109"/>
                    </a:lnTo>
                    <a:lnTo>
                      <a:pt x="39" y="109"/>
                    </a:lnTo>
                    <a:lnTo>
                      <a:pt x="40" y="117"/>
                    </a:lnTo>
                    <a:lnTo>
                      <a:pt x="42" y="117"/>
                    </a:lnTo>
                    <a:lnTo>
                      <a:pt x="43" y="125"/>
                    </a:lnTo>
                    <a:lnTo>
                      <a:pt x="44" y="125"/>
                    </a:lnTo>
                    <a:lnTo>
                      <a:pt x="46" y="132"/>
                    </a:lnTo>
                    <a:lnTo>
                      <a:pt x="47" y="132"/>
                    </a:lnTo>
                    <a:lnTo>
                      <a:pt x="48" y="140"/>
                    </a:lnTo>
                    <a:lnTo>
                      <a:pt x="50" y="140"/>
                    </a:lnTo>
                    <a:lnTo>
                      <a:pt x="51" y="148"/>
                    </a:lnTo>
                    <a:lnTo>
                      <a:pt x="52" y="148"/>
                    </a:lnTo>
                    <a:lnTo>
                      <a:pt x="54" y="156"/>
                    </a:lnTo>
                    <a:lnTo>
                      <a:pt x="55" y="156"/>
                    </a:lnTo>
                    <a:lnTo>
                      <a:pt x="55" y="160"/>
                    </a:lnTo>
                    <a:lnTo>
                      <a:pt x="56" y="160"/>
                    </a:lnTo>
                    <a:lnTo>
                      <a:pt x="56" y="163"/>
                    </a:lnTo>
                    <a:lnTo>
                      <a:pt x="58" y="163"/>
                    </a:lnTo>
                    <a:lnTo>
                      <a:pt x="59" y="170"/>
                    </a:lnTo>
                    <a:lnTo>
                      <a:pt x="60" y="170"/>
                    </a:lnTo>
                    <a:lnTo>
                      <a:pt x="61" y="178"/>
                    </a:lnTo>
                    <a:lnTo>
                      <a:pt x="63" y="178"/>
                    </a:lnTo>
                    <a:lnTo>
                      <a:pt x="64" y="186"/>
                    </a:lnTo>
                    <a:lnTo>
                      <a:pt x="65" y="186"/>
                    </a:lnTo>
                    <a:lnTo>
                      <a:pt x="67" y="194"/>
                    </a:lnTo>
                    <a:lnTo>
                      <a:pt x="68" y="194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2" y="210"/>
                    </a:lnTo>
                    <a:lnTo>
                      <a:pt x="73" y="210"/>
                    </a:lnTo>
                    <a:lnTo>
                      <a:pt x="75" y="218"/>
                    </a:lnTo>
                    <a:lnTo>
                      <a:pt x="76" y="218"/>
                    </a:lnTo>
                    <a:lnTo>
                      <a:pt x="77" y="225"/>
                    </a:lnTo>
                    <a:lnTo>
                      <a:pt x="79" y="225"/>
                    </a:lnTo>
                    <a:lnTo>
                      <a:pt x="80" y="233"/>
                    </a:lnTo>
                    <a:lnTo>
                      <a:pt x="81" y="233"/>
                    </a:lnTo>
                    <a:lnTo>
                      <a:pt x="81" y="236"/>
                    </a:lnTo>
                    <a:lnTo>
                      <a:pt x="83" y="236"/>
                    </a:lnTo>
                    <a:lnTo>
                      <a:pt x="84" y="244"/>
                    </a:lnTo>
                    <a:lnTo>
                      <a:pt x="85" y="244"/>
                    </a:lnTo>
                    <a:lnTo>
                      <a:pt x="87" y="252"/>
                    </a:lnTo>
                    <a:lnTo>
                      <a:pt x="88" y="252"/>
                    </a:lnTo>
                    <a:lnTo>
                      <a:pt x="89" y="260"/>
                    </a:lnTo>
                    <a:lnTo>
                      <a:pt x="91" y="260"/>
                    </a:lnTo>
                    <a:lnTo>
                      <a:pt x="91" y="264"/>
                    </a:lnTo>
                    <a:lnTo>
                      <a:pt x="92" y="264"/>
                    </a:lnTo>
                    <a:lnTo>
                      <a:pt x="92" y="262"/>
                    </a:lnTo>
                    <a:lnTo>
                      <a:pt x="133" y="262"/>
                    </a:lnTo>
                    <a:lnTo>
                      <a:pt x="132" y="257"/>
                    </a:lnTo>
                    <a:lnTo>
                      <a:pt x="131" y="257"/>
                    </a:lnTo>
                    <a:lnTo>
                      <a:pt x="129" y="249"/>
                    </a:lnTo>
                    <a:lnTo>
                      <a:pt x="128" y="249"/>
                    </a:lnTo>
                    <a:lnTo>
                      <a:pt x="127" y="241"/>
                    </a:lnTo>
                    <a:lnTo>
                      <a:pt x="125" y="241"/>
                    </a:lnTo>
                    <a:lnTo>
                      <a:pt x="125" y="237"/>
                    </a:lnTo>
                    <a:lnTo>
                      <a:pt x="124" y="237"/>
                    </a:lnTo>
                    <a:lnTo>
                      <a:pt x="124" y="235"/>
                    </a:lnTo>
                    <a:lnTo>
                      <a:pt x="123" y="235"/>
                    </a:lnTo>
                    <a:lnTo>
                      <a:pt x="121" y="227"/>
                    </a:lnTo>
                    <a:lnTo>
                      <a:pt x="120" y="227"/>
                    </a:lnTo>
                    <a:lnTo>
                      <a:pt x="119" y="219"/>
                    </a:lnTo>
                    <a:lnTo>
                      <a:pt x="117" y="219"/>
                    </a:lnTo>
                    <a:lnTo>
                      <a:pt x="116" y="211"/>
                    </a:lnTo>
                    <a:lnTo>
                      <a:pt x="115" y="211"/>
                    </a:lnTo>
                    <a:lnTo>
                      <a:pt x="113" y="203"/>
                    </a:lnTo>
                    <a:lnTo>
                      <a:pt x="112" y="203"/>
                    </a:lnTo>
                    <a:lnTo>
                      <a:pt x="111" y="195"/>
                    </a:lnTo>
                    <a:lnTo>
                      <a:pt x="109" y="195"/>
                    </a:lnTo>
                    <a:lnTo>
                      <a:pt x="108" y="187"/>
                    </a:lnTo>
                    <a:lnTo>
                      <a:pt x="107" y="187"/>
                    </a:lnTo>
                    <a:lnTo>
                      <a:pt x="107" y="185"/>
                    </a:lnTo>
                    <a:lnTo>
                      <a:pt x="105" y="185"/>
                    </a:lnTo>
                    <a:lnTo>
                      <a:pt x="104" y="177"/>
                    </a:lnTo>
                    <a:lnTo>
                      <a:pt x="103" y="177"/>
                    </a:lnTo>
                    <a:lnTo>
                      <a:pt x="101" y="169"/>
                    </a:lnTo>
                    <a:lnTo>
                      <a:pt x="100" y="169"/>
                    </a:lnTo>
                    <a:lnTo>
                      <a:pt x="99" y="161"/>
                    </a:lnTo>
                    <a:lnTo>
                      <a:pt x="97" y="161"/>
                    </a:lnTo>
                    <a:lnTo>
                      <a:pt x="96" y="153"/>
                    </a:lnTo>
                    <a:lnTo>
                      <a:pt x="95" y="153"/>
                    </a:lnTo>
                    <a:lnTo>
                      <a:pt x="93" y="145"/>
                    </a:lnTo>
                    <a:lnTo>
                      <a:pt x="92" y="145"/>
                    </a:lnTo>
                    <a:lnTo>
                      <a:pt x="91" y="138"/>
                    </a:lnTo>
                    <a:lnTo>
                      <a:pt x="89" y="138"/>
                    </a:lnTo>
                    <a:lnTo>
                      <a:pt x="89" y="135"/>
                    </a:lnTo>
                    <a:lnTo>
                      <a:pt x="88" y="135"/>
                    </a:lnTo>
                    <a:lnTo>
                      <a:pt x="87" y="127"/>
                    </a:lnTo>
                    <a:lnTo>
                      <a:pt x="85" y="127"/>
                    </a:lnTo>
                    <a:lnTo>
                      <a:pt x="84" y="119"/>
                    </a:lnTo>
                    <a:lnTo>
                      <a:pt x="83" y="119"/>
                    </a:lnTo>
                    <a:lnTo>
                      <a:pt x="81" y="111"/>
                    </a:lnTo>
                    <a:lnTo>
                      <a:pt x="80" y="111"/>
                    </a:lnTo>
                    <a:lnTo>
                      <a:pt x="79" y="104"/>
                    </a:lnTo>
                    <a:lnTo>
                      <a:pt x="77" y="104"/>
                    </a:lnTo>
                    <a:lnTo>
                      <a:pt x="76" y="96"/>
                    </a:lnTo>
                    <a:lnTo>
                      <a:pt x="75" y="96"/>
                    </a:lnTo>
                    <a:lnTo>
                      <a:pt x="73" y="88"/>
                    </a:lnTo>
                    <a:lnTo>
                      <a:pt x="72" y="88"/>
                    </a:lnTo>
                    <a:lnTo>
                      <a:pt x="72" y="85"/>
                    </a:lnTo>
                    <a:lnTo>
                      <a:pt x="71" y="85"/>
                    </a:lnTo>
                    <a:lnTo>
                      <a:pt x="69" y="77"/>
                    </a:lnTo>
                    <a:lnTo>
                      <a:pt x="68" y="77"/>
                    </a:lnTo>
                    <a:lnTo>
                      <a:pt x="67" y="69"/>
                    </a:lnTo>
                    <a:lnTo>
                      <a:pt x="65" y="69"/>
                    </a:lnTo>
                    <a:lnTo>
                      <a:pt x="64" y="62"/>
                    </a:lnTo>
                    <a:lnTo>
                      <a:pt x="63" y="62"/>
                    </a:lnTo>
                    <a:lnTo>
                      <a:pt x="61" y="54"/>
                    </a:lnTo>
                    <a:lnTo>
                      <a:pt x="60" y="54"/>
                    </a:lnTo>
                    <a:lnTo>
                      <a:pt x="59" y="46"/>
                    </a:lnTo>
                    <a:lnTo>
                      <a:pt x="58" y="46"/>
                    </a:lnTo>
                    <a:lnTo>
                      <a:pt x="56" y="38"/>
                    </a:lnTo>
                    <a:lnTo>
                      <a:pt x="55" y="38"/>
                    </a:lnTo>
                    <a:lnTo>
                      <a:pt x="55" y="35"/>
                    </a:lnTo>
                    <a:lnTo>
                      <a:pt x="54" y="35"/>
                    </a:lnTo>
                    <a:lnTo>
                      <a:pt x="52" y="27"/>
                    </a:lnTo>
                    <a:lnTo>
                      <a:pt x="51" y="27"/>
                    </a:lnTo>
                    <a:lnTo>
                      <a:pt x="50" y="20"/>
                    </a:lnTo>
                    <a:lnTo>
                      <a:pt x="48" y="20"/>
                    </a:lnTo>
                    <a:lnTo>
                      <a:pt x="47" y="12"/>
                    </a:lnTo>
                    <a:lnTo>
                      <a:pt x="46" y="12"/>
                    </a:lnTo>
                    <a:lnTo>
                      <a:pt x="44" y="4"/>
                    </a:lnTo>
                    <a:lnTo>
                      <a:pt x="43" y="4"/>
                    </a:lnTo>
                    <a:lnTo>
                      <a:pt x="43" y="1"/>
                    </a:lnTo>
                    <a:lnTo>
                      <a:pt x="32" y="1"/>
                    </a:lnTo>
                    <a:lnTo>
                      <a:pt x="3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6" name="Freeform 2332"/>
              <p:cNvSpPr>
                <a:spLocks/>
              </p:cNvSpPr>
              <p:nvPr/>
            </p:nvSpPr>
            <p:spPr bwMode="auto">
              <a:xfrm>
                <a:off x="2457" y="3525"/>
                <a:ext cx="44" cy="88"/>
              </a:xfrm>
              <a:custGeom>
                <a:avLst/>
                <a:gdLst>
                  <a:gd name="T0" fmla="*/ 0 w 133"/>
                  <a:gd name="T1" fmla="*/ 1 h 264"/>
                  <a:gd name="T2" fmla="*/ 1 w 133"/>
                  <a:gd name="T3" fmla="*/ 4 h 264"/>
                  <a:gd name="T4" fmla="*/ 3 w 133"/>
                  <a:gd name="T5" fmla="*/ 7 h 264"/>
                  <a:gd name="T6" fmla="*/ 4 w 133"/>
                  <a:gd name="T7" fmla="*/ 12 h 264"/>
                  <a:gd name="T8" fmla="*/ 5 w 133"/>
                  <a:gd name="T9" fmla="*/ 15 h 264"/>
                  <a:gd name="T10" fmla="*/ 7 w 133"/>
                  <a:gd name="T11" fmla="*/ 20 h 264"/>
                  <a:gd name="T12" fmla="*/ 8 w 133"/>
                  <a:gd name="T13" fmla="*/ 21 h 264"/>
                  <a:gd name="T14" fmla="*/ 9 w 133"/>
                  <a:gd name="T15" fmla="*/ 26 h 264"/>
                  <a:gd name="T16" fmla="*/ 10 w 133"/>
                  <a:gd name="T17" fmla="*/ 29 h 264"/>
                  <a:gd name="T18" fmla="*/ 12 w 133"/>
                  <a:gd name="T19" fmla="*/ 34 h 264"/>
                  <a:gd name="T20" fmla="*/ 13 w 133"/>
                  <a:gd name="T21" fmla="*/ 37 h 264"/>
                  <a:gd name="T22" fmla="*/ 14 w 133"/>
                  <a:gd name="T23" fmla="*/ 40 h 264"/>
                  <a:gd name="T24" fmla="*/ 15 w 133"/>
                  <a:gd name="T25" fmla="*/ 43 h 264"/>
                  <a:gd name="T26" fmla="*/ 16 w 133"/>
                  <a:gd name="T27" fmla="*/ 48 h 264"/>
                  <a:gd name="T28" fmla="*/ 18 w 133"/>
                  <a:gd name="T29" fmla="*/ 51 h 264"/>
                  <a:gd name="T30" fmla="*/ 19 w 133"/>
                  <a:gd name="T31" fmla="*/ 54 h 264"/>
                  <a:gd name="T32" fmla="*/ 20 w 133"/>
                  <a:gd name="T33" fmla="*/ 57 h 264"/>
                  <a:gd name="T34" fmla="*/ 21 w 133"/>
                  <a:gd name="T35" fmla="*/ 62 h 264"/>
                  <a:gd name="T36" fmla="*/ 22 w 133"/>
                  <a:gd name="T37" fmla="*/ 65 h 264"/>
                  <a:gd name="T38" fmla="*/ 24 w 133"/>
                  <a:gd name="T39" fmla="*/ 70 h 264"/>
                  <a:gd name="T40" fmla="*/ 25 w 133"/>
                  <a:gd name="T41" fmla="*/ 71 h 264"/>
                  <a:gd name="T42" fmla="*/ 26 w 133"/>
                  <a:gd name="T43" fmla="*/ 76 h 264"/>
                  <a:gd name="T44" fmla="*/ 27 w 133"/>
                  <a:gd name="T45" fmla="*/ 79 h 264"/>
                  <a:gd name="T46" fmla="*/ 29 w 133"/>
                  <a:gd name="T47" fmla="*/ 84 h 264"/>
                  <a:gd name="T48" fmla="*/ 30 w 133"/>
                  <a:gd name="T49" fmla="*/ 87 h 264"/>
                  <a:gd name="T50" fmla="*/ 30 w 133"/>
                  <a:gd name="T51" fmla="*/ 88 h 264"/>
                  <a:gd name="T52" fmla="*/ 43 w 133"/>
                  <a:gd name="T53" fmla="*/ 85 h 264"/>
                  <a:gd name="T54" fmla="*/ 42 w 133"/>
                  <a:gd name="T55" fmla="*/ 80 h 264"/>
                  <a:gd name="T56" fmla="*/ 41 w 133"/>
                  <a:gd name="T57" fmla="*/ 79 h 264"/>
                  <a:gd name="T58" fmla="*/ 40 w 133"/>
                  <a:gd name="T59" fmla="*/ 75 h 264"/>
                  <a:gd name="T60" fmla="*/ 39 w 133"/>
                  <a:gd name="T61" fmla="*/ 73 h 264"/>
                  <a:gd name="T62" fmla="*/ 37 w 133"/>
                  <a:gd name="T63" fmla="*/ 67 h 264"/>
                  <a:gd name="T64" fmla="*/ 36 w 133"/>
                  <a:gd name="T65" fmla="*/ 65 h 264"/>
                  <a:gd name="T66" fmla="*/ 35 w 133"/>
                  <a:gd name="T67" fmla="*/ 59 h 264"/>
                  <a:gd name="T68" fmla="*/ 33 w 133"/>
                  <a:gd name="T69" fmla="*/ 57 h 264"/>
                  <a:gd name="T70" fmla="*/ 33 w 133"/>
                  <a:gd name="T71" fmla="*/ 53 h 264"/>
                  <a:gd name="T72" fmla="*/ 31 w 133"/>
                  <a:gd name="T73" fmla="*/ 51 h 264"/>
                  <a:gd name="T74" fmla="*/ 30 w 133"/>
                  <a:gd name="T75" fmla="*/ 45 h 264"/>
                  <a:gd name="T76" fmla="*/ 29 w 133"/>
                  <a:gd name="T77" fmla="*/ 43 h 264"/>
                  <a:gd name="T78" fmla="*/ 27 w 133"/>
                  <a:gd name="T79" fmla="*/ 38 h 264"/>
                  <a:gd name="T80" fmla="*/ 26 w 133"/>
                  <a:gd name="T81" fmla="*/ 35 h 264"/>
                  <a:gd name="T82" fmla="*/ 25 w 133"/>
                  <a:gd name="T83" fmla="*/ 31 h 264"/>
                  <a:gd name="T84" fmla="*/ 24 w 133"/>
                  <a:gd name="T85" fmla="*/ 30 h 264"/>
                  <a:gd name="T86" fmla="*/ 23 w 133"/>
                  <a:gd name="T87" fmla="*/ 25 h 264"/>
                  <a:gd name="T88" fmla="*/ 22 w 133"/>
                  <a:gd name="T89" fmla="*/ 22 h 264"/>
                  <a:gd name="T90" fmla="*/ 20 w 133"/>
                  <a:gd name="T91" fmla="*/ 17 h 264"/>
                  <a:gd name="T92" fmla="*/ 19 w 133"/>
                  <a:gd name="T93" fmla="*/ 14 h 264"/>
                  <a:gd name="T94" fmla="*/ 18 w 133"/>
                  <a:gd name="T95" fmla="*/ 9 h 264"/>
                  <a:gd name="T96" fmla="*/ 17 w 133"/>
                  <a:gd name="T97" fmla="*/ 8 h 264"/>
                  <a:gd name="T98" fmla="*/ 16 w 133"/>
                  <a:gd name="T99" fmla="*/ 4 h 264"/>
                  <a:gd name="T100" fmla="*/ 15 w 133"/>
                  <a:gd name="T101" fmla="*/ 2 h 264"/>
                  <a:gd name="T102" fmla="*/ 14 w 133"/>
                  <a:gd name="T103" fmla="*/ 0 h 26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3"/>
                  <a:gd name="T157" fmla="*/ 0 h 264"/>
                  <a:gd name="T158" fmla="*/ 133 w 133"/>
                  <a:gd name="T159" fmla="*/ 264 h 26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3" h="264">
                    <a:moveTo>
                      <a:pt x="0" y="0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3" y="10"/>
                    </a:lnTo>
                    <a:lnTo>
                      <a:pt x="4" y="10"/>
                    </a:lnTo>
                    <a:lnTo>
                      <a:pt x="4" y="13"/>
                    </a:lnTo>
                    <a:lnTo>
                      <a:pt x="5" y="13"/>
                    </a:lnTo>
                    <a:lnTo>
                      <a:pt x="7" y="21"/>
                    </a:lnTo>
                    <a:lnTo>
                      <a:pt x="8" y="21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2" y="37"/>
                    </a:lnTo>
                    <a:lnTo>
                      <a:pt x="13" y="37"/>
                    </a:lnTo>
                    <a:lnTo>
                      <a:pt x="15" y="45"/>
                    </a:lnTo>
                    <a:lnTo>
                      <a:pt x="16" y="45"/>
                    </a:lnTo>
                    <a:lnTo>
                      <a:pt x="17" y="52"/>
                    </a:lnTo>
                    <a:lnTo>
                      <a:pt x="19" y="52"/>
                    </a:lnTo>
                    <a:lnTo>
                      <a:pt x="20" y="60"/>
                    </a:lnTo>
                    <a:lnTo>
                      <a:pt x="21" y="60"/>
                    </a:lnTo>
                    <a:lnTo>
                      <a:pt x="21" y="63"/>
                    </a:lnTo>
                    <a:lnTo>
                      <a:pt x="23" y="63"/>
                    </a:lnTo>
                    <a:lnTo>
                      <a:pt x="24" y="71"/>
                    </a:lnTo>
                    <a:lnTo>
                      <a:pt x="25" y="71"/>
                    </a:lnTo>
                    <a:lnTo>
                      <a:pt x="27" y="79"/>
                    </a:lnTo>
                    <a:lnTo>
                      <a:pt x="28" y="79"/>
                    </a:lnTo>
                    <a:lnTo>
                      <a:pt x="29" y="86"/>
                    </a:lnTo>
                    <a:lnTo>
                      <a:pt x="31" y="86"/>
                    </a:lnTo>
                    <a:lnTo>
                      <a:pt x="32" y="94"/>
                    </a:lnTo>
                    <a:lnTo>
                      <a:pt x="33" y="94"/>
                    </a:lnTo>
                    <a:lnTo>
                      <a:pt x="35" y="102"/>
                    </a:lnTo>
                    <a:lnTo>
                      <a:pt x="36" y="102"/>
                    </a:lnTo>
                    <a:lnTo>
                      <a:pt x="37" y="110"/>
                    </a:lnTo>
                    <a:lnTo>
                      <a:pt x="39" y="110"/>
                    </a:lnTo>
                    <a:lnTo>
                      <a:pt x="39" y="113"/>
                    </a:lnTo>
                    <a:lnTo>
                      <a:pt x="40" y="113"/>
                    </a:lnTo>
                    <a:lnTo>
                      <a:pt x="41" y="121"/>
                    </a:lnTo>
                    <a:lnTo>
                      <a:pt x="43" y="121"/>
                    </a:lnTo>
                    <a:lnTo>
                      <a:pt x="44" y="128"/>
                    </a:lnTo>
                    <a:lnTo>
                      <a:pt x="45" y="128"/>
                    </a:lnTo>
                    <a:lnTo>
                      <a:pt x="47" y="136"/>
                    </a:lnTo>
                    <a:lnTo>
                      <a:pt x="48" y="136"/>
                    </a:lnTo>
                    <a:lnTo>
                      <a:pt x="49" y="144"/>
                    </a:lnTo>
                    <a:lnTo>
                      <a:pt x="51" y="144"/>
                    </a:lnTo>
                    <a:lnTo>
                      <a:pt x="52" y="152"/>
                    </a:lnTo>
                    <a:lnTo>
                      <a:pt x="53" y="152"/>
                    </a:lnTo>
                    <a:lnTo>
                      <a:pt x="55" y="160"/>
                    </a:lnTo>
                    <a:lnTo>
                      <a:pt x="56" y="160"/>
                    </a:lnTo>
                    <a:lnTo>
                      <a:pt x="56" y="163"/>
                    </a:lnTo>
                    <a:lnTo>
                      <a:pt x="57" y="163"/>
                    </a:lnTo>
                    <a:lnTo>
                      <a:pt x="59" y="170"/>
                    </a:lnTo>
                    <a:lnTo>
                      <a:pt x="60" y="170"/>
                    </a:lnTo>
                    <a:lnTo>
                      <a:pt x="61" y="178"/>
                    </a:lnTo>
                    <a:lnTo>
                      <a:pt x="63" y="178"/>
                    </a:lnTo>
                    <a:lnTo>
                      <a:pt x="64" y="186"/>
                    </a:lnTo>
                    <a:lnTo>
                      <a:pt x="65" y="186"/>
                    </a:lnTo>
                    <a:lnTo>
                      <a:pt x="67" y="194"/>
                    </a:lnTo>
                    <a:lnTo>
                      <a:pt x="68" y="194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2" y="210"/>
                    </a:lnTo>
                    <a:lnTo>
                      <a:pt x="73" y="210"/>
                    </a:lnTo>
                    <a:lnTo>
                      <a:pt x="73" y="212"/>
                    </a:lnTo>
                    <a:lnTo>
                      <a:pt x="75" y="212"/>
                    </a:lnTo>
                    <a:lnTo>
                      <a:pt x="76" y="220"/>
                    </a:lnTo>
                    <a:lnTo>
                      <a:pt x="77" y="220"/>
                    </a:lnTo>
                    <a:lnTo>
                      <a:pt x="79" y="228"/>
                    </a:lnTo>
                    <a:lnTo>
                      <a:pt x="80" y="228"/>
                    </a:lnTo>
                    <a:lnTo>
                      <a:pt x="81" y="236"/>
                    </a:lnTo>
                    <a:lnTo>
                      <a:pt x="83" y="236"/>
                    </a:lnTo>
                    <a:lnTo>
                      <a:pt x="84" y="244"/>
                    </a:lnTo>
                    <a:lnTo>
                      <a:pt x="85" y="244"/>
                    </a:lnTo>
                    <a:lnTo>
                      <a:pt x="87" y="252"/>
                    </a:lnTo>
                    <a:lnTo>
                      <a:pt x="88" y="252"/>
                    </a:lnTo>
                    <a:lnTo>
                      <a:pt x="89" y="260"/>
                    </a:lnTo>
                    <a:lnTo>
                      <a:pt x="91" y="260"/>
                    </a:lnTo>
                    <a:lnTo>
                      <a:pt x="91" y="262"/>
                    </a:lnTo>
                    <a:lnTo>
                      <a:pt x="92" y="262"/>
                    </a:lnTo>
                    <a:lnTo>
                      <a:pt x="92" y="264"/>
                    </a:lnTo>
                    <a:lnTo>
                      <a:pt x="133" y="264"/>
                    </a:lnTo>
                    <a:lnTo>
                      <a:pt x="132" y="256"/>
                    </a:lnTo>
                    <a:lnTo>
                      <a:pt x="130" y="256"/>
                    </a:lnTo>
                    <a:lnTo>
                      <a:pt x="129" y="248"/>
                    </a:lnTo>
                    <a:lnTo>
                      <a:pt x="128" y="248"/>
                    </a:lnTo>
                    <a:lnTo>
                      <a:pt x="126" y="240"/>
                    </a:lnTo>
                    <a:lnTo>
                      <a:pt x="125" y="240"/>
                    </a:lnTo>
                    <a:lnTo>
                      <a:pt x="125" y="236"/>
                    </a:lnTo>
                    <a:lnTo>
                      <a:pt x="124" y="236"/>
                    </a:lnTo>
                    <a:lnTo>
                      <a:pt x="124" y="233"/>
                    </a:lnTo>
                    <a:lnTo>
                      <a:pt x="122" y="233"/>
                    </a:lnTo>
                    <a:lnTo>
                      <a:pt x="121" y="225"/>
                    </a:lnTo>
                    <a:lnTo>
                      <a:pt x="120" y="225"/>
                    </a:lnTo>
                    <a:lnTo>
                      <a:pt x="118" y="218"/>
                    </a:lnTo>
                    <a:lnTo>
                      <a:pt x="117" y="218"/>
                    </a:lnTo>
                    <a:lnTo>
                      <a:pt x="116" y="210"/>
                    </a:lnTo>
                    <a:lnTo>
                      <a:pt x="114" y="210"/>
                    </a:lnTo>
                    <a:lnTo>
                      <a:pt x="113" y="202"/>
                    </a:lnTo>
                    <a:lnTo>
                      <a:pt x="112" y="202"/>
                    </a:lnTo>
                    <a:lnTo>
                      <a:pt x="110" y="194"/>
                    </a:lnTo>
                    <a:lnTo>
                      <a:pt x="109" y="194"/>
                    </a:lnTo>
                    <a:lnTo>
                      <a:pt x="108" y="186"/>
                    </a:lnTo>
                    <a:lnTo>
                      <a:pt x="106" y="186"/>
                    </a:lnTo>
                    <a:lnTo>
                      <a:pt x="105" y="178"/>
                    </a:lnTo>
                    <a:lnTo>
                      <a:pt x="104" y="178"/>
                    </a:lnTo>
                    <a:lnTo>
                      <a:pt x="102" y="170"/>
                    </a:lnTo>
                    <a:lnTo>
                      <a:pt x="101" y="170"/>
                    </a:lnTo>
                    <a:lnTo>
                      <a:pt x="100" y="163"/>
                    </a:lnTo>
                    <a:lnTo>
                      <a:pt x="99" y="163"/>
                    </a:lnTo>
                    <a:lnTo>
                      <a:pt x="99" y="160"/>
                    </a:lnTo>
                    <a:lnTo>
                      <a:pt x="97" y="160"/>
                    </a:lnTo>
                    <a:lnTo>
                      <a:pt x="96" y="152"/>
                    </a:lnTo>
                    <a:lnTo>
                      <a:pt x="95" y="152"/>
                    </a:lnTo>
                    <a:lnTo>
                      <a:pt x="93" y="144"/>
                    </a:lnTo>
                    <a:lnTo>
                      <a:pt x="92" y="144"/>
                    </a:lnTo>
                    <a:lnTo>
                      <a:pt x="91" y="136"/>
                    </a:lnTo>
                    <a:lnTo>
                      <a:pt x="89" y="136"/>
                    </a:lnTo>
                    <a:lnTo>
                      <a:pt x="88" y="128"/>
                    </a:lnTo>
                    <a:lnTo>
                      <a:pt x="87" y="128"/>
                    </a:lnTo>
                    <a:lnTo>
                      <a:pt x="85" y="121"/>
                    </a:lnTo>
                    <a:lnTo>
                      <a:pt x="84" y="121"/>
                    </a:lnTo>
                    <a:lnTo>
                      <a:pt x="83" y="113"/>
                    </a:lnTo>
                    <a:lnTo>
                      <a:pt x="81" y="113"/>
                    </a:lnTo>
                    <a:lnTo>
                      <a:pt x="80" y="105"/>
                    </a:lnTo>
                    <a:lnTo>
                      <a:pt x="79" y="105"/>
                    </a:lnTo>
                    <a:lnTo>
                      <a:pt x="77" y="97"/>
                    </a:lnTo>
                    <a:lnTo>
                      <a:pt x="76" y="97"/>
                    </a:lnTo>
                    <a:lnTo>
                      <a:pt x="76" y="93"/>
                    </a:lnTo>
                    <a:lnTo>
                      <a:pt x="75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2" y="83"/>
                    </a:lnTo>
                    <a:lnTo>
                      <a:pt x="71" y="83"/>
                    </a:lnTo>
                    <a:lnTo>
                      <a:pt x="69" y="75"/>
                    </a:lnTo>
                    <a:lnTo>
                      <a:pt x="68" y="75"/>
                    </a:lnTo>
                    <a:lnTo>
                      <a:pt x="67" y="67"/>
                    </a:lnTo>
                    <a:lnTo>
                      <a:pt x="65" y="67"/>
                    </a:lnTo>
                    <a:lnTo>
                      <a:pt x="64" y="59"/>
                    </a:lnTo>
                    <a:lnTo>
                      <a:pt x="63" y="59"/>
                    </a:lnTo>
                    <a:lnTo>
                      <a:pt x="61" y="51"/>
                    </a:lnTo>
                    <a:lnTo>
                      <a:pt x="60" y="51"/>
                    </a:lnTo>
                    <a:lnTo>
                      <a:pt x="59" y="43"/>
                    </a:lnTo>
                    <a:lnTo>
                      <a:pt x="57" y="43"/>
                    </a:lnTo>
                    <a:lnTo>
                      <a:pt x="56" y="35"/>
                    </a:lnTo>
                    <a:lnTo>
                      <a:pt x="55" y="35"/>
                    </a:lnTo>
                    <a:lnTo>
                      <a:pt x="53" y="27"/>
                    </a:lnTo>
                    <a:lnTo>
                      <a:pt x="52" y="27"/>
                    </a:lnTo>
                    <a:lnTo>
                      <a:pt x="52" y="24"/>
                    </a:lnTo>
                    <a:lnTo>
                      <a:pt x="51" y="24"/>
                    </a:lnTo>
                    <a:lnTo>
                      <a:pt x="51" y="21"/>
                    </a:lnTo>
                    <a:lnTo>
                      <a:pt x="49" y="21"/>
                    </a:lnTo>
                    <a:lnTo>
                      <a:pt x="48" y="13"/>
                    </a:lnTo>
                    <a:lnTo>
                      <a:pt x="47" y="13"/>
                    </a:lnTo>
                    <a:lnTo>
                      <a:pt x="45" y="5"/>
                    </a:lnTo>
                    <a:lnTo>
                      <a:pt x="44" y="5"/>
                    </a:lnTo>
                    <a:lnTo>
                      <a:pt x="44" y="1"/>
                    </a:lnTo>
                    <a:lnTo>
                      <a:pt x="43" y="1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7" name="Freeform 2333"/>
              <p:cNvSpPr>
                <a:spLocks/>
              </p:cNvSpPr>
              <p:nvPr/>
            </p:nvSpPr>
            <p:spPr bwMode="auto">
              <a:xfrm>
                <a:off x="2443" y="3525"/>
                <a:ext cx="45" cy="88"/>
              </a:xfrm>
              <a:custGeom>
                <a:avLst/>
                <a:gdLst>
                  <a:gd name="T0" fmla="*/ 0 w 133"/>
                  <a:gd name="T1" fmla="*/ 0 h 264"/>
                  <a:gd name="T2" fmla="*/ 1 w 133"/>
                  <a:gd name="T3" fmla="*/ 5 h 264"/>
                  <a:gd name="T4" fmla="*/ 3 w 133"/>
                  <a:gd name="T5" fmla="*/ 7 h 264"/>
                  <a:gd name="T6" fmla="*/ 4 w 133"/>
                  <a:gd name="T7" fmla="*/ 13 h 264"/>
                  <a:gd name="T8" fmla="*/ 5 w 133"/>
                  <a:gd name="T9" fmla="*/ 15 h 264"/>
                  <a:gd name="T10" fmla="*/ 6 w 133"/>
                  <a:gd name="T11" fmla="*/ 19 h 264"/>
                  <a:gd name="T12" fmla="*/ 8 w 133"/>
                  <a:gd name="T13" fmla="*/ 21 h 264"/>
                  <a:gd name="T14" fmla="*/ 9 w 133"/>
                  <a:gd name="T15" fmla="*/ 27 h 264"/>
                  <a:gd name="T16" fmla="*/ 10 w 133"/>
                  <a:gd name="T17" fmla="*/ 29 h 264"/>
                  <a:gd name="T18" fmla="*/ 12 w 133"/>
                  <a:gd name="T19" fmla="*/ 35 h 264"/>
                  <a:gd name="T20" fmla="*/ 13 w 133"/>
                  <a:gd name="T21" fmla="*/ 37 h 264"/>
                  <a:gd name="T22" fmla="*/ 14 w 133"/>
                  <a:gd name="T23" fmla="*/ 39 h 264"/>
                  <a:gd name="T24" fmla="*/ 15 w 133"/>
                  <a:gd name="T25" fmla="*/ 42 h 264"/>
                  <a:gd name="T26" fmla="*/ 16 w 133"/>
                  <a:gd name="T27" fmla="*/ 47 h 264"/>
                  <a:gd name="T28" fmla="*/ 18 w 133"/>
                  <a:gd name="T29" fmla="*/ 50 h 264"/>
                  <a:gd name="T30" fmla="*/ 19 w 133"/>
                  <a:gd name="T31" fmla="*/ 55 h 264"/>
                  <a:gd name="T32" fmla="*/ 20 w 133"/>
                  <a:gd name="T33" fmla="*/ 58 h 264"/>
                  <a:gd name="T34" fmla="*/ 21 w 133"/>
                  <a:gd name="T35" fmla="*/ 62 h 264"/>
                  <a:gd name="T36" fmla="*/ 22 w 133"/>
                  <a:gd name="T37" fmla="*/ 62 h 264"/>
                  <a:gd name="T38" fmla="*/ 23 w 133"/>
                  <a:gd name="T39" fmla="*/ 68 h 264"/>
                  <a:gd name="T40" fmla="*/ 25 w 133"/>
                  <a:gd name="T41" fmla="*/ 70 h 264"/>
                  <a:gd name="T42" fmla="*/ 26 w 133"/>
                  <a:gd name="T43" fmla="*/ 76 h 264"/>
                  <a:gd name="T44" fmla="*/ 27 w 133"/>
                  <a:gd name="T45" fmla="*/ 78 h 264"/>
                  <a:gd name="T46" fmla="*/ 29 w 133"/>
                  <a:gd name="T47" fmla="*/ 83 h 264"/>
                  <a:gd name="T48" fmla="*/ 30 w 133"/>
                  <a:gd name="T49" fmla="*/ 85 h 264"/>
                  <a:gd name="T50" fmla="*/ 31 w 133"/>
                  <a:gd name="T51" fmla="*/ 86 h 264"/>
                  <a:gd name="T52" fmla="*/ 38 w 133"/>
                  <a:gd name="T53" fmla="*/ 87 h 264"/>
                  <a:gd name="T54" fmla="*/ 42 w 133"/>
                  <a:gd name="T55" fmla="*/ 88 h 264"/>
                  <a:gd name="T56" fmla="*/ 44 w 133"/>
                  <a:gd name="T57" fmla="*/ 85 h 264"/>
                  <a:gd name="T58" fmla="*/ 43 w 133"/>
                  <a:gd name="T59" fmla="*/ 83 h 264"/>
                  <a:gd name="T60" fmla="*/ 42 w 133"/>
                  <a:gd name="T61" fmla="*/ 77 h 264"/>
                  <a:gd name="T62" fmla="*/ 40 w 133"/>
                  <a:gd name="T63" fmla="*/ 75 h 264"/>
                  <a:gd name="T64" fmla="*/ 39 w 133"/>
                  <a:gd name="T65" fmla="*/ 71 h 264"/>
                  <a:gd name="T66" fmla="*/ 38 w 133"/>
                  <a:gd name="T67" fmla="*/ 70 h 264"/>
                  <a:gd name="T68" fmla="*/ 37 w 133"/>
                  <a:gd name="T69" fmla="*/ 65 h 264"/>
                  <a:gd name="T70" fmla="*/ 36 w 133"/>
                  <a:gd name="T71" fmla="*/ 62 h 264"/>
                  <a:gd name="T72" fmla="*/ 34 w 133"/>
                  <a:gd name="T73" fmla="*/ 57 h 264"/>
                  <a:gd name="T74" fmla="*/ 33 w 133"/>
                  <a:gd name="T75" fmla="*/ 54 h 264"/>
                  <a:gd name="T76" fmla="*/ 32 w 133"/>
                  <a:gd name="T77" fmla="*/ 51 h 264"/>
                  <a:gd name="T78" fmla="*/ 31 w 133"/>
                  <a:gd name="T79" fmla="*/ 48 h 264"/>
                  <a:gd name="T80" fmla="*/ 29 w 133"/>
                  <a:gd name="T81" fmla="*/ 43 h 264"/>
                  <a:gd name="T82" fmla="*/ 28 w 133"/>
                  <a:gd name="T83" fmla="*/ 40 h 264"/>
                  <a:gd name="T84" fmla="*/ 27 w 133"/>
                  <a:gd name="T85" fmla="*/ 37 h 264"/>
                  <a:gd name="T86" fmla="*/ 26 w 133"/>
                  <a:gd name="T87" fmla="*/ 34 h 264"/>
                  <a:gd name="T88" fmla="*/ 24 w 133"/>
                  <a:gd name="T89" fmla="*/ 29 h 264"/>
                  <a:gd name="T90" fmla="*/ 23 w 133"/>
                  <a:gd name="T91" fmla="*/ 26 h 264"/>
                  <a:gd name="T92" fmla="*/ 22 w 133"/>
                  <a:gd name="T93" fmla="*/ 21 h 264"/>
                  <a:gd name="T94" fmla="*/ 21 w 133"/>
                  <a:gd name="T95" fmla="*/ 20 h 264"/>
                  <a:gd name="T96" fmla="*/ 19 w 133"/>
                  <a:gd name="T97" fmla="*/ 15 h 264"/>
                  <a:gd name="T98" fmla="*/ 18 w 133"/>
                  <a:gd name="T99" fmla="*/ 12 h 264"/>
                  <a:gd name="T100" fmla="*/ 17 w 133"/>
                  <a:gd name="T101" fmla="*/ 7 h 264"/>
                  <a:gd name="T102" fmla="*/ 15 w 133"/>
                  <a:gd name="T103" fmla="*/ 4 h 264"/>
                  <a:gd name="T104" fmla="*/ 15 w 133"/>
                  <a:gd name="T105" fmla="*/ 1 h 264"/>
                  <a:gd name="T106" fmla="*/ 5 w 133"/>
                  <a:gd name="T107" fmla="*/ 0 h 26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33"/>
                  <a:gd name="T163" fmla="*/ 0 h 264"/>
                  <a:gd name="T164" fmla="*/ 133 w 133"/>
                  <a:gd name="T165" fmla="*/ 264 h 26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33" h="264">
                    <a:moveTo>
                      <a:pt x="16" y="0"/>
                    </a:moveTo>
                    <a:lnTo>
                      <a:pt x="16" y="1"/>
                    </a:lnTo>
                    <a:lnTo>
                      <a:pt x="0" y="1"/>
                    </a:lnTo>
                    <a:lnTo>
                      <a:pt x="1" y="7"/>
                    </a:lnTo>
                    <a:lnTo>
                      <a:pt x="3" y="7"/>
                    </a:lnTo>
                    <a:lnTo>
                      <a:pt x="4" y="14"/>
                    </a:lnTo>
                    <a:lnTo>
                      <a:pt x="5" y="14"/>
                    </a:lnTo>
                    <a:lnTo>
                      <a:pt x="7" y="22"/>
                    </a:lnTo>
                    <a:lnTo>
                      <a:pt x="8" y="22"/>
                    </a:lnTo>
                    <a:lnTo>
                      <a:pt x="9" y="30"/>
                    </a:lnTo>
                    <a:lnTo>
                      <a:pt x="11" y="30"/>
                    </a:lnTo>
                    <a:lnTo>
                      <a:pt x="12" y="38"/>
                    </a:lnTo>
                    <a:lnTo>
                      <a:pt x="13" y="38"/>
                    </a:lnTo>
                    <a:lnTo>
                      <a:pt x="15" y="46"/>
                    </a:lnTo>
                    <a:lnTo>
                      <a:pt x="16" y="46"/>
                    </a:lnTo>
                    <a:lnTo>
                      <a:pt x="16" y="48"/>
                    </a:lnTo>
                    <a:lnTo>
                      <a:pt x="17" y="48"/>
                    </a:lnTo>
                    <a:lnTo>
                      <a:pt x="19" y="56"/>
                    </a:lnTo>
                    <a:lnTo>
                      <a:pt x="20" y="56"/>
                    </a:lnTo>
                    <a:lnTo>
                      <a:pt x="21" y="64"/>
                    </a:lnTo>
                    <a:lnTo>
                      <a:pt x="23" y="64"/>
                    </a:lnTo>
                    <a:lnTo>
                      <a:pt x="24" y="72"/>
                    </a:lnTo>
                    <a:lnTo>
                      <a:pt x="25" y="72"/>
                    </a:lnTo>
                    <a:lnTo>
                      <a:pt x="27" y="80"/>
                    </a:lnTo>
                    <a:lnTo>
                      <a:pt x="28" y="80"/>
                    </a:lnTo>
                    <a:lnTo>
                      <a:pt x="29" y="88"/>
                    </a:lnTo>
                    <a:lnTo>
                      <a:pt x="31" y="88"/>
                    </a:lnTo>
                    <a:lnTo>
                      <a:pt x="32" y="96"/>
                    </a:lnTo>
                    <a:lnTo>
                      <a:pt x="33" y="96"/>
                    </a:lnTo>
                    <a:lnTo>
                      <a:pt x="35" y="104"/>
                    </a:lnTo>
                    <a:lnTo>
                      <a:pt x="36" y="104"/>
                    </a:lnTo>
                    <a:lnTo>
                      <a:pt x="37" y="111"/>
                    </a:lnTo>
                    <a:lnTo>
                      <a:pt x="39" y="111"/>
                    </a:lnTo>
                    <a:lnTo>
                      <a:pt x="39" y="115"/>
                    </a:lnTo>
                    <a:lnTo>
                      <a:pt x="40" y="115"/>
                    </a:lnTo>
                    <a:lnTo>
                      <a:pt x="40" y="118"/>
                    </a:lnTo>
                    <a:lnTo>
                      <a:pt x="41" y="118"/>
                    </a:lnTo>
                    <a:lnTo>
                      <a:pt x="43" y="126"/>
                    </a:lnTo>
                    <a:lnTo>
                      <a:pt x="44" y="126"/>
                    </a:lnTo>
                    <a:lnTo>
                      <a:pt x="45" y="134"/>
                    </a:lnTo>
                    <a:lnTo>
                      <a:pt x="47" y="134"/>
                    </a:lnTo>
                    <a:lnTo>
                      <a:pt x="48" y="142"/>
                    </a:lnTo>
                    <a:lnTo>
                      <a:pt x="49" y="142"/>
                    </a:lnTo>
                    <a:lnTo>
                      <a:pt x="51" y="149"/>
                    </a:lnTo>
                    <a:lnTo>
                      <a:pt x="52" y="149"/>
                    </a:lnTo>
                    <a:lnTo>
                      <a:pt x="53" y="157"/>
                    </a:lnTo>
                    <a:lnTo>
                      <a:pt x="55" y="157"/>
                    </a:lnTo>
                    <a:lnTo>
                      <a:pt x="56" y="165"/>
                    </a:lnTo>
                    <a:lnTo>
                      <a:pt x="57" y="165"/>
                    </a:lnTo>
                    <a:lnTo>
                      <a:pt x="59" y="173"/>
                    </a:lnTo>
                    <a:lnTo>
                      <a:pt x="60" y="173"/>
                    </a:lnTo>
                    <a:lnTo>
                      <a:pt x="61" y="181"/>
                    </a:lnTo>
                    <a:lnTo>
                      <a:pt x="63" y="181"/>
                    </a:lnTo>
                    <a:lnTo>
                      <a:pt x="63" y="185"/>
                    </a:lnTo>
                    <a:lnTo>
                      <a:pt x="64" y="185"/>
                    </a:lnTo>
                    <a:lnTo>
                      <a:pt x="64" y="187"/>
                    </a:lnTo>
                    <a:lnTo>
                      <a:pt x="65" y="187"/>
                    </a:lnTo>
                    <a:lnTo>
                      <a:pt x="67" y="195"/>
                    </a:lnTo>
                    <a:lnTo>
                      <a:pt x="68" y="195"/>
                    </a:lnTo>
                    <a:lnTo>
                      <a:pt x="69" y="203"/>
                    </a:lnTo>
                    <a:lnTo>
                      <a:pt x="71" y="203"/>
                    </a:lnTo>
                    <a:lnTo>
                      <a:pt x="72" y="211"/>
                    </a:lnTo>
                    <a:lnTo>
                      <a:pt x="73" y="211"/>
                    </a:lnTo>
                    <a:lnTo>
                      <a:pt x="75" y="219"/>
                    </a:lnTo>
                    <a:lnTo>
                      <a:pt x="76" y="219"/>
                    </a:lnTo>
                    <a:lnTo>
                      <a:pt x="77" y="227"/>
                    </a:lnTo>
                    <a:lnTo>
                      <a:pt x="79" y="227"/>
                    </a:lnTo>
                    <a:lnTo>
                      <a:pt x="80" y="235"/>
                    </a:lnTo>
                    <a:lnTo>
                      <a:pt x="81" y="235"/>
                    </a:lnTo>
                    <a:lnTo>
                      <a:pt x="83" y="243"/>
                    </a:lnTo>
                    <a:lnTo>
                      <a:pt x="84" y="243"/>
                    </a:lnTo>
                    <a:lnTo>
                      <a:pt x="85" y="250"/>
                    </a:lnTo>
                    <a:lnTo>
                      <a:pt x="87" y="250"/>
                    </a:lnTo>
                    <a:lnTo>
                      <a:pt x="87" y="254"/>
                    </a:lnTo>
                    <a:lnTo>
                      <a:pt x="88" y="254"/>
                    </a:lnTo>
                    <a:lnTo>
                      <a:pt x="88" y="256"/>
                    </a:lnTo>
                    <a:lnTo>
                      <a:pt x="93" y="256"/>
                    </a:lnTo>
                    <a:lnTo>
                      <a:pt x="93" y="257"/>
                    </a:lnTo>
                    <a:lnTo>
                      <a:pt x="105" y="258"/>
                    </a:lnTo>
                    <a:lnTo>
                      <a:pt x="105" y="260"/>
                    </a:lnTo>
                    <a:lnTo>
                      <a:pt x="112" y="260"/>
                    </a:lnTo>
                    <a:lnTo>
                      <a:pt x="112" y="261"/>
                    </a:lnTo>
                    <a:lnTo>
                      <a:pt x="124" y="262"/>
                    </a:lnTo>
                    <a:lnTo>
                      <a:pt x="124" y="264"/>
                    </a:lnTo>
                    <a:lnTo>
                      <a:pt x="133" y="264"/>
                    </a:lnTo>
                    <a:lnTo>
                      <a:pt x="131" y="258"/>
                    </a:lnTo>
                    <a:lnTo>
                      <a:pt x="131" y="256"/>
                    </a:lnTo>
                    <a:lnTo>
                      <a:pt x="129" y="256"/>
                    </a:lnTo>
                    <a:lnTo>
                      <a:pt x="128" y="248"/>
                    </a:lnTo>
                    <a:lnTo>
                      <a:pt x="127" y="248"/>
                    </a:lnTo>
                    <a:lnTo>
                      <a:pt x="125" y="240"/>
                    </a:lnTo>
                    <a:lnTo>
                      <a:pt x="124" y="240"/>
                    </a:lnTo>
                    <a:lnTo>
                      <a:pt x="123" y="232"/>
                    </a:lnTo>
                    <a:lnTo>
                      <a:pt x="121" y="232"/>
                    </a:lnTo>
                    <a:lnTo>
                      <a:pt x="120" y="224"/>
                    </a:lnTo>
                    <a:lnTo>
                      <a:pt x="119" y="224"/>
                    </a:lnTo>
                    <a:lnTo>
                      <a:pt x="117" y="216"/>
                    </a:lnTo>
                    <a:lnTo>
                      <a:pt x="116" y="216"/>
                    </a:lnTo>
                    <a:lnTo>
                      <a:pt x="116" y="212"/>
                    </a:lnTo>
                    <a:lnTo>
                      <a:pt x="115" y="212"/>
                    </a:lnTo>
                    <a:lnTo>
                      <a:pt x="115" y="210"/>
                    </a:lnTo>
                    <a:lnTo>
                      <a:pt x="113" y="210"/>
                    </a:lnTo>
                    <a:lnTo>
                      <a:pt x="112" y="202"/>
                    </a:lnTo>
                    <a:lnTo>
                      <a:pt x="111" y="202"/>
                    </a:lnTo>
                    <a:lnTo>
                      <a:pt x="109" y="194"/>
                    </a:lnTo>
                    <a:lnTo>
                      <a:pt x="108" y="194"/>
                    </a:lnTo>
                    <a:lnTo>
                      <a:pt x="107" y="186"/>
                    </a:lnTo>
                    <a:lnTo>
                      <a:pt x="105" y="186"/>
                    </a:lnTo>
                    <a:lnTo>
                      <a:pt x="104" y="178"/>
                    </a:lnTo>
                    <a:lnTo>
                      <a:pt x="103" y="178"/>
                    </a:lnTo>
                    <a:lnTo>
                      <a:pt x="101" y="170"/>
                    </a:lnTo>
                    <a:lnTo>
                      <a:pt x="100" y="170"/>
                    </a:lnTo>
                    <a:lnTo>
                      <a:pt x="99" y="163"/>
                    </a:lnTo>
                    <a:lnTo>
                      <a:pt x="97" y="163"/>
                    </a:lnTo>
                    <a:lnTo>
                      <a:pt x="97" y="160"/>
                    </a:lnTo>
                    <a:lnTo>
                      <a:pt x="96" y="160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44"/>
                    </a:lnTo>
                    <a:lnTo>
                      <a:pt x="91" y="144"/>
                    </a:lnTo>
                    <a:lnTo>
                      <a:pt x="89" y="136"/>
                    </a:lnTo>
                    <a:lnTo>
                      <a:pt x="88" y="136"/>
                    </a:lnTo>
                    <a:lnTo>
                      <a:pt x="87" y="128"/>
                    </a:lnTo>
                    <a:lnTo>
                      <a:pt x="85" y="128"/>
                    </a:lnTo>
                    <a:lnTo>
                      <a:pt x="84" y="121"/>
                    </a:lnTo>
                    <a:lnTo>
                      <a:pt x="83" y="121"/>
                    </a:lnTo>
                    <a:lnTo>
                      <a:pt x="81" y="113"/>
                    </a:lnTo>
                    <a:lnTo>
                      <a:pt x="80" y="113"/>
                    </a:lnTo>
                    <a:lnTo>
                      <a:pt x="80" y="110"/>
                    </a:lnTo>
                    <a:lnTo>
                      <a:pt x="79" y="110"/>
                    </a:lnTo>
                    <a:lnTo>
                      <a:pt x="77" y="102"/>
                    </a:lnTo>
                    <a:lnTo>
                      <a:pt x="76" y="102"/>
                    </a:lnTo>
                    <a:lnTo>
                      <a:pt x="75" y="94"/>
                    </a:lnTo>
                    <a:lnTo>
                      <a:pt x="73" y="94"/>
                    </a:lnTo>
                    <a:lnTo>
                      <a:pt x="72" y="86"/>
                    </a:lnTo>
                    <a:lnTo>
                      <a:pt x="71" y="86"/>
                    </a:lnTo>
                    <a:lnTo>
                      <a:pt x="69" y="79"/>
                    </a:lnTo>
                    <a:lnTo>
                      <a:pt x="68" y="79"/>
                    </a:lnTo>
                    <a:lnTo>
                      <a:pt x="67" y="71"/>
                    </a:lnTo>
                    <a:lnTo>
                      <a:pt x="65" y="71"/>
                    </a:lnTo>
                    <a:lnTo>
                      <a:pt x="64" y="63"/>
                    </a:lnTo>
                    <a:lnTo>
                      <a:pt x="63" y="63"/>
                    </a:lnTo>
                    <a:lnTo>
                      <a:pt x="63" y="60"/>
                    </a:lnTo>
                    <a:lnTo>
                      <a:pt x="61" y="60"/>
                    </a:lnTo>
                    <a:lnTo>
                      <a:pt x="60" y="52"/>
                    </a:lnTo>
                    <a:lnTo>
                      <a:pt x="59" y="52"/>
                    </a:lnTo>
                    <a:lnTo>
                      <a:pt x="57" y="45"/>
                    </a:lnTo>
                    <a:lnTo>
                      <a:pt x="56" y="45"/>
                    </a:lnTo>
                    <a:lnTo>
                      <a:pt x="55" y="37"/>
                    </a:lnTo>
                    <a:lnTo>
                      <a:pt x="53" y="37"/>
                    </a:lnTo>
                    <a:lnTo>
                      <a:pt x="52" y="29"/>
                    </a:lnTo>
                    <a:lnTo>
                      <a:pt x="51" y="29"/>
                    </a:lnTo>
                    <a:lnTo>
                      <a:pt x="49" y="21"/>
                    </a:lnTo>
                    <a:lnTo>
                      <a:pt x="48" y="21"/>
                    </a:lnTo>
                    <a:lnTo>
                      <a:pt x="47" y="13"/>
                    </a:lnTo>
                    <a:lnTo>
                      <a:pt x="45" y="13"/>
                    </a:lnTo>
                    <a:lnTo>
                      <a:pt x="45" y="10"/>
                    </a:lnTo>
                    <a:lnTo>
                      <a:pt x="44" y="10"/>
                    </a:lnTo>
                    <a:lnTo>
                      <a:pt x="43" y="3"/>
                    </a:lnTo>
                    <a:lnTo>
                      <a:pt x="41" y="3"/>
                    </a:lnTo>
                    <a:lnTo>
                      <a:pt x="41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8" name="Freeform 2334"/>
              <p:cNvSpPr>
                <a:spLocks/>
              </p:cNvSpPr>
              <p:nvPr/>
            </p:nvSpPr>
            <p:spPr bwMode="auto">
              <a:xfrm>
                <a:off x="2430" y="3526"/>
                <a:ext cx="43" cy="85"/>
              </a:xfrm>
              <a:custGeom>
                <a:avLst/>
                <a:gdLst>
                  <a:gd name="T0" fmla="*/ 5 w 129"/>
                  <a:gd name="T1" fmla="*/ 1 h 255"/>
                  <a:gd name="T2" fmla="*/ 2 w 129"/>
                  <a:gd name="T3" fmla="*/ 1 h 255"/>
                  <a:gd name="T4" fmla="*/ 1 w 129"/>
                  <a:gd name="T5" fmla="*/ 3 h 255"/>
                  <a:gd name="T6" fmla="*/ 2 w 129"/>
                  <a:gd name="T7" fmla="*/ 8 h 255"/>
                  <a:gd name="T8" fmla="*/ 4 w 129"/>
                  <a:gd name="T9" fmla="*/ 11 h 255"/>
                  <a:gd name="T10" fmla="*/ 4 w 129"/>
                  <a:gd name="T11" fmla="*/ 15 h 255"/>
                  <a:gd name="T12" fmla="*/ 6 w 129"/>
                  <a:gd name="T13" fmla="*/ 17 h 255"/>
                  <a:gd name="T14" fmla="*/ 7 w 129"/>
                  <a:gd name="T15" fmla="*/ 22 h 255"/>
                  <a:gd name="T16" fmla="*/ 8 w 129"/>
                  <a:gd name="T17" fmla="*/ 25 h 255"/>
                  <a:gd name="T18" fmla="*/ 9 w 129"/>
                  <a:gd name="T19" fmla="*/ 28 h 255"/>
                  <a:gd name="T20" fmla="*/ 11 w 129"/>
                  <a:gd name="T21" fmla="*/ 31 h 255"/>
                  <a:gd name="T22" fmla="*/ 12 w 129"/>
                  <a:gd name="T23" fmla="*/ 36 h 255"/>
                  <a:gd name="T24" fmla="*/ 13 w 129"/>
                  <a:gd name="T25" fmla="*/ 39 h 255"/>
                  <a:gd name="T26" fmla="*/ 15 w 129"/>
                  <a:gd name="T27" fmla="*/ 44 h 255"/>
                  <a:gd name="T28" fmla="*/ 16 w 129"/>
                  <a:gd name="T29" fmla="*/ 45 h 255"/>
                  <a:gd name="T30" fmla="*/ 17 w 129"/>
                  <a:gd name="T31" fmla="*/ 50 h 255"/>
                  <a:gd name="T32" fmla="*/ 18 w 129"/>
                  <a:gd name="T33" fmla="*/ 53 h 255"/>
                  <a:gd name="T34" fmla="*/ 20 w 129"/>
                  <a:gd name="T35" fmla="*/ 58 h 255"/>
                  <a:gd name="T36" fmla="*/ 21 w 129"/>
                  <a:gd name="T37" fmla="*/ 61 h 255"/>
                  <a:gd name="T38" fmla="*/ 22 w 129"/>
                  <a:gd name="T39" fmla="*/ 64 h 255"/>
                  <a:gd name="T40" fmla="*/ 23 w 129"/>
                  <a:gd name="T41" fmla="*/ 67 h 255"/>
                  <a:gd name="T42" fmla="*/ 24 w 129"/>
                  <a:gd name="T43" fmla="*/ 72 h 255"/>
                  <a:gd name="T44" fmla="*/ 26 w 129"/>
                  <a:gd name="T45" fmla="*/ 75 h 255"/>
                  <a:gd name="T46" fmla="*/ 27 w 129"/>
                  <a:gd name="T47" fmla="*/ 78 h 255"/>
                  <a:gd name="T48" fmla="*/ 28 w 129"/>
                  <a:gd name="T49" fmla="*/ 81 h 255"/>
                  <a:gd name="T50" fmla="*/ 32 w 129"/>
                  <a:gd name="T51" fmla="*/ 83 h 255"/>
                  <a:gd name="T52" fmla="*/ 38 w 129"/>
                  <a:gd name="T53" fmla="*/ 84 h 255"/>
                  <a:gd name="T54" fmla="*/ 40 w 129"/>
                  <a:gd name="T55" fmla="*/ 84 h 255"/>
                  <a:gd name="T56" fmla="*/ 43 w 129"/>
                  <a:gd name="T57" fmla="*/ 85 h 255"/>
                  <a:gd name="T58" fmla="*/ 42 w 129"/>
                  <a:gd name="T59" fmla="*/ 81 h 255"/>
                  <a:gd name="T60" fmla="*/ 40 w 129"/>
                  <a:gd name="T61" fmla="*/ 78 h 255"/>
                  <a:gd name="T62" fmla="*/ 39 w 129"/>
                  <a:gd name="T63" fmla="*/ 73 h 255"/>
                  <a:gd name="T64" fmla="*/ 38 w 129"/>
                  <a:gd name="T65" fmla="*/ 70 h 255"/>
                  <a:gd name="T66" fmla="*/ 36 w 129"/>
                  <a:gd name="T67" fmla="*/ 65 h 255"/>
                  <a:gd name="T68" fmla="*/ 35 w 129"/>
                  <a:gd name="T69" fmla="*/ 62 h 255"/>
                  <a:gd name="T70" fmla="*/ 34 w 129"/>
                  <a:gd name="T71" fmla="*/ 59 h 255"/>
                  <a:gd name="T72" fmla="*/ 33 w 129"/>
                  <a:gd name="T73" fmla="*/ 56 h 255"/>
                  <a:gd name="T74" fmla="*/ 32 w 129"/>
                  <a:gd name="T75" fmla="*/ 51 h 255"/>
                  <a:gd name="T76" fmla="*/ 30 w 129"/>
                  <a:gd name="T77" fmla="*/ 48 h 255"/>
                  <a:gd name="T78" fmla="*/ 29 w 129"/>
                  <a:gd name="T79" fmla="*/ 43 h 255"/>
                  <a:gd name="T80" fmla="*/ 28 w 129"/>
                  <a:gd name="T81" fmla="*/ 40 h 255"/>
                  <a:gd name="T82" fmla="*/ 27 w 129"/>
                  <a:gd name="T83" fmla="*/ 38 h 255"/>
                  <a:gd name="T84" fmla="*/ 26 w 129"/>
                  <a:gd name="T85" fmla="*/ 35 h 255"/>
                  <a:gd name="T86" fmla="*/ 24 w 129"/>
                  <a:gd name="T87" fmla="*/ 30 h 255"/>
                  <a:gd name="T88" fmla="*/ 23 w 129"/>
                  <a:gd name="T89" fmla="*/ 28 h 255"/>
                  <a:gd name="T90" fmla="*/ 22 w 129"/>
                  <a:gd name="T91" fmla="*/ 22 h 255"/>
                  <a:gd name="T92" fmla="*/ 20 w 129"/>
                  <a:gd name="T93" fmla="*/ 20 h 255"/>
                  <a:gd name="T94" fmla="*/ 20 w 129"/>
                  <a:gd name="T95" fmla="*/ 16 h 255"/>
                  <a:gd name="T96" fmla="*/ 19 w 129"/>
                  <a:gd name="T97" fmla="*/ 15 h 255"/>
                  <a:gd name="T98" fmla="*/ 17 w 129"/>
                  <a:gd name="T99" fmla="*/ 10 h 255"/>
                  <a:gd name="T100" fmla="*/ 16 w 129"/>
                  <a:gd name="T101" fmla="*/ 7 h 255"/>
                  <a:gd name="T102" fmla="*/ 15 w 129"/>
                  <a:gd name="T103" fmla="*/ 2 h 255"/>
                  <a:gd name="T104" fmla="*/ 14 w 129"/>
                  <a:gd name="T105" fmla="*/ 1 h 25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29"/>
                  <a:gd name="T160" fmla="*/ 0 h 255"/>
                  <a:gd name="T161" fmla="*/ 129 w 129"/>
                  <a:gd name="T162" fmla="*/ 255 h 25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29" h="255">
                    <a:moveTo>
                      <a:pt x="39" y="0"/>
                    </a:moveTo>
                    <a:lnTo>
                      <a:pt x="39" y="2"/>
                    </a:lnTo>
                    <a:lnTo>
                      <a:pt x="15" y="2"/>
                    </a:lnTo>
                    <a:lnTo>
                      <a:pt x="15" y="3"/>
                    </a:lnTo>
                    <a:lnTo>
                      <a:pt x="7" y="3"/>
                    </a:lnTo>
                    <a:lnTo>
                      <a:pt x="7" y="4"/>
                    </a:lnTo>
                    <a:lnTo>
                      <a:pt x="0" y="4"/>
                    </a:lnTo>
                    <a:lnTo>
                      <a:pt x="2" y="9"/>
                    </a:lnTo>
                    <a:lnTo>
                      <a:pt x="3" y="9"/>
                    </a:lnTo>
                    <a:lnTo>
                      <a:pt x="4" y="17"/>
                    </a:lnTo>
                    <a:lnTo>
                      <a:pt x="5" y="17"/>
                    </a:lnTo>
                    <a:lnTo>
                      <a:pt x="7" y="25"/>
                    </a:lnTo>
                    <a:lnTo>
                      <a:pt x="8" y="25"/>
                    </a:lnTo>
                    <a:lnTo>
                      <a:pt x="9" y="33"/>
                    </a:lnTo>
                    <a:lnTo>
                      <a:pt x="11" y="33"/>
                    </a:lnTo>
                    <a:lnTo>
                      <a:pt x="11" y="36"/>
                    </a:lnTo>
                    <a:lnTo>
                      <a:pt x="12" y="36"/>
                    </a:lnTo>
                    <a:lnTo>
                      <a:pt x="13" y="44"/>
                    </a:lnTo>
                    <a:lnTo>
                      <a:pt x="15" y="44"/>
                    </a:lnTo>
                    <a:lnTo>
                      <a:pt x="16" y="51"/>
                    </a:lnTo>
                    <a:lnTo>
                      <a:pt x="17" y="51"/>
                    </a:lnTo>
                    <a:lnTo>
                      <a:pt x="19" y="59"/>
                    </a:lnTo>
                    <a:lnTo>
                      <a:pt x="20" y="59"/>
                    </a:lnTo>
                    <a:lnTo>
                      <a:pt x="21" y="67"/>
                    </a:lnTo>
                    <a:lnTo>
                      <a:pt x="23" y="67"/>
                    </a:lnTo>
                    <a:lnTo>
                      <a:pt x="24" y="75"/>
                    </a:lnTo>
                    <a:lnTo>
                      <a:pt x="25" y="75"/>
                    </a:lnTo>
                    <a:lnTo>
                      <a:pt x="27" y="83"/>
                    </a:lnTo>
                    <a:lnTo>
                      <a:pt x="28" y="83"/>
                    </a:lnTo>
                    <a:lnTo>
                      <a:pt x="28" y="85"/>
                    </a:lnTo>
                    <a:lnTo>
                      <a:pt x="29" y="85"/>
                    </a:lnTo>
                    <a:lnTo>
                      <a:pt x="31" y="93"/>
                    </a:lnTo>
                    <a:lnTo>
                      <a:pt x="32" y="93"/>
                    </a:lnTo>
                    <a:lnTo>
                      <a:pt x="33" y="101"/>
                    </a:lnTo>
                    <a:lnTo>
                      <a:pt x="35" y="101"/>
                    </a:lnTo>
                    <a:lnTo>
                      <a:pt x="36" y="109"/>
                    </a:lnTo>
                    <a:lnTo>
                      <a:pt x="37" y="109"/>
                    </a:lnTo>
                    <a:lnTo>
                      <a:pt x="39" y="117"/>
                    </a:lnTo>
                    <a:lnTo>
                      <a:pt x="40" y="117"/>
                    </a:lnTo>
                    <a:lnTo>
                      <a:pt x="41" y="125"/>
                    </a:lnTo>
                    <a:lnTo>
                      <a:pt x="43" y="125"/>
                    </a:lnTo>
                    <a:lnTo>
                      <a:pt x="44" y="133"/>
                    </a:lnTo>
                    <a:lnTo>
                      <a:pt x="45" y="133"/>
                    </a:lnTo>
                    <a:lnTo>
                      <a:pt x="45" y="135"/>
                    </a:lnTo>
                    <a:lnTo>
                      <a:pt x="47" y="135"/>
                    </a:lnTo>
                    <a:lnTo>
                      <a:pt x="48" y="143"/>
                    </a:lnTo>
                    <a:lnTo>
                      <a:pt x="49" y="143"/>
                    </a:lnTo>
                    <a:lnTo>
                      <a:pt x="51" y="151"/>
                    </a:lnTo>
                    <a:lnTo>
                      <a:pt x="52" y="151"/>
                    </a:lnTo>
                    <a:lnTo>
                      <a:pt x="53" y="159"/>
                    </a:lnTo>
                    <a:lnTo>
                      <a:pt x="55" y="159"/>
                    </a:lnTo>
                    <a:lnTo>
                      <a:pt x="56" y="167"/>
                    </a:lnTo>
                    <a:lnTo>
                      <a:pt x="57" y="167"/>
                    </a:lnTo>
                    <a:lnTo>
                      <a:pt x="59" y="175"/>
                    </a:lnTo>
                    <a:lnTo>
                      <a:pt x="60" y="175"/>
                    </a:lnTo>
                    <a:lnTo>
                      <a:pt x="61" y="183"/>
                    </a:lnTo>
                    <a:lnTo>
                      <a:pt x="63" y="183"/>
                    </a:lnTo>
                    <a:lnTo>
                      <a:pt x="63" y="185"/>
                    </a:lnTo>
                    <a:lnTo>
                      <a:pt x="64" y="185"/>
                    </a:lnTo>
                    <a:lnTo>
                      <a:pt x="65" y="193"/>
                    </a:lnTo>
                    <a:lnTo>
                      <a:pt x="67" y="193"/>
                    </a:lnTo>
                    <a:lnTo>
                      <a:pt x="68" y="201"/>
                    </a:lnTo>
                    <a:lnTo>
                      <a:pt x="69" y="201"/>
                    </a:lnTo>
                    <a:lnTo>
                      <a:pt x="71" y="209"/>
                    </a:lnTo>
                    <a:lnTo>
                      <a:pt x="72" y="209"/>
                    </a:lnTo>
                    <a:lnTo>
                      <a:pt x="73" y="217"/>
                    </a:lnTo>
                    <a:lnTo>
                      <a:pt x="75" y="217"/>
                    </a:lnTo>
                    <a:lnTo>
                      <a:pt x="76" y="224"/>
                    </a:lnTo>
                    <a:lnTo>
                      <a:pt x="77" y="224"/>
                    </a:lnTo>
                    <a:lnTo>
                      <a:pt x="79" y="232"/>
                    </a:lnTo>
                    <a:lnTo>
                      <a:pt x="80" y="232"/>
                    </a:lnTo>
                    <a:lnTo>
                      <a:pt x="80" y="235"/>
                    </a:lnTo>
                    <a:lnTo>
                      <a:pt x="81" y="235"/>
                    </a:lnTo>
                    <a:lnTo>
                      <a:pt x="83" y="243"/>
                    </a:lnTo>
                    <a:lnTo>
                      <a:pt x="84" y="243"/>
                    </a:lnTo>
                    <a:lnTo>
                      <a:pt x="84" y="245"/>
                    </a:lnTo>
                    <a:lnTo>
                      <a:pt x="96" y="247"/>
                    </a:lnTo>
                    <a:lnTo>
                      <a:pt x="96" y="248"/>
                    </a:lnTo>
                    <a:lnTo>
                      <a:pt x="103" y="248"/>
                    </a:lnTo>
                    <a:lnTo>
                      <a:pt x="103" y="249"/>
                    </a:lnTo>
                    <a:lnTo>
                      <a:pt x="115" y="251"/>
                    </a:lnTo>
                    <a:lnTo>
                      <a:pt x="115" y="252"/>
                    </a:lnTo>
                    <a:lnTo>
                      <a:pt x="121" y="252"/>
                    </a:lnTo>
                    <a:lnTo>
                      <a:pt x="121" y="253"/>
                    </a:lnTo>
                    <a:lnTo>
                      <a:pt x="127" y="253"/>
                    </a:lnTo>
                    <a:lnTo>
                      <a:pt x="127" y="255"/>
                    </a:lnTo>
                    <a:lnTo>
                      <a:pt x="129" y="255"/>
                    </a:lnTo>
                    <a:lnTo>
                      <a:pt x="128" y="249"/>
                    </a:lnTo>
                    <a:lnTo>
                      <a:pt x="127" y="249"/>
                    </a:lnTo>
                    <a:lnTo>
                      <a:pt x="125" y="242"/>
                    </a:lnTo>
                    <a:lnTo>
                      <a:pt x="124" y="242"/>
                    </a:lnTo>
                    <a:lnTo>
                      <a:pt x="123" y="234"/>
                    </a:lnTo>
                    <a:lnTo>
                      <a:pt x="121" y="234"/>
                    </a:lnTo>
                    <a:lnTo>
                      <a:pt x="120" y="226"/>
                    </a:lnTo>
                    <a:lnTo>
                      <a:pt x="119" y="226"/>
                    </a:lnTo>
                    <a:lnTo>
                      <a:pt x="117" y="218"/>
                    </a:lnTo>
                    <a:lnTo>
                      <a:pt x="116" y="218"/>
                    </a:lnTo>
                    <a:lnTo>
                      <a:pt x="115" y="210"/>
                    </a:lnTo>
                    <a:lnTo>
                      <a:pt x="113" y="210"/>
                    </a:lnTo>
                    <a:lnTo>
                      <a:pt x="112" y="202"/>
                    </a:lnTo>
                    <a:lnTo>
                      <a:pt x="111" y="202"/>
                    </a:lnTo>
                    <a:lnTo>
                      <a:pt x="109" y="194"/>
                    </a:lnTo>
                    <a:lnTo>
                      <a:pt x="108" y="194"/>
                    </a:lnTo>
                    <a:lnTo>
                      <a:pt x="107" y="186"/>
                    </a:lnTo>
                    <a:lnTo>
                      <a:pt x="105" y="186"/>
                    </a:lnTo>
                    <a:lnTo>
                      <a:pt x="105" y="184"/>
                    </a:lnTo>
                    <a:lnTo>
                      <a:pt x="104" y="184"/>
                    </a:lnTo>
                    <a:lnTo>
                      <a:pt x="103" y="176"/>
                    </a:lnTo>
                    <a:lnTo>
                      <a:pt x="101" y="176"/>
                    </a:lnTo>
                    <a:lnTo>
                      <a:pt x="100" y="168"/>
                    </a:lnTo>
                    <a:lnTo>
                      <a:pt x="99" y="168"/>
                    </a:lnTo>
                    <a:lnTo>
                      <a:pt x="97" y="160"/>
                    </a:lnTo>
                    <a:lnTo>
                      <a:pt x="96" y="160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44"/>
                    </a:lnTo>
                    <a:lnTo>
                      <a:pt x="91" y="144"/>
                    </a:lnTo>
                    <a:lnTo>
                      <a:pt x="89" y="137"/>
                    </a:lnTo>
                    <a:lnTo>
                      <a:pt x="88" y="137"/>
                    </a:lnTo>
                    <a:lnTo>
                      <a:pt x="87" y="129"/>
                    </a:lnTo>
                    <a:lnTo>
                      <a:pt x="85" y="129"/>
                    </a:lnTo>
                    <a:lnTo>
                      <a:pt x="84" y="121"/>
                    </a:lnTo>
                    <a:lnTo>
                      <a:pt x="83" y="121"/>
                    </a:lnTo>
                    <a:lnTo>
                      <a:pt x="83" y="117"/>
                    </a:lnTo>
                    <a:lnTo>
                      <a:pt x="81" y="117"/>
                    </a:lnTo>
                    <a:lnTo>
                      <a:pt x="81" y="114"/>
                    </a:lnTo>
                    <a:lnTo>
                      <a:pt x="80" y="114"/>
                    </a:lnTo>
                    <a:lnTo>
                      <a:pt x="79" y="106"/>
                    </a:lnTo>
                    <a:lnTo>
                      <a:pt x="77" y="106"/>
                    </a:lnTo>
                    <a:lnTo>
                      <a:pt x="76" y="99"/>
                    </a:lnTo>
                    <a:lnTo>
                      <a:pt x="75" y="99"/>
                    </a:lnTo>
                    <a:lnTo>
                      <a:pt x="73" y="91"/>
                    </a:lnTo>
                    <a:lnTo>
                      <a:pt x="72" y="91"/>
                    </a:lnTo>
                    <a:lnTo>
                      <a:pt x="71" y="83"/>
                    </a:lnTo>
                    <a:lnTo>
                      <a:pt x="69" y="83"/>
                    </a:lnTo>
                    <a:lnTo>
                      <a:pt x="68" y="75"/>
                    </a:lnTo>
                    <a:lnTo>
                      <a:pt x="67" y="75"/>
                    </a:lnTo>
                    <a:lnTo>
                      <a:pt x="65" y="67"/>
                    </a:lnTo>
                    <a:lnTo>
                      <a:pt x="64" y="67"/>
                    </a:lnTo>
                    <a:lnTo>
                      <a:pt x="63" y="59"/>
                    </a:lnTo>
                    <a:lnTo>
                      <a:pt x="61" y="59"/>
                    </a:lnTo>
                    <a:lnTo>
                      <a:pt x="60" y="51"/>
                    </a:lnTo>
                    <a:lnTo>
                      <a:pt x="59" y="51"/>
                    </a:lnTo>
                    <a:lnTo>
                      <a:pt x="59" y="47"/>
                    </a:lnTo>
                    <a:lnTo>
                      <a:pt x="57" y="47"/>
                    </a:lnTo>
                    <a:lnTo>
                      <a:pt x="57" y="45"/>
                    </a:lnTo>
                    <a:lnTo>
                      <a:pt x="56" y="45"/>
                    </a:lnTo>
                    <a:lnTo>
                      <a:pt x="55" y="37"/>
                    </a:lnTo>
                    <a:lnTo>
                      <a:pt x="53" y="37"/>
                    </a:lnTo>
                    <a:lnTo>
                      <a:pt x="52" y="29"/>
                    </a:lnTo>
                    <a:lnTo>
                      <a:pt x="51" y="29"/>
                    </a:lnTo>
                    <a:lnTo>
                      <a:pt x="49" y="21"/>
                    </a:lnTo>
                    <a:lnTo>
                      <a:pt x="48" y="21"/>
                    </a:lnTo>
                    <a:lnTo>
                      <a:pt x="47" y="13"/>
                    </a:lnTo>
                    <a:lnTo>
                      <a:pt x="45" y="13"/>
                    </a:lnTo>
                    <a:lnTo>
                      <a:pt x="44" y="6"/>
                    </a:lnTo>
                    <a:lnTo>
                      <a:pt x="43" y="6"/>
                    </a:lnTo>
                    <a:lnTo>
                      <a:pt x="43" y="2"/>
                    </a:lnTo>
                    <a:lnTo>
                      <a:pt x="41" y="2"/>
                    </a:lnTo>
                    <a:lnTo>
                      <a:pt x="41" y="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FFF9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59" name="Freeform 2335"/>
              <p:cNvSpPr>
                <a:spLocks/>
              </p:cNvSpPr>
              <p:nvPr/>
            </p:nvSpPr>
            <p:spPr bwMode="auto">
              <a:xfrm>
                <a:off x="2418" y="3527"/>
                <a:ext cx="40" cy="80"/>
              </a:xfrm>
              <a:custGeom>
                <a:avLst/>
                <a:gdLst>
                  <a:gd name="T0" fmla="*/ 7 w 122"/>
                  <a:gd name="T1" fmla="*/ 1 h 241"/>
                  <a:gd name="T2" fmla="*/ 3 w 122"/>
                  <a:gd name="T3" fmla="*/ 2 h 241"/>
                  <a:gd name="T4" fmla="*/ 0 w 122"/>
                  <a:gd name="T5" fmla="*/ 2 h 241"/>
                  <a:gd name="T6" fmla="*/ 1 w 122"/>
                  <a:gd name="T7" fmla="*/ 7 h 241"/>
                  <a:gd name="T8" fmla="*/ 3 w 122"/>
                  <a:gd name="T9" fmla="*/ 10 h 241"/>
                  <a:gd name="T10" fmla="*/ 4 w 122"/>
                  <a:gd name="T11" fmla="*/ 15 h 241"/>
                  <a:gd name="T12" fmla="*/ 5 w 122"/>
                  <a:gd name="T13" fmla="*/ 18 h 241"/>
                  <a:gd name="T14" fmla="*/ 6 w 122"/>
                  <a:gd name="T15" fmla="*/ 22 h 241"/>
                  <a:gd name="T16" fmla="*/ 7 w 122"/>
                  <a:gd name="T17" fmla="*/ 23 h 241"/>
                  <a:gd name="T18" fmla="*/ 8 w 122"/>
                  <a:gd name="T19" fmla="*/ 28 h 241"/>
                  <a:gd name="T20" fmla="*/ 10 w 122"/>
                  <a:gd name="T21" fmla="*/ 31 h 241"/>
                  <a:gd name="T22" fmla="*/ 11 w 122"/>
                  <a:gd name="T23" fmla="*/ 36 h 241"/>
                  <a:gd name="T24" fmla="*/ 12 w 122"/>
                  <a:gd name="T25" fmla="*/ 39 h 241"/>
                  <a:gd name="T26" fmla="*/ 13 w 122"/>
                  <a:gd name="T27" fmla="*/ 43 h 241"/>
                  <a:gd name="T28" fmla="*/ 14 w 122"/>
                  <a:gd name="T29" fmla="*/ 45 h 241"/>
                  <a:gd name="T30" fmla="*/ 15 w 122"/>
                  <a:gd name="T31" fmla="*/ 48 h 241"/>
                  <a:gd name="T32" fmla="*/ 16 w 122"/>
                  <a:gd name="T33" fmla="*/ 51 h 241"/>
                  <a:gd name="T34" fmla="*/ 18 w 122"/>
                  <a:gd name="T35" fmla="*/ 56 h 241"/>
                  <a:gd name="T36" fmla="*/ 19 w 122"/>
                  <a:gd name="T37" fmla="*/ 59 h 241"/>
                  <a:gd name="T38" fmla="*/ 20 w 122"/>
                  <a:gd name="T39" fmla="*/ 64 h 241"/>
                  <a:gd name="T40" fmla="*/ 22 w 122"/>
                  <a:gd name="T41" fmla="*/ 67 h 241"/>
                  <a:gd name="T42" fmla="*/ 22 w 122"/>
                  <a:gd name="T43" fmla="*/ 69 h 241"/>
                  <a:gd name="T44" fmla="*/ 24 w 122"/>
                  <a:gd name="T45" fmla="*/ 71 h 241"/>
                  <a:gd name="T46" fmla="*/ 25 w 122"/>
                  <a:gd name="T47" fmla="*/ 77 h 241"/>
                  <a:gd name="T48" fmla="*/ 28 w 122"/>
                  <a:gd name="T49" fmla="*/ 78 h 241"/>
                  <a:gd name="T50" fmla="*/ 32 w 122"/>
                  <a:gd name="T51" fmla="*/ 79 h 241"/>
                  <a:gd name="T52" fmla="*/ 37 w 122"/>
                  <a:gd name="T53" fmla="*/ 79 h 241"/>
                  <a:gd name="T54" fmla="*/ 40 w 122"/>
                  <a:gd name="T55" fmla="*/ 80 h 241"/>
                  <a:gd name="T56" fmla="*/ 40 w 122"/>
                  <a:gd name="T57" fmla="*/ 79 h 241"/>
                  <a:gd name="T58" fmla="*/ 39 w 122"/>
                  <a:gd name="T59" fmla="*/ 76 h 241"/>
                  <a:gd name="T60" fmla="*/ 37 w 122"/>
                  <a:gd name="T61" fmla="*/ 73 h 241"/>
                  <a:gd name="T62" fmla="*/ 36 w 122"/>
                  <a:gd name="T63" fmla="*/ 68 h 241"/>
                  <a:gd name="T64" fmla="*/ 35 w 122"/>
                  <a:gd name="T65" fmla="*/ 65 h 241"/>
                  <a:gd name="T66" fmla="*/ 33 w 122"/>
                  <a:gd name="T67" fmla="*/ 60 h 241"/>
                  <a:gd name="T68" fmla="*/ 33 w 122"/>
                  <a:gd name="T69" fmla="*/ 59 h 241"/>
                  <a:gd name="T70" fmla="*/ 31 w 122"/>
                  <a:gd name="T71" fmla="*/ 54 h 241"/>
                  <a:gd name="T72" fmla="*/ 30 w 122"/>
                  <a:gd name="T73" fmla="*/ 51 h 241"/>
                  <a:gd name="T74" fmla="*/ 29 w 122"/>
                  <a:gd name="T75" fmla="*/ 46 h 241"/>
                  <a:gd name="T76" fmla="*/ 28 w 122"/>
                  <a:gd name="T77" fmla="*/ 43 h 241"/>
                  <a:gd name="T78" fmla="*/ 27 w 122"/>
                  <a:gd name="T79" fmla="*/ 40 h 241"/>
                  <a:gd name="T80" fmla="*/ 25 w 122"/>
                  <a:gd name="T81" fmla="*/ 38 h 241"/>
                  <a:gd name="T82" fmla="*/ 24 w 122"/>
                  <a:gd name="T83" fmla="*/ 32 h 241"/>
                  <a:gd name="T84" fmla="*/ 23 w 122"/>
                  <a:gd name="T85" fmla="*/ 30 h 241"/>
                  <a:gd name="T86" fmla="*/ 22 w 122"/>
                  <a:gd name="T87" fmla="*/ 26 h 241"/>
                  <a:gd name="T88" fmla="*/ 20 w 122"/>
                  <a:gd name="T89" fmla="*/ 24 h 241"/>
                  <a:gd name="T90" fmla="*/ 19 w 122"/>
                  <a:gd name="T91" fmla="*/ 18 h 241"/>
                  <a:gd name="T92" fmla="*/ 18 w 122"/>
                  <a:gd name="T93" fmla="*/ 16 h 241"/>
                  <a:gd name="T94" fmla="*/ 16 w 122"/>
                  <a:gd name="T95" fmla="*/ 11 h 241"/>
                  <a:gd name="T96" fmla="*/ 16 w 122"/>
                  <a:gd name="T97" fmla="*/ 10 h 241"/>
                  <a:gd name="T98" fmla="*/ 14 w 122"/>
                  <a:gd name="T99" fmla="*/ 4 h 241"/>
                  <a:gd name="T100" fmla="*/ 13 w 122"/>
                  <a:gd name="T101" fmla="*/ 2 h 241"/>
                  <a:gd name="T102" fmla="*/ 13 w 122"/>
                  <a:gd name="T103" fmla="*/ 0 h 24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22"/>
                  <a:gd name="T157" fmla="*/ 0 h 241"/>
                  <a:gd name="T158" fmla="*/ 122 w 122"/>
                  <a:gd name="T159" fmla="*/ 241 h 241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22" h="241">
                    <a:moveTo>
                      <a:pt x="36" y="0"/>
                    </a:moveTo>
                    <a:lnTo>
                      <a:pt x="36" y="2"/>
                    </a:lnTo>
                    <a:lnTo>
                      <a:pt x="20" y="3"/>
                    </a:lnTo>
                    <a:lnTo>
                      <a:pt x="20" y="4"/>
                    </a:lnTo>
                    <a:lnTo>
                      <a:pt x="9" y="4"/>
                    </a:lnTo>
                    <a:lnTo>
                      <a:pt x="9" y="5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0" y="7"/>
                    </a:lnTo>
                    <a:lnTo>
                      <a:pt x="1" y="15"/>
                    </a:lnTo>
                    <a:lnTo>
                      <a:pt x="3" y="15"/>
                    </a:lnTo>
                    <a:lnTo>
                      <a:pt x="4" y="22"/>
                    </a:lnTo>
                    <a:lnTo>
                      <a:pt x="5" y="22"/>
                    </a:lnTo>
                    <a:lnTo>
                      <a:pt x="7" y="30"/>
                    </a:lnTo>
                    <a:lnTo>
                      <a:pt x="8" y="30"/>
                    </a:lnTo>
                    <a:lnTo>
                      <a:pt x="9" y="38"/>
                    </a:lnTo>
                    <a:lnTo>
                      <a:pt x="11" y="38"/>
                    </a:lnTo>
                    <a:lnTo>
                      <a:pt x="12" y="46"/>
                    </a:lnTo>
                    <a:lnTo>
                      <a:pt x="13" y="46"/>
                    </a:lnTo>
                    <a:lnTo>
                      <a:pt x="15" y="54"/>
                    </a:lnTo>
                    <a:lnTo>
                      <a:pt x="16" y="54"/>
                    </a:lnTo>
                    <a:lnTo>
                      <a:pt x="17" y="62"/>
                    </a:lnTo>
                    <a:lnTo>
                      <a:pt x="19" y="62"/>
                    </a:lnTo>
                    <a:lnTo>
                      <a:pt x="19" y="66"/>
                    </a:lnTo>
                    <a:lnTo>
                      <a:pt x="20" y="66"/>
                    </a:lnTo>
                    <a:lnTo>
                      <a:pt x="20" y="68"/>
                    </a:lnTo>
                    <a:lnTo>
                      <a:pt x="21" y="68"/>
                    </a:lnTo>
                    <a:lnTo>
                      <a:pt x="23" y="76"/>
                    </a:lnTo>
                    <a:lnTo>
                      <a:pt x="24" y="76"/>
                    </a:lnTo>
                    <a:lnTo>
                      <a:pt x="25" y="84"/>
                    </a:lnTo>
                    <a:lnTo>
                      <a:pt x="27" y="84"/>
                    </a:lnTo>
                    <a:lnTo>
                      <a:pt x="28" y="92"/>
                    </a:lnTo>
                    <a:lnTo>
                      <a:pt x="29" y="92"/>
                    </a:lnTo>
                    <a:lnTo>
                      <a:pt x="31" y="100"/>
                    </a:lnTo>
                    <a:lnTo>
                      <a:pt x="32" y="100"/>
                    </a:lnTo>
                    <a:lnTo>
                      <a:pt x="33" y="108"/>
                    </a:lnTo>
                    <a:lnTo>
                      <a:pt x="35" y="108"/>
                    </a:lnTo>
                    <a:lnTo>
                      <a:pt x="36" y="116"/>
                    </a:lnTo>
                    <a:lnTo>
                      <a:pt x="37" y="116"/>
                    </a:lnTo>
                    <a:lnTo>
                      <a:pt x="39" y="123"/>
                    </a:lnTo>
                    <a:lnTo>
                      <a:pt x="40" y="123"/>
                    </a:lnTo>
                    <a:lnTo>
                      <a:pt x="41" y="131"/>
                    </a:lnTo>
                    <a:lnTo>
                      <a:pt x="42" y="131"/>
                    </a:lnTo>
                    <a:lnTo>
                      <a:pt x="42" y="135"/>
                    </a:lnTo>
                    <a:lnTo>
                      <a:pt x="44" y="135"/>
                    </a:lnTo>
                    <a:lnTo>
                      <a:pt x="44" y="138"/>
                    </a:lnTo>
                    <a:lnTo>
                      <a:pt x="45" y="138"/>
                    </a:lnTo>
                    <a:lnTo>
                      <a:pt x="46" y="146"/>
                    </a:lnTo>
                    <a:lnTo>
                      <a:pt x="48" y="146"/>
                    </a:lnTo>
                    <a:lnTo>
                      <a:pt x="49" y="154"/>
                    </a:lnTo>
                    <a:lnTo>
                      <a:pt x="50" y="154"/>
                    </a:lnTo>
                    <a:lnTo>
                      <a:pt x="52" y="161"/>
                    </a:lnTo>
                    <a:lnTo>
                      <a:pt x="53" y="161"/>
                    </a:lnTo>
                    <a:lnTo>
                      <a:pt x="54" y="169"/>
                    </a:lnTo>
                    <a:lnTo>
                      <a:pt x="56" y="169"/>
                    </a:lnTo>
                    <a:lnTo>
                      <a:pt x="57" y="177"/>
                    </a:lnTo>
                    <a:lnTo>
                      <a:pt x="58" y="177"/>
                    </a:lnTo>
                    <a:lnTo>
                      <a:pt x="60" y="185"/>
                    </a:lnTo>
                    <a:lnTo>
                      <a:pt x="61" y="185"/>
                    </a:lnTo>
                    <a:lnTo>
                      <a:pt x="62" y="193"/>
                    </a:lnTo>
                    <a:lnTo>
                      <a:pt x="64" y="193"/>
                    </a:lnTo>
                    <a:lnTo>
                      <a:pt x="65" y="201"/>
                    </a:lnTo>
                    <a:lnTo>
                      <a:pt x="66" y="201"/>
                    </a:lnTo>
                    <a:lnTo>
                      <a:pt x="66" y="205"/>
                    </a:lnTo>
                    <a:lnTo>
                      <a:pt x="68" y="205"/>
                    </a:lnTo>
                    <a:lnTo>
                      <a:pt x="68" y="207"/>
                    </a:lnTo>
                    <a:lnTo>
                      <a:pt x="69" y="207"/>
                    </a:lnTo>
                    <a:lnTo>
                      <a:pt x="70" y="215"/>
                    </a:lnTo>
                    <a:lnTo>
                      <a:pt x="72" y="215"/>
                    </a:lnTo>
                    <a:lnTo>
                      <a:pt x="73" y="223"/>
                    </a:lnTo>
                    <a:lnTo>
                      <a:pt x="74" y="223"/>
                    </a:lnTo>
                    <a:lnTo>
                      <a:pt x="76" y="231"/>
                    </a:lnTo>
                    <a:lnTo>
                      <a:pt x="77" y="231"/>
                    </a:lnTo>
                    <a:lnTo>
                      <a:pt x="78" y="234"/>
                    </a:lnTo>
                    <a:lnTo>
                      <a:pt x="85" y="234"/>
                    </a:lnTo>
                    <a:lnTo>
                      <a:pt x="85" y="235"/>
                    </a:lnTo>
                    <a:lnTo>
                      <a:pt x="97" y="236"/>
                    </a:lnTo>
                    <a:lnTo>
                      <a:pt x="97" y="238"/>
                    </a:lnTo>
                    <a:lnTo>
                      <a:pt x="104" y="238"/>
                    </a:lnTo>
                    <a:lnTo>
                      <a:pt x="104" y="239"/>
                    </a:lnTo>
                    <a:lnTo>
                      <a:pt x="114" y="239"/>
                    </a:lnTo>
                    <a:lnTo>
                      <a:pt x="114" y="240"/>
                    </a:lnTo>
                    <a:lnTo>
                      <a:pt x="121" y="240"/>
                    </a:lnTo>
                    <a:lnTo>
                      <a:pt x="121" y="241"/>
                    </a:lnTo>
                    <a:lnTo>
                      <a:pt x="122" y="241"/>
                    </a:lnTo>
                    <a:lnTo>
                      <a:pt x="122" y="239"/>
                    </a:lnTo>
                    <a:lnTo>
                      <a:pt x="121" y="239"/>
                    </a:lnTo>
                    <a:lnTo>
                      <a:pt x="120" y="231"/>
                    </a:lnTo>
                    <a:lnTo>
                      <a:pt x="118" y="231"/>
                    </a:lnTo>
                    <a:lnTo>
                      <a:pt x="118" y="228"/>
                    </a:lnTo>
                    <a:lnTo>
                      <a:pt x="117" y="228"/>
                    </a:lnTo>
                    <a:lnTo>
                      <a:pt x="116" y="220"/>
                    </a:lnTo>
                    <a:lnTo>
                      <a:pt x="114" y="220"/>
                    </a:lnTo>
                    <a:lnTo>
                      <a:pt x="113" y="213"/>
                    </a:lnTo>
                    <a:lnTo>
                      <a:pt x="112" y="213"/>
                    </a:lnTo>
                    <a:lnTo>
                      <a:pt x="110" y="205"/>
                    </a:lnTo>
                    <a:lnTo>
                      <a:pt x="109" y="205"/>
                    </a:lnTo>
                    <a:lnTo>
                      <a:pt x="108" y="197"/>
                    </a:lnTo>
                    <a:lnTo>
                      <a:pt x="106" y="197"/>
                    </a:lnTo>
                    <a:lnTo>
                      <a:pt x="105" y="189"/>
                    </a:lnTo>
                    <a:lnTo>
                      <a:pt x="104" y="189"/>
                    </a:lnTo>
                    <a:lnTo>
                      <a:pt x="102" y="181"/>
                    </a:lnTo>
                    <a:lnTo>
                      <a:pt x="101" y="181"/>
                    </a:lnTo>
                    <a:lnTo>
                      <a:pt x="101" y="179"/>
                    </a:lnTo>
                    <a:lnTo>
                      <a:pt x="100" y="179"/>
                    </a:lnTo>
                    <a:lnTo>
                      <a:pt x="98" y="171"/>
                    </a:lnTo>
                    <a:lnTo>
                      <a:pt x="97" y="171"/>
                    </a:lnTo>
                    <a:lnTo>
                      <a:pt x="96" y="163"/>
                    </a:lnTo>
                    <a:lnTo>
                      <a:pt x="94" y="163"/>
                    </a:lnTo>
                    <a:lnTo>
                      <a:pt x="93" y="155"/>
                    </a:lnTo>
                    <a:lnTo>
                      <a:pt x="92" y="155"/>
                    </a:lnTo>
                    <a:lnTo>
                      <a:pt x="90" y="147"/>
                    </a:lnTo>
                    <a:lnTo>
                      <a:pt x="89" y="147"/>
                    </a:lnTo>
                    <a:lnTo>
                      <a:pt x="88" y="139"/>
                    </a:lnTo>
                    <a:lnTo>
                      <a:pt x="86" y="139"/>
                    </a:lnTo>
                    <a:lnTo>
                      <a:pt x="85" y="131"/>
                    </a:lnTo>
                    <a:lnTo>
                      <a:pt x="84" y="131"/>
                    </a:lnTo>
                    <a:lnTo>
                      <a:pt x="84" y="129"/>
                    </a:lnTo>
                    <a:lnTo>
                      <a:pt x="82" y="129"/>
                    </a:lnTo>
                    <a:lnTo>
                      <a:pt x="81" y="121"/>
                    </a:lnTo>
                    <a:lnTo>
                      <a:pt x="80" y="121"/>
                    </a:lnTo>
                    <a:lnTo>
                      <a:pt x="78" y="113"/>
                    </a:lnTo>
                    <a:lnTo>
                      <a:pt x="77" y="113"/>
                    </a:lnTo>
                    <a:lnTo>
                      <a:pt x="76" y="105"/>
                    </a:lnTo>
                    <a:lnTo>
                      <a:pt x="74" y="105"/>
                    </a:lnTo>
                    <a:lnTo>
                      <a:pt x="73" y="97"/>
                    </a:lnTo>
                    <a:lnTo>
                      <a:pt x="72" y="97"/>
                    </a:lnTo>
                    <a:lnTo>
                      <a:pt x="70" y="89"/>
                    </a:lnTo>
                    <a:lnTo>
                      <a:pt x="69" y="89"/>
                    </a:lnTo>
                    <a:lnTo>
                      <a:pt x="68" y="81"/>
                    </a:lnTo>
                    <a:lnTo>
                      <a:pt x="66" y="81"/>
                    </a:lnTo>
                    <a:lnTo>
                      <a:pt x="66" y="79"/>
                    </a:lnTo>
                    <a:lnTo>
                      <a:pt x="65" y="79"/>
                    </a:lnTo>
                    <a:lnTo>
                      <a:pt x="64" y="71"/>
                    </a:lnTo>
                    <a:lnTo>
                      <a:pt x="62" y="71"/>
                    </a:lnTo>
                    <a:lnTo>
                      <a:pt x="61" y="63"/>
                    </a:lnTo>
                    <a:lnTo>
                      <a:pt x="60" y="63"/>
                    </a:lnTo>
                    <a:lnTo>
                      <a:pt x="58" y="55"/>
                    </a:lnTo>
                    <a:lnTo>
                      <a:pt x="57" y="55"/>
                    </a:lnTo>
                    <a:lnTo>
                      <a:pt x="56" y="47"/>
                    </a:lnTo>
                    <a:lnTo>
                      <a:pt x="54" y="47"/>
                    </a:lnTo>
                    <a:lnTo>
                      <a:pt x="53" y="40"/>
                    </a:lnTo>
                    <a:lnTo>
                      <a:pt x="52" y="40"/>
                    </a:lnTo>
                    <a:lnTo>
                      <a:pt x="50" y="32"/>
                    </a:lnTo>
                    <a:lnTo>
                      <a:pt x="49" y="32"/>
                    </a:lnTo>
                    <a:lnTo>
                      <a:pt x="49" y="29"/>
                    </a:lnTo>
                    <a:lnTo>
                      <a:pt x="48" y="29"/>
                    </a:lnTo>
                    <a:lnTo>
                      <a:pt x="46" y="21"/>
                    </a:lnTo>
                    <a:lnTo>
                      <a:pt x="45" y="21"/>
                    </a:lnTo>
                    <a:lnTo>
                      <a:pt x="44" y="13"/>
                    </a:lnTo>
                    <a:lnTo>
                      <a:pt x="42" y="13"/>
                    </a:lnTo>
                    <a:lnTo>
                      <a:pt x="41" y="5"/>
                    </a:lnTo>
                    <a:lnTo>
                      <a:pt x="40" y="5"/>
                    </a:lnTo>
                    <a:lnTo>
                      <a:pt x="40" y="2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1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0" name="Freeform 2336"/>
              <p:cNvSpPr>
                <a:spLocks/>
              </p:cNvSpPr>
              <p:nvPr/>
            </p:nvSpPr>
            <p:spPr bwMode="auto">
              <a:xfrm>
                <a:off x="2405" y="3529"/>
                <a:ext cx="39" cy="75"/>
              </a:xfrm>
              <a:custGeom>
                <a:avLst/>
                <a:gdLst>
                  <a:gd name="T0" fmla="*/ 11 w 117"/>
                  <a:gd name="T1" fmla="*/ 0 h 225"/>
                  <a:gd name="T2" fmla="*/ 8 w 117"/>
                  <a:gd name="T3" fmla="*/ 2 h 225"/>
                  <a:gd name="T4" fmla="*/ 3 w 117"/>
                  <a:gd name="T5" fmla="*/ 3 h 225"/>
                  <a:gd name="T6" fmla="*/ 1 w 117"/>
                  <a:gd name="T7" fmla="*/ 5 h 225"/>
                  <a:gd name="T8" fmla="*/ 2 w 117"/>
                  <a:gd name="T9" fmla="*/ 8 h 225"/>
                  <a:gd name="T10" fmla="*/ 3 w 117"/>
                  <a:gd name="T11" fmla="*/ 13 h 225"/>
                  <a:gd name="T12" fmla="*/ 5 w 117"/>
                  <a:gd name="T13" fmla="*/ 16 h 225"/>
                  <a:gd name="T14" fmla="*/ 5 w 117"/>
                  <a:gd name="T15" fmla="*/ 19 h 225"/>
                  <a:gd name="T16" fmla="*/ 7 w 117"/>
                  <a:gd name="T17" fmla="*/ 22 h 225"/>
                  <a:gd name="T18" fmla="*/ 8 w 117"/>
                  <a:gd name="T19" fmla="*/ 27 h 225"/>
                  <a:gd name="T20" fmla="*/ 9 w 117"/>
                  <a:gd name="T21" fmla="*/ 30 h 225"/>
                  <a:gd name="T22" fmla="*/ 10 w 117"/>
                  <a:gd name="T23" fmla="*/ 33 h 225"/>
                  <a:gd name="T24" fmla="*/ 12 w 117"/>
                  <a:gd name="T25" fmla="*/ 36 h 225"/>
                  <a:gd name="T26" fmla="*/ 13 w 117"/>
                  <a:gd name="T27" fmla="*/ 41 h 225"/>
                  <a:gd name="T28" fmla="*/ 14 w 117"/>
                  <a:gd name="T29" fmla="*/ 44 h 225"/>
                  <a:gd name="T30" fmla="*/ 16 w 117"/>
                  <a:gd name="T31" fmla="*/ 49 h 225"/>
                  <a:gd name="T32" fmla="*/ 17 w 117"/>
                  <a:gd name="T33" fmla="*/ 50 h 225"/>
                  <a:gd name="T34" fmla="*/ 18 w 117"/>
                  <a:gd name="T35" fmla="*/ 55 h 225"/>
                  <a:gd name="T36" fmla="*/ 19 w 117"/>
                  <a:gd name="T37" fmla="*/ 58 h 225"/>
                  <a:gd name="T38" fmla="*/ 21 w 117"/>
                  <a:gd name="T39" fmla="*/ 63 h 225"/>
                  <a:gd name="T40" fmla="*/ 22 w 117"/>
                  <a:gd name="T41" fmla="*/ 65 h 225"/>
                  <a:gd name="T42" fmla="*/ 23 w 117"/>
                  <a:gd name="T43" fmla="*/ 69 h 225"/>
                  <a:gd name="T44" fmla="*/ 24 w 117"/>
                  <a:gd name="T45" fmla="*/ 72 h 225"/>
                  <a:gd name="T46" fmla="*/ 27 w 117"/>
                  <a:gd name="T47" fmla="*/ 73 h 225"/>
                  <a:gd name="T48" fmla="*/ 33 w 117"/>
                  <a:gd name="T49" fmla="*/ 74 h 225"/>
                  <a:gd name="T50" fmla="*/ 35 w 117"/>
                  <a:gd name="T51" fmla="*/ 75 h 225"/>
                  <a:gd name="T52" fmla="*/ 38 w 117"/>
                  <a:gd name="T53" fmla="*/ 73 h 225"/>
                  <a:gd name="T54" fmla="*/ 37 w 117"/>
                  <a:gd name="T55" fmla="*/ 68 h 225"/>
                  <a:gd name="T56" fmla="*/ 36 w 117"/>
                  <a:gd name="T57" fmla="*/ 67 h 225"/>
                  <a:gd name="T58" fmla="*/ 35 w 117"/>
                  <a:gd name="T59" fmla="*/ 63 h 225"/>
                  <a:gd name="T60" fmla="*/ 34 w 117"/>
                  <a:gd name="T61" fmla="*/ 61 h 225"/>
                  <a:gd name="T62" fmla="*/ 32 w 117"/>
                  <a:gd name="T63" fmla="*/ 55 h 225"/>
                  <a:gd name="T64" fmla="*/ 31 w 117"/>
                  <a:gd name="T65" fmla="*/ 53 h 225"/>
                  <a:gd name="T66" fmla="*/ 30 w 117"/>
                  <a:gd name="T67" fmla="*/ 48 h 225"/>
                  <a:gd name="T68" fmla="*/ 28 w 117"/>
                  <a:gd name="T69" fmla="*/ 45 h 225"/>
                  <a:gd name="T70" fmla="*/ 28 w 117"/>
                  <a:gd name="T71" fmla="*/ 43 h 225"/>
                  <a:gd name="T72" fmla="*/ 27 w 117"/>
                  <a:gd name="T73" fmla="*/ 40 h 225"/>
                  <a:gd name="T74" fmla="*/ 25 w 117"/>
                  <a:gd name="T75" fmla="*/ 35 h 225"/>
                  <a:gd name="T76" fmla="*/ 24 w 117"/>
                  <a:gd name="T77" fmla="*/ 32 h 225"/>
                  <a:gd name="T78" fmla="*/ 23 w 117"/>
                  <a:gd name="T79" fmla="*/ 27 h 225"/>
                  <a:gd name="T80" fmla="*/ 21 w 117"/>
                  <a:gd name="T81" fmla="*/ 24 h 225"/>
                  <a:gd name="T82" fmla="*/ 21 w 117"/>
                  <a:gd name="T83" fmla="*/ 20 h 225"/>
                  <a:gd name="T84" fmla="*/ 20 w 117"/>
                  <a:gd name="T85" fmla="*/ 20 h 225"/>
                  <a:gd name="T86" fmla="*/ 18 w 117"/>
                  <a:gd name="T87" fmla="*/ 14 h 225"/>
                  <a:gd name="T88" fmla="*/ 17 w 117"/>
                  <a:gd name="T89" fmla="*/ 12 h 225"/>
                  <a:gd name="T90" fmla="*/ 16 w 117"/>
                  <a:gd name="T91" fmla="*/ 6 h 225"/>
                  <a:gd name="T92" fmla="*/ 14 w 117"/>
                  <a:gd name="T93" fmla="*/ 4 h 225"/>
                  <a:gd name="T94" fmla="*/ 13 w 117"/>
                  <a:gd name="T95" fmla="*/ 0 h 225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17"/>
                  <a:gd name="T145" fmla="*/ 0 h 225"/>
                  <a:gd name="T146" fmla="*/ 117 w 117"/>
                  <a:gd name="T147" fmla="*/ 225 h 225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17" h="225">
                    <a:moveTo>
                      <a:pt x="38" y="0"/>
                    </a:moveTo>
                    <a:lnTo>
                      <a:pt x="38" y="1"/>
                    </a:lnTo>
                    <a:lnTo>
                      <a:pt x="34" y="1"/>
                    </a:lnTo>
                    <a:lnTo>
                      <a:pt x="34" y="2"/>
                    </a:lnTo>
                    <a:lnTo>
                      <a:pt x="23" y="4"/>
                    </a:lnTo>
                    <a:lnTo>
                      <a:pt x="23" y="5"/>
                    </a:lnTo>
                    <a:lnTo>
                      <a:pt x="19" y="5"/>
                    </a:lnTo>
                    <a:lnTo>
                      <a:pt x="19" y="6"/>
                    </a:lnTo>
                    <a:lnTo>
                      <a:pt x="8" y="8"/>
                    </a:lnTo>
                    <a:lnTo>
                      <a:pt x="8" y="9"/>
                    </a:lnTo>
                    <a:lnTo>
                      <a:pt x="0" y="10"/>
                    </a:lnTo>
                    <a:lnTo>
                      <a:pt x="2" y="15"/>
                    </a:lnTo>
                    <a:lnTo>
                      <a:pt x="3" y="15"/>
                    </a:lnTo>
                    <a:lnTo>
                      <a:pt x="4" y="23"/>
                    </a:lnTo>
                    <a:lnTo>
                      <a:pt x="6" y="23"/>
                    </a:lnTo>
                    <a:lnTo>
                      <a:pt x="7" y="31"/>
                    </a:lnTo>
                    <a:lnTo>
                      <a:pt x="8" y="31"/>
                    </a:lnTo>
                    <a:lnTo>
                      <a:pt x="10" y="39"/>
                    </a:lnTo>
                    <a:lnTo>
                      <a:pt x="11" y="39"/>
                    </a:lnTo>
                    <a:lnTo>
                      <a:pt x="12" y="47"/>
                    </a:lnTo>
                    <a:lnTo>
                      <a:pt x="14" y="47"/>
                    </a:lnTo>
                    <a:lnTo>
                      <a:pt x="14" y="50"/>
                    </a:lnTo>
                    <a:lnTo>
                      <a:pt x="15" y="50"/>
                    </a:lnTo>
                    <a:lnTo>
                      <a:pt x="16" y="57"/>
                    </a:lnTo>
                    <a:lnTo>
                      <a:pt x="18" y="57"/>
                    </a:lnTo>
                    <a:lnTo>
                      <a:pt x="19" y="65"/>
                    </a:lnTo>
                    <a:lnTo>
                      <a:pt x="20" y="65"/>
                    </a:lnTo>
                    <a:lnTo>
                      <a:pt x="22" y="73"/>
                    </a:lnTo>
                    <a:lnTo>
                      <a:pt x="23" y="73"/>
                    </a:lnTo>
                    <a:lnTo>
                      <a:pt x="24" y="81"/>
                    </a:lnTo>
                    <a:lnTo>
                      <a:pt x="26" y="81"/>
                    </a:lnTo>
                    <a:lnTo>
                      <a:pt x="27" y="89"/>
                    </a:lnTo>
                    <a:lnTo>
                      <a:pt x="28" y="89"/>
                    </a:lnTo>
                    <a:lnTo>
                      <a:pt x="30" y="97"/>
                    </a:lnTo>
                    <a:lnTo>
                      <a:pt x="31" y="97"/>
                    </a:lnTo>
                    <a:lnTo>
                      <a:pt x="31" y="99"/>
                    </a:lnTo>
                    <a:lnTo>
                      <a:pt x="32" y="9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5"/>
                    </a:lnTo>
                    <a:lnTo>
                      <a:pt x="38" y="115"/>
                    </a:lnTo>
                    <a:lnTo>
                      <a:pt x="39" y="123"/>
                    </a:lnTo>
                    <a:lnTo>
                      <a:pt x="40" y="123"/>
                    </a:lnTo>
                    <a:lnTo>
                      <a:pt x="42" y="131"/>
                    </a:lnTo>
                    <a:lnTo>
                      <a:pt x="43" y="131"/>
                    </a:lnTo>
                    <a:lnTo>
                      <a:pt x="44" y="139"/>
                    </a:lnTo>
                    <a:lnTo>
                      <a:pt x="46" y="139"/>
                    </a:lnTo>
                    <a:lnTo>
                      <a:pt x="47" y="147"/>
                    </a:lnTo>
                    <a:lnTo>
                      <a:pt x="48" y="147"/>
                    </a:lnTo>
                    <a:lnTo>
                      <a:pt x="48" y="149"/>
                    </a:lnTo>
                    <a:lnTo>
                      <a:pt x="50" y="149"/>
                    </a:lnTo>
                    <a:lnTo>
                      <a:pt x="51" y="157"/>
                    </a:lnTo>
                    <a:lnTo>
                      <a:pt x="52" y="157"/>
                    </a:lnTo>
                    <a:lnTo>
                      <a:pt x="54" y="165"/>
                    </a:lnTo>
                    <a:lnTo>
                      <a:pt x="55" y="165"/>
                    </a:lnTo>
                    <a:lnTo>
                      <a:pt x="56" y="173"/>
                    </a:lnTo>
                    <a:lnTo>
                      <a:pt x="58" y="173"/>
                    </a:lnTo>
                    <a:lnTo>
                      <a:pt x="59" y="181"/>
                    </a:lnTo>
                    <a:lnTo>
                      <a:pt x="60" y="181"/>
                    </a:lnTo>
                    <a:lnTo>
                      <a:pt x="62" y="189"/>
                    </a:lnTo>
                    <a:lnTo>
                      <a:pt x="63" y="189"/>
                    </a:lnTo>
                    <a:lnTo>
                      <a:pt x="64" y="196"/>
                    </a:lnTo>
                    <a:lnTo>
                      <a:pt x="66" y="196"/>
                    </a:lnTo>
                    <a:lnTo>
                      <a:pt x="66" y="199"/>
                    </a:lnTo>
                    <a:lnTo>
                      <a:pt x="67" y="199"/>
                    </a:lnTo>
                    <a:lnTo>
                      <a:pt x="68" y="207"/>
                    </a:lnTo>
                    <a:lnTo>
                      <a:pt x="70" y="207"/>
                    </a:lnTo>
                    <a:lnTo>
                      <a:pt x="71" y="215"/>
                    </a:lnTo>
                    <a:lnTo>
                      <a:pt x="72" y="215"/>
                    </a:lnTo>
                    <a:lnTo>
                      <a:pt x="74" y="217"/>
                    </a:lnTo>
                    <a:lnTo>
                      <a:pt x="80" y="217"/>
                    </a:lnTo>
                    <a:lnTo>
                      <a:pt x="80" y="219"/>
                    </a:lnTo>
                    <a:lnTo>
                      <a:pt x="92" y="220"/>
                    </a:lnTo>
                    <a:lnTo>
                      <a:pt x="92" y="221"/>
                    </a:lnTo>
                    <a:lnTo>
                      <a:pt x="99" y="221"/>
                    </a:lnTo>
                    <a:lnTo>
                      <a:pt x="99" y="223"/>
                    </a:lnTo>
                    <a:lnTo>
                      <a:pt x="105" y="223"/>
                    </a:lnTo>
                    <a:lnTo>
                      <a:pt x="105" y="224"/>
                    </a:lnTo>
                    <a:lnTo>
                      <a:pt x="117" y="225"/>
                    </a:lnTo>
                    <a:lnTo>
                      <a:pt x="116" y="220"/>
                    </a:lnTo>
                    <a:lnTo>
                      <a:pt x="115" y="220"/>
                    </a:lnTo>
                    <a:lnTo>
                      <a:pt x="113" y="212"/>
                    </a:lnTo>
                    <a:lnTo>
                      <a:pt x="112" y="212"/>
                    </a:lnTo>
                    <a:lnTo>
                      <a:pt x="111" y="204"/>
                    </a:lnTo>
                    <a:lnTo>
                      <a:pt x="109" y="204"/>
                    </a:lnTo>
                    <a:lnTo>
                      <a:pt x="109" y="200"/>
                    </a:lnTo>
                    <a:lnTo>
                      <a:pt x="108" y="200"/>
                    </a:lnTo>
                    <a:lnTo>
                      <a:pt x="108" y="198"/>
                    </a:lnTo>
                    <a:lnTo>
                      <a:pt x="107" y="198"/>
                    </a:lnTo>
                    <a:lnTo>
                      <a:pt x="105" y="190"/>
                    </a:lnTo>
                    <a:lnTo>
                      <a:pt x="104" y="190"/>
                    </a:lnTo>
                    <a:lnTo>
                      <a:pt x="103" y="182"/>
                    </a:lnTo>
                    <a:lnTo>
                      <a:pt x="101" y="182"/>
                    </a:lnTo>
                    <a:lnTo>
                      <a:pt x="100" y="174"/>
                    </a:lnTo>
                    <a:lnTo>
                      <a:pt x="99" y="174"/>
                    </a:lnTo>
                    <a:lnTo>
                      <a:pt x="97" y="166"/>
                    </a:lnTo>
                    <a:lnTo>
                      <a:pt x="96" y="166"/>
                    </a:lnTo>
                    <a:lnTo>
                      <a:pt x="95" y="158"/>
                    </a:lnTo>
                    <a:lnTo>
                      <a:pt x="93" y="158"/>
                    </a:lnTo>
                    <a:lnTo>
                      <a:pt x="92" y="151"/>
                    </a:lnTo>
                    <a:lnTo>
                      <a:pt x="91" y="151"/>
                    </a:lnTo>
                    <a:lnTo>
                      <a:pt x="89" y="143"/>
                    </a:lnTo>
                    <a:lnTo>
                      <a:pt x="88" y="143"/>
                    </a:lnTo>
                    <a:lnTo>
                      <a:pt x="87" y="135"/>
                    </a:lnTo>
                    <a:lnTo>
                      <a:pt x="85" y="135"/>
                    </a:lnTo>
                    <a:lnTo>
                      <a:pt x="85" y="131"/>
                    </a:lnTo>
                    <a:lnTo>
                      <a:pt x="84" y="131"/>
                    </a:lnTo>
                    <a:lnTo>
                      <a:pt x="84" y="128"/>
                    </a:lnTo>
                    <a:lnTo>
                      <a:pt x="83" y="128"/>
                    </a:lnTo>
                    <a:lnTo>
                      <a:pt x="81" y="120"/>
                    </a:lnTo>
                    <a:lnTo>
                      <a:pt x="80" y="120"/>
                    </a:lnTo>
                    <a:lnTo>
                      <a:pt x="79" y="113"/>
                    </a:lnTo>
                    <a:lnTo>
                      <a:pt x="78" y="113"/>
                    </a:lnTo>
                    <a:lnTo>
                      <a:pt x="76" y="105"/>
                    </a:lnTo>
                    <a:lnTo>
                      <a:pt x="75" y="105"/>
                    </a:lnTo>
                    <a:lnTo>
                      <a:pt x="74" y="97"/>
                    </a:lnTo>
                    <a:lnTo>
                      <a:pt x="72" y="97"/>
                    </a:lnTo>
                    <a:lnTo>
                      <a:pt x="71" y="89"/>
                    </a:lnTo>
                    <a:lnTo>
                      <a:pt x="70" y="89"/>
                    </a:lnTo>
                    <a:lnTo>
                      <a:pt x="68" y="81"/>
                    </a:lnTo>
                    <a:lnTo>
                      <a:pt x="67" y="81"/>
                    </a:lnTo>
                    <a:lnTo>
                      <a:pt x="66" y="73"/>
                    </a:lnTo>
                    <a:lnTo>
                      <a:pt x="64" y="73"/>
                    </a:lnTo>
                    <a:lnTo>
                      <a:pt x="63" y="65"/>
                    </a:lnTo>
                    <a:lnTo>
                      <a:pt x="62" y="65"/>
                    </a:lnTo>
                    <a:lnTo>
                      <a:pt x="62" y="61"/>
                    </a:lnTo>
                    <a:lnTo>
                      <a:pt x="60" y="61"/>
                    </a:lnTo>
                    <a:lnTo>
                      <a:pt x="60" y="59"/>
                    </a:lnTo>
                    <a:lnTo>
                      <a:pt x="59" y="59"/>
                    </a:lnTo>
                    <a:lnTo>
                      <a:pt x="58" y="51"/>
                    </a:lnTo>
                    <a:lnTo>
                      <a:pt x="56" y="51"/>
                    </a:lnTo>
                    <a:lnTo>
                      <a:pt x="55" y="43"/>
                    </a:lnTo>
                    <a:lnTo>
                      <a:pt x="54" y="43"/>
                    </a:lnTo>
                    <a:lnTo>
                      <a:pt x="52" y="35"/>
                    </a:lnTo>
                    <a:lnTo>
                      <a:pt x="51" y="35"/>
                    </a:lnTo>
                    <a:lnTo>
                      <a:pt x="50" y="27"/>
                    </a:lnTo>
                    <a:lnTo>
                      <a:pt x="48" y="27"/>
                    </a:lnTo>
                    <a:lnTo>
                      <a:pt x="47" y="19"/>
                    </a:lnTo>
                    <a:lnTo>
                      <a:pt x="46" y="19"/>
                    </a:lnTo>
                    <a:lnTo>
                      <a:pt x="44" y="12"/>
                    </a:lnTo>
                    <a:lnTo>
                      <a:pt x="43" y="12"/>
                    </a:lnTo>
                    <a:lnTo>
                      <a:pt x="42" y="4"/>
                    </a:lnTo>
                    <a:lnTo>
                      <a:pt x="40" y="4"/>
                    </a:lnTo>
                    <a:lnTo>
                      <a:pt x="40" y="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EA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1" name="Freeform 2337"/>
              <p:cNvSpPr>
                <a:spLocks/>
              </p:cNvSpPr>
              <p:nvPr/>
            </p:nvSpPr>
            <p:spPr bwMode="auto">
              <a:xfrm>
                <a:off x="2393" y="3533"/>
                <a:ext cx="36" cy="68"/>
              </a:xfrm>
              <a:custGeom>
                <a:avLst/>
                <a:gdLst>
                  <a:gd name="T0" fmla="*/ 10 w 110"/>
                  <a:gd name="T1" fmla="*/ 1 h 206"/>
                  <a:gd name="T2" fmla="*/ 9 w 110"/>
                  <a:gd name="T3" fmla="*/ 1 h 206"/>
                  <a:gd name="T4" fmla="*/ 3 w 110"/>
                  <a:gd name="T5" fmla="*/ 2 h 206"/>
                  <a:gd name="T6" fmla="*/ 1 w 110"/>
                  <a:gd name="T7" fmla="*/ 6 h 206"/>
                  <a:gd name="T8" fmla="*/ 2 w 110"/>
                  <a:gd name="T9" fmla="*/ 8 h 206"/>
                  <a:gd name="T10" fmla="*/ 3 w 110"/>
                  <a:gd name="T11" fmla="*/ 14 h 206"/>
                  <a:gd name="T12" fmla="*/ 5 w 110"/>
                  <a:gd name="T13" fmla="*/ 16 h 206"/>
                  <a:gd name="T14" fmla="*/ 5 w 110"/>
                  <a:gd name="T15" fmla="*/ 19 h 206"/>
                  <a:gd name="T16" fmla="*/ 7 w 110"/>
                  <a:gd name="T17" fmla="*/ 22 h 206"/>
                  <a:gd name="T18" fmla="*/ 8 w 110"/>
                  <a:gd name="T19" fmla="*/ 27 h 206"/>
                  <a:gd name="T20" fmla="*/ 9 w 110"/>
                  <a:gd name="T21" fmla="*/ 30 h 206"/>
                  <a:gd name="T22" fmla="*/ 10 w 110"/>
                  <a:gd name="T23" fmla="*/ 33 h 206"/>
                  <a:gd name="T24" fmla="*/ 11 w 110"/>
                  <a:gd name="T25" fmla="*/ 36 h 206"/>
                  <a:gd name="T26" fmla="*/ 13 w 110"/>
                  <a:gd name="T27" fmla="*/ 41 h 206"/>
                  <a:gd name="T28" fmla="*/ 14 w 110"/>
                  <a:gd name="T29" fmla="*/ 44 h 206"/>
                  <a:gd name="T30" fmla="*/ 15 w 110"/>
                  <a:gd name="T31" fmla="*/ 49 h 206"/>
                  <a:gd name="T32" fmla="*/ 16 w 110"/>
                  <a:gd name="T33" fmla="*/ 50 h 206"/>
                  <a:gd name="T34" fmla="*/ 18 w 110"/>
                  <a:gd name="T35" fmla="*/ 55 h 206"/>
                  <a:gd name="T36" fmla="*/ 19 w 110"/>
                  <a:gd name="T37" fmla="*/ 58 h 206"/>
                  <a:gd name="T38" fmla="*/ 20 w 110"/>
                  <a:gd name="T39" fmla="*/ 63 h 206"/>
                  <a:gd name="T40" fmla="*/ 22 w 110"/>
                  <a:gd name="T41" fmla="*/ 65 h 206"/>
                  <a:gd name="T42" fmla="*/ 22 w 110"/>
                  <a:gd name="T43" fmla="*/ 67 h 206"/>
                  <a:gd name="T44" fmla="*/ 28 w 110"/>
                  <a:gd name="T45" fmla="*/ 67 h 206"/>
                  <a:gd name="T46" fmla="*/ 34 w 110"/>
                  <a:gd name="T47" fmla="*/ 68 h 206"/>
                  <a:gd name="T48" fmla="*/ 35 w 110"/>
                  <a:gd name="T49" fmla="*/ 66 h 206"/>
                  <a:gd name="T50" fmla="*/ 34 w 110"/>
                  <a:gd name="T51" fmla="*/ 62 h 206"/>
                  <a:gd name="T52" fmla="*/ 33 w 110"/>
                  <a:gd name="T53" fmla="*/ 61 h 206"/>
                  <a:gd name="T54" fmla="*/ 32 w 110"/>
                  <a:gd name="T55" fmla="*/ 56 h 206"/>
                  <a:gd name="T56" fmla="*/ 31 w 110"/>
                  <a:gd name="T57" fmla="*/ 54 h 206"/>
                  <a:gd name="T58" fmla="*/ 29 w 110"/>
                  <a:gd name="T59" fmla="*/ 49 h 206"/>
                  <a:gd name="T60" fmla="*/ 28 w 110"/>
                  <a:gd name="T61" fmla="*/ 46 h 206"/>
                  <a:gd name="T62" fmla="*/ 27 w 110"/>
                  <a:gd name="T63" fmla="*/ 43 h 206"/>
                  <a:gd name="T64" fmla="*/ 26 w 110"/>
                  <a:gd name="T65" fmla="*/ 40 h 206"/>
                  <a:gd name="T66" fmla="*/ 25 w 110"/>
                  <a:gd name="T67" fmla="*/ 35 h 206"/>
                  <a:gd name="T68" fmla="*/ 23 w 110"/>
                  <a:gd name="T69" fmla="*/ 32 h 206"/>
                  <a:gd name="T70" fmla="*/ 22 w 110"/>
                  <a:gd name="T71" fmla="*/ 29 h 206"/>
                  <a:gd name="T72" fmla="*/ 21 w 110"/>
                  <a:gd name="T73" fmla="*/ 26 h 206"/>
                  <a:gd name="T74" fmla="*/ 20 w 110"/>
                  <a:gd name="T75" fmla="*/ 21 h 206"/>
                  <a:gd name="T76" fmla="*/ 18 w 110"/>
                  <a:gd name="T77" fmla="*/ 18 h 206"/>
                  <a:gd name="T78" fmla="*/ 17 w 110"/>
                  <a:gd name="T79" fmla="*/ 13 h 206"/>
                  <a:gd name="T80" fmla="*/ 16 w 110"/>
                  <a:gd name="T81" fmla="*/ 12 h 206"/>
                  <a:gd name="T82" fmla="*/ 15 w 110"/>
                  <a:gd name="T83" fmla="*/ 7 h 206"/>
                  <a:gd name="T84" fmla="*/ 14 w 110"/>
                  <a:gd name="T85" fmla="*/ 4 h 206"/>
                  <a:gd name="T86" fmla="*/ 13 w 110"/>
                  <a:gd name="T87" fmla="*/ 1 h 206"/>
                  <a:gd name="T88" fmla="*/ 11 w 110"/>
                  <a:gd name="T89" fmla="*/ 0 h 20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110"/>
                  <a:gd name="T136" fmla="*/ 0 h 206"/>
                  <a:gd name="T137" fmla="*/ 110 w 110"/>
                  <a:gd name="T138" fmla="*/ 206 h 20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110" h="206">
                    <a:moveTo>
                      <a:pt x="35" y="0"/>
                    </a:moveTo>
                    <a:lnTo>
                      <a:pt x="35" y="2"/>
                    </a:lnTo>
                    <a:lnTo>
                      <a:pt x="30" y="2"/>
                    </a:lnTo>
                    <a:lnTo>
                      <a:pt x="30" y="3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15" y="5"/>
                    </a:lnTo>
                    <a:lnTo>
                      <a:pt x="15" y="7"/>
                    </a:lnTo>
                    <a:lnTo>
                      <a:pt x="8" y="7"/>
                    </a:lnTo>
                    <a:lnTo>
                      <a:pt x="8" y="8"/>
                    </a:lnTo>
                    <a:lnTo>
                      <a:pt x="0" y="9"/>
                    </a:lnTo>
                    <a:lnTo>
                      <a:pt x="2" y="17"/>
                    </a:lnTo>
                    <a:lnTo>
                      <a:pt x="3" y="17"/>
                    </a:lnTo>
                    <a:lnTo>
                      <a:pt x="4" y="25"/>
                    </a:lnTo>
                    <a:lnTo>
                      <a:pt x="6" y="25"/>
                    </a:lnTo>
                    <a:lnTo>
                      <a:pt x="7" y="33"/>
                    </a:lnTo>
                    <a:lnTo>
                      <a:pt x="8" y="33"/>
                    </a:lnTo>
                    <a:lnTo>
                      <a:pt x="10" y="41"/>
                    </a:lnTo>
                    <a:lnTo>
                      <a:pt x="11" y="41"/>
                    </a:lnTo>
                    <a:lnTo>
                      <a:pt x="12" y="49"/>
                    </a:lnTo>
                    <a:lnTo>
                      <a:pt x="14" y="49"/>
                    </a:lnTo>
                    <a:lnTo>
                      <a:pt x="14" y="51"/>
                    </a:lnTo>
                    <a:lnTo>
                      <a:pt x="15" y="51"/>
                    </a:lnTo>
                    <a:lnTo>
                      <a:pt x="16" y="59"/>
                    </a:lnTo>
                    <a:lnTo>
                      <a:pt x="18" y="59"/>
                    </a:lnTo>
                    <a:lnTo>
                      <a:pt x="19" y="67"/>
                    </a:lnTo>
                    <a:lnTo>
                      <a:pt x="20" y="67"/>
                    </a:lnTo>
                    <a:lnTo>
                      <a:pt x="22" y="75"/>
                    </a:lnTo>
                    <a:lnTo>
                      <a:pt x="23" y="75"/>
                    </a:lnTo>
                    <a:lnTo>
                      <a:pt x="24" y="83"/>
                    </a:lnTo>
                    <a:lnTo>
                      <a:pt x="26" y="83"/>
                    </a:lnTo>
                    <a:lnTo>
                      <a:pt x="27" y="91"/>
                    </a:lnTo>
                    <a:lnTo>
                      <a:pt x="28" y="91"/>
                    </a:lnTo>
                    <a:lnTo>
                      <a:pt x="30" y="99"/>
                    </a:lnTo>
                    <a:lnTo>
                      <a:pt x="31" y="99"/>
                    </a:lnTo>
                    <a:lnTo>
                      <a:pt x="31" y="101"/>
                    </a:lnTo>
                    <a:lnTo>
                      <a:pt x="32" y="101"/>
                    </a:lnTo>
                    <a:lnTo>
                      <a:pt x="34" y="109"/>
                    </a:lnTo>
                    <a:lnTo>
                      <a:pt x="35" y="109"/>
                    </a:lnTo>
                    <a:lnTo>
                      <a:pt x="36" y="117"/>
                    </a:lnTo>
                    <a:lnTo>
                      <a:pt x="38" y="117"/>
                    </a:lnTo>
                    <a:lnTo>
                      <a:pt x="39" y="125"/>
                    </a:lnTo>
                    <a:lnTo>
                      <a:pt x="40" y="125"/>
                    </a:lnTo>
                    <a:lnTo>
                      <a:pt x="42" y="133"/>
                    </a:lnTo>
                    <a:lnTo>
                      <a:pt x="43" y="133"/>
                    </a:lnTo>
                    <a:lnTo>
                      <a:pt x="44" y="141"/>
                    </a:lnTo>
                    <a:lnTo>
                      <a:pt x="46" y="141"/>
                    </a:lnTo>
                    <a:lnTo>
                      <a:pt x="47" y="148"/>
                    </a:lnTo>
                    <a:lnTo>
                      <a:pt x="48" y="148"/>
                    </a:lnTo>
                    <a:lnTo>
                      <a:pt x="48" y="151"/>
                    </a:lnTo>
                    <a:lnTo>
                      <a:pt x="50" y="151"/>
                    </a:lnTo>
                    <a:lnTo>
                      <a:pt x="51" y="159"/>
                    </a:lnTo>
                    <a:lnTo>
                      <a:pt x="52" y="159"/>
                    </a:lnTo>
                    <a:lnTo>
                      <a:pt x="54" y="167"/>
                    </a:lnTo>
                    <a:lnTo>
                      <a:pt x="55" y="167"/>
                    </a:lnTo>
                    <a:lnTo>
                      <a:pt x="56" y="175"/>
                    </a:lnTo>
                    <a:lnTo>
                      <a:pt x="58" y="175"/>
                    </a:lnTo>
                    <a:lnTo>
                      <a:pt x="59" y="182"/>
                    </a:lnTo>
                    <a:lnTo>
                      <a:pt x="60" y="182"/>
                    </a:lnTo>
                    <a:lnTo>
                      <a:pt x="62" y="190"/>
                    </a:lnTo>
                    <a:lnTo>
                      <a:pt x="63" y="190"/>
                    </a:lnTo>
                    <a:lnTo>
                      <a:pt x="64" y="198"/>
                    </a:lnTo>
                    <a:lnTo>
                      <a:pt x="66" y="198"/>
                    </a:lnTo>
                    <a:lnTo>
                      <a:pt x="66" y="201"/>
                    </a:lnTo>
                    <a:lnTo>
                      <a:pt x="67" y="201"/>
                    </a:lnTo>
                    <a:lnTo>
                      <a:pt x="67" y="202"/>
                    </a:lnTo>
                    <a:lnTo>
                      <a:pt x="74" y="202"/>
                    </a:lnTo>
                    <a:lnTo>
                      <a:pt x="74" y="203"/>
                    </a:lnTo>
                    <a:lnTo>
                      <a:pt x="86" y="203"/>
                    </a:lnTo>
                    <a:lnTo>
                      <a:pt x="86" y="205"/>
                    </a:lnTo>
                    <a:lnTo>
                      <a:pt x="103" y="205"/>
                    </a:lnTo>
                    <a:lnTo>
                      <a:pt x="103" y="206"/>
                    </a:lnTo>
                    <a:lnTo>
                      <a:pt x="110" y="206"/>
                    </a:lnTo>
                    <a:lnTo>
                      <a:pt x="108" y="201"/>
                    </a:lnTo>
                    <a:lnTo>
                      <a:pt x="107" y="201"/>
                    </a:lnTo>
                    <a:lnTo>
                      <a:pt x="106" y="193"/>
                    </a:lnTo>
                    <a:lnTo>
                      <a:pt x="104" y="193"/>
                    </a:lnTo>
                    <a:lnTo>
                      <a:pt x="104" y="189"/>
                    </a:lnTo>
                    <a:lnTo>
                      <a:pt x="103" y="189"/>
                    </a:lnTo>
                    <a:lnTo>
                      <a:pt x="103" y="186"/>
                    </a:lnTo>
                    <a:lnTo>
                      <a:pt x="102" y="186"/>
                    </a:lnTo>
                    <a:lnTo>
                      <a:pt x="100" y="179"/>
                    </a:lnTo>
                    <a:lnTo>
                      <a:pt x="99" y="179"/>
                    </a:lnTo>
                    <a:lnTo>
                      <a:pt x="98" y="171"/>
                    </a:lnTo>
                    <a:lnTo>
                      <a:pt x="96" y="171"/>
                    </a:lnTo>
                    <a:lnTo>
                      <a:pt x="95" y="163"/>
                    </a:lnTo>
                    <a:lnTo>
                      <a:pt x="94" y="163"/>
                    </a:lnTo>
                    <a:lnTo>
                      <a:pt x="92" y="155"/>
                    </a:lnTo>
                    <a:lnTo>
                      <a:pt x="91" y="155"/>
                    </a:lnTo>
                    <a:lnTo>
                      <a:pt x="90" y="147"/>
                    </a:lnTo>
                    <a:lnTo>
                      <a:pt x="88" y="147"/>
                    </a:lnTo>
                    <a:lnTo>
                      <a:pt x="87" y="139"/>
                    </a:lnTo>
                    <a:lnTo>
                      <a:pt x="86" y="139"/>
                    </a:lnTo>
                    <a:lnTo>
                      <a:pt x="86" y="137"/>
                    </a:lnTo>
                    <a:lnTo>
                      <a:pt x="84" y="137"/>
                    </a:lnTo>
                    <a:lnTo>
                      <a:pt x="83" y="129"/>
                    </a:lnTo>
                    <a:lnTo>
                      <a:pt x="82" y="129"/>
                    </a:lnTo>
                    <a:lnTo>
                      <a:pt x="80" y="121"/>
                    </a:lnTo>
                    <a:lnTo>
                      <a:pt x="79" y="121"/>
                    </a:lnTo>
                    <a:lnTo>
                      <a:pt x="78" y="113"/>
                    </a:lnTo>
                    <a:lnTo>
                      <a:pt x="76" y="113"/>
                    </a:lnTo>
                    <a:lnTo>
                      <a:pt x="75" y="105"/>
                    </a:lnTo>
                    <a:lnTo>
                      <a:pt x="74" y="105"/>
                    </a:lnTo>
                    <a:lnTo>
                      <a:pt x="72" y="97"/>
                    </a:lnTo>
                    <a:lnTo>
                      <a:pt x="71" y="97"/>
                    </a:lnTo>
                    <a:lnTo>
                      <a:pt x="70" y="89"/>
                    </a:lnTo>
                    <a:lnTo>
                      <a:pt x="68" y="89"/>
                    </a:lnTo>
                    <a:lnTo>
                      <a:pt x="68" y="87"/>
                    </a:lnTo>
                    <a:lnTo>
                      <a:pt x="67" y="87"/>
                    </a:lnTo>
                    <a:lnTo>
                      <a:pt x="66" y="79"/>
                    </a:lnTo>
                    <a:lnTo>
                      <a:pt x="64" y="79"/>
                    </a:lnTo>
                    <a:lnTo>
                      <a:pt x="63" y="71"/>
                    </a:lnTo>
                    <a:lnTo>
                      <a:pt x="62" y="71"/>
                    </a:lnTo>
                    <a:lnTo>
                      <a:pt x="60" y="63"/>
                    </a:lnTo>
                    <a:lnTo>
                      <a:pt x="59" y="63"/>
                    </a:lnTo>
                    <a:lnTo>
                      <a:pt x="58" y="55"/>
                    </a:lnTo>
                    <a:lnTo>
                      <a:pt x="56" y="55"/>
                    </a:lnTo>
                    <a:lnTo>
                      <a:pt x="55" y="47"/>
                    </a:lnTo>
                    <a:lnTo>
                      <a:pt x="54" y="47"/>
                    </a:lnTo>
                    <a:lnTo>
                      <a:pt x="52" y="40"/>
                    </a:lnTo>
                    <a:lnTo>
                      <a:pt x="51" y="40"/>
                    </a:lnTo>
                    <a:lnTo>
                      <a:pt x="51" y="37"/>
                    </a:lnTo>
                    <a:lnTo>
                      <a:pt x="50" y="37"/>
                    </a:lnTo>
                    <a:lnTo>
                      <a:pt x="48" y="29"/>
                    </a:lnTo>
                    <a:lnTo>
                      <a:pt x="47" y="29"/>
                    </a:lnTo>
                    <a:lnTo>
                      <a:pt x="46" y="21"/>
                    </a:lnTo>
                    <a:lnTo>
                      <a:pt x="44" y="21"/>
                    </a:lnTo>
                    <a:lnTo>
                      <a:pt x="43" y="13"/>
                    </a:lnTo>
                    <a:lnTo>
                      <a:pt x="42" y="13"/>
                    </a:lnTo>
                    <a:lnTo>
                      <a:pt x="40" y="5"/>
                    </a:lnTo>
                    <a:lnTo>
                      <a:pt x="39" y="5"/>
                    </a:lnTo>
                    <a:lnTo>
                      <a:pt x="39" y="2"/>
                    </a:lnTo>
                    <a:lnTo>
                      <a:pt x="38" y="2"/>
                    </a:lnTo>
                    <a:lnTo>
                      <a:pt x="38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E3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2" name="Freeform 2338"/>
              <p:cNvSpPr>
                <a:spLocks/>
              </p:cNvSpPr>
              <p:nvPr/>
            </p:nvSpPr>
            <p:spPr bwMode="auto">
              <a:xfrm>
                <a:off x="2381" y="3536"/>
                <a:ext cx="34" cy="64"/>
              </a:xfrm>
              <a:custGeom>
                <a:avLst/>
                <a:gdLst>
                  <a:gd name="T0" fmla="*/ 12 w 104"/>
                  <a:gd name="T1" fmla="*/ 1 h 193"/>
                  <a:gd name="T2" fmla="*/ 9 w 104"/>
                  <a:gd name="T3" fmla="*/ 1 h 193"/>
                  <a:gd name="T4" fmla="*/ 7 w 104"/>
                  <a:gd name="T5" fmla="*/ 2 h 193"/>
                  <a:gd name="T6" fmla="*/ 4 w 104"/>
                  <a:gd name="T7" fmla="*/ 3 h 193"/>
                  <a:gd name="T8" fmla="*/ 1 w 104"/>
                  <a:gd name="T9" fmla="*/ 4 h 193"/>
                  <a:gd name="T10" fmla="*/ 0 w 104"/>
                  <a:gd name="T11" fmla="*/ 6 h 193"/>
                  <a:gd name="T12" fmla="*/ 1 w 104"/>
                  <a:gd name="T13" fmla="*/ 8 h 193"/>
                  <a:gd name="T14" fmla="*/ 2 w 104"/>
                  <a:gd name="T15" fmla="*/ 11 h 193"/>
                  <a:gd name="T16" fmla="*/ 3 w 104"/>
                  <a:gd name="T17" fmla="*/ 14 h 193"/>
                  <a:gd name="T18" fmla="*/ 4 w 104"/>
                  <a:gd name="T19" fmla="*/ 16 h 193"/>
                  <a:gd name="T20" fmla="*/ 5 w 104"/>
                  <a:gd name="T21" fmla="*/ 19 h 193"/>
                  <a:gd name="T22" fmla="*/ 5 w 104"/>
                  <a:gd name="T23" fmla="*/ 22 h 193"/>
                  <a:gd name="T24" fmla="*/ 6 w 104"/>
                  <a:gd name="T25" fmla="*/ 24 h 193"/>
                  <a:gd name="T26" fmla="*/ 7 w 104"/>
                  <a:gd name="T27" fmla="*/ 25 h 193"/>
                  <a:gd name="T28" fmla="*/ 7 w 104"/>
                  <a:gd name="T29" fmla="*/ 26 h 193"/>
                  <a:gd name="T30" fmla="*/ 8 w 104"/>
                  <a:gd name="T31" fmla="*/ 29 h 193"/>
                  <a:gd name="T32" fmla="*/ 9 w 104"/>
                  <a:gd name="T33" fmla="*/ 32 h 193"/>
                  <a:gd name="T34" fmla="*/ 10 w 104"/>
                  <a:gd name="T35" fmla="*/ 34 h 193"/>
                  <a:gd name="T36" fmla="*/ 10 w 104"/>
                  <a:gd name="T37" fmla="*/ 37 h 193"/>
                  <a:gd name="T38" fmla="*/ 11 w 104"/>
                  <a:gd name="T39" fmla="*/ 39 h 193"/>
                  <a:gd name="T40" fmla="*/ 12 w 104"/>
                  <a:gd name="T41" fmla="*/ 42 h 193"/>
                  <a:gd name="T42" fmla="*/ 13 w 104"/>
                  <a:gd name="T43" fmla="*/ 44 h 193"/>
                  <a:gd name="T44" fmla="*/ 14 w 104"/>
                  <a:gd name="T45" fmla="*/ 47 h 193"/>
                  <a:gd name="T46" fmla="*/ 14 w 104"/>
                  <a:gd name="T47" fmla="*/ 48 h 193"/>
                  <a:gd name="T48" fmla="*/ 15 w 104"/>
                  <a:gd name="T49" fmla="*/ 49 h 193"/>
                  <a:gd name="T50" fmla="*/ 16 w 104"/>
                  <a:gd name="T51" fmla="*/ 52 h 193"/>
                  <a:gd name="T52" fmla="*/ 17 w 104"/>
                  <a:gd name="T53" fmla="*/ 54 h 193"/>
                  <a:gd name="T54" fmla="*/ 18 w 104"/>
                  <a:gd name="T55" fmla="*/ 57 h 193"/>
                  <a:gd name="T56" fmla="*/ 18 w 104"/>
                  <a:gd name="T57" fmla="*/ 60 h 193"/>
                  <a:gd name="T58" fmla="*/ 19 w 104"/>
                  <a:gd name="T59" fmla="*/ 62 h 193"/>
                  <a:gd name="T60" fmla="*/ 20 w 104"/>
                  <a:gd name="T61" fmla="*/ 63 h 193"/>
                  <a:gd name="T62" fmla="*/ 24 w 104"/>
                  <a:gd name="T63" fmla="*/ 63 h 193"/>
                  <a:gd name="T64" fmla="*/ 32 w 104"/>
                  <a:gd name="T65" fmla="*/ 64 h 193"/>
                  <a:gd name="T66" fmla="*/ 33 w 104"/>
                  <a:gd name="T67" fmla="*/ 62 h 193"/>
                  <a:gd name="T68" fmla="*/ 33 w 104"/>
                  <a:gd name="T69" fmla="*/ 61 h 193"/>
                  <a:gd name="T70" fmla="*/ 32 w 104"/>
                  <a:gd name="T71" fmla="*/ 59 h 193"/>
                  <a:gd name="T72" fmla="*/ 31 w 104"/>
                  <a:gd name="T73" fmla="*/ 56 h 193"/>
                  <a:gd name="T74" fmla="*/ 30 w 104"/>
                  <a:gd name="T75" fmla="*/ 54 h 193"/>
                  <a:gd name="T76" fmla="*/ 29 w 104"/>
                  <a:gd name="T77" fmla="*/ 51 h 193"/>
                  <a:gd name="T78" fmla="*/ 28 w 104"/>
                  <a:gd name="T79" fmla="*/ 48 h 193"/>
                  <a:gd name="T80" fmla="*/ 28 w 104"/>
                  <a:gd name="T81" fmla="*/ 47 h 193"/>
                  <a:gd name="T82" fmla="*/ 27 w 104"/>
                  <a:gd name="T83" fmla="*/ 46 h 193"/>
                  <a:gd name="T84" fmla="*/ 27 w 104"/>
                  <a:gd name="T85" fmla="*/ 44 h 193"/>
                  <a:gd name="T86" fmla="*/ 26 w 104"/>
                  <a:gd name="T87" fmla="*/ 41 h 193"/>
                  <a:gd name="T88" fmla="*/ 25 w 104"/>
                  <a:gd name="T89" fmla="*/ 38 h 193"/>
                  <a:gd name="T90" fmla="*/ 24 w 104"/>
                  <a:gd name="T91" fmla="*/ 36 h 193"/>
                  <a:gd name="T92" fmla="*/ 23 w 104"/>
                  <a:gd name="T93" fmla="*/ 33 h 193"/>
                  <a:gd name="T94" fmla="*/ 22 w 104"/>
                  <a:gd name="T95" fmla="*/ 31 h 193"/>
                  <a:gd name="T96" fmla="*/ 22 w 104"/>
                  <a:gd name="T97" fmla="*/ 30 h 193"/>
                  <a:gd name="T98" fmla="*/ 21 w 104"/>
                  <a:gd name="T99" fmla="*/ 27 h 193"/>
                  <a:gd name="T100" fmla="*/ 20 w 104"/>
                  <a:gd name="T101" fmla="*/ 25 h 193"/>
                  <a:gd name="T102" fmla="*/ 19 w 104"/>
                  <a:gd name="T103" fmla="*/ 22 h 193"/>
                  <a:gd name="T104" fmla="*/ 18 w 104"/>
                  <a:gd name="T105" fmla="*/ 19 h 193"/>
                  <a:gd name="T106" fmla="*/ 18 w 104"/>
                  <a:gd name="T107" fmla="*/ 17 h 193"/>
                  <a:gd name="T108" fmla="*/ 17 w 104"/>
                  <a:gd name="T109" fmla="*/ 14 h 193"/>
                  <a:gd name="T110" fmla="*/ 16 w 104"/>
                  <a:gd name="T111" fmla="*/ 13 h 193"/>
                  <a:gd name="T112" fmla="*/ 15 w 104"/>
                  <a:gd name="T113" fmla="*/ 11 h 193"/>
                  <a:gd name="T114" fmla="*/ 14 w 104"/>
                  <a:gd name="T115" fmla="*/ 8 h 193"/>
                  <a:gd name="T116" fmla="*/ 14 w 104"/>
                  <a:gd name="T117" fmla="*/ 5 h 193"/>
                  <a:gd name="T118" fmla="*/ 13 w 104"/>
                  <a:gd name="T119" fmla="*/ 3 h 193"/>
                  <a:gd name="T120" fmla="*/ 12 w 104"/>
                  <a:gd name="T121" fmla="*/ 0 h 19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04"/>
                  <a:gd name="T184" fmla="*/ 0 h 193"/>
                  <a:gd name="T185" fmla="*/ 104 w 104"/>
                  <a:gd name="T186" fmla="*/ 193 h 19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04" h="193">
                    <a:moveTo>
                      <a:pt x="36" y="0"/>
                    </a:moveTo>
                    <a:lnTo>
                      <a:pt x="36" y="2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0" y="6"/>
                    </a:lnTo>
                    <a:lnTo>
                      <a:pt x="20" y="7"/>
                    </a:lnTo>
                    <a:lnTo>
                      <a:pt x="12" y="8"/>
                    </a:lnTo>
                    <a:lnTo>
                      <a:pt x="12" y="10"/>
                    </a:lnTo>
                    <a:lnTo>
                      <a:pt x="4" y="11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3" y="25"/>
                    </a:lnTo>
                    <a:lnTo>
                      <a:pt x="4" y="25"/>
                    </a:lnTo>
                    <a:lnTo>
                      <a:pt x="6" y="33"/>
                    </a:lnTo>
                    <a:lnTo>
                      <a:pt x="7" y="33"/>
                    </a:lnTo>
                    <a:lnTo>
                      <a:pt x="8" y="41"/>
                    </a:lnTo>
                    <a:lnTo>
                      <a:pt x="10" y="41"/>
                    </a:lnTo>
                    <a:lnTo>
                      <a:pt x="11" y="49"/>
                    </a:lnTo>
                    <a:lnTo>
                      <a:pt x="12" y="49"/>
                    </a:lnTo>
                    <a:lnTo>
                      <a:pt x="14" y="57"/>
                    </a:lnTo>
                    <a:lnTo>
                      <a:pt x="15" y="57"/>
                    </a:lnTo>
                    <a:lnTo>
                      <a:pt x="16" y="65"/>
                    </a:lnTo>
                    <a:lnTo>
                      <a:pt x="18" y="65"/>
                    </a:lnTo>
                    <a:lnTo>
                      <a:pt x="19" y="73"/>
                    </a:lnTo>
                    <a:lnTo>
                      <a:pt x="20" y="73"/>
                    </a:lnTo>
                    <a:lnTo>
                      <a:pt x="20" y="76"/>
                    </a:lnTo>
                    <a:lnTo>
                      <a:pt x="22" y="76"/>
                    </a:lnTo>
                    <a:lnTo>
                      <a:pt x="22" y="79"/>
                    </a:lnTo>
                    <a:lnTo>
                      <a:pt x="23" y="79"/>
                    </a:lnTo>
                    <a:lnTo>
                      <a:pt x="24" y="87"/>
                    </a:lnTo>
                    <a:lnTo>
                      <a:pt x="26" y="87"/>
                    </a:lnTo>
                    <a:lnTo>
                      <a:pt x="27" y="95"/>
                    </a:lnTo>
                    <a:lnTo>
                      <a:pt x="28" y="95"/>
                    </a:lnTo>
                    <a:lnTo>
                      <a:pt x="30" y="103"/>
                    </a:lnTo>
                    <a:lnTo>
                      <a:pt x="31" y="103"/>
                    </a:lnTo>
                    <a:lnTo>
                      <a:pt x="32" y="111"/>
                    </a:lnTo>
                    <a:lnTo>
                      <a:pt x="34" y="111"/>
                    </a:lnTo>
                    <a:lnTo>
                      <a:pt x="35" y="118"/>
                    </a:lnTo>
                    <a:lnTo>
                      <a:pt x="36" y="118"/>
                    </a:lnTo>
                    <a:lnTo>
                      <a:pt x="38" y="126"/>
                    </a:lnTo>
                    <a:lnTo>
                      <a:pt x="39" y="126"/>
                    </a:lnTo>
                    <a:lnTo>
                      <a:pt x="40" y="134"/>
                    </a:lnTo>
                    <a:lnTo>
                      <a:pt x="42" y="134"/>
                    </a:lnTo>
                    <a:lnTo>
                      <a:pt x="43" y="142"/>
                    </a:lnTo>
                    <a:lnTo>
                      <a:pt x="44" y="142"/>
                    </a:lnTo>
                    <a:lnTo>
                      <a:pt x="44" y="146"/>
                    </a:lnTo>
                    <a:lnTo>
                      <a:pt x="46" y="146"/>
                    </a:lnTo>
                    <a:lnTo>
                      <a:pt x="46" y="149"/>
                    </a:lnTo>
                    <a:lnTo>
                      <a:pt x="47" y="149"/>
                    </a:lnTo>
                    <a:lnTo>
                      <a:pt x="48" y="156"/>
                    </a:lnTo>
                    <a:lnTo>
                      <a:pt x="50" y="156"/>
                    </a:lnTo>
                    <a:lnTo>
                      <a:pt x="51" y="164"/>
                    </a:lnTo>
                    <a:lnTo>
                      <a:pt x="52" y="164"/>
                    </a:lnTo>
                    <a:lnTo>
                      <a:pt x="54" y="172"/>
                    </a:lnTo>
                    <a:lnTo>
                      <a:pt x="55" y="172"/>
                    </a:lnTo>
                    <a:lnTo>
                      <a:pt x="56" y="180"/>
                    </a:lnTo>
                    <a:lnTo>
                      <a:pt x="58" y="180"/>
                    </a:lnTo>
                    <a:lnTo>
                      <a:pt x="59" y="188"/>
                    </a:lnTo>
                    <a:lnTo>
                      <a:pt x="60" y="188"/>
                    </a:lnTo>
                    <a:lnTo>
                      <a:pt x="60" y="189"/>
                    </a:lnTo>
                    <a:lnTo>
                      <a:pt x="72" y="189"/>
                    </a:lnTo>
                    <a:lnTo>
                      <a:pt x="72" y="191"/>
                    </a:lnTo>
                    <a:lnTo>
                      <a:pt x="98" y="192"/>
                    </a:lnTo>
                    <a:lnTo>
                      <a:pt x="98" y="193"/>
                    </a:lnTo>
                    <a:lnTo>
                      <a:pt x="104" y="193"/>
                    </a:lnTo>
                    <a:lnTo>
                      <a:pt x="102" y="188"/>
                    </a:lnTo>
                    <a:lnTo>
                      <a:pt x="102" y="185"/>
                    </a:lnTo>
                    <a:lnTo>
                      <a:pt x="100" y="185"/>
                    </a:lnTo>
                    <a:lnTo>
                      <a:pt x="99" y="177"/>
                    </a:lnTo>
                    <a:lnTo>
                      <a:pt x="98" y="177"/>
                    </a:lnTo>
                    <a:lnTo>
                      <a:pt x="96" y="170"/>
                    </a:lnTo>
                    <a:lnTo>
                      <a:pt x="95" y="170"/>
                    </a:lnTo>
                    <a:lnTo>
                      <a:pt x="94" y="162"/>
                    </a:lnTo>
                    <a:lnTo>
                      <a:pt x="92" y="162"/>
                    </a:lnTo>
                    <a:lnTo>
                      <a:pt x="91" y="154"/>
                    </a:lnTo>
                    <a:lnTo>
                      <a:pt x="90" y="154"/>
                    </a:lnTo>
                    <a:lnTo>
                      <a:pt x="88" y="146"/>
                    </a:lnTo>
                    <a:lnTo>
                      <a:pt x="87" y="146"/>
                    </a:lnTo>
                    <a:lnTo>
                      <a:pt x="87" y="142"/>
                    </a:lnTo>
                    <a:lnTo>
                      <a:pt x="86" y="142"/>
                    </a:lnTo>
                    <a:lnTo>
                      <a:pt x="86" y="139"/>
                    </a:lnTo>
                    <a:lnTo>
                      <a:pt x="84" y="139"/>
                    </a:lnTo>
                    <a:lnTo>
                      <a:pt x="83" y="132"/>
                    </a:lnTo>
                    <a:lnTo>
                      <a:pt x="82" y="132"/>
                    </a:lnTo>
                    <a:lnTo>
                      <a:pt x="80" y="124"/>
                    </a:lnTo>
                    <a:lnTo>
                      <a:pt x="79" y="124"/>
                    </a:lnTo>
                    <a:lnTo>
                      <a:pt x="78" y="116"/>
                    </a:lnTo>
                    <a:lnTo>
                      <a:pt x="76" y="116"/>
                    </a:lnTo>
                    <a:lnTo>
                      <a:pt x="75" y="108"/>
                    </a:lnTo>
                    <a:lnTo>
                      <a:pt x="74" y="108"/>
                    </a:lnTo>
                    <a:lnTo>
                      <a:pt x="72" y="100"/>
                    </a:lnTo>
                    <a:lnTo>
                      <a:pt x="71" y="100"/>
                    </a:lnTo>
                    <a:lnTo>
                      <a:pt x="70" y="92"/>
                    </a:lnTo>
                    <a:lnTo>
                      <a:pt x="68" y="92"/>
                    </a:lnTo>
                    <a:lnTo>
                      <a:pt x="68" y="90"/>
                    </a:lnTo>
                    <a:lnTo>
                      <a:pt x="67" y="90"/>
                    </a:lnTo>
                    <a:lnTo>
                      <a:pt x="66" y="82"/>
                    </a:lnTo>
                    <a:lnTo>
                      <a:pt x="64" y="82"/>
                    </a:lnTo>
                    <a:lnTo>
                      <a:pt x="63" y="74"/>
                    </a:lnTo>
                    <a:lnTo>
                      <a:pt x="62" y="74"/>
                    </a:lnTo>
                    <a:lnTo>
                      <a:pt x="60" y="66"/>
                    </a:lnTo>
                    <a:lnTo>
                      <a:pt x="59" y="66"/>
                    </a:lnTo>
                    <a:lnTo>
                      <a:pt x="58" y="58"/>
                    </a:lnTo>
                    <a:lnTo>
                      <a:pt x="56" y="58"/>
                    </a:lnTo>
                    <a:lnTo>
                      <a:pt x="55" y="50"/>
                    </a:lnTo>
                    <a:lnTo>
                      <a:pt x="54" y="50"/>
                    </a:lnTo>
                    <a:lnTo>
                      <a:pt x="52" y="42"/>
                    </a:lnTo>
                    <a:lnTo>
                      <a:pt x="51" y="42"/>
                    </a:lnTo>
                    <a:lnTo>
                      <a:pt x="51" y="40"/>
                    </a:lnTo>
                    <a:lnTo>
                      <a:pt x="50" y="40"/>
                    </a:lnTo>
                    <a:lnTo>
                      <a:pt x="48" y="32"/>
                    </a:lnTo>
                    <a:lnTo>
                      <a:pt x="47" y="32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3" y="16"/>
                    </a:lnTo>
                    <a:lnTo>
                      <a:pt x="42" y="16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D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3" name="Freeform 2339"/>
              <p:cNvSpPr>
                <a:spLocks/>
              </p:cNvSpPr>
              <p:nvPr/>
            </p:nvSpPr>
            <p:spPr bwMode="auto">
              <a:xfrm>
                <a:off x="2368" y="3540"/>
                <a:ext cx="33" cy="59"/>
              </a:xfrm>
              <a:custGeom>
                <a:avLst/>
                <a:gdLst>
                  <a:gd name="T0" fmla="*/ 11 w 99"/>
                  <a:gd name="T1" fmla="*/ 0 h 175"/>
                  <a:gd name="T2" fmla="*/ 8 w 99"/>
                  <a:gd name="T3" fmla="*/ 1 h 175"/>
                  <a:gd name="T4" fmla="*/ 6 w 99"/>
                  <a:gd name="T5" fmla="*/ 2 h 175"/>
                  <a:gd name="T6" fmla="*/ 3 w 99"/>
                  <a:gd name="T7" fmla="*/ 3 h 175"/>
                  <a:gd name="T8" fmla="*/ 1 w 99"/>
                  <a:gd name="T9" fmla="*/ 4 h 175"/>
                  <a:gd name="T10" fmla="*/ 1 w 99"/>
                  <a:gd name="T11" fmla="*/ 6 h 175"/>
                  <a:gd name="T12" fmla="*/ 1 w 99"/>
                  <a:gd name="T13" fmla="*/ 9 h 175"/>
                  <a:gd name="T14" fmla="*/ 2 w 99"/>
                  <a:gd name="T15" fmla="*/ 12 h 175"/>
                  <a:gd name="T16" fmla="*/ 3 w 99"/>
                  <a:gd name="T17" fmla="*/ 14 h 175"/>
                  <a:gd name="T18" fmla="*/ 4 w 99"/>
                  <a:gd name="T19" fmla="*/ 17 h 175"/>
                  <a:gd name="T20" fmla="*/ 5 w 99"/>
                  <a:gd name="T21" fmla="*/ 18 h 175"/>
                  <a:gd name="T22" fmla="*/ 5 w 99"/>
                  <a:gd name="T23" fmla="*/ 21 h 175"/>
                  <a:gd name="T24" fmla="*/ 6 w 99"/>
                  <a:gd name="T25" fmla="*/ 23 h 175"/>
                  <a:gd name="T26" fmla="*/ 7 w 99"/>
                  <a:gd name="T27" fmla="*/ 26 h 175"/>
                  <a:gd name="T28" fmla="*/ 8 w 99"/>
                  <a:gd name="T29" fmla="*/ 29 h 175"/>
                  <a:gd name="T30" fmla="*/ 9 w 99"/>
                  <a:gd name="T31" fmla="*/ 31 h 175"/>
                  <a:gd name="T32" fmla="*/ 10 w 99"/>
                  <a:gd name="T33" fmla="*/ 34 h 175"/>
                  <a:gd name="T34" fmla="*/ 10 w 99"/>
                  <a:gd name="T35" fmla="*/ 35 h 175"/>
                  <a:gd name="T36" fmla="*/ 11 w 99"/>
                  <a:gd name="T37" fmla="*/ 37 h 175"/>
                  <a:gd name="T38" fmla="*/ 12 w 99"/>
                  <a:gd name="T39" fmla="*/ 40 h 175"/>
                  <a:gd name="T40" fmla="*/ 13 w 99"/>
                  <a:gd name="T41" fmla="*/ 43 h 175"/>
                  <a:gd name="T42" fmla="*/ 14 w 99"/>
                  <a:gd name="T43" fmla="*/ 46 h 175"/>
                  <a:gd name="T44" fmla="*/ 15 w 99"/>
                  <a:gd name="T45" fmla="*/ 48 h 175"/>
                  <a:gd name="T46" fmla="*/ 15 w 99"/>
                  <a:gd name="T47" fmla="*/ 49 h 175"/>
                  <a:gd name="T48" fmla="*/ 16 w 99"/>
                  <a:gd name="T49" fmla="*/ 50 h 175"/>
                  <a:gd name="T50" fmla="*/ 17 w 99"/>
                  <a:gd name="T51" fmla="*/ 50 h 175"/>
                  <a:gd name="T52" fmla="*/ 16 w 99"/>
                  <a:gd name="T53" fmla="*/ 53 h 175"/>
                  <a:gd name="T54" fmla="*/ 17 w 99"/>
                  <a:gd name="T55" fmla="*/ 56 h 175"/>
                  <a:gd name="T56" fmla="*/ 18 w 99"/>
                  <a:gd name="T57" fmla="*/ 58 h 175"/>
                  <a:gd name="T58" fmla="*/ 19 w 99"/>
                  <a:gd name="T59" fmla="*/ 59 h 175"/>
                  <a:gd name="T60" fmla="*/ 32 w 99"/>
                  <a:gd name="T61" fmla="*/ 59 h 175"/>
                  <a:gd name="T62" fmla="*/ 32 w 99"/>
                  <a:gd name="T63" fmla="*/ 57 h 175"/>
                  <a:gd name="T64" fmla="*/ 32 w 99"/>
                  <a:gd name="T65" fmla="*/ 55 h 175"/>
                  <a:gd name="T66" fmla="*/ 31 w 99"/>
                  <a:gd name="T67" fmla="*/ 52 h 175"/>
                  <a:gd name="T68" fmla="*/ 30 w 99"/>
                  <a:gd name="T69" fmla="*/ 49 h 175"/>
                  <a:gd name="T70" fmla="*/ 29 w 99"/>
                  <a:gd name="T71" fmla="*/ 47 h 175"/>
                  <a:gd name="T72" fmla="*/ 28 w 99"/>
                  <a:gd name="T73" fmla="*/ 46 h 175"/>
                  <a:gd name="T74" fmla="*/ 28 w 99"/>
                  <a:gd name="T75" fmla="*/ 45 h 175"/>
                  <a:gd name="T76" fmla="*/ 27 w 99"/>
                  <a:gd name="T77" fmla="*/ 42 h 175"/>
                  <a:gd name="T78" fmla="*/ 26 w 99"/>
                  <a:gd name="T79" fmla="*/ 39 h 175"/>
                  <a:gd name="T80" fmla="*/ 25 w 99"/>
                  <a:gd name="T81" fmla="*/ 36 h 175"/>
                  <a:gd name="T82" fmla="*/ 24 w 99"/>
                  <a:gd name="T83" fmla="*/ 34 h 175"/>
                  <a:gd name="T84" fmla="*/ 24 w 99"/>
                  <a:gd name="T85" fmla="*/ 31 h 175"/>
                  <a:gd name="T86" fmla="*/ 23 w 99"/>
                  <a:gd name="T87" fmla="*/ 29 h 175"/>
                  <a:gd name="T88" fmla="*/ 22 w 99"/>
                  <a:gd name="T89" fmla="*/ 26 h 175"/>
                  <a:gd name="T90" fmla="*/ 21 w 99"/>
                  <a:gd name="T91" fmla="*/ 23 h 175"/>
                  <a:gd name="T92" fmla="*/ 20 w 99"/>
                  <a:gd name="T93" fmla="*/ 22 h 175"/>
                  <a:gd name="T94" fmla="*/ 20 w 99"/>
                  <a:gd name="T95" fmla="*/ 21 h 175"/>
                  <a:gd name="T96" fmla="*/ 19 w 99"/>
                  <a:gd name="T97" fmla="*/ 19 h 175"/>
                  <a:gd name="T98" fmla="*/ 18 w 99"/>
                  <a:gd name="T99" fmla="*/ 16 h 175"/>
                  <a:gd name="T100" fmla="*/ 17 w 99"/>
                  <a:gd name="T101" fmla="*/ 13 h 175"/>
                  <a:gd name="T102" fmla="*/ 16 w 99"/>
                  <a:gd name="T103" fmla="*/ 10 h 175"/>
                  <a:gd name="T104" fmla="*/ 16 w 99"/>
                  <a:gd name="T105" fmla="*/ 8 h 175"/>
                  <a:gd name="T106" fmla="*/ 15 w 99"/>
                  <a:gd name="T107" fmla="*/ 5 h 175"/>
                  <a:gd name="T108" fmla="*/ 14 w 99"/>
                  <a:gd name="T109" fmla="*/ 2 h 175"/>
                  <a:gd name="T110" fmla="*/ 13 w 99"/>
                  <a:gd name="T111" fmla="*/ 0 h 17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99"/>
                  <a:gd name="T169" fmla="*/ 0 h 175"/>
                  <a:gd name="T170" fmla="*/ 99 w 99"/>
                  <a:gd name="T171" fmla="*/ 175 h 17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99" h="175">
                    <a:moveTo>
                      <a:pt x="33" y="0"/>
                    </a:moveTo>
                    <a:lnTo>
                      <a:pt x="33" y="1"/>
                    </a:lnTo>
                    <a:lnTo>
                      <a:pt x="25" y="2"/>
                    </a:lnTo>
                    <a:lnTo>
                      <a:pt x="25" y="3"/>
                    </a:lnTo>
                    <a:lnTo>
                      <a:pt x="17" y="5"/>
                    </a:lnTo>
                    <a:lnTo>
                      <a:pt x="17" y="6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2" y="19"/>
                    </a:lnTo>
                    <a:lnTo>
                      <a:pt x="3" y="19"/>
                    </a:lnTo>
                    <a:lnTo>
                      <a:pt x="4" y="27"/>
                    </a:lnTo>
                    <a:lnTo>
                      <a:pt x="6" y="27"/>
                    </a:lnTo>
                    <a:lnTo>
                      <a:pt x="7" y="35"/>
                    </a:lnTo>
                    <a:lnTo>
                      <a:pt x="8" y="35"/>
                    </a:lnTo>
                    <a:lnTo>
                      <a:pt x="10" y="43"/>
                    </a:lnTo>
                    <a:lnTo>
                      <a:pt x="11" y="43"/>
                    </a:lnTo>
                    <a:lnTo>
                      <a:pt x="12" y="51"/>
                    </a:lnTo>
                    <a:lnTo>
                      <a:pt x="14" y="51"/>
                    </a:lnTo>
                    <a:lnTo>
                      <a:pt x="14" y="53"/>
                    </a:lnTo>
                    <a:lnTo>
                      <a:pt x="15" y="53"/>
                    </a:lnTo>
                    <a:lnTo>
                      <a:pt x="16" y="61"/>
                    </a:lnTo>
                    <a:lnTo>
                      <a:pt x="17" y="61"/>
                    </a:lnTo>
                    <a:lnTo>
                      <a:pt x="19" y="69"/>
                    </a:lnTo>
                    <a:lnTo>
                      <a:pt x="20" y="69"/>
                    </a:lnTo>
                    <a:lnTo>
                      <a:pt x="21" y="77"/>
                    </a:lnTo>
                    <a:lnTo>
                      <a:pt x="23" y="77"/>
                    </a:lnTo>
                    <a:lnTo>
                      <a:pt x="24" y="85"/>
                    </a:lnTo>
                    <a:lnTo>
                      <a:pt x="25" y="85"/>
                    </a:lnTo>
                    <a:lnTo>
                      <a:pt x="27" y="93"/>
                    </a:lnTo>
                    <a:lnTo>
                      <a:pt x="28" y="93"/>
                    </a:lnTo>
                    <a:lnTo>
                      <a:pt x="29" y="100"/>
                    </a:lnTo>
                    <a:lnTo>
                      <a:pt x="31" y="100"/>
                    </a:lnTo>
                    <a:lnTo>
                      <a:pt x="31" y="103"/>
                    </a:lnTo>
                    <a:lnTo>
                      <a:pt x="32" y="103"/>
                    </a:lnTo>
                    <a:lnTo>
                      <a:pt x="33" y="111"/>
                    </a:lnTo>
                    <a:lnTo>
                      <a:pt x="35" y="111"/>
                    </a:lnTo>
                    <a:lnTo>
                      <a:pt x="36" y="119"/>
                    </a:lnTo>
                    <a:lnTo>
                      <a:pt x="37" y="119"/>
                    </a:lnTo>
                    <a:lnTo>
                      <a:pt x="39" y="127"/>
                    </a:lnTo>
                    <a:lnTo>
                      <a:pt x="40" y="127"/>
                    </a:lnTo>
                    <a:lnTo>
                      <a:pt x="41" y="135"/>
                    </a:lnTo>
                    <a:lnTo>
                      <a:pt x="43" y="135"/>
                    </a:lnTo>
                    <a:lnTo>
                      <a:pt x="44" y="142"/>
                    </a:lnTo>
                    <a:lnTo>
                      <a:pt x="45" y="142"/>
                    </a:lnTo>
                    <a:lnTo>
                      <a:pt x="45" y="146"/>
                    </a:lnTo>
                    <a:lnTo>
                      <a:pt x="47" y="146"/>
                    </a:lnTo>
                    <a:lnTo>
                      <a:pt x="47" y="148"/>
                    </a:lnTo>
                    <a:lnTo>
                      <a:pt x="51" y="148"/>
                    </a:lnTo>
                    <a:lnTo>
                      <a:pt x="51" y="149"/>
                    </a:lnTo>
                    <a:lnTo>
                      <a:pt x="48" y="149"/>
                    </a:lnTo>
                    <a:lnTo>
                      <a:pt x="49" y="157"/>
                    </a:lnTo>
                    <a:lnTo>
                      <a:pt x="51" y="157"/>
                    </a:lnTo>
                    <a:lnTo>
                      <a:pt x="52" y="165"/>
                    </a:lnTo>
                    <a:lnTo>
                      <a:pt x="53" y="165"/>
                    </a:lnTo>
                    <a:lnTo>
                      <a:pt x="55" y="173"/>
                    </a:lnTo>
                    <a:lnTo>
                      <a:pt x="56" y="173"/>
                    </a:lnTo>
                    <a:lnTo>
                      <a:pt x="56" y="174"/>
                    </a:lnTo>
                    <a:lnTo>
                      <a:pt x="97" y="174"/>
                    </a:lnTo>
                    <a:lnTo>
                      <a:pt x="97" y="175"/>
                    </a:lnTo>
                    <a:lnTo>
                      <a:pt x="99" y="175"/>
                    </a:lnTo>
                    <a:lnTo>
                      <a:pt x="97" y="170"/>
                    </a:lnTo>
                    <a:lnTo>
                      <a:pt x="96" y="170"/>
                    </a:lnTo>
                    <a:lnTo>
                      <a:pt x="95" y="162"/>
                    </a:lnTo>
                    <a:lnTo>
                      <a:pt x="93" y="162"/>
                    </a:lnTo>
                    <a:lnTo>
                      <a:pt x="92" y="154"/>
                    </a:lnTo>
                    <a:lnTo>
                      <a:pt x="91" y="154"/>
                    </a:lnTo>
                    <a:lnTo>
                      <a:pt x="89" y="146"/>
                    </a:lnTo>
                    <a:lnTo>
                      <a:pt x="88" y="146"/>
                    </a:lnTo>
                    <a:lnTo>
                      <a:pt x="87" y="139"/>
                    </a:lnTo>
                    <a:lnTo>
                      <a:pt x="85" y="139"/>
                    </a:lnTo>
                    <a:lnTo>
                      <a:pt x="85" y="135"/>
                    </a:lnTo>
                    <a:lnTo>
                      <a:pt x="84" y="135"/>
                    </a:lnTo>
                    <a:lnTo>
                      <a:pt x="84" y="132"/>
                    </a:lnTo>
                    <a:lnTo>
                      <a:pt x="83" y="132"/>
                    </a:lnTo>
                    <a:lnTo>
                      <a:pt x="81" y="124"/>
                    </a:lnTo>
                    <a:lnTo>
                      <a:pt x="80" y="124"/>
                    </a:lnTo>
                    <a:lnTo>
                      <a:pt x="79" y="116"/>
                    </a:lnTo>
                    <a:lnTo>
                      <a:pt x="77" y="116"/>
                    </a:lnTo>
                    <a:lnTo>
                      <a:pt x="76" y="108"/>
                    </a:lnTo>
                    <a:lnTo>
                      <a:pt x="75" y="108"/>
                    </a:lnTo>
                    <a:lnTo>
                      <a:pt x="73" y="100"/>
                    </a:lnTo>
                    <a:lnTo>
                      <a:pt x="72" y="100"/>
                    </a:lnTo>
                    <a:lnTo>
                      <a:pt x="71" y="93"/>
                    </a:lnTo>
                    <a:lnTo>
                      <a:pt x="69" y="93"/>
                    </a:lnTo>
                    <a:lnTo>
                      <a:pt x="68" y="85"/>
                    </a:lnTo>
                    <a:lnTo>
                      <a:pt x="67" y="85"/>
                    </a:lnTo>
                    <a:lnTo>
                      <a:pt x="65" y="77"/>
                    </a:lnTo>
                    <a:lnTo>
                      <a:pt x="64" y="77"/>
                    </a:lnTo>
                    <a:lnTo>
                      <a:pt x="63" y="69"/>
                    </a:lnTo>
                    <a:lnTo>
                      <a:pt x="61" y="69"/>
                    </a:lnTo>
                    <a:lnTo>
                      <a:pt x="61" y="65"/>
                    </a:lnTo>
                    <a:lnTo>
                      <a:pt x="60" y="65"/>
                    </a:lnTo>
                    <a:lnTo>
                      <a:pt x="60" y="62"/>
                    </a:lnTo>
                    <a:lnTo>
                      <a:pt x="59" y="62"/>
                    </a:lnTo>
                    <a:lnTo>
                      <a:pt x="57" y="55"/>
                    </a:lnTo>
                    <a:lnTo>
                      <a:pt x="56" y="55"/>
                    </a:lnTo>
                    <a:lnTo>
                      <a:pt x="55" y="47"/>
                    </a:lnTo>
                    <a:lnTo>
                      <a:pt x="53" y="47"/>
                    </a:lnTo>
                    <a:lnTo>
                      <a:pt x="52" y="39"/>
                    </a:lnTo>
                    <a:lnTo>
                      <a:pt x="51" y="39"/>
                    </a:lnTo>
                    <a:lnTo>
                      <a:pt x="49" y="31"/>
                    </a:lnTo>
                    <a:lnTo>
                      <a:pt x="48" y="31"/>
                    </a:lnTo>
                    <a:lnTo>
                      <a:pt x="47" y="23"/>
                    </a:lnTo>
                    <a:lnTo>
                      <a:pt x="45" y="23"/>
                    </a:lnTo>
                    <a:lnTo>
                      <a:pt x="44" y="15"/>
                    </a:lnTo>
                    <a:lnTo>
                      <a:pt x="43" y="15"/>
                    </a:lnTo>
                    <a:lnTo>
                      <a:pt x="41" y="7"/>
                    </a:lnTo>
                    <a:lnTo>
                      <a:pt x="40" y="7"/>
                    </a:lnTo>
                    <a:lnTo>
                      <a:pt x="39" y="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FFD4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4" name="Freeform 2340"/>
              <p:cNvSpPr>
                <a:spLocks/>
              </p:cNvSpPr>
              <p:nvPr/>
            </p:nvSpPr>
            <p:spPr bwMode="auto">
              <a:xfrm>
                <a:off x="2356" y="3544"/>
                <a:ext cx="28" cy="46"/>
              </a:xfrm>
              <a:custGeom>
                <a:avLst/>
                <a:gdLst>
                  <a:gd name="T0" fmla="*/ 11 w 84"/>
                  <a:gd name="T1" fmla="*/ 1 h 137"/>
                  <a:gd name="T2" fmla="*/ 9 w 84"/>
                  <a:gd name="T3" fmla="*/ 1 h 137"/>
                  <a:gd name="T4" fmla="*/ 6 w 84"/>
                  <a:gd name="T5" fmla="*/ 2 h 137"/>
                  <a:gd name="T6" fmla="*/ 3 w 84"/>
                  <a:gd name="T7" fmla="*/ 3 h 137"/>
                  <a:gd name="T8" fmla="*/ 1 w 84"/>
                  <a:gd name="T9" fmla="*/ 4 h 137"/>
                  <a:gd name="T10" fmla="*/ 1 w 84"/>
                  <a:gd name="T11" fmla="*/ 7 h 137"/>
                  <a:gd name="T12" fmla="*/ 1 w 84"/>
                  <a:gd name="T13" fmla="*/ 9 h 137"/>
                  <a:gd name="T14" fmla="*/ 2 w 84"/>
                  <a:gd name="T15" fmla="*/ 12 h 137"/>
                  <a:gd name="T16" fmla="*/ 3 w 84"/>
                  <a:gd name="T17" fmla="*/ 13 h 137"/>
                  <a:gd name="T18" fmla="*/ 4 w 84"/>
                  <a:gd name="T19" fmla="*/ 14 h 137"/>
                  <a:gd name="T20" fmla="*/ 6 w 84"/>
                  <a:gd name="T21" fmla="*/ 15 h 137"/>
                  <a:gd name="T22" fmla="*/ 9 w 84"/>
                  <a:gd name="T23" fmla="*/ 15 h 137"/>
                  <a:gd name="T24" fmla="*/ 11 w 84"/>
                  <a:gd name="T25" fmla="*/ 15 h 137"/>
                  <a:gd name="T26" fmla="*/ 12 w 84"/>
                  <a:gd name="T27" fmla="*/ 16 h 137"/>
                  <a:gd name="T28" fmla="*/ 10 w 84"/>
                  <a:gd name="T29" fmla="*/ 17 h 137"/>
                  <a:gd name="T30" fmla="*/ 8 w 84"/>
                  <a:gd name="T31" fmla="*/ 18 h 137"/>
                  <a:gd name="T32" fmla="*/ 6 w 84"/>
                  <a:gd name="T33" fmla="*/ 18 h 137"/>
                  <a:gd name="T34" fmla="*/ 5 w 84"/>
                  <a:gd name="T35" fmla="*/ 20 h 137"/>
                  <a:gd name="T36" fmla="*/ 6 w 84"/>
                  <a:gd name="T37" fmla="*/ 22 h 137"/>
                  <a:gd name="T38" fmla="*/ 7 w 84"/>
                  <a:gd name="T39" fmla="*/ 25 h 137"/>
                  <a:gd name="T40" fmla="*/ 7 w 84"/>
                  <a:gd name="T41" fmla="*/ 26 h 137"/>
                  <a:gd name="T42" fmla="*/ 8 w 84"/>
                  <a:gd name="T43" fmla="*/ 29 h 137"/>
                  <a:gd name="T44" fmla="*/ 9 w 84"/>
                  <a:gd name="T45" fmla="*/ 31 h 137"/>
                  <a:gd name="T46" fmla="*/ 10 w 84"/>
                  <a:gd name="T47" fmla="*/ 34 h 137"/>
                  <a:gd name="T48" fmla="*/ 11 w 84"/>
                  <a:gd name="T49" fmla="*/ 37 h 137"/>
                  <a:gd name="T50" fmla="*/ 12 w 84"/>
                  <a:gd name="T51" fmla="*/ 39 h 137"/>
                  <a:gd name="T52" fmla="*/ 13 w 84"/>
                  <a:gd name="T53" fmla="*/ 42 h 137"/>
                  <a:gd name="T54" fmla="*/ 13 w 84"/>
                  <a:gd name="T55" fmla="*/ 43 h 137"/>
                  <a:gd name="T56" fmla="*/ 14 w 84"/>
                  <a:gd name="T57" fmla="*/ 44 h 137"/>
                  <a:gd name="T58" fmla="*/ 16 w 84"/>
                  <a:gd name="T59" fmla="*/ 44 h 137"/>
                  <a:gd name="T60" fmla="*/ 18 w 84"/>
                  <a:gd name="T61" fmla="*/ 45 h 137"/>
                  <a:gd name="T62" fmla="*/ 20 w 84"/>
                  <a:gd name="T63" fmla="*/ 45 h 137"/>
                  <a:gd name="T64" fmla="*/ 24 w 84"/>
                  <a:gd name="T65" fmla="*/ 45 h 137"/>
                  <a:gd name="T66" fmla="*/ 28 w 84"/>
                  <a:gd name="T67" fmla="*/ 46 h 137"/>
                  <a:gd name="T68" fmla="*/ 28 w 84"/>
                  <a:gd name="T69" fmla="*/ 44 h 137"/>
                  <a:gd name="T70" fmla="*/ 27 w 84"/>
                  <a:gd name="T71" fmla="*/ 42 h 137"/>
                  <a:gd name="T72" fmla="*/ 26 w 84"/>
                  <a:gd name="T73" fmla="*/ 39 h 137"/>
                  <a:gd name="T74" fmla="*/ 25 w 84"/>
                  <a:gd name="T75" fmla="*/ 36 h 137"/>
                  <a:gd name="T76" fmla="*/ 24 w 84"/>
                  <a:gd name="T77" fmla="*/ 34 h 137"/>
                  <a:gd name="T78" fmla="*/ 23 w 84"/>
                  <a:gd name="T79" fmla="*/ 31 h 137"/>
                  <a:gd name="T80" fmla="*/ 23 w 84"/>
                  <a:gd name="T81" fmla="*/ 30 h 137"/>
                  <a:gd name="T82" fmla="*/ 22 w 84"/>
                  <a:gd name="T83" fmla="*/ 28 h 137"/>
                  <a:gd name="T84" fmla="*/ 21 w 84"/>
                  <a:gd name="T85" fmla="*/ 25 h 137"/>
                  <a:gd name="T86" fmla="*/ 20 w 84"/>
                  <a:gd name="T87" fmla="*/ 22 h 137"/>
                  <a:gd name="T88" fmla="*/ 19 w 84"/>
                  <a:gd name="T89" fmla="*/ 19 h 137"/>
                  <a:gd name="T90" fmla="*/ 18 w 84"/>
                  <a:gd name="T91" fmla="*/ 17 h 137"/>
                  <a:gd name="T92" fmla="*/ 17 w 84"/>
                  <a:gd name="T93" fmla="*/ 14 h 137"/>
                  <a:gd name="T94" fmla="*/ 17 w 84"/>
                  <a:gd name="T95" fmla="*/ 13 h 137"/>
                  <a:gd name="T96" fmla="*/ 16 w 84"/>
                  <a:gd name="T97" fmla="*/ 11 h 137"/>
                  <a:gd name="T98" fmla="*/ 15 w 84"/>
                  <a:gd name="T99" fmla="*/ 8 h 137"/>
                  <a:gd name="T100" fmla="*/ 14 w 84"/>
                  <a:gd name="T101" fmla="*/ 5 h 137"/>
                  <a:gd name="T102" fmla="*/ 13 w 84"/>
                  <a:gd name="T103" fmla="*/ 3 h 137"/>
                  <a:gd name="T104" fmla="*/ 13 w 84"/>
                  <a:gd name="T105" fmla="*/ 0 h 13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84"/>
                  <a:gd name="T160" fmla="*/ 0 h 137"/>
                  <a:gd name="T161" fmla="*/ 84 w 84"/>
                  <a:gd name="T162" fmla="*/ 137 h 13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84" h="137">
                    <a:moveTo>
                      <a:pt x="34" y="0"/>
                    </a:moveTo>
                    <a:lnTo>
                      <a:pt x="34" y="2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0" y="8"/>
                    </a:lnTo>
                    <a:lnTo>
                      <a:pt x="10" y="10"/>
                    </a:ln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4" y="28"/>
                    </a:lnTo>
                    <a:lnTo>
                      <a:pt x="6" y="28"/>
                    </a:lnTo>
                    <a:lnTo>
                      <a:pt x="7" y="36"/>
                    </a:lnTo>
                    <a:lnTo>
                      <a:pt x="8" y="36"/>
                    </a:lnTo>
                    <a:lnTo>
                      <a:pt x="8" y="40"/>
                    </a:lnTo>
                    <a:lnTo>
                      <a:pt x="12" y="41"/>
                    </a:lnTo>
                    <a:lnTo>
                      <a:pt x="12" y="42"/>
                    </a:lnTo>
                    <a:lnTo>
                      <a:pt x="19" y="42"/>
                    </a:lnTo>
                    <a:lnTo>
                      <a:pt x="19" y="44"/>
                    </a:lnTo>
                    <a:lnTo>
                      <a:pt x="26" y="44"/>
                    </a:lnTo>
                    <a:lnTo>
                      <a:pt x="26" y="45"/>
                    </a:lnTo>
                    <a:lnTo>
                      <a:pt x="32" y="45"/>
                    </a:lnTo>
                    <a:lnTo>
                      <a:pt x="32" y="46"/>
                    </a:lnTo>
                    <a:lnTo>
                      <a:pt x="35" y="46"/>
                    </a:lnTo>
                    <a:lnTo>
                      <a:pt x="35" y="48"/>
                    </a:lnTo>
                    <a:lnTo>
                      <a:pt x="30" y="49"/>
                    </a:lnTo>
                    <a:lnTo>
                      <a:pt x="30" y="50"/>
                    </a:lnTo>
                    <a:lnTo>
                      <a:pt x="24" y="51"/>
                    </a:lnTo>
                    <a:lnTo>
                      <a:pt x="24" y="53"/>
                    </a:lnTo>
                    <a:lnTo>
                      <a:pt x="19" y="54"/>
                    </a:lnTo>
                    <a:lnTo>
                      <a:pt x="19" y="55"/>
                    </a:lnTo>
                    <a:lnTo>
                      <a:pt x="16" y="55"/>
                    </a:lnTo>
                    <a:lnTo>
                      <a:pt x="15" y="59"/>
                    </a:lnTo>
                    <a:lnTo>
                      <a:pt x="16" y="59"/>
                    </a:lnTo>
                    <a:lnTo>
                      <a:pt x="18" y="67"/>
                    </a:lnTo>
                    <a:lnTo>
                      <a:pt x="19" y="67"/>
                    </a:lnTo>
                    <a:lnTo>
                      <a:pt x="20" y="75"/>
                    </a:lnTo>
                    <a:lnTo>
                      <a:pt x="22" y="75"/>
                    </a:lnTo>
                    <a:lnTo>
                      <a:pt x="22" y="78"/>
                    </a:lnTo>
                    <a:lnTo>
                      <a:pt x="23" y="78"/>
                    </a:lnTo>
                    <a:lnTo>
                      <a:pt x="24" y="86"/>
                    </a:lnTo>
                    <a:lnTo>
                      <a:pt x="26" y="86"/>
                    </a:lnTo>
                    <a:lnTo>
                      <a:pt x="27" y="93"/>
                    </a:lnTo>
                    <a:lnTo>
                      <a:pt x="28" y="93"/>
                    </a:lnTo>
                    <a:lnTo>
                      <a:pt x="30" y="101"/>
                    </a:lnTo>
                    <a:lnTo>
                      <a:pt x="31" y="101"/>
                    </a:lnTo>
                    <a:lnTo>
                      <a:pt x="32" y="109"/>
                    </a:lnTo>
                    <a:lnTo>
                      <a:pt x="34" y="109"/>
                    </a:lnTo>
                    <a:lnTo>
                      <a:pt x="35" y="117"/>
                    </a:lnTo>
                    <a:lnTo>
                      <a:pt x="36" y="117"/>
                    </a:lnTo>
                    <a:lnTo>
                      <a:pt x="38" y="125"/>
                    </a:lnTo>
                    <a:lnTo>
                      <a:pt x="39" y="125"/>
                    </a:lnTo>
                    <a:lnTo>
                      <a:pt x="39" y="129"/>
                    </a:lnTo>
                    <a:lnTo>
                      <a:pt x="42" y="129"/>
                    </a:lnTo>
                    <a:lnTo>
                      <a:pt x="42" y="130"/>
                    </a:lnTo>
                    <a:lnTo>
                      <a:pt x="48" y="130"/>
                    </a:lnTo>
                    <a:lnTo>
                      <a:pt x="48" y="131"/>
                    </a:lnTo>
                    <a:lnTo>
                      <a:pt x="53" y="131"/>
                    </a:lnTo>
                    <a:lnTo>
                      <a:pt x="53" y="133"/>
                    </a:lnTo>
                    <a:lnTo>
                      <a:pt x="59" y="133"/>
                    </a:lnTo>
                    <a:lnTo>
                      <a:pt x="59" y="134"/>
                    </a:lnTo>
                    <a:lnTo>
                      <a:pt x="73" y="134"/>
                    </a:lnTo>
                    <a:lnTo>
                      <a:pt x="73" y="135"/>
                    </a:lnTo>
                    <a:lnTo>
                      <a:pt x="83" y="135"/>
                    </a:lnTo>
                    <a:lnTo>
                      <a:pt x="83" y="137"/>
                    </a:lnTo>
                    <a:lnTo>
                      <a:pt x="84" y="137"/>
                    </a:lnTo>
                    <a:lnTo>
                      <a:pt x="83" y="131"/>
                    </a:lnTo>
                    <a:lnTo>
                      <a:pt x="81" y="131"/>
                    </a:lnTo>
                    <a:lnTo>
                      <a:pt x="80" y="124"/>
                    </a:lnTo>
                    <a:lnTo>
                      <a:pt x="79" y="124"/>
                    </a:lnTo>
                    <a:lnTo>
                      <a:pt x="77" y="116"/>
                    </a:lnTo>
                    <a:lnTo>
                      <a:pt x="76" y="116"/>
                    </a:lnTo>
                    <a:lnTo>
                      <a:pt x="75" y="108"/>
                    </a:lnTo>
                    <a:lnTo>
                      <a:pt x="73" y="108"/>
                    </a:lnTo>
                    <a:lnTo>
                      <a:pt x="72" y="100"/>
                    </a:lnTo>
                    <a:lnTo>
                      <a:pt x="71" y="100"/>
                    </a:lnTo>
                    <a:lnTo>
                      <a:pt x="69" y="92"/>
                    </a:lnTo>
                    <a:lnTo>
                      <a:pt x="68" y="92"/>
                    </a:lnTo>
                    <a:lnTo>
                      <a:pt x="68" y="89"/>
                    </a:lnTo>
                    <a:lnTo>
                      <a:pt x="67" y="89"/>
                    </a:lnTo>
                    <a:lnTo>
                      <a:pt x="65" y="82"/>
                    </a:lnTo>
                    <a:lnTo>
                      <a:pt x="64" y="82"/>
                    </a:lnTo>
                    <a:lnTo>
                      <a:pt x="63" y="74"/>
                    </a:lnTo>
                    <a:lnTo>
                      <a:pt x="61" y="74"/>
                    </a:lnTo>
                    <a:lnTo>
                      <a:pt x="60" y="66"/>
                    </a:lnTo>
                    <a:lnTo>
                      <a:pt x="59" y="66"/>
                    </a:lnTo>
                    <a:lnTo>
                      <a:pt x="57" y="58"/>
                    </a:lnTo>
                    <a:lnTo>
                      <a:pt x="56" y="58"/>
                    </a:lnTo>
                    <a:lnTo>
                      <a:pt x="55" y="50"/>
                    </a:lnTo>
                    <a:lnTo>
                      <a:pt x="53" y="50"/>
                    </a:lnTo>
                    <a:lnTo>
                      <a:pt x="52" y="42"/>
                    </a:lnTo>
                    <a:lnTo>
                      <a:pt x="51" y="42"/>
                    </a:lnTo>
                    <a:lnTo>
                      <a:pt x="51" y="40"/>
                    </a:lnTo>
                    <a:lnTo>
                      <a:pt x="50" y="40"/>
                    </a:lnTo>
                    <a:lnTo>
                      <a:pt x="48" y="32"/>
                    </a:lnTo>
                    <a:lnTo>
                      <a:pt x="47" y="32"/>
                    </a:lnTo>
                    <a:lnTo>
                      <a:pt x="46" y="24"/>
                    </a:lnTo>
                    <a:lnTo>
                      <a:pt x="44" y="24"/>
                    </a:lnTo>
                    <a:lnTo>
                      <a:pt x="43" y="16"/>
                    </a:lnTo>
                    <a:lnTo>
                      <a:pt x="42" y="16"/>
                    </a:lnTo>
                    <a:lnTo>
                      <a:pt x="40" y="8"/>
                    </a:lnTo>
                    <a:lnTo>
                      <a:pt x="39" y="8"/>
                    </a:lnTo>
                    <a:lnTo>
                      <a:pt x="38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CD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5" name="Freeform 2341"/>
              <p:cNvSpPr>
                <a:spLocks/>
              </p:cNvSpPr>
              <p:nvPr/>
            </p:nvSpPr>
            <p:spPr bwMode="auto">
              <a:xfrm>
                <a:off x="2373" y="3590"/>
                <a:ext cx="14" cy="9"/>
              </a:xfrm>
              <a:custGeom>
                <a:avLst/>
                <a:gdLst>
                  <a:gd name="T0" fmla="*/ 10 w 43"/>
                  <a:gd name="T1" fmla="*/ 0 h 25"/>
                  <a:gd name="T2" fmla="*/ 10 w 43"/>
                  <a:gd name="T3" fmla="*/ 1 h 25"/>
                  <a:gd name="T4" fmla="*/ 9 w 43"/>
                  <a:gd name="T5" fmla="*/ 1 h 25"/>
                  <a:gd name="T6" fmla="*/ 9 w 43"/>
                  <a:gd name="T7" fmla="*/ 1 h 25"/>
                  <a:gd name="T8" fmla="*/ 8 w 43"/>
                  <a:gd name="T9" fmla="*/ 1 h 25"/>
                  <a:gd name="T10" fmla="*/ 8 w 43"/>
                  <a:gd name="T11" fmla="*/ 1 h 25"/>
                  <a:gd name="T12" fmla="*/ 6 w 43"/>
                  <a:gd name="T13" fmla="*/ 2 h 25"/>
                  <a:gd name="T14" fmla="*/ 6 w 43"/>
                  <a:gd name="T15" fmla="*/ 3 h 25"/>
                  <a:gd name="T16" fmla="*/ 5 w 43"/>
                  <a:gd name="T17" fmla="*/ 3 h 25"/>
                  <a:gd name="T18" fmla="*/ 5 w 43"/>
                  <a:gd name="T19" fmla="*/ 3 h 25"/>
                  <a:gd name="T20" fmla="*/ 3 w 43"/>
                  <a:gd name="T21" fmla="*/ 3 h 25"/>
                  <a:gd name="T22" fmla="*/ 3 w 43"/>
                  <a:gd name="T23" fmla="*/ 4 h 25"/>
                  <a:gd name="T24" fmla="*/ 2 w 43"/>
                  <a:gd name="T25" fmla="*/ 4 h 25"/>
                  <a:gd name="T26" fmla="*/ 2 w 43"/>
                  <a:gd name="T27" fmla="*/ 5 h 25"/>
                  <a:gd name="T28" fmla="*/ 0 w 43"/>
                  <a:gd name="T29" fmla="*/ 5 h 25"/>
                  <a:gd name="T30" fmla="*/ 0 w 43"/>
                  <a:gd name="T31" fmla="*/ 7 h 25"/>
                  <a:gd name="T32" fmla="*/ 0 w 43"/>
                  <a:gd name="T33" fmla="*/ 7 h 25"/>
                  <a:gd name="T34" fmla="*/ 0 w 43"/>
                  <a:gd name="T35" fmla="*/ 9 h 25"/>
                  <a:gd name="T36" fmla="*/ 1 w 43"/>
                  <a:gd name="T37" fmla="*/ 9 h 25"/>
                  <a:gd name="T38" fmla="*/ 1 w 43"/>
                  <a:gd name="T39" fmla="*/ 9 h 25"/>
                  <a:gd name="T40" fmla="*/ 2 w 43"/>
                  <a:gd name="T41" fmla="*/ 9 h 25"/>
                  <a:gd name="T42" fmla="*/ 2 w 43"/>
                  <a:gd name="T43" fmla="*/ 9 h 25"/>
                  <a:gd name="T44" fmla="*/ 14 w 43"/>
                  <a:gd name="T45" fmla="*/ 9 h 25"/>
                  <a:gd name="T46" fmla="*/ 14 w 43"/>
                  <a:gd name="T47" fmla="*/ 7 h 25"/>
                  <a:gd name="T48" fmla="*/ 13 w 43"/>
                  <a:gd name="T49" fmla="*/ 7 h 25"/>
                  <a:gd name="T50" fmla="*/ 13 w 43"/>
                  <a:gd name="T51" fmla="*/ 4 h 25"/>
                  <a:gd name="T52" fmla="*/ 12 w 43"/>
                  <a:gd name="T53" fmla="*/ 4 h 25"/>
                  <a:gd name="T54" fmla="*/ 12 w 43"/>
                  <a:gd name="T55" fmla="*/ 1 h 25"/>
                  <a:gd name="T56" fmla="*/ 11 w 43"/>
                  <a:gd name="T57" fmla="*/ 1 h 25"/>
                  <a:gd name="T58" fmla="*/ 11 w 43"/>
                  <a:gd name="T59" fmla="*/ 0 h 25"/>
                  <a:gd name="T60" fmla="*/ 10 w 43"/>
                  <a:gd name="T61" fmla="*/ 0 h 25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43"/>
                  <a:gd name="T94" fmla="*/ 0 h 25"/>
                  <a:gd name="T95" fmla="*/ 43 w 43"/>
                  <a:gd name="T96" fmla="*/ 25 h 25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43" h="25">
                    <a:moveTo>
                      <a:pt x="31" y="0"/>
                    </a:moveTo>
                    <a:lnTo>
                      <a:pt x="31" y="2"/>
                    </a:lnTo>
                    <a:lnTo>
                      <a:pt x="29" y="2"/>
                    </a:lnTo>
                    <a:lnTo>
                      <a:pt x="29" y="3"/>
                    </a:lnTo>
                    <a:lnTo>
                      <a:pt x="25" y="3"/>
                    </a:lnTo>
                    <a:lnTo>
                      <a:pt x="25" y="4"/>
                    </a:lnTo>
                    <a:lnTo>
                      <a:pt x="19" y="6"/>
                    </a:lnTo>
                    <a:lnTo>
                      <a:pt x="19" y="7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0" y="9"/>
                    </a:lnTo>
                    <a:lnTo>
                      <a:pt x="10" y="11"/>
                    </a:lnTo>
                    <a:lnTo>
                      <a:pt x="5" y="12"/>
                    </a:lnTo>
                    <a:lnTo>
                      <a:pt x="5" y="13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1" y="20"/>
                    </a:lnTo>
                    <a:lnTo>
                      <a:pt x="1" y="24"/>
                    </a:lnTo>
                    <a:lnTo>
                      <a:pt x="2" y="24"/>
                    </a:lnTo>
                    <a:lnTo>
                      <a:pt x="2" y="25"/>
                    </a:lnTo>
                    <a:lnTo>
                      <a:pt x="7" y="25"/>
                    </a:lnTo>
                    <a:lnTo>
                      <a:pt x="7" y="24"/>
                    </a:lnTo>
                    <a:lnTo>
                      <a:pt x="43" y="24"/>
                    </a:lnTo>
                    <a:lnTo>
                      <a:pt x="42" y="19"/>
                    </a:lnTo>
                    <a:lnTo>
                      <a:pt x="41" y="19"/>
                    </a:lnTo>
                    <a:lnTo>
                      <a:pt x="39" y="11"/>
                    </a:lnTo>
                    <a:lnTo>
                      <a:pt x="38" y="11"/>
                    </a:lnTo>
                    <a:lnTo>
                      <a:pt x="37" y="3"/>
                    </a:lnTo>
                    <a:lnTo>
                      <a:pt x="35" y="3"/>
                    </a:lnTo>
                    <a:lnTo>
                      <a:pt x="35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CD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6" name="Freeform 2342"/>
              <p:cNvSpPr>
                <a:spLocks/>
              </p:cNvSpPr>
              <p:nvPr/>
            </p:nvSpPr>
            <p:spPr bwMode="auto">
              <a:xfrm>
                <a:off x="2344" y="3548"/>
                <a:ext cx="16" cy="10"/>
              </a:xfrm>
              <a:custGeom>
                <a:avLst/>
                <a:gdLst>
                  <a:gd name="T0" fmla="*/ 12 w 49"/>
                  <a:gd name="T1" fmla="*/ 0 h 29"/>
                  <a:gd name="T2" fmla="*/ 12 w 49"/>
                  <a:gd name="T3" fmla="*/ 0 h 29"/>
                  <a:gd name="T4" fmla="*/ 9 w 49"/>
                  <a:gd name="T5" fmla="*/ 1 h 29"/>
                  <a:gd name="T6" fmla="*/ 9 w 49"/>
                  <a:gd name="T7" fmla="*/ 1 h 29"/>
                  <a:gd name="T8" fmla="*/ 7 w 49"/>
                  <a:gd name="T9" fmla="*/ 2 h 29"/>
                  <a:gd name="T10" fmla="*/ 7 w 49"/>
                  <a:gd name="T11" fmla="*/ 2 h 29"/>
                  <a:gd name="T12" fmla="*/ 4 w 49"/>
                  <a:gd name="T13" fmla="*/ 3 h 29"/>
                  <a:gd name="T14" fmla="*/ 4 w 49"/>
                  <a:gd name="T15" fmla="*/ 3 h 29"/>
                  <a:gd name="T16" fmla="*/ 1 w 49"/>
                  <a:gd name="T17" fmla="*/ 4 h 29"/>
                  <a:gd name="T18" fmla="*/ 1 w 49"/>
                  <a:gd name="T19" fmla="*/ 4 h 29"/>
                  <a:gd name="T20" fmla="*/ 0 w 49"/>
                  <a:gd name="T21" fmla="*/ 4 h 29"/>
                  <a:gd name="T22" fmla="*/ 0 w 49"/>
                  <a:gd name="T23" fmla="*/ 6 h 29"/>
                  <a:gd name="T24" fmla="*/ 1 w 49"/>
                  <a:gd name="T25" fmla="*/ 6 h 29"/>
                  <a:gd name="T26" fmla="*/ 1 w 49"/>
                  <a:gd name="T27" fmla="*/ 7 h 29"/>
                  <a:gd name="T28" fmla="*/ 1 w 49"/>
                  <a:gd name="T29" fmla="*/ 7 h 29"/>
                  <a:gd name="T30" fmla="*/ 1 w 49"/>
                  <a:gd name="T31" fmla="*/ 8 h 29"/>
                  <a:gd name="T32" fmla="*/ 8 w 49"/>
                  <a:gd name="T33" fmla="*/ 8 h 29"/>
                  <a:gd name="T34" fmla="*/ 8 w 49"/>
                  <a:gd name="T35" fmla="*/ 9 h 29"/>
                  <a:gd name="T36" fmla="*/ 10 w 49"/>
                  <a:gd name="T37" fmla="*/ 9 h 29"/>
                  <a:gd name="T38" fmla="*/ 10 w 49"/>
                  <a:gd name="T39" fmla="*/ 9 h 29"/>
                  <a:gd name="T40" fmla="*/ 12 w 49"/>
                  <a:gd name="T41" fmla="*/ 9 h 29"/>
                  <a:gd name="T42" fmla="*/ 12 w 49"/>
                  <a:gd name="T43" fmla="*/ 10 h 29"/>
                  <a:gd name="T44" fmla="*/ 14 w 49"/>
                  <a:gd name="T45" fmla="*/ 10 h 29"/>
                  <a:gd name="T46" fmla="*/ 14 w 49"/>
                  <a:gd name="T47" fmla="*/ 10 h 29"/>
                  <a:gd name="T48" fmla="*/ 16 w 49"/>
                  <a:gd name="T49" fmla="*/ 10 h 29"/>
                  <a:gd name="T50" fmla="*/ 16 w 49"/>
                  <a:gd name="T51" fmla="*/ 8 h 29"/>
                  <a:gd name="T52" fmla="*/ 15 w 49"/>
                  <a:gd name="T53" fmla="*/ 8 h 29"/>
                  <a:gd name="T54" fmla="*/ 15 w 49"/>
                  <a:gd name="T55" fmla="*/ 6 h 29"/>
                  <a:gd name="T56" fmla="*/ 14 w 49"/>
                  <a:gd name="T57" fmla="*/ 6 h 29"/>
                  <a:gd name="T58" fmla="*/ 14 w 49"/>
                  <a:gd name="T59" fmla="*/ 3 h 29"/>
                  <a:gd name="T60" fmla="*/ 13 w 49"/>
                  <a:gd name="T61" fmla="*/ 3 h 29"/>
                  <a:gd name="T62" fmla="*/ 13 w 49"/>
                  <a:gd name="T63" fmla="*/ 0 h 29"/>
                  <a:gd name="T64" fmla="*/ 12 w 49"/>
                  <a:gd name="T65" fmla="*/ 0 h 2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49"/>
                  <a:gd name="T100" fmla="*/ 0 h 29"/>
                  <a:gd name="T101" fmla="*/ 49 w 49"/>
                  <a:gd name="T102" fmla="*/ 29 h 2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49" h="29">
                    <a:moveTo>
                      <a:pt x="36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8" y="4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12" y="8"/>
                    </a:lnTo>
                    <a:lnTo>
                      <a:pt x="12" y="9"/>
                    </a:lnTo>
                    <a:lnTo>
                      <a:pt x="4" y="11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17"/>
                    </a:lnTo>
                    <a:lnTo>
                      <a:pt x="2" y="17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4" y="24"/>
                    </a:lnTo>
                    <a:lnTo>
                      <a:pt x="24" y="24"/>
                    </a:lnTo>
                    <a:lnTo>
                      <a:pt x="24" y="25"/>
                    </a:lnTo>
                    <a:lnTo>
                      <a:pt x="30" y="25"/>
                    </a:lnTo>
                    <a:lnTo>
                      <a:pt x="30" y="26"/>
                    </a:lnTo>
                    <a:lnTo>
                      <a:pt x="37" y="26"/>
                    </a:lnTo>
                    <a:lnTo>
                      <a:pt x="37" y="28"/>
                    </a:lnTo>
                    <a:lnTo>
                      <a:pt x="44" y="28"/>
                    </a:lnTo>
                    <a:lnTo>
                      <a:pt x="44" y="29"/>
                    </a:lnTo>
                    <a:lnTo>
                      <a:pt x="49" y="29"/>
                    </a:lnTo>
                    <a:lnTo>
                      <a:pt x="48" y="24"/>
                    </a:lnTo>
                    <a:lnTo>
                      <a:pt x="46" y="24"/>
                    </a:lnTo>
                    <a:lnTo>
                      <a:pt x="45" y="16"/>
                    </a:lnTo>
                    <a:lnTo>
                      <a:pt x="44" y="16"/>
                    </a:lnTo>
                    <a:lnTo>
                      <a:pt x="42" y="8"/>
                    </a:lnTo>
                    <a:lnTo>
                      <a:pt x="41" y="8"/>
                    </a:lnTo>
                    <a:lnTo>
                      <a:pt x="40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C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7" name="Freeform 2343"/>
              <p:cNvSpPr>
                <a:spLocks/>
              </p:cNvSpPr>
              <p:nvPr/>
            </p:nvSpPr>
            <p:spPr bwMode="auto">
              <a:xfrm>
                <a:off x="2349" y="3563"/>
                <a:ext cx="21" cy="24"/>
              </a:xfrm>
              <a:custGeom>
                <a:avLst/>
                <a:gdLst>
                  <a:gd name="T0" fmla="*/ 12 w 61"/>
                  <a:gd name="T1" fmla="*/ 0 h 72"/>
                  <a:gd name="T2" fmla="*/ 12 w 61"/>
                  <a:gd name="T3" fmla="*/ 0 h 72"/>
                  <a:gd name="T4" fmla="*/ 10 w 61"/>
                  <a:gd name="T5" fmla="*/ 1 h 72"/>
                  <a:gd name="T6" fmla="*/ 10 w 61"/>
                  <a:gd name="T7" fmla="*/ 1 h 72"/>
                  <a:gd name="T8" fmla="*/ 8 w 61"/>
                  <a:gd name="T9" fmla="*/ 2 h 72"/>
                  <a:gd name="T10" fmla="*/ 8 w 61"/>
                  <a:gd name="T11" fmla="*/ 2 h 72"/>
                  <a:gd name="T12" fmla="*/ 7 w 61"/>
                  <a:gd name="T13" fmla="*/ 3 h 72"/>
                  <a:gd name="T14" fmla="*/ 7 w 61"/>
                  <a:gd name="T15" fmla="*/ 3 h 72"/>
                  <a:gd name="T16" fmla="*/ 4 w 61"/>
                  <a:gd name="T17" fmla="*/ 3 h 72"/>
                  <a:gd name="T18" fmla="*/ 4 w 61"/>
                  <a:gd name="T19" fmla="*/ 4 h 72"/>
                  <a:gd name="T20" fmla="*/ 2 w 61"/>
                  <a:gd name="T21" fmla="*/ 4 h 72"/>
                  <a:gd name="T22" fmla="*/ 2 w 61"/>
                  <a:gd name="T23" fmla="*/ 4 h 72"/>
                  <a:gd name="T24" fmla="*/ 1 w 61"/>
                  <a:gd name="T25" fmla="*/ 4 h 72"/>
                  <a:gd name="T26" fmla="*/ 1 w 61"/>
                  <a:gd name="T27" fmla="*/ 5 h 72"/>
                  <a:gd name="T28" fmla="*/ 0 w 61"/>
                  <a:gd name="T29" fmla="*/ 5 h 72"/>
                  <a:gd name="T30" fmla="*/ 0 w 61"/>
                  <a:gd name="T31" fmla="*/ 7 h 72"/>
                  <a:gd name="T32" fmla="*/ 1 w 61"/>
                  <a:gd name="T33" fmla="*/ 7 h 72"/>
                  <a:gd name="T34" fmla="*/ 1 w 61"/>
                  <a:gd name="T35" fmla="*/ 10 h 72"/>
                  <a:gd name="T36" fmla="*/ 2 w 61"/>
                  <a:gd name="T37" fmla="*/ 10 h 72"/>
                  <a:gd name="T38" fmla="*/ 2 w 61"/>
                  <a:gd name="T39" fmla="*/ 13 h 72"/>
                  <a:gd name="T40" fmla="*/ 3 w 61"/>
                  <a:gd name="T41" fmla="*/ 13 h 72"/>
                  <a:gd name="T42" fmla="*/ 3 w 61"/>
                  <a:gd name="T43" fmla="*/ 15 h 72"/>
                  <a:gd name="T44" fmla="*/ 4 w 61"/>
                  <a:gd name="T45" fmla="*/ 15 h 72"/>
                  <a:gd name="T46" fmla="*/ 4 w 61"/>
                  <a:gd name="T47" fmla="*/ 18 h 72"/>
                  <a:gd name="T48" fmla="*/ 4 w 61"/>
                  <a:gd name="T49" fmla="*/ 18 h 72"/>
                  <a:gd name="T50" fmla="*/ 4 w 61"/>
                  <a:gd name="T51" fmla="*/ 19 h 72"/>
                  <a:gd name="T52" fmla="*/ 5 w 61"/>
                  <a:gd name="T53" fmla="*/ 19 h 72"/>
                  <a:gd name="T54" fmla="*/ 6 w 61"/>
                  <a:gd name="T55" fmla="*/ 21 h 72"/>
                  <a:gd name="T56" fmla="*/ 6 w 61"/>
                  <a:gd name="T57" fmla="*/ 21 h 72"/>
                  <a:gd name="T58" fmla="*/ 6 w 61"/>
                  <a:gd name="T59" fmla="*/ 21 h 72"/>
                  <a:gd name="T60" fmla="*/ 8 w 61"/>
                  <a:gd name="T61" fmla="*/ 21 h 72"/>
                  <a:gd name="T62" fmla="*/ 8 w 61"/>
                  <a:gd name="T63" fmla="*/ 22 h 72"/>
                  <a:gd name="T64" fmla="*/ 12 w 61"/>
                  <a:gd name="T65" fmla="*/ 22 h 72"/>
                  <a:gd name="T66" fmla="*/ 12 w 61"/>
                  <a:gd name="T67" fmla="*/ 23 h 72"/>
                  <a:gd name="T68" fmla="*/ 14 w 61"/>
                  <a:gd name="T69" fmla="*/ 23 h 72"/>
                  <a:gd name="T70" fmla="*/ 14 w 61"/>
                  <a:gd name="T71" fmla="*/ 23 h 72"/>
                  <a:gd name="T72" fmla="*/ 18 w 61"/>
                  <a:gd name="T73" fmla="*/ 23 h 72"/>
                  <a:gd name="T74" fmla="*/ 18 w 61"/>
                  <a:gd name="T75" fmla="*/ 24 h 72"/>
                  <a:gd name="T76" fmla="*/ 20 w 61"/>
                  <a:gd name="T77" fmla="*/ 24 h 72"/>
                  <a:gd name="T78" fmla="*/ 20 w 61"/>
                  <a:gd name="T79" fmla="*/ 24 h 72"/>
                  <a:gd name="T80" fmla="*/ 21 w 61"/>
                  <a:gd name="T81" fmla="*/ 24 h 72"/>
                  <a:gd name="T82" fmla="*/ 21 w 61"/>
                  <a:gd name="T83" fmla="*/ 21 h 72"/>
                  <a:gd name="T84" fmla="*/ 20 w 61"/>
                  <a:gd name="T85" fmla="*/ 21 h 72"/>
                  <a:gd name="T86" fmla="*/ 20 w 61"/>
                  <a:gd name="T87" fmla="*/ 19 h 72"/>
                  <a:gd name="T88" fmla="*/ 19 w 61"/>
                  <a:gd name="T89" fmla="*/ 19 h 72"/>
                  <a:gd name="T90" fmla="*/ 19 w 61"/>
                  <a:gd name="T91" fmla="*/ 16 h 72"/>
                  <a:gd name="T92" fmla="*/ 18 w 61"/>
                  <a:gd name="T93" fmla="*/ 16 h 72"/>
                  <a:gd name="T94" fmla="*/ 18 w 61"/>
                  <a:gd name="T95" fmla="*/ 13 h 72"/>
                  <a:gd name="T96" fmla="*/ 18 w 61"/>
                  <a:gd name="T97" fmla="*/ 13 h 72"/>
                  <a:gd name="T98" fmla="*/ 17 w 61"/>
                  <a:gd name="T99" fmla="*/ 11 h 72"/>
                  <a:gd name="T100" fmla="*/ 17 w 61"/>
                  <a:gd name="T101" fmla="*/ 11 h 72"/>
                  <a:gd name="T102" fmla="*/ 16 w 61"/>
                  <a:gd name="T103" fmla="*/ 8 h 72"/>
                  <a:gd name="T104" fmla="*/ 15 w 61"/>
                  <a:gd name="T105" fmla="*/ 8 h 72"/>
                  <a:gd name="T106" fmla="*/ 15 w 61"/>
                  <a:gd name="T107" fmla="*/ 7 h 72"/>
                  <a:gd name="T108" fmla="*/ 15 w 61"/>
                  <a:gd name="T109" fmla="*/ 7 h 72"/>
                  <a:gd name="T110" fmla="*/ 15 w 61"/>
                  <a:gd name="T111" fmla="*/ 6 h 72"/>
                  <a:gd name="T112" fmla="*/ 15 w 61"/>
                  <a:gd name="T113" fmla="*/ 6 h 72"/>
                  <a:gd name="T114" fmla="*/ 14 w 61"/>
                  <a:gd name="T115" fmla="*/ 3 h 72"/>
                  <a:gd name="T116" fmla="*/ 14 w 61"/>
                  <a:gd name="T117" fmla="*/ 3 h 72"/>
                  <a:gd name="T118" fmla="*/ 13 w 61"/>
                  <a:gd name="T119" fmla="*/ 1 h 72"/>
                  <a:gd name="T120" fmla="*/ 13 w 61"/>
                  <a:gd name="T121" fmla="*/ 1 h 72"/>
                  <a:gd name="T122" fmla="*/ 13 w 61"/>
                  <a:gd name="T123" fmla="*/ 0 h 72"/>
                  <a:gd name="T124" fmla="*/ 12 w 61"/>
                  <a:gd name="T125" fmla="*/ 0 h 7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61"/>
                  <a:gd name="T190" fmla="*/ 0 h 72"/>
                  <a:gd name="T191" fmla="*/ 61 w 61"/>
                  <a:gd name="T192" fmla="*/ 72 h 7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61" h="72">
                    <a:moveTo>
                      <a:pt x="35" y="0"/>
                    </a:moveTo>
                    <a:lnTo>
                      <a:pt x="35" y="1"/>
                    </a:lnTo>
                    <a:lnTo>
                      <a:pt x="29" y="2"/>
                    </a:lnTo>
                    <a:lnTo>
                      <a:pt x="29" y="4"/>
                    </a:lnTo>
                    <a:lnTo>
                      <a:pt x="24" y="5"/>
                    </a:lnTo>
                    <a:lnTo>
                      <a:pt x="24" y="6"/>
                    </a:lnTo>
                    <a:lnTo>
                      <a:pt x="19" y="8"/>
                    </a:lnTo>
                    <a:lnTo>
                      <a:pt x="19" y="9"/>
                    </a:lnTo>
                    <a:lnTo>
                      <a:pt x="13" y="10"/>
                    </a:lnTo>
                    <a:lnTo>
                      <a:pt x="13" y="12"/>
                    </a:lnTo>
                    <a:lnTo>
                      <a:pt x="7" y="12"/>
                    </a:lnTo>
                    <a:lnTo>
                      <a:pt x="7" y="13"/>
                    </a:lnTo>
                    <a:lnTo>
                      <a:pt x="3" y="13"/>
                    </a:lnTo>
                    <a:lnTo>
                      <a:pt x="3" y="14"/>
                    </a:lnTo>
                    <a:lnTo>
                      <a:pt x="0" y="14"/>
                    </a:lnTo>
                    <a:lnTo>
                      <a:pt x="1" y="22"/>
                    </a:lnTo>
                    <a:lnTo>
                      <a:pt x="3" y="22"/>
                    </a:lnTo>
                    <a:lnTo>
                      <a:pt x="4" y="30"/>
                    </a:lnTo>
                    <a:lnTo>
                      <a:pt x="5" y="30"/>
                    </a:lnTo>
                    <a:lnTo>
                      <a:pt x="7" y="38"/>
                    </a:lnTo>
                    <a:lnTo>
                      <a:pt x="8" y="38"/>
                    </a:lnTo>
                    <a:lnTo>
                      <a:pt x="9" y="46"/>
                    </a:lnTo>
                    <a:lnTo>
                      <a:pt x="11" y="46"/>
                    </a:lnTo>
                    <a:lnTo>
                      <a:pt x="12" y="53"/>
                    </a:lnTo>
                    <a:lnTo>
                      <a:pt x="13" y="53"/>
                    </a:lnTo>
                    <a:lnTo>
                      <a:pt x="13" y="57"/>
                    </a:lnTo>
                    <a:lnTo>
                      <a:pt x="15" y="57"/>
                    </a:lnTo>
                    <a:lnTo>
                      <a:pt x="16" y="63"/>
                    </a:lnTo>
                    <a:lnTo>
                      <a:pt x="17" y="63"/>
                    </a:lnTo>
                    <a:lnTo>
                      <a:pt x="17" y="64"/>
                    </a:lnTo>
                    <a:lnTo>
                      <a:pt x="24" y="64"/>
                    </a:lnTo>
                    <a:lnTo>
                      <a:pt x="24" y="65"/>
                    </a:lnTo>
                    <a:lnTo>
                      <a:pt x="36" y="67"/>
                    </a:lnTo>
                    <a:lnTo>
                      <a:pt x="36" y="68"/>
                    </a:lnTo>
                    <a:lnTo>
                      <a:pt x="41" y="68"/>
                    </a:lnTo>
                    <a:lnTo>
                      <a:pt x="41" y="69"/>
                    </a:lnTo>
                    <a:lnTo>
                      <a:pt x="52" y="69"/>
                    </a:lnTo>
                    <a:lnTo>
                      <a:pt x="52" y="71"/>
                    </a:lnTo>
                    <a:lnTo>
                      <a:pt x="57" y="71"/>
                    </a:lnTo>
                    <a:lnTo>
                      <a:pt x="57" y="72"/>
                    </a:lnTo>
                    <a:lnTo>
                      <a:pt x="61" y="72"/>
                    </a:lnTo>
                    <a:lnTo>
                      <a:pt x="60" y="64"/>
                    </a:lnTo>
                    <a:lnTo>
                      <a:pt x="59" y="64"/>
                    </a:lnTo>
                    <a:lnTo>
                      <a:pt x="57" y="56"/>
                    </a:lnTo>
                    <a:lnTo>
                      <a:pt x="56" y="56"/>
                    </a:lnTo>
                    <a:lnTo>
                      <a:pt x="55" y="48"/>
                    </a:lnTo>
                    <a:lnTo>
                      <a:pt x="53" y="48"/>
                    </a:lnTo>
                    <a:lnTo>
                      <a:pt x="52" y="40"/>
                    </a:lnTo>
                    <a:lnTo>
                      <a:pt x="51" y="40"/>
                    </a:lnTo>
                    <a:lnTo>
                      <a:pt x="49" y="32"/>
                    </a:lnTo>
                    <a:lnTo>
                      <a:pt x="48" y="32"/>
                    </a:lnTo>
                    <a:lnTo>
                      <a:pt x="47" y="25"/>
                    </a:lnTo>
                    <a:lnTo>
                      <a:pt x="45" y="25"/>
                    </a:lnTo>
                    <a:lnTo>
                      <a:pt x="45" y="21"/>
                    </a:lnTo>
                    <a:lnTo>
                      <a:pt x="44" y="21"/>
                    </a:lnTo>
                    <a:lnTo>
                      <a:pt x="44" y="18"/>
                    </a:lnTo>
                    <a:lnTo>
                      <a:pt x="43" y="18"/>
                    </a:lnTo>
                    <a:lnTo>
                      <a:pt x="41" y="10"/>
                    </a:lnTo>
                    <a:lnTo>
                      <a:pt x="40" y="10"/>
                    </a:lnTo>
                    <a:lnTo>
                      <a:pt x="39" y="2"/>
                    </a:lnTo>
                    <a:lnTo>
                      <a:pt x="37" y="2"/>
                    </a:lnTo>
                    <a:lnTo>
                      <a:pt x="37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C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8" name="Freeform 2344"/>
              <p:cNvSpPr>
                <a:spLocks/>
              </p:cNvSpPr>
              <p:nvPr/>
            </p:nvSpPr>
            <p:spPr bwMode="auto">
              <a:xfrm>
                <a:off x="2362" y="3596"/>
                <a:ext cx="12" cy="4"/>
              </a:xfrm>
              <a:custGeom>
                <a:avLst/>
                <a:gdLst>
                  <a:gd name="T0" fmla="*/ 10 w 37"/>
                  <a:gd name="T1" fmla="*/ 0 h 14"/>
                  <a:gd name="T2" fmla="*/ 10 w 37"/>
                  <a:gd name="T3" fmla="*/ 0 h 14"/>
                  <a:gd name="T4" fmla="*/ 8 w 37"/>
                  <a:gd name="T5" fmla="*/ 1 h 14"/>
                  <a:gd name="T6" fmla="*/ 8 w 37"/>
                  <a:gd name="T7" fmla="*/ 1 h 14"/>
                  <a:gd name="T8" fmla="*/ 6 w 37"/>
                  <a:gd name="T9" fmla="*/ 1 h 14"/>
                  <a:gd name="T10" fmla="*/ 6 w 37"/>
                  <a:gd name="T11" fmla="*/ 2 h 14"/>
                  <a:gd name="T12" fmla="*/ 5 w 37"/>
                  <a:gd name="T13" fmla="*/ 2 h 14"/>
                  <a:gd name="T14" fmla="*/ 5 w 37"/>
                  <a:gd name="T15" fmla="*/ 2 h 14"/>
                  <a:gd name="T16" fmla="*/ 3 w 37"/>
                  <a:gd name="T17" fmla="*/ 3 h 14"/>
                  <a:gd name="T18" fmla="*/ 3 w 37"/>
                  <a:gd name="T19" fmla="*/ 3 h 14"/>
                  <a:gd name="T20" fmla="*/ 1 w 37"/>
                  <a:gd name="T21" fmla="*/ 3 h 14"/>
                  <a:gd name="T22" fmla="*/ 1 w 37"/>
                  <a:gd name="T23" fmla="*/ 4 h 14"/>
                  <a:gd name="T24" fmla="*/ 0 w 37"/>
                  <a:gd name="T25" fmla="*/ 4 h 14"/>
                  <a:gd name="T26" fmla="*/ 0 w 37"/>
                  <a:gd name="T27" fmla="*/ 4 h 14"/>
                  <a:gd name="T28" fmla="*/ 3 w 37"/>
                  <a:gd name="T29" fmla="*/ 4 h 14"/>
                  <a:gd name="T30" fmla="*/ 3 w 37"/>
                  <a:gd name="T31" fmla="*/ 4 h 14"/>
                  <a:gd name="T32" fmla="*/ 8 w 37"/>
                  <a:gd name="T33" fmla="*/ 3 h 14"/>
                  <a:gd name="T34" fmla="*/ 8 w 37"/>
                  <a:gd name="T35" fmla="*/ 3 h 14"/>
                  <a:gd name="T36" fmla="*/ 11 w 37"/>
                  <a:gd name="T37" fmla="*/ 3 h 14"/>
                  <a:gd name="T38" fmla="*/ 11 w 37"/>
                  <a:gd name="T39" fmla="*/ 3 h 14"/>
                  <a:gd name="T40" fmla="*/ 12 w 37"/>
                  <a:gd name="T41" fmla="*/ 3 h 14"/>
                  <a:gd name="T42" fmla="*/ 12 w 37"/>
                  <a:gd name="T43" fmla="*/ 1 h 14"/>
                  <a:gd name="T44" fmla="*/ 11 w 37"/>
                  <a:gd name="T45" fmla="*/ 1 h 14"/>
                  <a:gd name="T46" fmla="*/ 11 w 37"/>
                  <a:gd name="T47" fmla="*/ 0 h 14"/>
                  <a:gd name="T48" fmla="*/ 10 w 37"/>
                  <a:gd name="T49" fmla="*/ 0 h 1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7"/>
                  <a:gd name="T76" fmla="*/ 0 h 14"/>
                  <a:gd name="T77" fmla="*/ 37 w 37"/>
                  <a:gd name="T78" fmla="*/ 14 h 1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7" h="14">
                    <a:moveTo>
                      <a:pt x="30" y="0"/>
                    </a:moveTo>
                    <a:lnTo>
                      <a:pt x="30" y="1"/>
                    </a:lnTo>
                    <a:lnTo>
                      <a:pt x="24" y="3"/>
                    </a:lnTo>
                    <a:lnTo>
                      <a:pt x="24" y="4"/>
                    </a:lnTo>
                    <a:lnTo>
                      <a:pt x="19" y="5"/>
                    </a:lnTo>
                    <a:lnTo>
                      <a:pt x="19" y="7"/>
                    </a:lnTo>
                    <a:lnTo>
                      <a:pt x="15" y="7"/>
                    </a:lnTo>
                    <a:lnTo>
                      <a:pt x="15" y="8"/>
                    </a:lnTo>
                    <a:lnTo>
                      <a:pt x="10" y="9"/>
                    </a:lnTo>
                    <a:lnTo>
                      <a:pt x="10" y="11"/>
                    </a:lnTo>
                    <a:lnTo>
                      <a:pt x="4" y="12"/>
                    </a:lnTo>
                    <a:lnTo>
                      <a:pt x="4" y="13"/>
                    </a:lnTo>
                    <a:lnTo>
                      <a:pt x="0" y="13"/>
                    </a:lnTo>
                    <a:lnTo>
                      <a:pt x="0" y="14"/>
                    </a:lnTo>
                    <a:lnTo>
                      <a:pt x="10" y="14"/>
                    </a:lnTo>
                    <a:lnTo>
                      <a:pt x="10" y="13"/>
                    </a:lnTo>
                    <a:lnTo>
                      <a:pt x="26" y="12"/>
                    </a:lnTo>
                    <a:lnTo>
                      <a:pt x="26" y="11"/>
                    </a:lnTo>
                    <a:lnTo>
                      <a:pt x="34" y="11"/>
                    </a:lnTo>
                    <a:lnTo>
                      <a:pt x="34" y="9"/>
                    </a:lnTo>
                    <a:lnTo>
                      <a:pt x="37" y="9"/>
                    </a:lnTo>
                    <a:lnTo>
                      <a:pt x="36" y="4"/>
                    </a:lnTo>
                    <a:lnTo>
                      <a:pt x="35" y="4"/>
                    </a:lnTo>
                    <a:lnTo>
                      <a:pt x="35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C6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69" name="Freeform 2345"/>
              <p:cNvSpPr>
                <a:spLocks/>
              </p:cNvSpPr>
              <p:nvPr/>
            </p:nvSpPr>
            <p:spPr bwMode="auto">
              <a:xfrm>
                <a:off x="2336" y="3552"/>
                <a:ext cx="9" cy="4"/>
              </a:xfrm>
              <a:custGeom>
                <a:avLst/>
                <a:gdLst>
                  <a:gd name="T0" fmla="*/ 7 w 29"/>
                  <a:gd name="T1" fmla="*/ 0 h 12"/>
                  <a:gd name="T2" fmla="*/ 7 w 29"/>
                  <a:gd name="T3" fmla="*/ 0 h 12"/>
                  <a:gd name="T4" fmla="*/ 5 w 29"/>
                  <a:gd name="T5" fmla="*/ 1 h 12"/>
                  <a:gd name="T6" fmla="*/ 5 w 29"/>
                  <a:gd name="T7" fmla="*/ 1 h 12"/>
                  <a:gd name="T8" fmla="*/ 2 w 29"/>
                  <a:gd name="T9" fmla="*/ 2 h 12"/>
                  <a:gd name="T10" fmla="*/ 2 w 29"/>
                  <a:gd name="T11" fmla="*/ 2 h 12"/>
                  <a:gd name="T12" fmla="*/ 0 w 29"/>
                  <a:gd name="T13" fmla="*/ 3 h 12"/>
                  <a:gd name="T14" fmla="*/ 0 w 29"/>
                  <a:gd name="T15" fmla="*/ 3 h 12"/>
                  <a:gd name="T16" fmla="*/ 9 w 29"/>
                  <a:gd name="T17" fmla="*/ 3 h 12"/>
                  <a:gd name="T18" fmla="*/ 9 w 29"/>
                  <a:gd name="T19" fmla="*/ 4 h 12"/>
                  <a:gd name="T20" fmla="*/ 9 w 29"/>
                  <a:gd name="T21" fmla="*/ 4 h 12"/>
                  <a:gd name="T22" fmla="*/ 9 w 29"/>
                  <a:gd name="T23" fmla="*/ 3 h 12"/>
                  <a:gd name="T24" fmla="*/ 9 w 29"/>
                  <a:gd name="T25" fmla="*/ 3 h 12"/>
                  <a:gd name="T26" fmla="*/ 8 w 29"/>
                  <a:gd name="T27" fmla="*/ 0 h 12"/>
                  <a:gd name="T28" fmla="*/ 8 w 29"/>
                  <a:gd name="T29" fmla="*/ 0 h 12"/>
                  <a:gd name="T30" fmla="*/ 8 w 29"/>
                  <a:gd name="T31" fmla="*/ 0 h 12"/>
                  <a:gd name="T32" fmla="*/ 7 w 29"/>
                  <a:gd name="T33" fmla="*/ 0 h 1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9"/>
                  <a:gd name="T52" fmla="*/ 0 h 12"/>
                  <a:gd name="T53" fmla="*/ 29 w 29"/>
                  <a:gd name="T54" fmla="*/ 12 h 1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9" h="12">
                    <a:moveTo>
                      <a:pt x="24" y="0"/>
                    </a:moveTo>
                    <a:lnTo>
                      <a:pt x="24" y="1"/>
                    </a:lnTo>
                    <a:lnTo>
                      <a:pt x="16" y="3"/>
                    </a:lnTo>
                    <a:lnTo>
                      <a:pt x="16" y="4"/>
                    </a:lnTo>
                    <a:lnTo>
                      <a:pt x="8" y="5"/>
                    </a:lnTo>
                    <a:lnTo>
                      <a:pt x="8" y="6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28" y="10"/>
                    </a:lnTo>
                    <a:lnTo>
                      <a:pt x="28" y="12"/>
                    </a:lnTo>
                    <a:lnTo>
                      <a:pt x="29" y="12"/>
                    </a:lnTo>
                    <a:lnTo>
                      <a:pt x="29" y="9"/>
                    </a:lnTo>
                    <a:lnTo>
                      <a:pt x="28" y="9"/>
                    </a:lnTo>
                    <a:lnTo>
                      <a:pt x="26" y="1"/>
                    </a:lnTo>
                    <a:lnTo>
                      <a:pt x="25" y="1"/>
                    </a:lnTo>
                    <a:lnTo>
                      <a:pt x="25" y="0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FFBE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0" name="Freeform 2346"/>
              <p:cNvSpPr>
                <a:spLocks/>
              </p:cNvSpPr>
              <p:nvPr/>
            </p:nvSpPr>
            <p:spPr bwMode="auto">
              <a:xfrm>
                <a:off x="2337" y="3568"/>
                <a:ext cx="18" cy="16"/>
              </a:xfrm>
              <a:custGeom>
                <a:avLst/>
                <a:gdLst>
                  <a:gd name="T0" fmla="*/ 11 w 54"/>
                  <a:gd name="T1" fmla="*/ 0 h 49"/>
                  <a:gd name="T2" fmla="*/ 11 w 54"/>
                  <a:gd name="T3" fmla="*/ 0 h 49"/>
                  <a:gd name="T4" fmla="*/ 9 w 54"/>
                  <a:gd name="T5" fmla="*/ 1 h 49"/>
                  <a:gd name="T6" fmla="*/ 9 w 54"/>
                  <a:gd name="T7" fmla="*/ 1 h 49"/>
                  <a:gd name="T8" fmla="*/ 7 w 54"/>
                  <a:gd name="T9" fmla="*/ 1 h 49"/>
                  <a:gd name="T10" fmla="*/ 7 w 54"/>
                  <a:gd name="T11" fmla="*/ 2 h 49"/>
                  <a:gd name="T12" fmla="*/ 6 w 54"/>
                  <a:gd name="T13" fmla="*/ 2 h 49"/>
                  <a:gd name="T14" fmla="*/ 6 w 54"/>
                  <a:gd name="T15" fmla="*/ 2 h 49"/>
                  <a:gd name="T16" fmla="*/ 4 w 54"/>
                  <a:gd name="T17" fmla="*/ 2 h 49"/>
                  <a:gd name="T18" fmla="*/ 4 w 54"/>
                  <a:gd name="T19" fmla="*/ 3 h 49"/>
                  <a:gd name="T20" fmla="*/ 1 w 54"/>
                  <a:gd name="T21" fmla="*/ 3 h 49"/>
                  <a:gd name="T22" fmla="*/ 1 w 54"/>
                  <a:gd name="T23" fmla="*/ 4 h 49"/>
                  <a:gd name="T24" fmla="*/ 0 w 54"/>
                  <a:gd name="T25" fmla="*/ 4 h 49"/>
                  <a:gd name="T26" fmla="*/ 0 w 54"/>
                  <a:gd name="T27" fmla="*/ 4 h 49"/>
                  <a:gd name="T28" fmla="*/ 0 w 54"/>
                  <a:gd name="T29" fmla="*/ 4 h 49"/>
                  <a:gd name="T30" fmla="*/ 1 w 54"/>
                  <a:gd name="T31" fmla="*/ 7 h 49"/>
                  <a:gd name="T32" fmla="*/ 1 w 54"/>
                  <a:gd name="T33" fmla="*/ 7 h 49"/>
                  <a:gd name="T34" fmla="*/ 2 w 54"/>
                  <a:gd name="T35" fmla="*/ 9 h 49"/>
                  <a:gd name="T36" fmla="*/ 2 w 54"/>
                  <a:gd name="T37" fmla="*/ 9 h 49"/>
                  <a:gd name="T38" fmla="*/ 2 w 54"/>
                  <a:gd name="T39" fmla="*/ 10 h 49"/>
                  <a:gd name="T40" fmla="*/ 3 w 54"/>
                  <a:gd name="T41" fmla="*/ 10 h 49"/>
                  <a:gd name="T42" fmla="*/ 3 w 54"/>
                  <a:gd name="T43" fmla="*/ 13 h 49"/>
                  <a:gd name="T44" fmla="*/ 3 w 54"/>
                  <a:gd name="T45" fmla="*/ 13 h 49"/>
                  <a:gd name="T46" fmla="*/ 3 w 54"/>
                  <a:gd name="T47" fmla="*/ 14 h 49"/>
                  <a:gd name="T48" fmla="*/ 4 w 54"/>
                  <a:gd name="T49" fmla="*/ 14 h 49"/>
                  <a:gd name="T50" fmla="*/ 4 w 54"/>
                  <a:gd name="T51" fmla="*/ 15 h 49"/>
                  <a:gd name="T52" fmla="*/ 5 w 54"/>
                  <a:gd name="T53" fmla="*/ 15 h 49"/>
                  <a:gd name="T54" fmla="*/ 5 w 54"/>
                  <a:gd name="T55" fmla="*/ 15 h 49"/>
                  <a:gd name="T56" fmla="*/ 11 w 54"/>
                  <a:gd name="T57" fmla="*/ 15 h 49"/>
                  <a:gd name="T58" fmla="*/ 11 w 54"/>
                  <a:gd name="T59" fmla="*/ 16 h 49"/>
                  <a:gd name="T60" fmla="*/ 18 w 54"/>
                  <a:gd name="T61" fmla="*/ 16 h 49"/>
                  <a:gd name="T62" fmla="*/ 18 w 54"/>
                  <a:gd name="T63" fmla="*/ 14 h 49"/>
                  <a:gd name="T64" fmla="*/ 17 w 54"/>
                  <a:gd name="T65" fmla="*/ 14 h 49"/>
                  <a:gd name="T66" fmla="*/ 17 w 54"/>
                  <a:gd name="T67" fmla="*/ 12 h 49"/>
                  <a:gd name="T68" fmla="*/ 16 w 54"/>
                  <a:gd name="T69" fmla="*/ 12 h 49"/>
                  <a:gd name="T70" fmla="*/ 16 w 54"/>
                  <a:gd name="T71" fmla="*/ 9 h 49"/>
                  <a:gd name="T72" fmla="*/ 15 w 54"/>
                  <a:gd name="T73" fmla="*/ 9 h 49"/>
                  <a:gd name="T74" fmla="*/ 15 w 54"/>
                  <a:gd name="T75" fmla="*/ 7 h 49"/>
                  <a:gd name="T76" fmla="*/ 15 w 54"/>
                  <a:gd name="T77" fmla="*/ 7 h 49"/>
                  <a:gd name="T78" fmla="*/ 14 w 54"/>
                  <a:gd name="T79" fmla="*/ 4 h 49"/>
                  <a:gd name="T80" fmla="*/ 14 w 54"/>
                  <a:gd name="T81" fmla="*/ 4 h 49"/>
                  <a:gd name="T82" fmla="*/ 13 w 54"/>
                  <a:gd name="T83" fmla="*/ 1 h 49"/>
                  <a:gd name="T84" fmla="*/ 13 w 54"/>
                  <a:gd name="T85" fmla="*/ 1 h 49"/>
                  <a:gd name="T86" fmla="*/ 13 w 54"/>
                  <a:gd name="T87" fmla="*/ 0 h 49"/>
                  <a:gd name="T88" fmla="*/ 11 w 54"/>
                  <a:gd name="T89" fmla="*/ 0 h 49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54"/>
                  <a:gd name="T136" fmla="*/ 0 h 49"/>
                  <a:gd name="T137" fmla="*/ 54 w 54"/>
                  <a:gd name="T138" fmla="*/ 49 h 49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54" h="49">
                    <a:moveTo>
                      <a:pt x="34" y="0"/>
                    </a:moveTo>
                    <a:lnTo>
                      <a:pt x="34" y="1"/>
                    </a:lnTo>
                    <a:lnTo>
                      <a:pt x="26" y="3"/>
                    </a:lnTo>
                    <a:lnTo>
                      <a:pt x="26" y="4"/>
                    </a:lnTo>
                    <a:lnTo>
                      <a:pt x="21" y="4"/>
                    </a:lnTo>
                    <a:lnTo>
                      <a:pt x="21" y="5"/>
                    </a:lnTo>
                    <a:lnTo>
                      <a:pt x="17" y="5"/>
                    </a:lnTo>
                    <a:lnTo>
                      <a:pt x="17" y="7"/>
                    </a:lnTo>
                    <a:lnTo>
                      <a:pt x="12" y="7"/>
                    </a:lnTo>
                    <a:lnTo>
                      <a:pt x="12" y="8"/>
                    </a:lnTo>
                    <a:lnTo>
                      <a:pt x="4" y="9"/>
                    </a:lnTo>
                    <a:lnTo>
                      <a:pt x="4" y="11"/>
                    </a:lnTo>
                    <a:lnTo>
                      <a:pt x="0" y="11"/>
                    </a:lnTo>
                    <a:lnTo>
                      <a:pt x="0" y="13"/>
                    </a:lnTo>
                    <a:lnTo>
                      <a:pt x="1" y="13"/>
                    </a:lnTo>
                    <a:lnTo>
                      <a:pt x="2" y="21"/>
                    </a:lnTo>
                    <a:lnTo>
                      <a:pt x="4" y="21"/>
                    </a:lnTo>
                    <a:lnTo>
                      <a:pt x="5" y="29"/>
                    </a:lnTo>
                    <a:lnTo>
                      <a:pt x="6" y="29"/>
                    </a:lnTo>
                    <a:lnTo>
                      <a:pt x="6" y="32"/>
                    </a:lnTo>
                    <a:lnTo>
                      <a:pt x="8" y="32"/>
                    </a:lnTo>
                    <a:lnTo>
                      <a:pt x="9" y="39"/>
                    </a:lnTo>
                    <a:lnTo>
                      <a:pt x="10" y="39"/>
                    </a:lnTo>
                    <a:lnTo>
                      <a:pt x="10" y="43"/>
                    </a:lnTo>
                    <a:lnTo>
                      <a:pt x="12" y="43"/>
                    </a:lnTo>
                    <a:lnTo>
                      <a:pt x="12" y="46"/>
                    </a:lnTo>
                    <a:lnTo>
                      <a:pt x="14" y="46"/>
                    </a:lnTo>
                    <a:lnTo>
                      <a:pt x="14" y="47"/>
                    </a:lnTo>
                    <a:lnTo>
                      <a:pt x="32" y="47"/>
                    </a:lnTo>
                    <a:lnTo>
                      <a:pt x="32" y="49"/>
                    </a:lnTo>
                    <a:lnTo>
                      <a:pt x="54" y="49"/>
                    </a:lnTo>
                    <a:lnTo>
                      <a:pt x="53" y="43"/>
                    </a:lnTo>
                    <a:lnTo>
                      <a:pt x="52" y="43"/>
                    </a:lnTo>
                    <a:lnTo>
                      <a:pt x="50" y="36"/>
                    </a:lnTo>
                    <a:lnTo>
                      <a:pt x="49" y="36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5" y="20"/>
                    </a:lnTo>
                    <a:lnTo>
                      <a:pt x="44" y="20"/>
                    </a:lnTo>
                    <a:lnTo>
                      <a:pt x="42" y="12"/>
                    </a:lnTo>
                    <a:lnTo>
                      <a:pt x="41" y="12"/>
                    </a:lnTo>
                    <a:lnTo>
                      <a:pt x="40" y="4"/>
                    </a:lnTo>
                    <a:lnTo>
                      <a:pt x="38" y="4"/>
                    </a:lnTo>
                    <a:lnTo>
                      <a:pt x="38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FFBE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1" name="Freeform 2347"/>
              <p:cNvSpPr>
                <a:spLocks/>
              </p:cNvSpPr>
              <p:nvPr/>
            </p:nvSpPr>
            <p:spPr bwMode="auto">
              <a:xfrm>
                <a:off x="2324" y="3571"/>
                <a:ext cx="17" cy="12"/>
              </a:xfrm>
              <a:custGeom>
                <a:avLst/>
                <a:gdLst>
                  <a:gd name="T0" fmla="*/ 12 w 51"/>
                  <a:gd name="T1" fmla="*/ 0 h 35"/>
                  <a:gd name="T2" fmla="*/ 12 w 51"/>
                  <a:gd name="T3" fmla="*/ 0 h 35"/>
                  <a:gd name="T4" fmla="*/ 9 w 51"/>
                  <a:gd name="T5" fmla="*/ 1 h 35"/>
                  <a:gd name="T6" fmla="*/ 9 w 51"/>
                  <a:gd name="T7" fmla="*/ 1 h 35"/>
                  <a:gd name="T8" fmla="*/ 8 w 51"/>
                  <a:gd name="T9" fmla="*/ 1 h 35"/>
                  <a:gd name="T10" fmla="*/ 8 w 51"/>
                  <a:gd name="T11" fmla="*/ 2 h 35"/>
                  <a:gd name="T12" fmla="*/ 6 w 51"/>
                  <a:gd name="T13" fmla="*/ 2 h 35"/>
                  <a:gd name="T14" fmla="*/ 6 w 51"/>
                  <a:gd name="T15" fmla="*/ 2 h 35"/>
                  <a:gd name="T16" fmla="*/ 5 w 51"/>
                  <a:gd name="T17" fmla="*/ 2 h 35"/>
                  <a:gd name="T18" fmla="*/ 5 w 51"/>
                  <a:gd name="T19" fmla="*/ 2 h 35"/>
                  <a:gd name="T20" fmla="*/ 2 w 51"/>
                  <a:gd name="T21" fmla="*/ 3 h 35"/>
                  <a:gd name="T22" fmla="*/ 2 w 51"/>
                  <a:gd name="T23" fmla="*/ 3 h 35"/>
                  <a:gd name="T24" fmla="*/ 0 w 51"/>
                  <a:gd name="T25" fmla="*/ 3 h 35"/>
                  <a:gd name="T26" fmla="*/ 0 w 51"/>
                  <a:gd name="T27" fmla="*/ 4 h 35"/>
                  <a:gd name="T28" fmla="*/ 1 w 51"/>
                  <a:gd name="T29" fmla="*/ 4 h 35"/>
                  <a:gd name="T30" fmla="*/ 1 w 51"/>
                  <a:gd name="T31" fmla="*/ 7 h 35"/>
                  <a:gd name="T32" fmla="*/ 1 w 51"/>
                  <a:gd name="T33" fmla="*/ 7 h 35"/>
                  <a:gd name="T34" fmla="*/ 2 w 51"/>
                  <a:gd name="T35" fmla="*/ 10 h 35"/>
                  <a:gd name="T36" fmla="*/ 2 w 51"/>
                  <a:gd name="T37" fmla="*/ 10 h 35"/>
                  <a:gd name="T38" fmla="*/ 2 w 51"/>
                  <a:gd name="T39" fmla="*/ 11 h 35"/>
                  <a:gd name="T40" fmla="*/ 3 w 51"/>
                  <a:gd name="T41" fmla="*/ 11 h 35"/>
                  <a:gd name="T42" fmla="*/ 3 w 51"/>
                  <a:gd name="T43" fmla="*/ 11 h 35"/>
                  <a:gd name="T44" fmla="*/ 5 w 51"/>
                  <a:gd name="T45" fmla="*/ 11 h 35"/>
                  <a:gd name="T46" fmla="*/ 5 w 51"/>
                  <a:gd name="T47" fmla="*/ 12 h 35"/>
                  <a:gd name="T48" fmla="*/ 12 w 51"/>
                  <a:gd name="T49" fmla="*/ 12 h 35"/>
                  <a:gd name="T50" fmla="*/ 12 w 51"/>
                  <a:gd name="T51" fmla="*/ 12 h 35"/>
                  <a:gd name="T52" fmla="*/ 17 w 51"/>
                  <a:gd name="T53" fmla="*/ 12 h 35"/>
                  <a:gd name="T54" fmla="*/ 17 w 51"/>
                  <a:gd name="T55" fmla="*/ 11 h 35"/>
                  <a:gd name="T56" fmla="*/ 17 w 51"/>
                  <a:gd name="T57" fmla="*/ 11 h 35"/>
                  <a:gd name="T58" fmla="*/ 16 w 51"/>
                  <a:gd name="T59" fmla="*/ 9 h 35"/>
                  <a:gd name="T60" fmla="*/ 16 w 51"/>
                  <a:gd name="T61" fmla="*/ 9 h 35"/>
                  <a:gd name="T62" fmla="*/ 16 w 51"/>
                  <a:gd name="T63" fmla="*/ 7 h 35"/>
                  <a:gd name="T64" fmla="*/ 15 w 51"/>
                  <a:gd name="T65" fmla="*/ 7 h 35"/>
                  <a:gd name="T66" fmla="*/ 15 w 51"/>
                  <a:gd name="T67" fmla="*/ 6 h 35"/>
                  <a:gd name="T68" fmla="*/ 15 w 51"/>
                  <a:gd name="T69" fmla="*/ 6 h 35"/>
                  <a:gd name="T70" fmla="*/ 14 w 51"/>
                  <a:gd name="T71" fmla="*/ 3 h 35"/>
                  <a:gd name="T72" fmla="*/ 14 w 51"/>
                  <a:gd name="T73" fmla="*/ 3 h 35"/>
                  <a:gd name="T74" fmla="*/ 13 w 51"/>
                  <a:gd name="T75" fmla="*/ 1 h 35"/>
                  <a:gd name="T76" fmla="*/ 13 w 51"/>
                  <a:gd name="T77" fmla="*/ 1 h 35"/>
                  <a:gd name="T78" fmla="*/ 13 w 51"/>
                  <a:gd name="T79" fmla="*/ 0 h 35"/>
                  <a:gd name="T80" fmla="*/ 12 w 51"/>
                  <a:gd name="T81" fmla="*/ 0 h 3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51"/>
                  <a:gd name="T124" fmla="*/ 0 h 35"/>
                  <a:gd name="T125" fmla="*/ 51 w 51"/>
                  <a:gd name="T126" fmla="*/ 35 h 3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51" h="35">
                    <a:moveTo>
                      <a:pt x="36" y="0"/>
                    </a:moveTo>
                    <a:lnTo>
                      <a:pt x="36" y="1"/>
                    </a:lnTo>
                    <a:lnTo>
                      <a:pt x="28" y="2"/>
                    </a:lnTo>
                    <a:lnTo>
                      <a:pt x="28" y="4"/>
                    </a:lnTo>
                    <a:lnTo>
                      <a:pt x="23" y="4"/>
                    </a:lnTo>
                    <a:lnTo>
                      <a:pt x="23" y="5"/>
                    </a:lnTo>
                    <a:lnTo>
                      <a:pt x="19" y="5"/>
                    </a:lnTo>
                    <a:lnTo>
                      <a:pt x="19" y="6"/>
                    </a:lnTo>
                    <a:lnTo>
                      <a:pt x="14" y="6"/>
                    </a:lnTo>
                    <a:lnTo>
                      <a:pt x="14" y="7"/>
                    </a:lnTo>
                    <a:lnTo>
                      <a:pt x="6" y="9"/>
                    </a:lnTo>
                    <a:lnTo>
                      <a:pt x="6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3" y="21"/>
                    </a:lnTo>
                    <a:lnTo>
                      <a:pt x="4" y="21"/>
                    </a:lnTo>
                    <a:lnTo>
                      <a:pt x="6" y="28"/>
                    </a:lnTo>
                    <a:lnTo>
                      <a:pt x="7" y="28"/>
                    </a:lnTo>
                    <a:lnTo>
                      <a:pt x="7" y="31"/>
                    </a:lnTo>
                    <a:lnTo>
                      <a:pt x="8" y="31"/>
                    </a:lnTo>
                    <a:lnTo>
                      <a:pt x="8" y="32"/>
                    </a:lnTo>
                    <a:lnTo>
                      <a:pt x="14" y="32"/>
                    </a:lnTo>
                    <a:lnTo>
                      <a:pt x="14" y="34"/>
                    </a:lnTo>
                    <a:lnTo>
                      <a:pt x="35" y="34"/>
                    </a:lnTo>
                    <a:lnTo>
                      <a:pt x="35" y="35"/>
                    </a:lnTo>
                    <a:lnTo>
                      <a:pt x="51" y="35"/>
                    </a:lnTo>
                    <a:lnTo>
                      <a:pt x="51" y="32"/>
                    </a:lnTo>
                    <a:lnTo>
                      <a:pt x="50" y="32"/>
                    </a:lnTo>
                    <a:lnTo>
                      <a:pt x="48" y="25"/>
                    </a:lnTo>
                    <a:lnTo>
                      <a:pt x="47" y="25"/>
                    </a:lnTo>
                    <a:lnTo>
                      <a:pt x="47" y="21"/>
                    </a:lnTo>
                    <a:lnTo>
                      <a:pt x="46" y="21"/>
                    </a:lnTo>
                    <a:lnTo>
                      <a:pt x="46" y="18"/>
                    </a:lnTo>
                    <a:lnTo>
                      <a:pt x="44" y="18"/>
                    </a:lnTo>
                    <a:lnTo>
                      <a:pt x="43" y="10"/>
                    </a:lnTo>
                    <a:lnTo>
                      <a:pt x="42" y="10"/>
                    </a:lnTo>
                    <a:lnTo>
                      <a:pt x="40" y="2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B7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2" name="Freeform 2348"/>
              <p:cNvSpPr>
                <a:spLocks/>
              </p:cNvSpPr>
              <p:nvPr/>
            </p:nvSpPr>
            <p:spPr bwMode="auto">
              <a:xfrm>
                <a:off x="2313" y="3575"/>
                <a:ext cx="14" cy="7"/>
              </a:xfrm>
              <a:custGeom>
                <a:avLst/>
                <a:gdLst>
                  <a:gd name="T0" fmla="*/ 11 w 43"/>
                  <a:gd name="T1" fmla="*/ 0 h 21"/>
                  <a:gd name="T2" fmla="*/ 11 w 43"/>
                  <a:gd name="T3" fmla="*/ 0 h 21"/>
                  <a:gd name="T4" fmla="*/ 10 w 43"/>
                  <a:gd name="T5" fmla="*/ 0 h 21"/>
                  <a:gd name="T6" fmla="*/ 10 w 43"/>
                  <a:gd name="T7" fmla="*/ 1 h 21"/>
                  <a:gd name="T8" fmla="*/ 7 w 43"/>
                  <a:gd name="T9" fmla="*/ 1 h 21"/>
                  <a:gd name="T10" fmla="*/ 7 w 43"/>
                  <a:gd name="T11" fmla="*/ 1 h 21"/>
                  <a:gd name="T12" fmla="*/ 6 w 43"/>
                  <a:gd name="T13" fmla="*/ 1 h 21"/>
                  <a:gd name="T14" fmla="*/ 6 w 43"/>
                  <a:gd name="T15" fmla="*/ 2 h 21"/>
                  <a:gd name="T16" fmla="*/ 5 w 43"/>
                  <a:gd name="T17" fmla="*/ 2 h 21"/>
                  <a:gd name="T18" fmla="*/ 5 w 43"/>
                  <a:gd name="T19" fmla="*/ 2 h 21"/>
                  <a:gd name="T20" fmla="*/ 3 w 43"/>
                  <a:gd name="T21" fmla="*/ 2 h 21"/>
                  <a:gd name="T22" fmla="*/ 3 w 43"/>
                  <a:gd name="T23" fmla="*/ 3 h 21"/>
                  <a:gd name="T24" fmla="*/ 2 w 43"/>
                  <a:gd name="T25" fmla="*/ 3 h 21"/>
                  <a:gd name="T26" fmla="*/ 2 w 43"/>
                  <a:gd name="T27" fmla="*/ 3 h 21"/>
                  <a:gd name="T28" fmla="*/ 0 w 43"/>
                  <a:gd name="T29" fmla="*/ 3 h 21"/>
                  <a:gd name="T30" fmla="*/ 0 w 43"/>
                  <a:gd name="T31" fmla="*/ 4 h 21"/>
                  <a:gd name="T32" fmla="*/ 3 w 43"/>
                  <a:gd name="T33" fmla="*/ 4 h 21"/>
                  <a:gd name="T34" fmla="*/ 3 w 43"/>
                  <a:gd name="T35" fmla="*/ 4 h 21"/>
                  <a:gd name="T36" fmla="*/ 5 w 43"/>
                  <a:gd name="T37" fmla="*/ 4 h 21"/>
                  <a:gd name="T38" fmla="*/ 5 w 43"/>
                  <a:gd name="T39" fmla="*/ 5 h 21"/>
                  <a:gd name="T40" fmla="*/ 7 w 43"/>
                  <a:gd name="T41" fmla="*/ 5 h 21"/>
                  <a:gd name="T42" fmla="*/ 7 w 43"/>
                  <a:gd name="T43" fmla="*/ 6 h 21"/>
                  <a:gd name="T44" fmla="*/ 9 w 43"/>
                  <a:gd name="T45" fmla="*/ 6 h 21"/>
                  <a:gd name="T46" fmla="*/ 9 w 43"/>
                  <a:gd name="T47" fmla="*/ 6 h 21"/>
                  <a:gd name="T48" fmla="*/ 11 w 43"/>
                  <a:gd name="T49" fmla="*/ 6 h 21"/>
                  <a:gd name="T50" fmla="*/ 11 w 43"/>
                  <a:gd name="T51" fmla="*/ 7 h 21"/>
                  <a:gd name="T52" fmla="*/ 14 w 43"/>
                  <a:gd name="T53" fmla="*/ 7 h 21"/>
                  <a:gd name="T54" fmla="*/ 14 w 43"/>
                  <a:gd name="T55" fmla="*/ 6 h 21"/>
                  <a:gd name="T56" fmla="*/ 14 w 43"/>
                  <a:gd name="T57" fmla="*/ 6 h 21"/>
                  <a:gd name="T58" fmla="*/ 13 w 43"/>
                  <a:gd name="T59" fmla="*/ 4 h 21"/>
                  <a:gd name="T60" fmla="*/ 13 w 43"/>
                  <a:gd name="T61" fmla="*/ 4 h 21"/>
                  <a:gd name="T62" fmla="*/ 12 w 43"/>
                  <a:gd name="T63" fmla="*/ 1 h 21"/>
                  <a:gd name="T64" fmla="*/ 12 w 43"/>
                  <a:gd name="T65" fmla="*/ 1 h 21"/>
                  <a:gd name="T66" fmla="*/ 12 w 43"/>
                  <a:gd name="T67" fmla="*/ 0 h 21"/>
                  <a:gd name="T68" fmla="*/ 11 w 43"/>
                  <a:gd name="T69" fmla="*/ 0 h 2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43"/>
                  <a:gd name="T106" fmla="*/ 0 h 21"/>
                  <a:gd name="T107" fmla="*/ 43 w 43"/>
                  <a:gd name="T108" fmla="*/ 21 h 21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43" h="21">
                    <a:moveTo>
                      <a:pt x="35" y="0"/>
                    </a:moveTo>
                    <a:lnTo>
                      <a:pt x="35" y="1"/>
                    </a:lnTo>
                    <a:lnTo>
                      <a:pt x="31" y="1"/>
                    </a:lnTo>
                    <a:lnTo>
                      <a:pt x="31" y="3"/>
                    </a:lnTo>
                    <a:lnTo>
                      <a:pt x="23" y="3"/>
                    </a:lnTo>
                    <a:lnTo>
                      <a:pt x="23" y="4"/>
                    </a:lnTo>
                    <a:lnTo>
                      <a:pt x="18" y="4"/>
                    </a:lnTo>
                    <a:lnTo>
                      <a:pt x="18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9" y="7"/>
                    </a:lnTo>
                    <a:lnTo>
                      <a:pt x="9" y="8"/>
                    </a:lnTo>
                    <a:lnTo>
                      <a:pt x="5" y="8"/>
                    </a:lnTo>
                    <a:lnTo>
                      <a:pt x="5" y="9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9" y="12"/>
                    </a:lnTo>
                    <a:lnTo>
                      <a:pt x="9" y="13"/>
                    </a:lnTo>
                    <a:lnTo>
                      <a:pt x="14" y="13"/>
                    </a:lnTo>
                    <a:lnTo>
                      <a:pt x="14" y="15"/>
                    </a:lnTo>
                    <a:lnTo>
                      <a:pt x="23" y="16"/>
                    </a:lnTo>
                    <a:lnTo>
                      <a:pt x="23" y="17"/>
                    </a:lnTo>
                    <a:lnTo>
                      <a:pt x="29" y="17"/>
                    </a:lnTo>
                    <a:lnTo>
                      <a:pt x="29" y="18"/>
                    </a:lnTo>
                    <a:lnTo>
                      <a:pt x="34" y="18"/>
                    </a:lnTo>
                    <a:lnTo>
                      <a:pt x="34" y="20"/>
                    </a:lnTo>
                    <a:lnTo>
                      <a:pt x="43" y="21"/>
                    </a:lnTo>
                    <a:lnTo>
                      <a:pt x="43" y="18"/>
                    </a:lnTo>
                    <a:lnTo>
                      <a:pt x="42" y="18"/>
                    </a:lnTo>
                    <a:lnTo>
                      <a:pt x="41" y="11"/>
                    </a:lnTo>
                    <a:lnTo>
                      <a:pt x="39" y="11"/>
                    </a:lnTo>
                    <a:lnTo>
                      <a:pt x="38" y="3"/>
                    </a:lnTo>
                    <a:lnTo>
                      <a:pt x="37" y="3"/>
                    </a:lnTo>
                    <a:lnTo>
                      <a:pt x="37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FFB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3" name="Freeform 2349"/>
              <p:cNvSpPr>
                <a:spLocks/>
              </p:cNvSpPr>
              <p:nvPr/>
            </p:nvSpPr>
            <p:spPr bwMode="auto">
              <a:xfrm>
                <a:off x="2802" y="3546"/>
                <a:ext cx="52" cy="2"/>
              </a:xfrm>
              <a:custGeom>
                <a:avLst/>
                <a:gdLst>
                  <a:gd name="T0" fmla="*/ 51 w 157"/>
                  <a:gd name="T1" fmla="*/ 2 h 5"/>
                  <a:gd name="T2" fmla="*/ 52 w 157"/>
                  <a:gd name="T3" fmla="*/ 2 h 5"/>
                  <a:gd name="T4" fmla="*/ 52 w 157"/>
                  <a:gd name="T5" fmla="*/ 2 h 5"/>
                  <a:gd name="T6" fmla="*/ 52 w 157"/>
                  <a:gd name="T7" fmla="*/ 2 h 5"/>
                  <a:gd name="T8" fmla="*/ 52 w 157"/>
                  <a:gd name="T9" fmla="*/ 0 h 5"/>
                  <a:gd name="T10" fmla="*/ 52 w 157"/>
                  <a:gd name="T11" fmla="*/ 0 h 5"/>
                  <a:gd name="T12" fmla="*/ 52 w 157"/>
                  <a:gd name="T13" fmla="*/ 0 h 5"/>
                  <a:gd name="T14" fmla="*/ 1 w 157"/>
                  <a:gd name="T15" fmla="*/ 0 h 5"/>
                  <a:gd name="T16" fmla="*/ 1 w 157"/>
                  <a:gd name="T17" fmla="*/ 0 h 5"/>
                  <a:gd name="T18" fmla="*/ 0 w 157"/>
                  <a:gd name="T19" fmla="*/ 0 h 5"/>
                  <a:gd name="T20" fmla="*/ 0 w 157"/>
                  <a:gd name="T21" fmla="*/ 2 h 5"/>
                  <a:gd name="T22" fmla="*/ 1 w 157"/>
                  <a:gd name="T23" fmla="*/ 2 h 5"/>
                  <a:gd name="T24" fmla="*/ 1 w 157"/>
                  <a:gd name="T25" fmla="*/ 2 h 5"/>
                  <a:gd name="T26" fmla="*/ 1 w 157"/>
                  <a:gd name="T27" fmla="*/ 2 h 5"/>
                  <a:gd name="T28" fmla="*/ 51 w 157"/>
                  <a:gd name="T29" fmla="*/ 2 h 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57"/>
                  <a:gd name="T46" fmla="*/ 0 h 5"/>
                  <a:gd name="T47" fmla="*/ 157 w 157"/>
                  <a:gd name="T48" fmla="*/ 5 h 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57" h="5">
                    <a:moveTo>
                      <a:pt x="155" y="5"/>
                    </a:moveTo>
                    <a:lnTo>
                      <a:pt x="156" y="5"/>
                    </a:lnTo>
                    <a:lnTo>
                      <a:pt x="156" y="4"/>
                    </a:lnTo>
                    <a:lnTo>
                      <a:pt x="157" y="4"/>
                    </a:lnTo>
                    <a:lnTo>
                      <a:pt x="157" y="1"/>
                    </a:lnTo>
                    <a:lnTo>
                      <a:pt x="156" y="1"/>
                    </a:lnTo>
                    <a:lnTo>
                      <a:pt x="156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155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4" name="Freeform 2350"/>
              <p:cNvSpPr>
                <a:spLocks/>
              </p:cNvSpPr>
              <p:nvPr/>
            </p:nvSpPr>
            <p:spPr bwMode="auto">
              <a:xfrm>
                <a:off x="2332" y="3554"/>
                <a:ext cx="521" cy="38"/>
              </a:xfrm>
              <a:custGeom>
                <a:avLst/>
                <a:gdLst>
                  <a:gd name="T0" fmla="*/ 521 w 1562"/>
                  <a:gd name="T1" fmla="*/ 9 h 115"/>
                  <a:gd name="T2" fmla="*/ 521 w 1562"/>
                  <a:gd name="T3" fmla="*/ 8 h 115"/>
                  <a:gd name="T4" fmla="*/ 521 w 1562"/>
                  <a:gd name="T5" fmla="*/ 8 h 115"/>
                  <a:gd name="T6" fmla="*/ 480 w 1562"/>
                  <a:gd name="T7" fmla="*/ 7 h 115"/>
                  <a:gd name="T8" fmla="*/ 464 w 1562"/>
                  <a:gd name="T9" fmla="*/ 12 h 115"/>
                  <a:gd name="T10" fmla="*/ 451 w 1562"/>
                  <a:gd name="T11" fmla="*/ 16 h 115"/>
                  <a:gd name="T12" fmla="*/ 425 w 1562"/>
                  <a:gd name="T13" fmla="*/ 23 h 115"/>
                  <a:gd name="T14" fmla="*/ 400 w 1562"/>
                  <a:gd name="T15" fmla="*/ 30 h 115"/>
                  <a:gd name="T16" fmla="*/ 377 w 1562"/>
                  <a:gd name="T17" fmla="*/ 33 h 115"/>
                  <a:gd name="T18" fmla="*/ 339 w 1562"/>
                  <a:gd name="T19" fmla="*/ 35 h 115"/>
                  <a:gd name="T20" fmla="*/ 319 w 1562"/>
                  <a:gd name="T21" fmla="*/ 35 h 115"/>
                  <a:gd name="T22" fmla="*/ 303 w 1562"/>
                  <a:gd name="T23" fmla="*/ 33 h 115"/>
                  <a:gd name="T24" fmla="*/ 276 w 1562"/>
                  <a:gd name="T25" fmla="*/ 26 h 115"/>
                  <a:gd name="T26" fmla="*/ 265 w 1562"/>
                  <a:gd name="T27" fmla="*/ 25 h 115"/>
                  <a:gd name="T28" fmla="*/ 238 w 1562"/>
                  <a:gd name="T29" fmla="*/ 26 h 115"/>
                  <a:gd name="T30" fmla="*/ 209 w 1562"/>
                  <a:gd name="T31" fmla="*/ 32 h 115"/>
                  <a:gd name="T32" fmla="*/ 176 w 1562"/>
                  <a:gd name="T33" fmla="*/ 36 h 115"/>
                  <a:gd name="T34" fmla="*/ 138 w 1562"/>
                  <a:gd name="T35" fmla="*/ 36 h 115"/>
                  <a:gd name="T36" fmla="*/ 122 w 1562"/>
                  <a:gd name="T37" fmla="*/ 34 h 115"/>
                  <a:gd name="T38" fmla="*/ 111 w 1562"/>
                  <a:gd name="T39" fmla="*/ 31 h 115"/>
                  <a:gd name="T40" fmla="*/ 94 w 1562"/>
                  <a:gd name="T41" fmla="*/ 24 h 115"/>
                  <a:gd name="T42" fmla="*/ 74 w 1562"/>
                  <a:gd name="T43" fmla="*/ 15 h 115"/>
                  <a:gd name="T44" fmla="*/ 47 w 1562"/>
                  <a:gd name="T45" fmla="*/ 6 h 115"/>
                  <a:gd name="T46" fmla="*/ 24 w 1562"/>
                  <a:gd name="T47" fmla="*/ 1 h 115"/>
                  <a:gd name="T48" fmla="*/ 0 w 1562"/>
                  <a:gd name="T49" fmla="*/ 0 h 115"/>
                  <a:gd name="T50" fmla="*/ 0 w 1562"/>
                  <a:gd name="T51" fmla="*/ 1 h 115"/>
                  <a:gd name="T52" fmla="*/ 0 w 1562"/>
                  <a:gd name="T53" fmla="*/ 1 h 115"/>
                  <a:gd name="T54" fmla="*/ 1 w 1562"/>
                  <a:gd name="T55" fmla="*/ 2 h 115"/>
                  <a:gd name="T56" fmla="*/ 36 w 1562"/>
                  <a:gd name="T57" fmla="*/ 5 h 115"/>
                  <a:gd name="T58" fmla="*/ 59 w 1562"/>
                  <a:gd name="T59" fmla="*/ 12 h 115"/>
                  <a:gd name="T60" fmla="*/ 87 w 1562"/>
                  <a:gd name="T61" fmla="*/ 23 h 115"/>
                  <a:gd name="T62" fmla="*/ 99 w 1562"/>
                  <a:gd name="T63" fmla="*/ 29 h 115"/>
                  <a:gd name="T64" fmla="*/ 122 w 1562"/>
                  <a:gd name="T65" fmla="*/ 36 h 115"/>
                  <a:gd name="T66" fmla="*/ 138 w 1562"/>
                  <a:gd name="T67" fmla="*/ 37 h 115"/>
                  <a:gd name="T68" fmla="*/ 176 w 1562"/>
                  <a:gd name="T69" fmla="*/ 38 h 115"/>
                  <a:gd name="T70" fmla="*/ 209 w 1562"/>
                  <a:gd name="T71" fmla="*/ 33 h 115"/>
                  <a:gd name="T72" fmla="*/ 238 w 1562"/>
                  <a:gd name="T73" fmla="*/ 28 h 115"/>
                  <a:gd name="T74" fmla="*/ 265 w 1562"/>
                  <a:gd name="T75" fmla="*/ 27 h 115"/>
                  <a:gd name="T76" fmla="*/ 289 w 1562"/>
                  <a:gd name="T77" fmla="*/ 32 h 115"/>
                  <a:gd name="T78" fmla="*/ 311 w 1562"/>
                  <a:gd name="T79" fmla="*/ 36 h 115"/>
                  <a:gd name="T80" fmla="*/ 329 w 1562"/>
                  <a:gd name="T81" fmla="*/ 37 h 115"/>
                  <a:gd name="T82" fmla="*/ 365 w 1562"/>
                  <a:gd name="T83" fmla="*/ 36 h 115"/>
                  <a:gd name="T84" fmla="*/ 389 w 1562"/>
                  <a:gd name="T85" fmla="*/ 33 h 115"/>
                  <a:gd name="T86" fmla="*/ 409 w 1562"/>
                  <a:gd name="T87" fmla="*/ 30 h 115"/>
                  <a:gd name="T88" fmla="*/ 451 w 1562"/>
                  <a:gd name="T89" fmla="*/ 18 h 115"/>
                  <a:gd name="T90" fmla="*/ 465 w 1562"/>
                  <a:gd name="T91" fmla="*/ 14 h 115"/>
                  <a:gd name="T92" fmla="*/ 480 w 1562"/>
                  <a:gd name="T93" fmla="*/ 9 h 11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562"/>
                  <a:gd name="T142" fmla="*/ 0 h 115"/>
                  <a:gd name="T143" fmla="*/ 1562 w 1562"/>
                  <a:gd name="T144" fmla="*/ 115 h 11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562" h="115">
                    <a:moveTo>
                      <a:pt x="1560" y="27"/>
                    </a:moveTo>
                    <a:lnTo>
                      <a:pt x="1561" y="27"/>
                    </a:lnTo>
                    <a:lnTo>
                      <a:pt x="1561" y="25"/>
                    </a:lnTo>
                    <a:lnTo>
                      <a:pt x="1562" y="25"/>
                    </a:lnTo>
                    <a:lnTo>
                      <a:pt x="1562" y="23"/>
                    </a:lnTo>
                    <a:lnTo>
                      <a:pt x="1561" y="23"/>
                    </a:lnTo>
                    <a:lnTo>
                      <a:pt x="1561" y="21"/>
                    </a:lnTo>
                    <a:lnTo>
                      <a:pt x="1439" y="21"/>
                    </a:lnTo>
                    <a:lnTo>
                      <a:pt x="1408" y="31"/>
                    </a:lnTo>
                    <a:lnTo>
                      <a:pt x="1392" y="36"/>
                    </a:lnTo>
                    <a:lnTo>
                      <a:pt x="1372" y="41"/>
                    </a:lnTo>
                    <a:lnTo>
                      <a:pt x="1351" y="48"/>
                    </a:lnTo>
                    <a:lnTo>
                      <a:pt x="1327" y="56"/>
                    </a:lnTo>
                    <a:lnTo>
                      <a:pt x="1275" y="70"/>
                    </a:lnTo>
                    <a:lnTo>
                      <a:pt x="1226" y="84"/>
                    </a:lnTo>
                    <a:lnTo>
                      <a:pt x="1199" y="90"/>
                    </a:lnTo>
                    <a:lnTo>
                      <a:pt x="1167" y="95"/>
                    </a:lnTo>
                    <a:lnTo>
                      <a:pt x="1131" y="99"/>
                    </a:lnTo>
                    <a:lnTo>
                      <a:pt x="1093" y="103"/>
                    </a:lnTo>
                    <a:lnTo>
                      <a:pt x="1017" y="105"/>
                    </a:lnTo>
                    <a:lnTo>
                      <a:pt x="985" y="107"/>
                    </a:lnTo>
                    <a:lnTo>
                      <a:pt x="957" y="105"/>
                    </a:lnTo>
                    <a:lnTo>
                      <a:pt x="933" y="104"/>
                    </a:lnTo>
                    <a:lnTo>
                      <a:pt x="909" y="101"/>
                    </a:lnTo>
                    <a:lnTo>
                      <a:pt x="868" y="91"/>
                    </a:lnTo>
                    <a:lnTo>
                      <a:pt x="828" y="78"/>
                    </a:lnTo>
                    <a:lnTo>
                      <a:pt x="826" y="78"/>
                    </a:lnTo>
                    <a:lnTo>
                      <a:pt x="793" y="77"/>
                    </a:lnTo>
                    <a:lnTo>
                      <a:pt x="756" y="77"/>
                    </a:lnTo>
                    <a:lnTo>
                      <a:pt x="715" y="80"/>
                    </a:lnTo>
                    <a:lnTo>
                      <a:pt x="671" y="87"/>
                    </a:lnTo>
                    <a:lnTo>
                      <a:pt x="627" y="96"/>
                    </a:lnTo>
                    <a:lnTo>
                      <a:pt x="579" y="104"/>
                    </a:lnTo>
                    <a:lnTo>
                      <a:pt x="527" y="109"/>
                    </a:lnTo>
                    <a:lnTo>
                      <a:pt x="471" y="109"/>
                    </a:lnTo>
                    <a:lnTo>
                      <a:pt x="415" y="108"/>
                    </a:lnTo>
                    <a:lnTo>
                      <a:pt x="390" y="105"/>
                    </a:lnTo>
                    <a:lnTo>
                      <a:pt x="367" y="103"/>
                    </a:lnTo>
                    <a:lnTo>
                      <a:pt x="349" y="99"/>
                    </a:lnTo>
                    <a:lnTo>
                      <a:pt x="333" y="95"/>
                    </a:lnTo>
                    <a:lnTo>
                      <a:pt x="301" y="82"/>
                    </a:lnTo>
                    <a:lnTo>
                      <a:pt x="282" y="74"/>
                    </a:lnTo>
                    <a:lnTo>
                      <a:pt x="264" y="63"/>
                    </a:lnTo>
                    <a:lnTo>
                      <a:pt x="221" y="45"/>
                    </a:lnTo>
                    <a:lnTo>
                      <a:pt x="180" y="31"/>
                    </a:lnTo>
                    <a:lnTo>
                      <a:pt x="142" y="19"/>
                    </a:lnTo>
                    <a:lnTo>
                      <a:pt x="107" y="10"/>
                    </a:lnTo>
                    <a:lnTo>
                      <a:pt x="72" y="4"/>
                    </a:lnTo>
                    <a:lnTo>
                      <a:pt x="3" y="0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72" y="10"/>
                    </a:lnTo>
                    <a:lnTo>
                      <a:pt x="107" y="15"/>
                    </a:lnTo>
                    <a:lnTo>
                      <a:pt x="140" y="24"/>
                    </a:lnTo>
                    <a:lnTo>
                      <a:pt x="177" y="36"/>
                    </a:lnTo>
                    <a:lnTo>
                      <a:pt x="218" y="50"/>
                    </a:lnTo>
                    <a:lnTo>
                      <a:pt x="261" y="69"/>
                    </a:lnTo>
                    <a:lnTo>
                      <a:pt x="280" y="79"/>
                    </a:lnTo>
                    <a:lnTo>
                      <a:pt x="298" y="87"/>
                    </a:lnTo>
                    <a:lnTo>
                      <a:pt x="330" y="100"/>
                    </a:lnTo>
                    <a:lnTo>
                      <a:pt x="367" y="108"/>
                    </a:lnTo>
                    <a:lnTo>
                      <a:pt x="390" y="111"/>
                    </a:lnTo>
                    <a:lnTo>
                      <a:pt x="415" y="113"/>
                    </a:lnTo>
                    <a:lnTo>
                      <a:pt x="471" y="115"/>
                    </a:lnTo>
                    <a:lnTo>
                      <a:pt x="527" y="115"/>
                    </a:lnTo>
                    <a:lnTo>
                      <a:pt x="579" y="109"/>
                    </a:lnTo>
                    <a:lnTo>
                      <a:pt x="627" y="101"/>
                    </a:lnTo>
                    <a:lnTo>
                      <a:pt x="671" y="92"/>
                    </a:lnTo>
                    <a:lnTo>
                      <a:pt x="715" y="86"/>
                    </a:lnTo>
                    <a:lnTo>
                      <a:pt x="756" y="82"/>
                    </a:lnTo>
                    <a:lnTo>
                      <a:pt x="793" y="82"/>
                    </a:lnTo>
                    <a:lnTo>
                      <a:pt x="826" y="83"/>
                    </a:lnTo>
                    <a:lnTo>
                      <a:pt x="865" y="96"/>
                    </a:lnTo>
                    <a:lnTo>
                      <a:pt x="909" y="107"/>
                    </a:lnTo>
                    <a:lnTo>
                      <a:pt x="933" y="109"/>
                    </a:lnTo>
                    <a:lnTo>
                      <a:pt x="957" y="111"/>
                    </a:lnTo>
                    <a:lnTo>
                      <a:pt x="985" y="112"/>
                    </a:lnTo>
                    <a:lnTo>
                      <a:pt x="1017" y="111"/>
                    </a:lnTo>
                    <a:lnTo>
                      <a:pt x="1093" y="108"/>
                    </a:lnTo>
                    <a:lnTo>
                      <a:pt x="1131" y="104"/>
                    </a:lnTo>
                    <a:lnTo>
                      <a:pt x="1167" y="100"/>
                    </a:lnTo>
                    <a:lnTo>
                      <a:pt x="1199" y="95"/>
                    </a:lnTo>
                    <a:lnTo>
                      <a:pt x="1226" y="90"/>
                    </a:lnTo>
                    <a:lnTo>
                      <a:pt x="1330" y="61"/>
                    </a:lnTo>
                    <a:lnTo>
                      <a:pt x="1353" y="53"/>
                    </a:lnTo>
                    <a:lnTo>
                      <a:pt x="1375" y="46"/>
                    </a:lnTo>
                    <a:lnTo>
                      <a:pt x="1395" y="41"/>
                    </a:lnTo>
                    <a:lnTo>
                      <a:pt x="1411" y="36"/>
                    </a:lnTo>
                    <a:lnTo>
                      <a:pt x="1440" y="27"/>
                    </a:lnTo>
                    <a:lnTo>
                      <a:pt x="1560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5" name="Freeform 2351"/>
              <p:cNvSpPr>
                <a:spLocks/>
              </p:cNvSpPr>
              <p:nvPr/>
            </p:nvSpPr>
            <p:spPr bwMode="auto">
              <a:xfrm>
                <a:off x="2333" y="3524"/>
                <a:ext cx="470" cy="32"/>
              </a:xfrm>
              <a:custGeom>
                <a:avLst/>
                <a:gdLst>
                  <a:gd name="T0" fmla="*/ 470 w 1409"/>
                  <a:gd name="T1" fmla="*/ 24 h 97"/>
                  <a:gd name="T2" fmla="*/ 470 w 1409"/>
                  <a:gd name="T3" fmla="*/ 22 h 97"/>
                  <a:gd name="T4" fmla="*/ 469 w 1409"/>
                  <a:gd name="T5" fmla="*/ 22 h 97"/>
                  <a:gd name="T6" fmla="*/ 444 w 1409"/>
                  <a:gd name="T7" fmla="*/ 19 h 97"/>
                  <a:gd name="T8" fmla="*/ 415 w 1409"/>
                  <a:gd name="T9" fmla="*/ 14 h 97"/>
                  <a:gd name="T10" fmla="*/ 380 w 1409"/>
                  <a:gd name="T11" fmla="*/ 7 h 97"/>
                  <a:gd name="T12" fmla="*/ 342 w 1409"/>
                  <a:gd name="T13" fmla="*/ 1 h 97"/>
                  <a:gd name="T14" fmla="*/ 309 w 1409"/>
                  <a:gd name="T15" fmla="*/ 0 h 97"/>
                  <a:gd name="T16" fmla="*/ 279 w 1409"/>
                  <a:gd name="T17" fmla="*/ 6 h 97"/>
                  <a:gd name="T18" fmla="*/ 261 w 1409"/>
                  <a:gd name="T19" fmla="*/ 9 h 97"/>
                  <a:gd name="T20" fmla="*/ 238 w 1409"/>
                  <a:gd name="T21" fmla="*/ 10 h 97"/>
                  <a:gd name="T22" fmla="*/ 217 w 1409"/>
                  <a:gd name="T23" fmla="*/ 8 h 97"/>
                  <a:gd name="T24" fmla="*/ 174 w 1409"/>
                  <a:gd name="T25" fmla="*/ 3 h 97"/>
                  <a:gd name="T26" fmla="*/ 136 w 1409"/>
                  <a:gd name="T27" fmla="*/ 0 h 97"/>
                  <a:gd name="T28" fmla="*/ 97 w 1409"/>
                  <a:gd name="T29" fmla="*/ 3 h 97"/>
                  <a:gd name="T30" fmla="*/ 62 w 1409"/>
                  <a:gd name="T31" fmla="*/ 10 h 97"/>
                  <a:gd name="T32" fmla="*/ 29 w 1409"/>
                  <a:gd name="T33" fmla="*/ 21 h 97"/>
                  <a:gd name="T34" fmla="*/ 0 w 1409"/>
                  <a:gd name="T35" fmla="*/ 30 h 97"/>
                  <a:gd name="T36" fmla="*/ 0 w 1409"/>
                  <a:gd name="T37" fmla="*/ 31 h 97"/>
                  <a:gd name="T38" fmla="*/ 0 w 1409"/>
                  <a:gd name="T39" fmla="*/ 31 h 97"/>
                  <a:gd name="T40" fmla="*/ 1 w 1409"/>
                  <a:gd name="T41" fmla="*/ 32 h 97"/>
                  <a:gd name="T42" fmla="*/ 30 w 1409"/>
                  <a:gd name="T43" fmla="*/ 23 h 97"/>
                  <a:gd name="T44" fmla="*/ 63 w 1409"/>
                  <a:gd name="T45" fmla="*/ 12 h 97"/>
                  <a:gd name="T46" fmla="*/ 97 w 1409"/>
                  <a:gd name="T47" fmla="*/ 4 h 97"/>
                  <a:gd name="T48" fmla="*/ 136 w 1409"/>
                  <a:gd name="T49" fmla="*/ 2 h 97"/>
                  <a:gd name="T50" fmla="*/ 174 w 1409"/>
                  <a:gd name="T51" fmla="*/ 5 h 97"/>
                  <a:gd name="T52" fmla="*/ 217 w 1409"/>
                  <a:gd name="T53" fmla="*/ 10 h 97"/>
                  <a:gd name="T54" fmla="*/ 238 w 1409"/>
                  <a:gd name="T55" fmla="*/ 11 h 97"/>
                  <a:gd name="T56" fmla="*/ 261 w 1409"/>
                  <a:gd name="T57" fmla="*/ 11 h 97"/>
                  <a:gd name="T58" fmla="*/ 279 w 1409"/>
                  <a:gd name="T59" fmla="*/ 7 h 97"/>
                  <a:gd name="T60" fmla="*/ 309 w 1409"/>
                  <a:gd name="T61" fmla="*/ 2 h 97"/>
                  <a:gd name="T62" fmla="*/ 342 w 1409"/>
                  <a:gd name="T63" fmla="*/ 3 h 97"/>
                  <a:gd name="T64" fmla="*/ 380 w 1409"/>
                  <a:gd name="T65" fmla="*/ 9 h 97"/>
                  <a:gd name="T66" fmla="*/ 415 w 1409"/>
                  <a:gd name="T67" fmla="*/ 16 h 97"/>
                  <a:gd name="T68" fmla="*/ 444 w 1409"/>
                  <a:gd name="T69" fmla="*/ 21 h 97"/>
                  <a:gd name="T70" fmla="*/ 469 w 1409"/>
                  <a:gd name="T71" fmla="*/ 24 h 9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1409"/>
                  <a:gd name="T109" fmla="*/ 0 h 97"/>
                  <a:gd name="T110" fmla="*/ 1409 w 1409"/>
                  <a:gd name="T111" fmla="*/ 97 h 97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1409" h="97">
                    <a:moveTo>
                      <a:pt x="1406" y="72"/>
                    </a:moveTo>
                    <a:lnTo>
                      <a:pt x="1408" y="72"/>
                    </a:lnTo>
                    <a:lnTo>
                      <a:pt x="1409" y="71"/>
                    </a:lnTo>
                    <a:lnTo>
                      <a:pt x="1409" y="68"/>
                    </a:lnTo>
                    <a:lnTo>
                      <a:pt x="1408" y="67"/>
                    </a:lnTo>
                    <a:lnTo>
                      <a:pt x="1406" y="67"/>
                    </a:lnTo>
                    <a:lnTo>
                      <a:pt x="1370" y="63"/>
                    </a:lnTo>
                    <a:lnTo>
                      <a:pt x="1332" y="59"/>
                    </a:lnTo>
                    <a:lnTo>
                      <a:pt x="1291" y="52"/>
                    </a:lnTo>
                    <a:lnTo>
                      <a:pt x="1244" y="43"/>
                    </a:lnTo>
                    <a:lnTo>
                      <a:pt x="1193" y="32"/>
                    </a:lnTo>
                    <a:lnTo>
                      <a:pt x="1138" y="21"/>
                    </a:lnTo>
                    <a:lnTo>
                      <a:pt x="1082" y="12"/>
                    </a:lnTo>
                    <a:lnTo>
                      <a:pt x="1026" y="4"/>
                    </a:lnTo>
                    <a:lnTo>
                      <a:pt x="974" y="0"/>
                    </a:lnTo>
                    <a:lnTo>
                      <a:pt x="926" y="1"/>
                    </a:lnTo>
                    <a:lnTo>
                      <a:pt x="879" y="9"/>
                    </a:lnTo>
                    <a:lnTo>
                      <a:pt x="837" y="17"/>
                    </a:lnTo>
                    <a:lnTo>
                      <a:pt x="801" y="25"/>
                    </a:lnTo>
                    <a:lnTo>
                      <a:pt x="782" y="27"/>
                    </a:lnTo>
                    <a:lnTo>
                      <a:pt x="761" y="29"/>
                    </a:lnTo>
                    <a:lnTo>
                      <a:pt x="712" y="29"/>
                    </a:lnTo>
                    <a:lnTo>
                      <a:pt x="682" y="27"/>
                    </a:lnTo>
                    <a:lnTo>
                      <a:pt x="652" y="25"/>
                    </a:lnTo>
                    <a:lnTo>
                      <a:pt x="588" y="17"/>
                    </a:lnTo>
                    <a:lnTo>
                      <a:pt x="523" y="9"/>
                    </a:lnTo>
                    <a:lnTo>
                      <a:pt x="466" y="4"/>
                    </a:lnTo>
                    <a:lnTo>
                      <a:pt x="408" y="0"/>
                    </a:lnTo>
                    <a:lnTo>
                      <a:pt x="350" y="2"/>
                    </a:lnTo>
                    <a:lnTo>
                      <a:pt x="291" y="8"/>
                    </a:lnTo>
                    <a:lnTo>
                      <a:pt x="239" y="18"/>
                    </a:lnTo>
                    <a:lnTo>
                      <a:pt x="187" y="31"/>
                    </a:lnTo>
                    <a:lnTo>
                      <a:pt x="137" y="50"/>
                    </a:lnTo>
                    <a:lnTo>
                      <a:pt x="88" y="65"/>
                    </a:lnTo>
                    <a:lnTo>
                      <a:pt x="44" y="80"/>
                    </a:lnTo>
                    <a:lnTo>
                      <a:pt x="1" y="91"/>
                    </a:lnTo>
                    <a:lnTo>
                      <a:pt x="1" y="93"/>
                    </a:lnTo>
                    <a:lnTo>
                      <a:pt x="0" y="93"/>
                    </a:lnTo>
                    <a:lnTo>
                      <a:pt x="0" y="95"/>
                    </a:lnTo>
                    <a:lnTo>
                      <a:pt x="1" y="95"/>
                    </a:lnTo>
                    <a:lnTo>
                      <a:pt x="1" y="97"/>
                    </a:lnTo>
                    <a:lnTo>
                      <a:pt x="4" y="97"/>
                    </a:lnTo>
                    <a:lnTo>
                      <a:pt x="46" y="85"/>
                    </a:lnTo>
                    <a:lnTo>
                      <a:pt x="90" y="71"/>
                    </a:lnTo>
                    <a:lnTo>
                      <a:pt x="139" y="55"/>
                    </a:lnTo>
                    <a:lnTo>
                      <a:pt x="190" y="36"/>
                    </a:lnTo>
                    <a:lnTo>
                      <a:pt x="239" y="23"/>
                    </a:lnTo>
                    <a:lnTo>
                      <a:pt x="291" y="13"/>
                    </a:lnTo>
                    <a:lnTo>
                      <a:pt x="350" y="8"/>
                    </a:lnTo>
                    <a:lnTo>
                      <a:pt x="408" y="5"/>
                    </a:lnTo>
                    <a:lnTo>
                      <a:pt x="466" y="9"/>
                    </a:lnTo>
                    <a:lnTo>
                      <a:pt x="523" y="14"/>
                    </a:lnTo>
                    <a:lnTo>
                      <a:pt x="588" y="22"/>
                    </a:lnTo>
                    <a:lnTo>
                      <a:pt x="652" y="30"/>
                    </a:lnTo>
                    <a:lnTo>
                      <a:pt x="682" y="32"/>
                    </a:lnTo>
                    <a:lnTo>
                      <a:pt x="712" y="34"/>
                    </a:lnTo>
                    <a:lnTo>
                      <a:pt x="761" y="34"/>
                    </a:lnTo>
                    <a:lnTo>
                      <a:pt x="782" y="32"/>
                    </a:lnTo>
                    <a:lnTo>
                      <a:pt x="801" y="30"/>
                    </a:lnTo>
                    <a:lnTo>
                      <a:pt x="837" y="22"/>
                    </a:lnTo>
                    <a:lnTo>
                      <a:pt x="879" y="14"/>
                    </a:lnTo>
                    <a:lnTo>
                      <a:pt x="926" y="6"/>
                    </a:lnTo>
                    <a:lnTo>
                      <a:pt x="974" y="5"/>
                    </a:lnTo>
                    <a:lnTo>
                      <a:pt x="1026" y="9"/>
                    </a:lnTo>
                    <a:lnTo>
                      <a:pt x="1082" y="17"/>
                    </a:lnTo>
                    <a:lnTo>
                      <a:pt x="1138" y="26"/>
                    </a:lnTo>
                    <a:lnTo>
                      <a:pt x="1193" y="38"/>
                    </a:lnTo>
                    <a:lnTo>
                      <a:pt x="1244" y="48"/>
                    </a:lnTo>
                    <a:lnTo>
                      <a:pt x="1291" y="57"/>
                    </a:lnTo>
                    <a:lnTo>
                      <a:pt x="1332" y="64"/>
                    </a:lnTo>
                    <a:lnTo>
                      <a:pt x="1370" y="68"/>
                    </a:lnTo>
                    <a:lnTo>
                      <a:pt x="1406" y="7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6" name="Freeform 2352"/>
              <p:cNvSpPr>
                <a:spLocks/>
              </p:cNvSpPr>
              <p:nvPr/>
            </p:nvSpPr>
            <p:spPr bwMode="auto">
              <a:xfrm>
                <a:off x="2611" y="3539"/>
                <a:ext cx="185" cy="39"/>
              </a:xfrm>
              <a:custGeom>
                <a:avLst/>
                <a:gdLst>
                  <a:gd name="T0" fmla="*/ 25 w 556"/>
                  <a:gd name="T1" fmla="*/ 37 h 116"/>
                  <a:gd name="T2" fmla="*/ 24 w 556"/>
                  <a:gd name="T3" fmla="*/ 38 h 116"/>
                  <a:gd name="T4" fmla="*/ 25 w 556"/>
                  <a:gd name="T5" fmla="*/ 39 h 116"/>
                  <a:gd name="T6" fmla="*/ 71 w 556"/>
                  <a:gd name="T7" fmla="*/ 39 h 116"/>
                  <a:gd name="T8" fmla="*/ 95 w 556"/>
                  <a:gd name="T9" fmla="*/ 36 h 116"/>
                  <a:gd name="T10" fmla="*/ 122 w 556"/>
                  <a:gd name="T11" fmla="*/ 31 h 116"/>
                  <a:gd name="T12" fmla="*/ 147 w 556"/>
                  <a:gd name="T13" fmla="*/ 23 h 116"/>
                  <a:gd name="T14" fmla="*/ 171 w 556"/>
                  <a:gd name="T15" fmla="*/ 16 h 116"/>
                  <a:gd name="T16" fmla="*/ 185 w 556"/>
                  <a:gd name="T17" fmla="*/ 14 h 116"/>
                  <a:gd name="T18" fmla="*/ 185 w 556"/>
                  <a:gd name="T19" fmla="*/ 13 h 116"/>
                  <a:gd name="T20" fmla="*/ 184 w 556"/>
                  <a:gd name="T21" fmla="*/ 12 h 116"/>
                  <a:gd name="T22" fmla="*/ 160 w 556"/>
                  <a:gd name="T23" fmla="*/ 13 h 116"/>
                  <a:gd name="T24" fmla="*/ 131 w 556"/>
                  <a:gd name="T25" fmla="*/ 9 h 116"/>
                  <a:gd name="T26" fmla="*/ 102 w 556"/>
                  <a:gd name="T27" fmla="*/ 4 h 116"/>
                  <a:gd name="T28" fmla="*/ 80 w 556"/>
                  <a:gd name="T29" fmla="*/ 2 h 116"/>
                  <a:gd name="T30" fmla="*/ 31 w 556"/>
                  <a:gd name="T31" fmla="*/ 0 h 116"/>
                  <a:gd name="T32" fmla="*/ 21 w 556"/>
                  <a:gd name="T33" fmla="*/ 1 h 116"/>
                  <a:gd name="T34" fmla="*/ 11 w 556"/>
                  <a:gd name="T35" fmla="*/ 5 h 116"/>
                  <a:gd name="T36" fmla="*/ 2 w 556"/>
                  <a:gd name="T37" fmla="*/ 9 h 116"/>
                  <a:gd name="T38" fmla="*/ 0 w 556"/>
                  <a:gd name="T39" fmla="*/ 10 h 116"/>
                  <a:gd name="T40" fmla="*/ 0 w 556"/>
                  <a:gd name="T41" fmla="*/ 10 h 116"/>
                  <a:gd name="T42" fmla="*/ 0 w 556"/>
                  <a:gd name="T43" fmla="*/ 11 h 116"/>
                  <a:gd name="T44" fmla="*/ 1 w 556"/>
                  <a:gd name="T45" fmla="*/ 12 h 116"/>
                  <a:gd name="T46" fmla="*/ 2 w 556"/>
                  <a:gd name="T47" fmla="*/ 12 h 116"/>
                  <a:gd name="T48" fmla="*/ 7 w 556"/>
                  <a:gd name="T49" fmla="*/ 9 h 116"/>
                  <a:gd name="T50" fmla="*/ 18 w 556"/>
                  <a:gd name="T51" fmla="*/ 4 h 116"/>
                  <a:gd name="T52" fmla="*/ 26 w 556"/>
                  <a:gd name="T53" fmla="*/ 2 h 116"/>
                  <a:gd name="T54" fmla="*/ 50 w 556"/>
                  <a:gd name="T55" fmla="*/ 2 h 116"/>
                  <a:gd name="T56" fmla="*/ 87 w 556"/>
                  <a:gd name="T57" fmla="*/ 4 h 116"/>
                  <a:gd name="T58" fmla="*/ 110 w 556"/>
                  <a:gd name="T59" fmla="*/ 7 h 116"/>
                  <a:gd name="T60" fmla="*/ 151 w 556"/>
                  <a:gd name="T61" fmla="*/ 13 h 116"/>
                  <a:gd name="T62" fmla="*/ 172 w 556"/>
                  <a:gd name="T63" fmla="*/ 14 h 116"/>
                  <a:gd name="T64" fmla="*/ 159 w 556"/>
                  <a:gd name="T65" fmla="*/ 17 h 116"/>
                  <a:gd name="T66" fmla="*/ 135 w 556"/>
                  <a:gd name="T67" fmla="*/ 26 h 116"/>
                  <a:gd name="T68" fmla="*/ 108 w 556"/>
                  <a:gd name="T69" fmla="*/ 32 h 116"/>
                  <a:gd name="T70" fmla="*/ 82 w 556"/>
                  <a:gd name="T71" fmla="*/ 36 h 116"/>
                  <a:gd name="T72" fmla="*/ 25 w 556"/>
                  <a:gd name="T73" fmla="*/ 37 h 11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556"/>
                  <a:gd name="T112" fmla="*/ 0 h 116"/>
                  <a:gd name="T113" fmla="*/ 556 w 556"/>
                  <a:gd name="T114" fmla="*/ 116 h 11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556" h="116">
                    <a:moveTo>
                      <a:pt x="76" y="111"/>
                    </a:moveTo>
                    <a:lnTo>
                      <a:pt x="75" y="111"/>
                    </a:lnTo>
                    <a:lnTo>
                      <a:pt x="75" y="112"/>
                    </a:lnTo>
                    <a:lnTo>
                      <a:pt x="73" y="112"/>
                    </a:lnTo>
                    <a:lnTo>
                      <a:pt x="73" y="115"/>
                    </a:lnTo>
                    <a:lnTo>
                      <a:pt x="75" y="115"/>
                    </a:lnTo>
                    <a:lnTo>
                      <a:pt x="75" y="116"/>
                    </a:lnTo>
                    <a:lnTo>
                      <a:pt x="212" y="116"/>
                    </a:lnTo>
                    <a:lnTo>
                      <a:pt x="246" y="114"/>
                    </a:lnTo>
                    <a:lnTo>
                      <a:pt x="285" y="108"/>
                    </a:lnTo>
                    <a:lnTo>
                      <a:pt x="325" y="101"/>
                    </a:lnTo>
                    <a:lnTo>
                      <a:pt x="366" y="91"/>
                    </a:lnTo>
                    <a:lnTo>
                      <a:pt x="407" y="81"/>
                    </a:lnTo>
                    <a:lnTo>
                      <a:pt x="443" y="69"/>
                    </a:lnTo>
                    <a:lnTo>
                      <a:pt x="479" y="56"/>
                    </a:lnTo>
                    <a:lnTo>
                      <a:pt x="515" y="48"/>
                    </a:lnTo>
                    <a:lnTo>
                      <a:pt x="554" y="42"/>
                    </a:lnTo>
                    <a:lnTo>
                      <a:pt x="555" y="42"/>
                    </a:lnTo>
                    <a:lnTo>
                      <a:pt x="556" y="40"/>
                    </a:lnTo>
                    <a:lnTo>
                      <a:pt x="556" y="38"/>
                    </a:lnTo>
                    <a:lnTo>
                      <a:pt x="555" y="36"/>
                    </a:lnTo>
                    <a:lnTo>
                      <a:pt x="554" y="36"/>
                    </a:lnTo>
                    <a:lnTo>
                      <a:pt x="507" y="38"/>
                    </a:lnTo>
                    <a:lnTo>
                      <a:pt x="482" y="38"/>
                    </a:lnTo>
                    <a:lnTo>
                      <a:pt x="454" y="35"/>
                    </a:lnTo>
                    <a:lnTo>
                      <a:pt x="393" y="27"/>
                    </a:lnTo>
                    <a:lnTo>
                      <a:pt x="332" y="17"/>
                    </a:lnTo>
                    <a:lnTo>
                      <a:pt x="306" y="13"/>
                    </a:lnTo>
                    <a:lnTo>
                      <a:pt x="261" y="7"/>
                    </a:lnTo>
                    <a:lnTo>
                      <a:pt x="240" y="5"/>
                    </a:lnTo>
                    <a:lnTo>
                      <a:pt x="149" y="0"/>
                    </a:lnTo>
                    <a:lnTo>
                      <a:pt x="92" y="0"/>
                    </a:lnTo>
                    <a:lnTo>
                      <a:pt x="77" y="1"/>
                    </a:lnTo>
                    <a:lnTo>
                      <a:pt x="64" y="4"/>
                    </a:lnTo>
                    <a:lnTo>
                      <a:pt x="52" y="6"/>
                    </a:lnTo>
                    <a:lnTo>
                      <a:pt x="33" y="14"/>
                    </a:lnTo>
                    <a:lnTo>
                      <a:pt x="19" y="22"/>
                    </a:lnTo>
                    <a:lnTo>
                      <a:pt x="7" y="27"/>
                    </a:lnTo>
                    <a:lnTo>
                      <a:pt x="3" y="30"/>
                    </a:lnTo>
                    <a:lnTo>
                      <a:pt x="1" y="30"/>
                    </a:lnTo>
                    <a:lnTo>
                      <a:pt x="1" y="31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1" y="34"/>
                    </a:lnTo>
                    <a:lnTo>
                      <a:pt x="1" y="35"/>
                    </a:lnTo>
                    <a:lnTo>
                      <a:pt x="3" y="35"/>
                    </a:lnTo>
                    <a:lnTo>
                      <a:pt x="4" y="35"/>
                    </a:lnTo>
                    <a:lnTo>
                      <a:pt x="5" y="35"/>
                    </a:lnTo>
                    <a:lnTo>
                      <a:pt x="9" y="32"/>
                    </a:lnTo>
                    <a:lnTo>
                      <a:pt x="21" y="27"/>
                    </a:lnTo>
                    <a:lnTo>
                      <a:pt x="36" y="19"/>
                    </a:lnTo>
                    <a:lnTo>
                      <a:pt x="55" y="11"/>
                    </a:lnTo>
                    <a:lnTo>
                      <a:pt x="64" y="9"/>
                    </a:lnTo>
                    <a:lnTo>
                      <a:pt x="77" y="6"/>
                    </a:lnTo>
                    <a:lnTo>
                      <a:pt x="92" y="5"/>
                    </a:lnTo>
                    <a:lnTo>
                      <a:pt x="149" y="5"/>
                    </a:lnTo>
                    <a:lnTo>
                      <a:pt x="240" y="10"/>
                    </a:lnTo>
                    <a:lnTo>
                      <a:pt x="261" y="13"/>
                    </a:lnTo>
                    <a:lnTo>
                      <a:pt x="306" y="18"/>
                    </a:lnTo>
                    <a:lnTo>
                      <a:pt x="332" y="22"/>
                    </a:lnTo>
                    <a:lnTo>
                      <a:pt x="393" y="32"/>
                    </a:lnTo>
                    <a:lnTo>
                      <a:pt x="454" y="40"/>
                    </a:lnTo>
                    <a:lnTo>
                      <a:pt x="482" y="43"/>
                    </a:lnTo>
                    <a:lnTo>
                      <a:pt x="516" y="43"/>
                    </a:lnTo>
                    <a:lnTo>
                      <a:pt x="515" y="43"/>
                    </a:lnTo>
                    <a:lnTo>
                      <a:pt x="477" y="51"/>
                    </a:lnTo>
                    <a:lnTo>
                      <a:pt x="441" y="64"/>
                    </a:lnTo>
                    <a:lnTo>
                      <a:pt x="405" y="76"/>
                    </a:lnTo>
                    <a:lnTo>
                      <a:pt x="366" y="86"/>
                    </a:lnTo>
                    <a:lnTo>
                      <a:pt x="325" y="95"/>
                    </a:lnTo>
                    <a:lnTo>
                      <a:pt x="285" y="103"/>
                    </a:lnTo>
                    <a:lnTo>
                      <a:pt x="246" y="108"/>
                    </a:lnTo>
                    <a:lnTo>
                      <a:pt x="212" y="111"/>
                    </a:lnTo>
                    <a:lnTo>
                      <a:pt x="76" y="11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7" name="Freeform 2353"/>
              <p:cNvSpPr>
                <a:spLocks/>
              </p:cNvSpPr>
              <p:nvPr/>
            </p:nvSpPr>
            <p:spPr bwMode="auto">
              <a:xfrm>
                <a:off x="2612" y="3549"/>
                <a:ext cx="79" cy="29"/>
              </a:xfrm>
              <a:custGeom>
                <a:avLst/>
                <a:gdLst>
                  <a:gd name="T0" fmla="*/ 24 w 238"/>
                  <a:gd name="T1" fmla="*/ 27 h 86"/>
                  <a:gd name="T2" fmla="*/ 23 w 238"/>
                  <a:gd name="T3" fmla="*/ 28 h 86"/>
                  <a:gd name="T4" fmla="*/ 23 w 238"/>
                  <a:gd name="T5" fmla="*/ 29 h 86"/>
                  <a:gd name="T6" fmla="*/ 24 w 238"/>
                  <a:gd name="T7" fmla="*/ 29 h 86"/>
                  <a:gd name="T8" fmla="*/ 25 w 238"/>
                  <a:gd name="T9" fmla="*/ 29 h 86"/>
                  <a:gd name="T10" fmla="*/ 40 w 238"/>
                  <a:gd name="T11" fmla="*/ 24 h 86"/>
                  <a:gd name="T12" fmla="*/ 48 w 238"/>
                  <a:gd name="T13" fmla="*/ 22 h 86"/>
                  <a:gd name="T14" fmla="*/ 55 w 238"/>
                  <a:gd name="T15" fmla="*/ 19 h 86"/>
                  <a:gd name="T16" fmla="*/ 60 w 238"/>
                  <a:gd name="T17" fmla="*/ 16 h 86"/>
                  <a:gd name="T18" fmla="*/ 65 w 238"/>
                  <a:gd name="T19" fmla="*/ 14 h 86"/>
                  <a:gd name="T20" fmla="*/ 71 w 238"/>
                  <a:gd name="T21" fmla="*/ 12 h 86"/>
                  <a:gd name="T22" fmla="*/ 78 w 238"/>
                  <a:gd name="T23" fmla="*/ 10 h 86"/>
                  <a:gd name="T24" fmla="*/ 79 w 238"/>
                  <a:gd name="T25" fmla="*/ 10 h 86"/>
                  <a:gd name="T26" fmla="*/ 79 w 238"/>
                  <a:gd name="T27" fmla="*/ 10 h 86"/>
                  <a:gd name="T28" fmla="*/ 79 w 238"/>
                  <a:gd name="T29" fmla="*/ 10 h 86"/>
                  <a:gd name="T30" fmla="*/ 79 w 238"/>
                  <a:gd name="T31" fmla="*/ 9 h 86"/>
                  <a:gd name="T32" fmla="*/ 79 w 238"/>
                  <a:gd name="T33" fmla="*/ 9 h 86"/>
                  <a:gd name="T34" fmla="*/ 79 w 238"/>
                  <a:gd name="T35" fmla="*/ 9 h 86"/>
                  <a:gd name="T36" fmla="*/ 78 w 238"/>
                  <a:gd name="T37" fmla="*/ 9 h 86"/>
                  <a:gd name="T38" fmla="*/ 60 w 238"/>
                  <a:gd name="T39" fmla="*/ 8 h 86"/>
                  <a:gd name="T40" fmla="*/ 52 w 238"/>
                  <a:gd name="T41" fmla="*/ 8 h 86"/>
                  <a:gd name="T42" fmla="*/ 44 w 238"/>
                  <a:gd name="T43" fmla="*/ 6 h 86"/>
                  <a:gd name="T44" fmla="*/ 39 w 238"/>
                  <a:gd name="T45" fmla="*/ 5 h 86"/>
                  <a:gd name="T46" fmla="*/ 31 w 238"/>
                  <a:gd name="T47" fmla="*/ 3 h 86"/>
                  <a:gd name="T48" fmla="*/ 13 w 238"/>
                  <a:gd name="T49" fmla="*/ 1 h 86"/>
                  <a:gd name="T50" fmla="*/ 7 w 238"/>
                  <a:gd name="T51" fmla="*/ 0 h 86"/>
                  <a:gd name="T52" fmla="*/ 1 w 238"/>
                  <a:gd name="T53" fmla="*/ 0 h 86"/>
                  <a:gd name="T54" fmla="*/ 0 w 238"/>
                  <a:gd name="T55" fmla="*/ 0 h 86"/>
                  <a:gd name="T56" fmla="*/ 0 w 238"/>
                  <a:gd name="T57" fmla="*/ 0 h 86"/>
                  <a:gd name="T58" fmla="*/ 0 w 238"/>
                  <a:gd name="T59" fmla="*/ 1 h 86"/>
                  <a:gd name="T60" fmla="*/ 0 w 238"/>
                  <a:gd name="T61" fmla="*/ 2 h 86"/>
                  <a:gd name="T62" fmla="*/ 1 w 238"/>
                  <a:gd name="T63" fmla="*/ 2 h 86"/>
                  <a:gd name="T64" fmla="*/ 7 w 238"/>
                  <a:gd name="T65" fmla="*/ 2 h 86"/>
                  <a:gd name="T66" fmla="*/ 13 w 238"/>
                  <a:gd name="T67" fmla="*/ 3 h 86"/>
                  <a:gd name="T68" fmla="*/ 31 w 238"/>
                  <a:gd name="T69" fmla="*/ 5 h 86"/>
                  <a:gd name="T70" fmla="*/ 38 w 238"/>
                  <a:gd name="T71" fmla="*/ 6 h 86"/>
                  <a:gd name="T72" fmla="*/ 44 w 238"/>
                  <a:gd name="T73" fmla="*/ 8 h 86"/>
                  <a:gd name="T74" fmla="*/ 52 w 238"/>
                  <a:gd name="T75" fmla="*/ 10 h 86"/>
                  <a:gd name="T76" fmla="*/ 60 w 238"/>
                  <a:gd name="T77" fmla="*/ 10 h 86"/>
                  <a:gd name="T78" fmla="*/ 71 w 238"/>
                  <a:gd name="T79" fmla="*/ 10 h 86"/>
                  <a:gd name="T80" fmla="*/ 71 w 238"/>
                  <a:gd name="T81" fmla="*/ 10 h 86"/>
                  <a:gd name="T82" fmla="*/ 64 w 238"/>
                  <a:gd name="T83" fmla="*/ 12 h 86"/>
                  <a:gd name="T84" fmla="*/ 59 w 238"/>
                  <a:gd name="T85" fmla="*/ 15 h 86"/>
                  <a:gd name="T86" fmla="*/ 54 w 238"/>
                  <a:gd name="T87" fmla="*/ 17 h 86"/>
                  <a:gd name="T88" fmla="*/ 47 w 238"/>
                  <a:gd name="T89" fmla="*/ 20 h 86"/>
                  <a:gd name="T90" fmla="*/ 39 w 238"/>
                  <a:gd name="T91" fmla="*/ 22 h 86"/>
                  <a:gd name="T92" fmla="*/ 24 w 238"/>
                  <a:gd name="T93" fmla="*/ 27 h 8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238"/>
                  <a:gd name="T142" fmla="*/ 0 h 86"/>
                  <a:gd name="T143" fmla="*/ 238 w 238"/>
                  <a:gd name="T144" fmla="*/ 86 h 8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238" h="86">
                    <a:moveTo>
                      <a:pt x="72" y="81"/>
                    </a:moveTo>
                    <a:lnTo>
                      <a:pt x="70" y="82"/>
                    </a:lnTo>
                    <a:lnTo>
                      <a:pt x="70" y="85"/>
                    </a:lnTo>
                    <a:lnTo>
                      <a:pt x="72" y="86"/>
                    </a:lnTo>
                    <a:lnTo>
                      <a:pt x="74" y="86"/>
                    </a:lnTo>
                    <a:lnTo>
                      <a:pt x="121" y="71"/>
                    </a:lnTo>
                    <a:lnTo>
                      <a:pt x="145" y="64"/>
                    </a:lnTo>
                    <a:lnTo>
                      <a:pt x="165" y="56"/>
                    </a:lnTo>
                    <a:lnTo>
                      <a:pt x="182" y="48"/>
                    </a:lnTo>
                    <a:lnTo>
                      <a:pt x="197" y="42"/>
                    </a:lnTo>
                    <a:lnTo>
                      <a:pt x="215" y="36"/>
                    </a:lnTo>
                    <a:lnTo>
                      <a:pt x="235" y="31"/>
                    </a:lnTo>
                    <a:lnTo>
                      <a:pt x="237" y="31"/>
                    </a:lnTo>
                    <a:lnTo>
                      <a:pt x="237" y="30"/>
                    </a:lnTo>
                    <a:lnTo>
                      <a:pt x="238" y="30"/>
                    </a:lnTo>
                    <a:lnTo>
                      <a:pt x="238" y="27"/>
                    </a:lnTo>
                    <a:lnTo>
                      <a:pt x="237" y="27"/>
                    </a:lnTo>
                    <a:lnTo>
                      <a:pt x="237" y="26"/>
                    </a:lnTo>
                    <a:lnTo>
                      <a:pt x="235" y="26"/>
                    </a:lnTo>
                    <a:lnTo>
                      <a:pt x="182" y="25"/>
                    </a:lnTo>
                    <a:lnTo>
                      <a:pt x="156" y="23"/>
                    </a:lnTo>
                    <a:lnTo>
                      <a:pt x="133" y="19"/>
                    </a:lnTo>
                    <a:lnTo>
                      <a:pt x="116" y="14"/>
                    </a:lnTo>
                    <a:lnTo>
                      <a:pt x="94" y="9"/>
                    </a:lnTo>
                    <a:lnTo>
                      <a:pt x="40" y="2"/>
                    </a:lnTo>
                    <a:lnTo>
                      <a:pt x="20" y="1"/>
                    </a:lnTo>
                    <a:lnTo>
                      <a:pt x="2" y="0"/>
                    </a:lnTo>
                    <a:lnTo>
                      <a:pt x="1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20" y="6"/>
                    </a:lnTo>
                    <a:lnTo>
                      <a:pt x="40" y="8"/>
                    </a:lnTo>
                    <a:lnTo>
                      <a:pt x="94" y="14"/>
                    </a:lnTo>
                    <a:lnTo>
                      <a:pt x="113" y="19"/>
                    </a:lnTo>
                    <a:lnTo>
                      <a:pt x="133" y="25"/>
                    </a:lnTo>
                    <a:lnTo>
                      <a:pt x="156" y="29"/>
                    </a:lnTo>
                    <a:lnTo>
                      <a:pt x="182" y="30"/>
                    </a:lnTo>
                    <a:lnTo>
                      <a:pt x="215" y="31"/>
                    </a:lnTo>
                    <a:lnTo>
                      <a:pt x="213" y="31"/>
                    </a:lnTo>
                    <a:lnTo>
                      <a:pt x="194" y="36"/>
                    </a:lnTo>
                    <a:lnTo>
                      <a:pt x="179" y="43"/>
                    </a:lnTo>
                    <a:lnTo>
                      <a:pt x="162" y="51"/>
                    </a:lnTo>
                    <a:lnTo>
                      <a:pt x="142" y="59"/>
                    </a:lnTo>
                    <a:lnTo>
                      <a:pt x="118" y="65"/>
                    </a:lnTo>
                    <a:lnTo>
                      <a:pt x="72" y="8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8" name="Freeform 2354"/>
              <p:cNvSpPr>
                <a:spLocks/>
              </p:cNvSpPr>
              <p:nvPr/>
            </p:nvSpPr>
            <p:spPr bwMode="auto">
              <a:xfrm>
                <a:off x="2362" y="3586"/>
                <a:ext cx="266" cy="28"/>
              </a:xfrm>
              <a:custGeom>
                <a:avLst/>
                <a:gdLst>
                  <a:gd name="T0" fmla="*/ 266 w 800"/>
                  <a:gd name="T1" fmla="*/ 2 h 85"/>
                  <a:gd name="T2" fmla="*/ 266 w 800"/>
                  <a:gd name="T3" fmla="*/ 1 h 85"/>
                  <a:gd name="T4" fmla="*/ 266 w 800"/>
                  <a:gd name="T5" fmla="*/ 0 h 85"/>
                  <a:gd name="T6" fmla="*/ 266 w 800"/>
                  <a:gd name="T7" fmla="*/ 0 h 85"/>
                  <a:gd name="T8" fmla="*/ 265 w 800"/>
                  <a:gd name="T9" fmla="*/ 0 h 85"/>
                  <a:gd name="T10" fmla="*/ 250 w 800"/>
                  <a:gd name="T11" fmla="*/ 6 h 85"/>
                  <a:gd name="T12" fmla="*/ 235 w 800"/>
                  <a:gd name="T13" fmla="*/ 10 h 85"/>
                  <a:gd name="T14" fmla="*/ 221 w 800"/>
                  <a:gd name="T15" fmla="*/ 14 h 85"/>
                  <a:gd name="T16" fmla="*/ 214 w 800"/>
                  <a:gd name="T17" fmla="*/ 15 h 85"/>
                  <a:gd name="T18" fmla="*/ 206 w 800"/>
                  <a:gd name="T19" fmla="*/ 17 h 85"/>
                  <a:gd name="T20" fmla="*/ 191 w 800"/>
                  <a:gd name="T21" fmla="*/ 21 h 85"/>
                  <a:gd name="T22" fmla="*/ 174 w 800"/>
                  <a:gd name="T23" fmla="*/ 24 h 85"/>
                  <a:gd name="T24" fmla="*/ 156 w 800"/>
                  <a:gd name="T25" fmla="*/ 26 h 85"/>
                  <a:gd name="T26" fmla="*/ 139 w 800"/>
                  <a:gd name="T27" fmla="*/ 26 h 85"/>
                  <a:gd name="T28" fmla="*/ 122 w 800"/>
                  <a:gd name="T29" fmla="*/ 25 h 85"/>
                  <a:gd name="T30" fmla="*/ 106 w 800"/>
                  <a:gd name="T31" fmla="*/ 22 h 85"/>
                  <a:gd name="T32" fmla="*/ 71 w 800"/>
                  <a:gd name="T33" fmla="*/ 15 h 85"/>
                  <a:gd name="T34" fmla="*/ 56 w 800"/>
                  <a:gd name="T35" fmla="*/ 14 h 85"/>
                  <a:gd name="T36" fmla="*/ 42 w 800"/>
                  <a:gd name="T37" fmla="*/ 12 h 85"/>
                  <a:gd name="T38" fmla="*/ 26 w 800"/>
                  <a:gd name="T39" fmla="*/ 12 h 85"/>
                  <a:gd name="T40" fmla="*/ 13 w 800"/>
                  <a:gd name="T41" fmla="*/ 12 h 85"/>
                  <a:gd name="T42" fmla="*/ 9 w 800"/>
                  <a:gd name="T43" fmla="*/ 12 h 85"/>
                  <a:gd name="T44" fmla="*/ 5 w 800"/>
                  <a:gd name="T45" fmla="*/ 13 h 85"/>
                  <a:gd name="T46" fmla="*/ 1 w 800"/>
                  <a:gd name="T47" fmla="*/ 14 h 85"/>
                  <a:gd name="T48" fmla="*/ 1 w 800"/>
                  <a:gd name="T49" fmla="*/ 14 h 85"/>
                  <a:gd name="T50" fmla="*/ 1 w 800"/>
                  <a:gd name="T51" fmla="*/ 14 h 85"/>
                  <a:gd name="T52" fmla="*/ 0 w 800"/>
                  <a:gd name="T53" fmla="*/ 14 h 85"/>
                  <a:gd name="T54" fmla="*/ 0 w 800"/>
                  <a:gd name="T55" fmla="*/ 14 h 85"/>
                  <a:gd name="T56" fmla="*/ 1 w 800"/>
                  <a:gd name="T57" fmla="*/ 14 h 85"/>
                  <a:gd name="T58" fmla="*/ 1 w 800"/>
                  <a:gd name="T59" fmla="*/ 15 h 85"/>
                  <a:gd name="T60" fmla="*/ 1 w 800"/>
                  <a:gd name="T61" fmla="*/ 15 h 85"/>
                  <a:gd name="T62" fmla="*/ 5 w 800"/>
                  <a:gd name="T63" fmla="*/ 14 h 85"/>
                  <a:gd name="T64" fmla="*/ 9 w 800"/>
                  <a:gd name="T65" fmla="*/ 14 h 85"/>
                  <a:gd name="T66" fmla="*/ 13 w 800"/>
                  <a:gd name="T67" fmla="*/ 14 h 85"/>
                  <a:gd name="T68" fmla="*/ 26 w 800"/>
                  <a:gd name="T69" fmla="*/ 14 h 85"/>
                  <a:gd name="T70" fmla="*/ 42 w 800"/>
                  <a:gd name="T71" fmla="*/ 14 h 85"/>
                  <a:gd name="T72" fmla="*/ 56 w 800"/>
                  <a:gd name="T73" fmla="*/ 15 h 85"/>
                  <a:gd name="T74" fmla="*/ 71 w 800"/>
                  <a:gd name="T75" fmla="*/ 17 h 85"/>
                  <a:gd name="T76" fmla="*/ 106 w 800"/>
                  <a:gd name="T77" fmla="*/ 24 h 85"/>
                  <a:gd name="T78" fmla="*/ 122 w 800"/>
                  <a:gd name="T79" fmla="*/ 27 h 85"/>
                  <a:gd name="T80" fmla="*/ 139 w 800"/>
                  <a:gd name="T81" fmla="*/ 28 h 85"/>
                  <a:gd name="T82" fmla="*/ 156 w 800"/>
                  <a:gd name="T83" fmla="*/ 28 h 85"/>
                  <a:gd name="T84" fmla="*/ 174 w 800"/>
                  <a:gd name="T85" fmla="*/ 26 h 85"/>
                  <a:gd name="T86" fmla="*/ 191 w 800"/>
                  <a:gd name="T87" fmla="*/ 23 h 85"/>
                  <a:gd name="T88" fmla="*/ 206 w 800"/>
                  <a:gd name="T89" fmla="*/ 19 h 85"/>
                  <a:gd name="T90" fmla="*/ 214 w 800"/>
                  <a:gd name="T91" fmla="*/ 17 h 85"/>
                  <a:gd name="T92" fmla="*/ 221 w 800"/>
                  <a:gd name="T93" fmla="*/ 16 h 85"/>
                  <a:gd name="T94" fmla="*/ 236 w 800"/>
                  <a:gd name="T95" fmla="*/ 12 h 85"/>
                  <a:gd name="T96" fmla="*/ 250 w 800"/>
                  <a:gd name="T97" fmla="*/ 7 h 85"/>
                  <a:gd name="T98" fmla="*/ 266 w 800"/>
                  <a:gd name="T99" fmla="*/ 2 h 8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00"/>
                  <a:gd name="T151" fmla="*/ 0 h 85"/>
                  <a:gd name="T152" fmla="*/ 800 w 800"/>
                  <a:gd name="T153" fmla="*/ 85 h 8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00" h="85">
                    <a:moveTo>
                      <a:pt x="799" y="5"/>
                    </a:moveTo>
                    <a:lnTo>
                      <a:pt x="800" y="4"/>
                    </a:lnTo>
                    <a:lnTo>
                      <a:pt x="800" y="1"/>
                    </a:lnTo>
                    <a:lnTo>
                      <a:pt x="799" y="0"/>
                    </a:lnTo>
                    <a:lnTo>
                      <a:pt x="796" y="0"/>
                    </a:lnTo>
                    <a:lnTo>
                      <a:pt x="751" y="17"/>
                    </a:lnTo>
                    <a:lnTo>
                      <a:pt x="707" y="31"/>
                    </a:lnTo>
                    <a:lnTo>
                      <a:pt x="664" y="43"/>
                    </a:lnTo>
                    <a:lnTo>
                      <a:pt x="643" y="47"/>
                    </a:lnTo>
                    <a:lnTo>
                      <a:pt x="620" y="52"/>
                    </a:lnTo>
                    <a:lnTo>
                      <a:pt x="574" y="64"/>
                    </a:lnTo>
                    <a:lnTo>
                      <a:pt x="523" y="73"/>
                    </a:lnTo>
                    <a:lnTo>
                      <a:pt x="470" y="79"/>
                    </a:lnTo>
                    <a:lnTo>
                      <a:pt x="417" y="80"/>
                    </a:lnTo>
                    <a:lnTo>
                      <a:pt x="368" y="76"/>
                    </a:lnTo>
                    <a:lnTo>
                      <a:pt x="318" y="68"/>
                    </a:lnTo>
                    <a:lnTo>
                      <a:pt x="214" y="47"/>
                    </a:lnTo>
                    <a:lnTo>
                      <a:pt x="169" y="41"/>
                    </a:lnTo>
                    <a:lnTo>
                      <a:pt x="125" y="37"/>
                    </a:lnTo>
                    <a:lnTo>
                      <a:pt x="79" y="35"/>
                    </a:lnTo>
                    <a:lnTo>
                      <a:pt x="39" y="35"/>
                    </a:lnTo>
                    <a:lnTo>
                      <a:pt x="26" y="37"/>
                    </a:lnTo>
                    <a:lnTo>
                      <a:pt x="15" y="38"/>
                    </a:lnTo>
                    <a:lnTo>
                      <a:pt x="3" y="41"/>
                    </a:lnTo>
                    <a:lnTo>
                      <a:pt x="2" y="41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4"/>
                    </a:lnTo>
                    <a:lnTo>
                      <a:pt x="2" y="44"/>
                    </a:lnTo>
                    <a:lnTo>
                      <a:pt x="2" y="46"/>
                    </a:lnTo>
                    <a:lnTo>
                      <a:pt x="3" y="46"/>
                    </a:lnTo>
                    <a:lnTo>
                      <a:pt x="15" y="43"/>
                    </a:lnTo>
                    <a:lnTo>
                      <a:pt x="26" y="42"/>
                    </a:lnTo>
                    <a:lnTo>
                      <a:pt x="39" y="41"/>
                    </a:lnTo>
                    <a:lnTo>
                      <a:pt x="79" y="41"/>
                    </a:lnTo>
                    <a:lnTo>
                      <a:pt x="125" y="42"/>
                    </a:lnTo>
                    <a:lnTo>
                      <a:pt x="169" y="46"/>
                    </a:lnTo>
                    <a:lnTo>
                      <a:pt x="214" y="52"/>
                    </a:lnTo>
                    <a:lnTo>
                      <a:pt x="318" y="73"/>
                    </a:lnTo>
                    <a:lnTo>
                      <a:pt x="368" y="81"/>
                    </a:lnTo>
                    <a:lnTo>
                      <a:pt x="417" y="85"/>
                    </a:lnTo>
                    <a:lnTo>
                      <a:pt x="470" y="84"/>
                    </a:lnTo>
                    <a:lnTo>
                      <a:pt x="523" y="79"/>
                    </a:lnTo>
                    <a:lnTo>
                      <a:pt x="574" y="69"/>
                    </a:lnTo>
                    <a:lnTo>
                      <a:pt x="620" y="58"/>
                    </a:lnTo>
                    <a:lnTo>
                      <a:pt x="643" y="52"/>
                    </a:lnTo>
                    <a:lnTo>
                      <a:pt x="664" y="48"/>
                    </a:lnTo>
                    <a:lnTo>
                      <a:pt x="710" y="37"/>
                    </a:lnTo>
                    <a:lnTo>
                      <a:pt x="753" y="22"/>
                    </a:lnTo>
                    <a:lnTo>
                      <a:pt x="799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79" name="Freeform 2355"/>
              <p:cNvSpPr>
                <a:spLocks/>
              </p:cNvSpPr>
              <p:nvPr/>
            </p:nvSpPr>
            <p:spPr bwMode="auto">
              <a:xfrm>
                <a:off x="2431" y="3569"/>
                <a:ext cx="70" cy="11"/>
              </a:xfrm>
              <a:custGeom>
                <a:avLst/>
                <a:gdLst>
                  <a:gd name="T0" fmla="*/ 69 w 210"/>
                  <a:gd name="T1" fmla="*/ 2 h 31"/>
                  <a:gd name="T2" fmla="*/ 70 w 210"/>
                  <a:gd name="T3" fmla="*/ 2 h 31"/>
                  <a:gd name="T4" fmla="*/ 70 w 210"/>
                  <a:gd name="T5" fmla="*/ 1 h 31"/>
                  <a:gd name="T6" fmla="*/ 70 w 210"/>
                  <a:gd name="T7" fmla="*/ 1 h 31"/>
                  <a:gd name="T8" fmla="*/ 70 w 210"/>
                  <a:gd name="T9" fmla="*/ 0 h 31"/>
                  <a:gd name="T10" fmla="*/ 69 w 210"/>
                  <a:gd name="T11" fmla="*/ 0 h 31"/>
                  <a:gd name="T12" fmla="*/ 50 w 210"/>
                  <a:gd name="T13" fmla="*/ 2 h 31"/>
                  <a:gd name="T14" fmla="*/ 32 w 210"/>
                  <a:gd name="T15" fmla="*/ 4 h 31"/>
                  <a:gd name="T16" fmla="*/ 24 w 210"/>
                  <a:gd name="T17" fmla="*/ 5 h 31"/>
                  <a:gd name="T18" fmla="*/ 17 w 210"/>
                  <a:gd name="T19" fmla="*/ 6 h 31"/>
                  <a:gd name="T20" fmla="*/ 4 w 210"/>
                  <a:gd name="T21" fmla="*/ 8 h 31"/>
                  <a:gd name="T22" fmla="*/ 2 w 210"/>
                  <a:gd name="T23" fmla="*/ 9 h 31"/>
                  <a:gd name="T24" fmla="*/ 1 w 210"/>
                  <a:gd name="T25" fmla="*/ 9 h 31"/>
                  <a:gd name="T26" fmla="*/ 0 w 210"/>
                  <a:gd name="T27" fmla="*/ 9 h 31"/>
                  <a:gd name="T28" fmla="*/ 0 w 210"/>
                  <a:gd name="T29" fmla="*/ 10 h 31"/>
                  <a:gd name="T30" fmla="*/ 0 w 210"/>
                  <a:gd name="T31" fmla="*/ 10 h 31"/>
                  <a:gd name="T32" fmla="*/ 0 w 210"/>
                  <a:gd name="T33" fmla="*/ 10 h 31"/>
                  <a:gd name="T34" fmla="*/ 0 w 210"/>
                  <a:gd name="T35" fmla="*/ 10 h 31"/>
                  <a:gd name="T36" fmla="*/ 0 w 210"/>
                  <a:gd name="T37" fmla="*/ 11 h 31"/>
                  <a:gd name="T38" fmla="*/ 1 w 210"/>
                  <a:gd name="T39" fmla="*/ 11 h 31"/>
                  <a:gd name="T40" fmla="*/ 3 w 210"/>
                  <a:gd name="T41" fmla="*/ 10 h 31"/>
                  <a:gd name="T42" fmla="*/ 4 w 210"/>
                  <a:gd name="T43" fmla="*/ 10 h 31"/>
                  <a:gd name="T44" fmla="*/ 17 w 210"/>
                  <a:gd name="T45" fmla="*/ 7 h 31"/>
                  <a:gd name="T46" fmla="*/ 24 w 210"/>
                  <a:gd name="T47" fmla="*/ 7 h 31"/>
                  <a:gd name="T48" fmla="*/ 32 w 210"/>
                  <a:gd name="T49" fmla="*/ 6 h 31"/>
                  <a:gd name="T50" fmla="*/ 50 w 210"/>
                  <a:gd name="T51" fmla="*/ 4 h 31"/>
                  <a:gd name="T52" fmla="*/ 69 w 210"/>
                  <a:gd name="T53" fmla="*/ 2 h 31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10"/>
                  <a:gd name="T82" fmla="*/ 0 h 31"/>
                  <a:gd name="T83" fmla="*/ 210 w 210"/>
                  <a:gd name="T84" fmla="*/ 31 h 31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10" h="31">
                    <a:moveTo>
                      <a:pt x="208" y="6"/>
                    </a:moveTo>
                    <a:lnTo>
                      <a:pt x="209" y="6"/>
                    </a:lnTo>
                    <a:lnTo>
                      <a:pt x="210" y="4"/>
                    </a:lnTo>
                    <a:lnTo>
                      <a:pt x="210" y="2"/>
                    </a:lnTo>
                    <a:lnTo>
                      <a:pt x="209" y="0"/>
                    </a:lnTo>
                    <a:lnTo>
                      <a:pt x="208" y="0"/>
                    </a:lnTo>
                    <a:lnTo>
                      <a:pt x="149" y="6"/>
                    </a:lnTo>
                    <a:lnTo>
                      <a:pt x="96" y="11"/>
                    </a:lnTo>
                    <a:lnTo>
                      <a:pt x="73" y="13"/>
                    </a:lnTo>
                    <a:lnTo>
                      <a:pt x="52" y="16"/>
                    </a:lnTo>
                    <a:lnTo>
                      <a:pt x="12" y="23"/>
                    </a:lnTo>
                    <a:lnTo>
                      <a:pt x="7" y="24"/>
                    </a:lnTo>
                    <a:lnTo>
                      <a:pt x="3" y="25"/>
                    </a:lnTo>
                    <a:lnTo>
                      <a:pt x="1" y="25"/>
                    </a:lnTo>
                    <a:lnTo>
                      <a:pt x="1" y="27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1" y="29"/>
                    </a:lnTo>
                    <a:lnTo>
                      <a:pt x="1" y="31"/>
                    </a:lnTo>
                    <a:lnTo>
                      <a:pt x="3" y="31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52" y="21"/>
                    </a:lnTo>
                    <a:lnTo>
                      <a:pt x="73" y="19"/>
                    </a:lnTo>
                    <a:lnTo>
                      <a:pt x="96" y="16"/>
                    </a:lnTo>
                    <a:lnTo>
                      <a:pt x="149" y="11"/>
                    </a:lnTo>
                    <a:lnTo>
                      <a:pt x="208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0" name="Freeform 2356"/>
              <p:cNvSpPr>
                <a:spLocks/>
              </p:cNvSpPr>
              <p:nvPr/>
            </p:nvSpPr>
            <p:spPr bwMode="auto">
              <a:xfrm>
                <a:off x="2361" y="3580"/>
                <a:ext cx="62" cy="22"/>
              </a:xfrm>
              <a:custGeom>
                <a:avLst/>
                <a:gdLst>
                  <a:gd name="T0" fmla="*/ 61 w 185"/>
                  <a:gd name="T1" fmla="*/ 2 h 65"/>
                  <a:gd name="T2" fmla="*/ 61 w 185"/>
                  <a:gd name="T3" fmla="*/ 2 h 65"/>
                  <a:gd name="T4" fmla="*/ 61 w 185"/>
                  <a:gd name="T5" fmla="*/ 1 h 65"/>
                  <a:gd name="T6" fmla="*/ 62 w 185"/>
                  <a:gd name="T7" fmla="*/ 1 h 65"/>
                  <a:gd name="T8" fmla="*/ 62 w 185"/>
                  <a:gd name="T9" fmla="*/ 0 h 65"/>
                  <a:gd name="T10" fmla="*/ 61 w 185"/>
                  <a:gd name="T11" fmla="*/ 0 h 65"/>
                  <a:gd name="T12" fmla="*/ 61 w 185"/>
                  <a:gd name="T13" fmla="*/ 0 h 65"/>
                  <a:gd name="T14" fmla="*/ 61 w 185"/>
                  <a:gd name="T15" fmla="*/ 0 h 65"/>
                  <a:gd name="T16" fmla="*/ 55 w 185"/>
                  <a:gd name="T17" fmla="*/ 1 h 65"/>
                  <a:gd name="T18" fmla="*/ 48 w 185"/>
                  <a:gd name="T19" fmla="*/ 3 h 65"/>
                  <a:gd name="T20" fmla="*/ 35 w 185"/>
                  <a:gd name="T21" fmla="*/ 7 h 65"/>
                  <a:gd name="T22" fmla="*/ 22 w 185"/>
                  <a:gd name="T23" fmla="*/ 10 h 65"/>
                  <a:gd name="T24" fmla="*/ 16 w 185"/>
                  <a:gd name="T25" fmla="*/ 13 h 65"/>
                  <a:gd name="T26" fmla="*/ 11 w 185"/>
                  <a:gd name="T27" fmla="*/ 15 h 65"/>
                  <a:gd name="T28" fmla="*/ 7 w 185"/>
                  <a:gd name="T29" fmla="*/ 16 h 65"/>
                  <a:gd name="T30" fmla="*/ 3 w 185"/>
                  <a:gd name="T31" fmla="*/ 18 h 65"/>
                  <a:gd name="T32" fmla="*/ 1 w 185"/>
                  <a:gd name="T33" fmla="*/ 20 h 65"/>
                  <a:gd name="T34" fmla="*/ 0 w 185"/>
                  <a:gd name="T35" fmla="*/ 20 h 65"/>
                  <a:gd name="T36" fmla="*/ 0 w 185"/>
                  <a:gd name="T37" fmla="*/ 20 h 65"/>
                  <a:gd name="T38" fmla="*/ 0 w 185"/>
                  <a:gd name="T39" fmla="*/ 20 h 65"/>
                  <a:gd name="T40" fmla="*/ 0 w 185"/>
                  <a:gd name="T41" fmla="*/ 22 h 65"/>
                  <a:gd name="T42" fmla="*/ 0 w 185"/>
                  <a:gd name="T43" fmla="*/ 22 h 65"/>
                  <a:gd name="T44" fmla="*/ 0 w 185"/>
                  <a:gd name="T45" fmla="*/ 22 h 65"/>
                  <a:gd name="T46" fmla="*/ 1 w 185"/>
                  <a:gd name="T47" fmla="*/ 22 h 65"/>
                  <a:gd name="T48" fmla="*/ 1 w 185"/>
                  <a:gd name="T49" fmla="*/ 22 h 65"/>
                  <a:gd name="T50" fmla="*/ 2 w 185"/>
                  <a:gd name="T51" fmla="*/ 22 h 65"/>
                  <a:gd name="T52" fmla="*/ 2 w 185"/>
                  <a:gd name="T53" fmla="*/ 21 h 65"/>
                  <a:gd name="T54" fmla="*/ 1 w 185"/>
                  <a:gd name="T55" fmla="*/ 21 h 65"/>
                  <a:gd name="T56" fmla="*/ 1 w 185"/>
                  <a:gd name="T57" fmla="*/ 21 h 65"/>
                  <a:gd name="T58" fmla="*/ 2 w 185"/>
                  <a:gd name="T59" fmla="*/ 21 h 65"/>
                  <a:gd name="T60" fmla="*/ 4 w 185"/>
                  <a:gd name="T61" fmla="*/ 20 h 65"/>
                  <a:gd name="T62" fmla="*/ 7 w 185"/>
                  <a:gd name="T63" fmla="*/ 18 h 65"/>
                  <a:gd name="T64" fmla="*/ 12 w 185"/>
                  <a:gd name="T65" fmla="*/ 16 h 65"/>
                  <a:gd name="T66" fmla="*/ 17 w 185"/>
                  <a:gd name="T67" fmla="*/ 14 h 65"/>
                  <a:gd name="T68" fmla="*/ 23 w 185"/>
                  <a:gd name="T69" fmla="*/ 12 h 65"/>
                  <a:gd name="T70" fmla="*/ 36 w 185"/>
                  <a:gd name="T71" fmla="*/ 8 h 65"/>
                  <a:gd name="T72" fmla="*/ 49 w 185"/>
                  <a:gd name="T73" fmla="*/ 5 h 65"/>
                  <a:gd name="T74" fmla="*/ 55 w 185"/>
                  <a:gd name="T75" fmla="*/ 3 h 65"/>
                  <a:gd name="T76" fmla="*/ 61 w 185"/>
                  <a:gd name="T77" fmla="*/ 2 h 6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85"/>
                  <a:gd name="T118" fmla="*/ 0 h 65"/>
                  <a:gd name="T119" fmla="*/ 185 w 185"/>
                  <a:gd name="T120" fmla="*/ 65 h 6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85" h="65">
                    <a:moveTo>
                      <a:pt x="182" y="5"/>
                    </a:moveTo>
                    <a:lnTo>
                      <a:pt x="183" y="5"/>
                    </a:lnTo>
                    <a:lnTo>
                      <a:pt x="183" y="4"/>
                    </a:lnTo>
                    <a:lnTo>
                      <a:pt x="185" y="4"/>
                    </a:lnTo>
                    <a:lnTo>
                      <a:pt x="185" y="1"/>
                    </a:lnTo>
                    <a:lnTo>
                      <a:pt x="183" y="1"/>
                    </a:lnTo>
                    <a:lnTo>
                      <a:pt x="183" y="0"/>
                    </a:lnTo>
                    <a:lnTo>
                      <a:pt x="182" y="0"/>
                    </a:lnTo>
                    <a:lnTo>
                      <a:pt x="163" y="4"/>
                    </a:lnTo>
                    <a:lnTo>
                      <a:pt x="143" y="9"/>
                    </a:lnTo>
                    <a:lnTo>
                      <a:pt x="103" y="20"/>
                    </a:lnTo>
                    <a:lnTo>
                      <a:pt x="66" y="30"/>
                    </a:lnTo>
                    <a:lnTo>
                      <a:pt x="49" y="37"/>
                    </a:lnTo>
                    <a:lnTo>
                      <a:pt x="33" y="43"/>
                    </a:lnTo>
                    <a:lnTo>
                      <a:pt x="20" y="48"/>
                    </a:lnTo>
                    <a:lnTo>
                      <a:pt x="10" y="54"/>
                    </a:lnTo>
                    <a:lnTo>
                      <a:pt x="4" y="58"/>
                    </a:lnTo>
                    <a:lnTo>
                      <a:pt x="1" y="58"/>
                    </a:lnTo>
                    <a:lnTo>
                      <a:pt x="1" y="59"/>
                    </a:lnTo>
                    <a:lnTo>
                      <a:pt x="0" y="59"/>
                    </a:lnTo>
                    <a:lnTo>
                      <a:pt x="0" y="64"/>
                    </a:lnTo>
                    <a:lnTo>
                      <a:pt x="1" y="64"/>
                    </a:lnTo>
                    <a:lnTo>
                      <a:pt x="1" y="65"/>
                    </a:lnTo>
                    <a:lnTo>
                      <a:pt x="4" y="65"/>
                    </a:lnTo>
                    <a:lnTo>
                      <a:pt x="4" y="64"/>
                    </a:lnTo>
                    <a:lnTo>
                      <a:pt x="5" y="64"/>
                    </a:lnTo>
                    <a:lnTo>
                      <a:pt x="5" y="63"/>
                    </a:lnTo>
                    <a:lnTo>
                      <a:pt x="4" y="61"/>
                    </a:lnTo>
                    <a:lnTo>
                      <a:pt x="4" y="63"/>
                    </a:lnTo>
                    <a:lnTo>
                      <a:pt x="5" y="63"/>
                    </a:lnTo>
                    <a:lnTo>
                      <a:pt x="13" y="59"/>
                    </a:lnTo>
                    <a:lnTo>
                      <a:pt x="22" y="54"/>
                    </a:lnTo>
                    <a:lnTo>
                      <a:pt x="36" y="48"/>
                    </a:lnTo>
                    <a:lnTo>
                      <a:pt x="51" y="42"/>
                    </a:lnTo>
                    <a:lnTo>
                      <a:pt x="69" y="35"/>
                    </a:lnTo>
                    <a:lnTo>
                      <a:pt x="106" y="25"/>
                    </a:lnTo>
                    <a:lnTo>
                      <a:pt x="146" y="14"/>
                    </a:lnTo>
                    <a:lnTo>
                      <a:pt x="163" y="9"/>
                    </a:lnTo>
                    <a:lnTo>
                      <a:pt x="182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1" name="Freeform 2357"/>
              <p:cNvSpPr>
                <a:spLocks/>
              </p:cNvSpPr>
              <p:nvPr/>
            </p:nvSpPr>
            <p:spPr bwMode="auto">
              <a:xfrm>
                <a:off x="2399" y="3527"/>
                <a:ext cx="212" cy="38"/>
              </a:xfrm>
              <a:custGeom>
                <a:avLst/>
                <a:gdLst>
                  <a:gd name="T0" fmla="*/ 211 w 635"/>
                  <a:gd name="T1" fmla="*/ 33 h 115"/>
                  <a:gd name="T2" fmla="*/ 212 w 635"/>
                  <a:gd name="T3" fmla="*/ 33 h 115"/>
                  <a:gd name="T4" fmla="*/ 211 w 635"/>
                  <a:gd name="T5" fmla="*/ 32 h 115"/>
                  <a:gd name="T6" fmla="*/ 211 w 635"/>
                  <a:gd name="T7" fmla="*/ 32 h 115"/>
                  <a:gd name="T8" fmla="*/ 164 w 635"/>
                  <a:gd name="T9" fmla="*/ 32 h 115"/>
                  <a:gd name="T10" fmla="*/ 139 w 635"/>
                  <a:gd name="T11" fmla="*/ 34 h 115"/>
                  <a:gd name="T12" fmla="*/ 121 w 635"/>
                  <a:gd name="T13" fmla="*/ 35 h 115"/>
                  <a:gd name="T14" fmla="*/ 105 w 635"/>
                  <a:gd name="T15" fmla="*/ 36 h 115"/>
                  <a:gd name="T16" fmla="*/ 87 w 635"/>
                  <a:gd name="T17" fmla="*/ 35 h 115"/>
                  <a:gd name="T18" fmla="*/ 67 w 635"/>
                  <a:gd name="T19" fmla="*/ 32 h 115"/>
                  <a:gd name="T20" fmla="*/ 50 w 635"/>
                  <a:gd name="T21" fmla="*/ 31 h 115"/>
                  <a:gd name="T22" fmla="*/ 32 w 635"/>
                  <a:gd name="T23" fmla="*/ 29 h 115"/>
                  <a:gd name="T24" fmla="*/ 17 w 635"/>
                  <a:gd name="T25" fmla="*/ 27 h 115"/>
                  <a:gd name="T26" fmla="*/ 4 w 635"/>
                  <a:gd name="T27" fmla="*/ 25 h 115"/>
                  <a:gd name="T28" fmla="*/ 20 w 635"/>
                  <a:gd name="T29" fmla="*/ 17 h 115"/>
                  <a:gd name="T30" fmla="*/ 38 w 635"/>
                  <a:gd name="T31" fmla="*/ 10 h 115"/>
                  <a:gd name="T32" fmla="*/ 51 w 635"/>
                  <a:gd name="T33" fmla="*/ 6 h 115"/>
                  <a:gd name="T34" fmla="*/ 83 w 635"/>
                  <a:gd name="T35" fmla="*/ 2 h 115"/>
                  <a:gd name="T36" fmla="*/ 106 w 635"/>
                  <a:gd name="T37" fmla="*/ 2 h 115"/>
                  <a:gd name="T38" fmla="*/ 107 w 635"/>
                  <a:gd name="T39" fmla="*/ 1 h 115"/>
                  <a:gd name="T40" fmla="*/ 106 w 635"/>
                  <a:gd name="T41" fmla="*/ 0 h 115"/>
                  <a:gd name="T42" fmla="*/ 106 w 635"/>
                  <a:gd name="T43" fmla="*/ 0 h 115"/>
                  <a:gd name="T44" fmla="*/ 83 w 635"/>
                  <a:gd name="T45" fmla="*/ 0 h 115"/>
                  <a:gd name="T46" fmla="*/ 51 w 635"/>
                  <a:gd name="T47" fmla="*/ 4 h 115"/>
                  <a:gd name="T48" fmla="*/ 37 w 635"/>
                  <a:gd name="T49" fmla="*/ 8 h 115"/>
                  <a:gd name="T50" fmla="*/ 20 w 635"/>
                  <a:gd name="T51" fmla="*/ 16 h 115"/>
                  <a:gd name="T52" fmla="*/ 0 w 635"/>
                  <a:gd name="T53" fmla="*/ 25 h 115"/>
                  <a:gd name="T54" fmla="*/ 0 w 635"/>
                  <a:gd name="T55" fmla="*/ 26 h 115"/>
                  <a:gd name="T56" fmla="*/ 1 w 635"/>
                  <a:gd name="T57" fmla="*/ 27 h 115"/>
                  <a:gd name="T58" fmla="*/ 17 w 635"/>
                  <a:gd name="T59" fmla="*/ 29 h 115"/>
                  <a:gd name="T60" fmla="*/ 32 w 635"/>
                  <a:gd name="T61" fmla="*/ 31 h 115"/>
                  <a:gd name="T62" fmla="*/ 50 w 635"/>
                  <a:gd name="T63" fmla="*/ 32 h 115"/>
                  <a:gd name="T64" fmla="*/ 67 w 635"/>
                  <a:gd name="T65" fmla="*/ 34 h 115"/>
                  <a:gd name="T66" fmla="*/ 87 w 635"/>
                  <a:gd name="T67" fmla="*/ 37 h 115"/>
                  <a:gd name="T68" fmla="*/ 105 w 635"/>
                  <a:gd name="T69" fmla="*/ 38 h 115"/>
                  <a:gd name="T70" fmla="*/ 121 w 635"/>
                  <a:gd name="T71" fmla="*/ 37 h 115"/>
                  <a:gd name="T72" fmla="*/ 139 w 635"/>
                  <a:gd name="T73" fmla="*/ 35 h 115"/>
                  <a:gd name="T74" fmla="*/ 164 w 635"/>
                  <a:gd name="T75" fmla="*/ 34 h 115"/>
                  <a:gd name="T76" fmla="*/ 211 w 635"/>
                  <a:gd name="T77" fmla="*/ 33 h 115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635"/>
                  <a:gd name="T118" fmla="*/ 0 h 115"/>
                  <a:gd name="T119" fmla="*/ 635 w 635"/>
                  <a:gd name="T120" fmla="*/ 115 h 115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635" h="115">
                    <a:moveTo>
                      <a:pt x="632" y="101"/>
                    </a:moveTo>
                    <a:lnTo>
                      <a:pt x="633" y="101"/>
                    </a:lnTo>
                    <a:lnTo>
                      <a:pt x="633" y="100"/>
                    </a:lnTo>
                    <a:lnTo>
                      <a:pt x="635" y="100"/>
                    </a:lnTo>
                    <a:lnTo>
                      <a:pt x="635" y="97"/>
                    </a:lnTo>
                    <a:lnTo>
                      <a:pt x="633" y="97"/>
                    </a:lnTo>
                    <a:lnTo>
                      <a:pt x="633" y="96"/>
                    </a:lnTo>
                    <a:lnTo>
                      <a:pt x="632" y="96"/>
                    </a:lnTo>
                    <a:lnTo>
                      <a:pt x="539" y="94"/>
                    </a:lnTo>
                    <a:lnTo>
                      <a:pt x="492" y="97"/>
                    </a:lnTo>
                    <a:lnTo>
                      <a:pt x="442" y="100"/>
                    </a:lnTo>
                    <a:lnTo>
                      <a:pt x="415" y="102"/>
                    </a:lnTo>
                    <a:lnTo>
                      <a:pt x="387" y="105"/>
                    </a:lnTo>
                    <a:lnTo>
                      <a:pt x="361" y="107"/>
                    </a:lnTo>
                    <a:lnTo>
                      <a:pt x="337" y="109"/>
                    </a:lnTo>
                    <a:lnTo>
                      <a:pt x="315" y="110"/>
                    </a:lnTo>
                    <a:lnTo>
                      <a:pt x="297" y="110"/>
                    </a:lnTo>
                    <a:lnTo>
                      <a:pt x="261" y="107"/>
                    </a:lnTo>
                    <a:lnTo>
                      <a:pt x="222" y="102"/>
                    </a:lnTo>
                    <a:lnTo>
                      <a:pt x="200" y="98"/>
                    </a:lnTo>
                    <a:lnTo>
                      <a:pt x="176" y="96"/>
                    </a:lnTo>
                    <a:lnTo>
                      <a:pt x="150" y="93"/>
                    </a:lnTo>
                    <a:lnTo>
                      <a:pt x="122" y="90"/>
                    </a:lnTo>
                    <a:lnTo>
                      <a:pt x="96" y="88"/>
                    </a:lnTo>
                    <a:lnTo>
                      <a:pt x="72" y="85"/>
                    </a:lnTo>
                    <a:lnTo>
                      <a:pt x="52" y="82"/>
                    </a:lnTo>
                    <a:lnTo>
                      <a:pt x="33" y="81"/>
                    </a:lnTo>
                    <a:lnTo>
                      <a:pt x="11" y="77"/>
                    </a:lnTo>
                    <a:lnTo>
                      <a:pt x="43" y="62"/>
                    </a:lnTo>
                    <a:lnTo>
                      <a:pt x="61" y="52"/>
                    </a:lnTo>
                    <a:lnTo>
                      <a:pt x="79" y="43"/>
                    </a:lnTo>
                    <a:lnTo>
                      <a:pt x="114" y="29"/>
                    </a:lnTo>
                    <a:lnTo>
                      <a:pt x="133" y="22"/>
                    </a:lnTo>
                    <a:lnTo>
                      <a:pt x="152" y="17"/>
                    </a:lnTo>
                    <a:lnTo>
                      <a:pt x="200" y="10"/>
                    </a:lnTo>
                    <a:lnTo>
                      <a:pt x="248" y="6"/>
                    </a:lnTo>
                    <a:lnTo>
                      <a:pt x="268" y="5"/>
                    </a:lnTo>
                    <a:lnTo>
                      <a:pt x="318" y="5"/>
                    </a:lnTo>
                    <a:lnTo>
                      <a:pt x="318" y="4"/>
                    </a:lnTo>
                    <a:lnTo>
                      <a:pt x="319" y="4"/>
                    </a:lnTo>
                    <a:lnTo>
                      <a:pt x="319" y="1"/>
                    </a:lnTo>
                    <a:lnTo>
                      <a:pt x="318" y="1"/>
                    </a:lnTo>
                    <a:lnTo>
                      <a:pt x="318" y="0"/>
                    </a:lnTo>
                    <a:lnTo>
                      <a:pt x="317" y="0"/>
                    </a:lnTo>
                    <a:lnTo>
                      <a:pt x="268" y="0"/>
                    </a:lnTo>
                    <a:lnTo>
                      <a:pt x="248" y="1"/>
                    </a:lnTo>
                    <a:lnTo>
                      <a:pt x="200" y="5"/>
                    </a:lnTo>
                    <a:lnTo>
                      <a:pt x="152" y="12"/>
                    </a:lnTo>
                    <a:lnTo>
                      <a:pt x="130" y="17"/>
                    </a:lnTo>
                    <a:lnTo>
                      <a:pt x="112" y="23"/>
                    </a:lnTo>
                    <a:lnTo>
                      <a:pt x="76" y="38"/>
                    </a:lnTo>
                    <a:lnTo>
                      <a:pt x="59" y="47"/>
                    </a:lnTo>
                    <a:lnTo>
                      <a:pt x="40" y="56"/>
                    </a:lnTo>
                    <a:lnTo>
                      <a:pt x="1" y="76"/>
                    </a:lnTo>
                    <a:lnTo>
                      <a:pt x="0" y="77"/>
                    </a:lnTo>
                    <a:lnTo>
                      <a:pt x="0" y="80"/>
                    </a:lnTo>
                    <a:lnTo>
                      <a:pt x="1" y="81"/>
                    </a:lnTo>
                    <a:lnTo>
                      <a:pt x="3" y="81"/>
                    </a:lnTo>
                    <a:lnTo>
                      <a:pt x="33" y="86"/>
                    </a:lnTo>
                    <a:lnTo>
                      <a:pt x="52" y="88"/>
                    </a:lnTo>
                    <a:lnTo>
                      <a:pt x="72" y="90"/>
                    </a:lnTo>
                    <a:lnTo>
                      <a:pt x="96" y="93"/>
                    </a:lnTo>
                    <a:lnTo>
                      <a:pt x="122" y="96"/>
                    </a:lnTo>
                    <a:lnTo>
                      <a:pt x="150" y="98"/>
                    </a:lnTo>
                    <a:lnTo>
                      <a:pt x="176" y="101"/>
                    </a:lnTo>
                    <a:lnTo>
                      <a:pt x="200" y="103"/>
                    </a:lnTo>
                    <a:lnTo>
                      <a:pt x="222" y="107"/>
                    </a:lnTo>
                    <a:lnTo>
                      <a:pt x="261" y="113"/>
                    </a:lnTo>
                    <a:lnTo>
                      <a:pt x="297" y="115"/>
                    </a:lnTo>
                    <a:lnTo>
                      <a:pt x="315" y="115"/>
                    </a:lnTo>
                    <a:lnTo>
                      <a:pt x="337" y="114"/>
                    </a:lnTo>
                    <a:lnTo>
                      <a:pt x="361" y="113"/>
                    </a:lnTo>
                    <a:lnTo>
                      <a:pt x="387" y="110"/>
                    </a:lnTo>
                    <a:lnTo>
                      <a:pt x="415" y="107"/>
                    </a:lnTo>
                    <a:lnTo>
                      <a:pt x="442" y="105"/>
                    </a:lnTo>
                    <a:lnTo>
                      <a:pt x="492" y="102"/>
                    </a:lnTo>
                    <a:lnTo>
                      <a:pt x="539" y="100"/>
                    </a:lnTo>
                    <a:lnTo>
                      <a:pt x="632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2" name="Freeform 2358"/>
              <p:cNvSpPr>
                <a:spLocks/>
              </p:cNvSpPr>
              <p:nvPr/>
            </p:nvSpPr>
            <p:spPr bwMode="auto">
              <a:xfrm>
                <a:off x="2311" y="3558"/>
                <a:ext cx="81" cy="32"/>
              </a:xfrm>
              <a:custGeom>
                <a:avLst/>
                <a:gdLst>
                  <a:gd name="T0" fmla="*/ 59 w 242"/>
                  <a:gd name="T1" fmla="*/ 2 h 96"/>
                  <a:gd name="T2" fmla="*/ 60 w 242"/>
                  <a:gd name="T3" fmla="*/ 1 h 96"/>
                  <a:gd name="T4" fmla="*/ 60 w 242"/>
                  <a:gd name="T5" fmla="*/ 0 h 96"/>
                  <a:gd name="T6" fmla="*/ 59 w 242"/>
                  <a:gd name="T7" fmla="*/ 0 h 96"/>
                  <a:gd name="T8" fmla="*/ 58 w 242"/>
                  <a:gd name="T9" fmla="*/ 0 h 96"/>
                  <a:gd name="T10" fmla="*/ 50 w 242"/>
                  <a:gd name="T11" fmla="*/ 4 h 96"/>
                  <a:gd name="T12" fmla="*/ 40 w 242"/>
                  <a:gd name="T13" fmla="*/ 8 h 96"/>
                  <a:gd name="T14" fmla="*/ 16 w 242"/>
                  <a:gd name="T15" fmla="*/ 15 h 96"/>
                  <a:gd name="T16" fmla="*/ 11 w 242"/>
                  <a:gd name="T17" fmla="*/ 16 h 96"/>
                  <a:gd name="T18" fmla="*/ 7 w 242"/>
                  <a:gd name="T19" fmla="*/ 17 h 96"/>
                  <a:gd name="T20" fmla="*/ 3 w 242"/>
                  <a:gd name="T21" fmla="*/ 18 h 96"/>
                  <a:gd name="T22" fmla="*/ 0 w 242"/>
                  <a:gd name="T23" fmla="*/ 19 h 96"/>
                  <a:gd name="T24" fmla="*/ 0 w 242"/>
                  <a:gd name="T25" fmla="*/ 20 h 96"/>
                  <a:gd name="T26" fmla="*/ 0 w 242"/>
                  <a:gd name="T27" fmla="*/ 20 h 96"/>
                  <a:gd name="T28" fmla="*/ 0 w 242"/>
                  <a:gd name="T29" fmla="*/ 21 h 96"/>
                  <a:gd name="T30" fmla="*/ 0 w 242"/>
                  <a:gd name="T31" fmla="*/ 21 h 96"/>
                  <a:gd name="T32" fmla="*/ 0 w 242"/>
                  <a:gd name="T33" fmla="*/ 21 h 96"/>
                  <a:gd name="T34" fmla="*/ 6 w 242"/>
                  <a:gd name="T35" fmla="*/ 23 h 96"/>
                  <a:gd name="T36" fmla="*/ 14 w 242"/>
                  <a:gd name="T37" fmla="*/ 24 h 96"/>
                  <a:gd name="T38" fmla="*/ 25 w 242"/>
                  <a:gd name="T39" fmla="*/ 25 h 96"/>
                  <a:gd name="T40" fmla="*/ 36 w 242"/>
                  <a:gd name="T41" fmla="*/ 26 h 96"/>
                  <a:gd name="T42" fmla="*/ 46 w 242"/>
                  <a:gd name="T43" fmla="*/ 28 h 96"/>
                  <a:gd name="T44" fmla="*/ 50 w 242"/>
                  <a:gd name="T45" fmla="*/ 28 h 96"/>
                  <a:gd name="T46" fmla="*/ 55 w 242"/>
                  <a:gd name="T47" fmla="*/ 29 h 96"/>
                  <a:gd name="T48" fmla="*/ 63 w 242"/>
                  <a:gd name="T49" fmla="*/ 31 h 96"/>
                  <a:gd name="T50" fmla="*/ 70 w 242"/>
                  <a:gd name="T51" fmla="*/ 32 h 96"/>
                  <a:gd name="T52" fmla="*/ 80 w 242"/>
                  <a:gd name="T53" fmla="*/ 32 h 96"/>
                  <a:gd name="T54" fmla="*/ 80 w 242"/>
                  <a:gd name="T55" fmla="*/ 31 h 96"/>
                  <a:gd name="T56" fmla="*/ 81 w 242"/>
                  <a:gd name="T57" fmla="*/ 31 h 96"/>
                  <a:gd name="T58" fmla="*/ 81 w 242"/>
                  <a:gd name="T59" fmla="*/ 31 h 96"/>
                  <a:gd name="T60" fmla="*/ 80 w 242"/>
                  <a:gd name="T61" fmla="*/ 31 h 96"/>
                  <a:gd name="T62" fmla="*/ 80 w 242"/>
                  <a:gd name="T63" fmla="*/ 30 h 96"/>
                  <a:gd name="T64" fmla="*/ 80 w 242"/>
                  <a:gd name="T65" fmla="*/ 30 h 96"/>
                  <a:gd name="T66" fmla="*/ 70 w 242"/>
                  <a:gd name="T67" fmla="*/ 30 h 96"/>
                  <a:gd name="T68" fmla="*/ 63 w 242"/>
                  <a:gd name="T69" fmla="*/ 29 h 96"/>
                  <a:gd name="T70" fmla="*/ 55 w 242"/>
                  <a:gd name="T71" fmla="*/ 27 h 96"/>
                  <a:gd name="T72" fmla="*/ 50 w 242"/>
                  <a:gd name="T73" fmla="*/ 27 h 96"/>
                  <a:gd name="T74" fmla="*/ 46 w 242"/>
                  <a:gd name="T75" fmla="*/ 26 h 96"/>
                  <a:gd name="T76" fmla="*/ 36 w 242"/>
                  <a:gd name="T77" fmla="*/ 24 h 96"/>
                  <a:gd name="T78" fmla="*/ 25 w 242"/>
                  <a:gd name="T79" fmla="*/ 24 h 96"/>
                  <a:gd name="T80" fmla="*/ 14 w 242"/>
                  <a:gd name="T81" fmla="*/ 23 h 96"/>
                  <a:gd name="T82" fmla="*/ 10 w 242"/>
                  <a:gd name="T83" fmla="*/ 22 h 96"/>
                  <a:gd name="T84" fmla="*/ 4 w 242"/>
                  <a:gd name="T85" fmla="*/ 20 h 96"/>
                  <a:gd name="T86" fmla="*/ 4 w 242"/>
                  <a:gd name="T87" fmla="*/ 20 h 96"/>
                  <a:gd name="T88" fmla="*/ 8 w 242"/>
                  <a:gd name="T89" fmla="*/ 19 h 96"/>
                  <a:gd name="T90" fmla="*/ 12 w 242"/>
                  <a:gd name="T91" fmla="*/ 18 h 96"/>
                  <a:gd name="T92" fmla="*/ 17 w 242"/>
                  <a:gd name="T93" fmla="*/ 17 h 96"/>
                  <a:gd name="T94" fmla="*/ 41 w 242"/>
                  <a:gd name="T95" fmla="*/ 10 h 96"/>
                  <a:gd name="T96" fmla="*/ 51 w 242"/>
                  <a:gd name="T97" fmla="*/ 6 h 96"/>
                  <a:gd name="T98" fmla="*/ 59 w 242"/>
                  <a:gd name="T99" fmla="*/ 2 h 9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42"/>
                  <a:gd name="T151" fmla="*/ 0 h 96"/>
                  <a:gd name="T152" fmla="*/ 242 w 242"/>
                  <a:gd name="T153" fmla="*/ 96 h 9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42" h="96">
                    <a:moveTo>
                      <a:pt x="177" y="5"/>
                    </a:moveTo>
                    <a:lnTo>
                      <a:pt x="178" y="4"/>
                    </a:lnTo>
                    <a:lnTo>
                      <a:pt x="178" y="1"/>
                    </a:lnTo>
                    <a:lnTo>
                      <a:pt x="177" y="0"/>
                    </a:lnTo>
                    <a:lnTo>
                      <a:pt x="174" y="0"/>
                    </a:lnTo>
                    <a:lnTo>
                      <a:pt x="149" y="12"/>
                    </a:lnTo>
                    <a:lnTo>
                      <a:pt x="119" y="24"/>
                    </a:lnTo>
                    <a:lnTo>
                      <a:pt x="47" y="45"/>
                    </a:lnTo>
                    <a:lnTo>
                      <a:pt x="33" y="48"/>
                    </a:lnTo>
                    <a:lnTo>
                      <a:pt x="21" y="52"/>
                    </a:lnTo>
                    <a:lnTo>
                      <a:pt x="10" y="55"/>
                    </a:lnTo>
                    <a:lnTo>
                      <a:pt x="1" y="58"/>
                    </a:lnTo>
                    <a:lnTo>
                      <a:pt x="1" y="59"/>
                    </a:lnTo>
                    <a:lnTo>
                      <a:pt x="0" y="59"/>
                    </a:lnTo>
                    <a:lnTo>
                      <a:pt x="0" y="62"/>
                    </a:lnTo>
                    <a:lnTo>
                      <a:pt x="1" y="62"/>
                    </a:lnTo>
                    <a:lnTo>
                      <a:pt x="1" y="63"/>
                    </a:lnTo>
                    <a:lnTo>
                      <a:pt x="18" y="68"/>
                    </a:lnTo>
                    <a:lnTo>
                      <a:pt x="42" y="73"/>
                    </a:lnTo>
                    <a:lnTo>
                      <a:pt x="74" y="76"/>
                    </a:lnTo>
                    <a:lnTo>
                      <a:pt x="109" y="79"/>
                    </a:lnTo>
                    <a:lnTo>
                      <a:pt x="138" y="83"/>
                    </a:lnTo>
                    <a:lnTo>
                      <a:pt x="150" y="85"/>
                    </a:lnTo>
                    <a:lnTo>
                      <a:pt x="163" y="87"/>
                    </a:lnTo>
                    <a:lnTo>
                      <a:pt x="188" y="92"/>
                    </a:lnTo>
                    <a:lnTo>
                      <a:pt x="210" y="96"/>
                    </a:lnTo>
                    <a:lnTo>
                      <a:pt x="240" y="96"/>
                    </a:lnTo>
                    <a:lnTo>
                      <a:pt x="240" y="94"/>
                    </a:lnTo>
                    <a:lnTo>
                      <a:pt x="242" y="94"/>
                    </a:lnTo>
                    <a:lnTo>
                      <a:pt x="242" y="92"/>
                    </a:lnTo>
                    <a:lnTo>
                      <a:pt x="240" y="92"/>
                    </a:lnTo>
                    <a:lnTo>
                      <a:pt x="240" y="90"/>
                    </a:lnTo>
                    <a:lnTo>
                      <a:pt x="239" y="90"/>
                    </a:lnTo>
                    <a:lnTo>
                      <a:pt x="210" y="90"/>
                    </a:lnTo>
                    <a:lnTo>
                      <a:pt x="188" y="87"/>
                    </a:lnTo>
                    <a:lnTo>
                      <a:pt x="163" y="81"/>
                    </a:lnTo>
                    <a:lnTo>
                      <a:pt x="150" y="80"/>
                    </a:lnTo>
                    <a:lnTo>
                      <a:pt x="138" y="77"/>
                    </a:lnTo>
                    <a:lnTo>
                      <a:pt x="109" y="73"/>
                    </a:lnTo>
                    <a:lnTo>
                      <a:pt x="74" y="71"/>
                    </a:lnTo>
                    <a:lnTo>
                      <a:pt x="42" y="68"/>
                    </a:lnTo>
                    <a:lnTo>
                      <a:pt x="30" y="66"/>
                    </a:lnTo>
                    <a:lnTo>
                      <a:pt x="12" y="60"/>
                    </a:lnTo>
                    <a:lnTo>
                      <a:pt x="13" y="60"/>
                    </a:lnTo>
                    <a:lnTo>
                      <a:pt x="23" y="58"/>
                    </a:lnTo>
                    <a:lnTo>
                      <a:pt x="35" y="54"/>
                    </a:lnTo>
                    <a:lnTo>
                      <a:pt x="50" y="50"/>
                    </a:lnTo>
                    <a:lnTo>
                      <a:pt x="122" y="29"/>
                    </a:lnTo>
                    <a:lnTo>
                      <a:pt x="151" y="17"/>
                    </a:lnTo>
                    <a:lnTo>
                      <a:pt x="177" y="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3" name="Freeform 2359"/>
              <p:cNvSpPr>
                <a:spLocks/>
              </p:cNvSpPr>
              <p:nvPr/>
            </p:nvSpPr>
            <p:spPr bwMode="auto">
              <a:xfrm>
                <a:off x="2499" y="3561"/>
                <a:ext cx="34" cy="10"/>
              </a:xfrm>
              <a:custGeom>
                <a:avLst/>
                <a:gdLst>
                  <a:gd name="T0" fmla="*/ 1 w 100"/>
                  <a:gd name="T1" fmla="*/ 8 h 31"/>
                  <a:gd name="T2" fmla="*/ 0 w 100"/>
                  <a:gd name="T3" fmla="*/ 8 h 31"/>
                  <a:gd name="T4" fmla="*/ 0 w 100"/>
                  <a:gd name="T5" fmla="*/ 9 h 31"/>
                  <a:gd name="T6" fmla="*/ 0 w 100"/>
                  <a:gd name="T7" fmla="*/ 9 h 31"/>
                  <a:gd name="T8" fmla="*/ 0 w 100"/>
                  <a:gd name="T9" fmla="*/ 10 h 31"/>
                  <a:gd name="T10" fmla="*/ 1 w 100"/>
                  <a:gd name="T11" fmla="*/ 10 h 31"/>
                  <a:gd name="T12" fmla="*/ 6 w 100"/>
                  <a:gd name="T13" fmla="*/ 9 h 31"/>
                  <a:gd name="T14" fmla="*/ 12 w 100"/>
                  <a:gd name="T15" fmla="*/ 8 h 31"/>
                  <a:gd name="T16" fmla="*/ 22 w 100"/>
                  <a:gd name="T17" fmla="*/ 5 h 31"/>
                  <a:gd name="T18" fmla="*/ 28 w 100"/>
                  <a:gd name="T19" fmla="*/ 4 h 31"/>
                  <a:gd name="T20" fmla="*/ 33 w 100"/>
                  <a:gd name="T21" fmla="*/ 2 h 31"/>
                  <a:gd name="T22" fmla="*/ 33 w 100"/>
                  <a:gd name="T23" fmla="*/ 1 h 31"/>
                  <a:gd name="T24" fmla="*/ 34 w 100"/>
                  <a:gd name="T25" fmla="*/ 1 h 31"/>
                  <a:gd name="T26" fmla="*/ 34 w 100"/>
                  <a:gd name="T27" fmla="*/ 1 h 31"/>
                  <a:gd name="T28" fmla="*/ 33 w 100"/>
                  <a:gd name="T29" fmla="*/ 1 h 31"/>
                  <a:gd name="T30" fmla="*/ 33 w 100"/>
                  <a:gd name="T31" fmla="*/ 0 h 31"/>
                  <a:gd name="T32" fmla="*/ 33 w 100"/>
                  <a:gd name="T33" fmla="*/ 0 h 31"/>
                  <a:gd name="T34" fmla="*/ 27 w 100"/>
                  <a:gd name="T35" fmla="*/ 2 h 31"/>
                  <a:gd name="T36" fmla="*/ 21 w 100"/>
                  <a:gd name="T37" fmla="*/ 4 h 31"/>
                  <a:gd name="T38" fmla="*/ 11 w 100"/>
                  <a:gd name="T39" fmla="*/ 6 h 31"/>
                  <a:gd name="T40" fmla="*/ 6 w 100"/>
                  <a:gd name="T41" fmla="*/ 7 h 31"/>
                  <a:gd name="T42" fmla="*/ 1 w 100"/>
                  <a:gd name="T43" fmla="*/ 8 h 3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00"/>
                  <a:gd name="T67" fmla="*/ 0 h 31"/>
                  <a:gd name="T68" fmla="*/ 100 w 100"/>
                  <a:gd name="T69" fmla="*/ 31 h 3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00" h="31">
                    <a:moveTo>
                      <a:pt x="2" y="25"/>
                    </a:moveTo>
                    <a:lnTo>
                      <a:pt x="1" y="25"/>
                    </a:lnTo>
                    <a:lnTo>
                      <a:pt x="0" y="27"/>
                    </a:lnTo>
                    <a:lnTo>
                      <a:pt x="0" y="29"/>
                    </a:lnTo>
                    <a:lnTo>
                      <a:pt x="1" y="31"/>
                    </a:lnTo>
                    <a:lnTo>
                      <a:pt x="2" y="31"/>
                    </a:lnTo>
                    <a:lnTo>
                      <a:pt x="18" y="28"/>
                    </a:lnTo>
                    <a:lnTo>
                      <a:pt x="34" y="24"/>
                    </a:lnTo>
                    <a:lnTo>
                      <a:pt x="65" y="16"/>
                    </a:lnTo>
                    <a:lnTo>
                      <a:pt x="81" y="11"/>
                    </a:lnTo>
                    <a:lnTo>
                      <a:pt x="98" y="6"/>
                    </a:lnTo>
                    <a:lnTo>
                      <a:pt x="98" y="4"/>
                    </a:lnTo>
                    <a:lnTo>
                      <a:pt x="100" y="4"/>
                    </a:lnTo>
                    <a:lnTo>
                      <a:pt x="100" y="2"/>
                    </a:lnTo>
                    <a:lnTo>
                      <a:pt x="98" y="2"/>
                    </a:lnTo>
                    <a:lnTo>
                      <a:pt x="98" y="0"/>
                    </a:lnTo>
                    <a:lnTo>
                      <a:pt x="96" y="0"/>
                    </a:lnTo>
                    <a:lnTo>
                      <a:pt x="78" y="6"/>
                    </a:lnTo>
                    <a:lnTo>
                      <a:pt x="62" y="11"/>
                    </a:lnTo>
                    <a:lnTo>
                      <a:pt x="32" y="19"/>
                    </a:lnTo>
                    <a:lnTo>
                      <a:pt x="18" y="23"/>
                    </a:lnTo>
                    <a:lnTo>
                      <a:pt x="2" y="2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4" name="Freeform 2360"/>
              <p:cNvSpPr>
                <a:spLocks/>
              </p:cNvSpPr>
              <p:nvPr/>
            </p:nvSpPr>
            <p:spPr bwMode="auto">
              <a:xfrm>
                <a:off x="2445" y="1254"/>
                <a:ext cx="159" cy="82"/>
              </a:xfrm>
              <a:custGeom>
                <a:avLst/>
                <a:gdLst>
                  <a:gd name="T0" fmla="*/ 0 w 479"/>
                  <a:gd name="T1" fmla="*/ 0 h 245"/>
                  <a:gd name="T2" fmla="*/ 159 w 479"/>
                  <a:gd name="T3" fmla="*/ 0 h 245"/>
                  <a:gd name="T4" fmla="*/ 159 w 479"/>
                  <a:gd name="T5" fmla="*/ 82 h 245"/>
                  <a:gd name="T6" fmla="*/ 57 w 479"/>
                  <a:gd name="T7" fmla="*/ 82 h 245"/>
                  <a:gd name="T8" fmla="*/ 54 w 479"/>
                  <a:gd name="T9" fmla="*/ 56 h 245"/>
                  <a:gd name="T10" fmla="*/ 45 w 479"/>
                  <a:gd name="T11" fmla="*/ 34 h 245"/>
                  <a:gd name="T12" fmla="*/ 25 w 479"/>
                  <a:gd name="T13" fmla="*/ 15 h 245"/>
                  <a:gd name="T14" fmla="*/ 9 w 479"/>
                  <a:gd name="T15" fmla="*/ 4 h 245"/>
                  <a:gd name="T16" fmla="*/ 0 w 479"/>
                  <a:gd name="T17" fmla="*/ 0 h 2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79"/>
                  <a:gd name="T28" fmla="*/ 0 h 245"/>
                  <a:gd name="T29" fmla="*/ 479 w 479"/>
                  <a:gd name="T30" fmla="*/ 245 h 2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79" h="245">
                    <a:moveTo>
                      <a:pt x="0" y="0"/>
                    </a:moveTo>
                    <a:lnTo>
                      <a:pt x="479" y="0"/>
                    </a:lnTo>
                    <a:lnTo>
                      <a:pt x="479" y="245"/>
                    </a:lnTo>
                    <a:lnTo>
                      <a:pt x="172" y="245"/>
                    </a:lnTo>
                    <a:lnTo>
                      <a:pt x="164" y="166"/>
                    </a:lnTo>
                    <a:lnTo>
                      <a:pt x="136" y="101"/>
                    </a:lnTo>
                    <a:lnTo>
                      <a:pt x="76" y="46"/>
                    </a:lnTo>
                    <a:lnTo>
                      <a:pt x="27" y="1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BD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5" name="Oval 2361"/>
              <p:cNvSpPr>
                <a:spLocks noChangeArrowheads="1"/>
              </p:cNvSpPr>
              <p:nvPr/>
            </p:nvSpPr>
            <p:spPr bwMode="auto">
              <a:xfrm>
                <a:off x="2346" y="1256"/>
                <a:ext cx="156" cy="154"/>
              </a:xfrm>
              <a:prstGeom prst="ellipse">
                <a:avLst/>
              </a:prstGeom>
              <a:solidFill>
                <a:srgbClr val="7ABD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86" name="Oval 2362"/>
              <p:cNvSpPr>
                <a:spLocks noChangeArrowheads="1"/>
              </p:cNvSpPr>
              <p:nvPr/>
            </p:nvSpPr>
            <p:spPr bwMode="auto">
              <a:xfrm>
                <a:off x="2345" y="1254"/>
                <a:ext cx="157" cy="158"/>
              </a:xfrm>
              <a:prstGeom prst="ellipse">
                <a:avLst/>
              </a:prstGeom>
              <a:solidFill>
                <a:srgbClr val="7ABD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87" name="Freeform 2363"/>
              <p:cNvSpPr>
                <a:spLocks/>
              </p:cNvSpPr>
              <p:nvPr/>
            </p:nvSpPr>
            <p:spPr bwMode="auto">
              <a:xfrm>
                <a:off x="2342" y="1252"/>
                <a:ext cx="163" cy="162"/>
              </a:xfrm>
              <a:custGeom>
                <a:avLst/>
                <a:gdLst>
                  <a:gd name="T0" fmla="*/ 1 w 487"/>
                  <a:gd name="T1" fmla="*/ 97 h 488"/>
                  <a:gd name="T2" fmla="*/ 7 w 487"/>
                  <a:gd name="T3" fmla="*/ 115 h 488"/>
                  <a:gd name="T4" fmla="*/ 13 w 487"/>
                  <a:gd name="T5" fmla="*/ 125 h 488"/>
                  <a:gd name="T6" fmla="*/ 20 w 487"/>
                  <a:gd name="T7" fmla="*/ 134 h 488"/>
                  <a:gd name="T8" fmla="*/ 31 w 487"/>
                  <a:gd name="T9" fmla="*/ 144 h 488"/>
                  <a:gd name="T10" fmla="*/ 51 w 487"/>
                  <a:gd name="T11" fmla="*/ 156 h 488"/>
                  <a:gd name="T12" fmla="*/ 61 w 487"/>
                  <a:gd name="T13" fmla="*/ 160 h 488"/>
                  <a:gd name="T14" fmla="*/ 73 w 487"/>
                  <a:gd name="T15" fmla="*/ 162 h 488"/>
                  <a:gd name="T16" fmla="*/ 93 w 487"/>
                  <a:gd name="T17" fmla="*/ 161 h 488"/>
                  <a:gd name="T18" fmla="*/ 105 w 487"/>
                  <a:gd name="T19" fmla="*/ 158 h 488"/>
                  <a:gd name="T20" fmla="*/ 112 w 487"/>
                  <a:gd name="T21" fmla="*/ 156 h 488"/>
                  <a:gd name="T22" fmla="*/ 132 w 487"/>
                  <a:gd name="T23" fmla="*/ 144 h 488"/>
                  <a:gd name="T24" fmla="*/ 143 w 487"/>
                  <a:gd name="T25" fmla="*/ 134 h 488"/>
                  <a:gd name="T26" fmla="*/ 152 w 487"/>
                  <a:gd name="T27" fmla="*/ 122 h 488"/>
                  <a:gd name="T28" fmla="*/ 160 w 487"/>
                  <a:gd name="T29" fmla="*/ 105 h 488"/>
                  <a:gd name="T30" fmla="*/ 162 w 487"/>
                  <a:gd name="T31" fmla="*/ 93 h 488"/>
                  <a:gd name="T32" fmla="*/ 162 w 487"/>
                  <a:gd name="T33" fmla="*/ 65 h 488"/>
                  <a:gd name="T34" fmla="*/ 156 w 487"/>
                  <a:gd name="T35" fmla="*/ 47 h 488"/>
                  <a:gd name="T36" fmla="*/ 150 w 487"/>
                  <a:gd name="T37" fmla="*/ 37 h 488"/>
                  <a:gd name="T38" fmla="*/ 143 w 487"/>
                  <a:gd name="T39" fmla="*/ 28 h 488"/>
                  <a:gd name="T40" fmla="*/ 132 w 487"/>
                  <a:gd name="T41" fmla="*/ 18 h 488"/>
                  <a:gd name="T42" fmla="*/ 112 w 487"/>
                  <a:gd name="T43" fmla="*/ 6 h 488"/>
                  <a:gd name="T44" fmla="*/ 101 w 487"/>
                  <a:gd name="T45" fmla="*/ 2 h 488"/>
                  <a:gd name="T46" fmla="*/ 90 w 487"/>
                  <a:gd name="T47" fmla="*/ 0 h 488"/>
                  <a:gd name="T48" fmla="*/ 69 w 487"/>
                  <a:gd name="T49" fmla="*/ 1 h 488"/>
                  <a:gd name="T50" fmla="*/ 58 w 487"/>
                  <a:gd name="T51" fmla="*/ 4 h 488"/>
                  <a:gd name="T52" fmla="*/ 50 w 487"/>
                  <a:gd name="T53" fmla="*/ 6 h 488"/>
                  <a:gd name="T54" fmla="*/ 31 w 487"/>
                  <a:gd name="T55" fmla="*/ 18 h 488"/>
                  <a:gd name="T56" fmla="*/ 19 w 487"/>
                  <a:gd name="T57" fmla="*/ 28 h 488"/>
                  <a:gd name="T58" fmla="*/ 11 w 487"/>
                  <a:gd name="T59" fmla="*/ 40 h 488"/>
                  <a:gd name="T60" fmla="*/ 3 w 487"/>
                  <a:gd name="T61" fmla="*/ 57 h 488"/>
                  <a:gd name="T62" fmla="*/ 1 w 487"/>
                  <a:gd name="T63" fmla="*/ 69 h 488"/>
                  <a:gd name="T64" fmla="*/ 5 w 487"/>
                  <a:gd name="T65" fmla="*/ 85 h 488"/>
                  <a:gd name="T66" fmla="*/ 7 w 487"/>
                  <a:gd name="T67" fmla="*/ 62 h 488"/>
                  <a:gd name="T68" fmla="*/ 15 w 487"/>
                  <a:gd name="T69" fmla="*/ 43 h 488"/>
                  <a:gd name="T70" fmla="*/ 24 w 487"/>
                  <a:gd name="T71" fmla="*/ 32 h 488"/>
                  <a:gd name="T72" fmla="*/ 49 w 487"/>
                  <a:gd name="T73" fmla="*/ 12 h 488"/>
                  <a:gd name="T74" fmla="*/ 60 w 487"/>
                  <a:gd name="T75" fmla="*/ 9 h 488"/>
                  <a:gd name="T76" fmla="*/ 77 w 487"/>
                  <a:gd name="T77" fmla="*/ 5 h 488"/>
                  <a:gd name="T78" fmla="*/ 100 w 487"/>
                  <a:gd name="T79" fmla="*/ 7 h 488"/>
                  <a:gd name="T80" fmla="*/ 110 w 487"/>
                  <a:gd name="T81" fmla="*/ 11 h 488"/>
                  <a:gd name="T82" fmla="*/ 131 w 487"/>
                  <a:gd name="T83" fmla="*/ 24 h 488"/>
                  <a:gd name="T84" fmla="*/ 146 w 487"/>
                  <a:gd name="T85" fmla="*/ 40 h 488"/>
                  <a:gd name="T86" fmla="*/ 154 w 487"/>
                  <a:gd name="T87" fmla="*/ 59 h 488"/>
                  <a:gd name="T88" fmla="*/ 158 w 487"/>
                  <a:gd name="T89" fmla="*/ 77 h 488"/>
                  <a:gd name="T90" fmla="*/ 155 w 487"/>
                  <a:gd name="T91" fmla="*/ 100 h 488"/>
                  <a:gd name="T92" fmla="*/ 147 w 487"/>
                  <a:gd name="T93" fmla="*/ 119 h 488"/>
                  <a:gd name="T94" fmla="*/ 139 w 487"/>
                  <a:gd name="T95" fmla="*/ 131 h 488"/>
                  <a:gd name="T96" fmla="*/ 113 w 487"/>
                  <a:gd name="T97" fmla="*/ 150 h 488"/>
                  <a:gd name="T98" fmla="*/ 103 w 487"/>
                  <a:gd name="T99" fmla="*/ 153 h 488"/>
                  <a:gd name="T100" fmla="*/ 85 w 487"/>
                  <a:gd name="T101" fmla="*/ 157 h 488"/>
                  <a:gd name="T102" fmla="*/ 63 w 487"/>
                  <a:gd name="T103" fmla="*/ 155 h 488"/>
                  <a:gd name="T104" fmla="*/ 53 w 487"/>
                  <a:gd name="T105" fmla="*/ 151 h 488"/>
                  <a:gd name="T106" fmla="*/ 31 w 487"/>
                  <a:gd name="T107" fmla="*/ 138 h 488"/>
                  <a:gd name="T108" fmla="*/ 17 w 487"/>
                  <a:gd name="T109" fmla="*/ 122 h 488"/>
                  <a:gd name="T110" fmla="*/ 8 w 487"/>
                  <a:gd name="T111" fmla="*/ 103 h 488"/>
                  <a:gd name="T112" fmla="*/ 5 w 487"/>
                  <a:gd name="T113" fmla="*/ 85 h 48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487"/>
                  <a:gd name="T172" fmla="*/ 0 h 488"/>
                  <a:gd name="T173" fmla="*/ 487 w 487"/>
                  <a:gd name="T174" fmla="*/ 488 h 48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487" h="488">
                    <a:moveTo>
                      <a:pt x="0" y="256"/>
                    </a:moveTo>
                    <a:lnTo>
                      <a:pt x="0" y="257"/>
                    </a:lnTo>
                    <a:lnTo>
                      <a:pt x="2" y="281"/>
                    </a:lnTo>
                    <a:lnTo>
                      <a:pt x="4" y="291"/>
                    </a:lnTo>
                    <a:lnTo>
                      <a:pt x="6" y="303"/>
                    </a:lnTo>
                    <a:lnTo>
                      <a:pt x="9" y="314"/>
                    </a:lnTo>
                    <a:lnTo>
                      <a:pt x="9" y="315"/>
                    </a:lnTo>
                    <a:lnTo>
                      <a:pt x="21" y="346"/>
                    </a:lnTo>
                    <a:lnTo>
                      <a:pt x="22" y="348"/>
                    </a:lnTo>
                    <a:lnTo>
                      <a:pt x="28" y="357"/>
                    </a:lnTo>
                    <a:lnTo>
                      <a:pt x="33" y="367"/>
                    </a:lnTo>
                    <a:lnTo>
                      <a:pt x="38" y="376"/>
                    </a:lnTo>
                    <a:lnTo>
                      <a:pt x="45" y="386"/>
                    </a:lnTo>
                    <a:lnTo>
                      <a:pt x="45" y="387"/>
                    </a:lnTo>
                    <a:lnTo>
                      <a:pt x="58" y="403"/>
                    </a:lnTo>
                    <a:lnTo>
                      <a:pt x="60" y="404"/>
                    </a:lnTo>
                    <a:lnTo>
                      <a:pt x="84" y="428"/>
                    </a:lnTo>
                    <a:lnTo>
                      <a:pt x="84" y="429"/>
                    </a:lnTo>
                    <a:lnTo>
                      <a:pt x="92" y="435"/>
                    </a:lnTo>
                    <a:lnTo>
                      <a:pt x="93" y="435"/>
                    </a:lnTo>
                    <a:lnTo>
                      <a:pt x="111" y="449"/>
                    </a:lnTo>
                    <a:lnTo>
                      <a:pt x="139" y="464"/>
                    </a:lnTo>
                    <a:lnTo>
                      <a:pt x="150" y="470"/>
                    </a:lnTo>
                    <a:lnTo>
                      <a:pt x="151" y="471"/>
                    </a:lnTo>
                    <a:lnTo>
                      <a:pt x="162" y="475"/>
                    </a:lnTo>
                    <a:lnTo>
                      <a:pt x="163" y="475"/>
                    </a:lnTo>
                    <a:lnTo>
                      <a:pt x="173" y="477"/>
                    </a:lnTo>
                    <a:lnTo>
                      <a:pt x="183" y="481"/>
                    </a:lnTo>
                    <a:lnTo>
                      <a:pt x="185" y="481"/>
                    </a:lnTo>
                    <a:lnTo>
                      <a:pt x="195" y="484"/>
                    </a:lnTo>
                    <a:lnTo>
                      <a:pt x="207" y="485"/>
                    </a:lnTo>
                    <a:lnTo>
                      <a:pt x="218" y="487"/>
                    </a:lnTo>
                    <a:lnTo>
                      <a:pt x="230" y="488"/>
                    </a:lnTo>
                    <a:lnTo>
                      <a:pt x="257" y="488"/>
                    </a:lnTo>
                    <a:lnTo>
                      <a:pt x="268" y="487"/>
                    </a:lnTo>
                    <a:lnTo>
                      <a:pt x="279" y="485"/>
                    </a:lnTo>
                    <a:lnTo>
                      <a:pt x="291" y="484"/>
                    </a:lnTo>
                    <a:lnTo>
                      <a:pt x="302" y="481"/>
                    </a:lnTo>
                    <a:lnTo>
                      <a:pt x="303" y="481"/>
                    </a:lnTo>
                    <a:lnTo>
                      <a:pt x="314" y="477"/>
                    </a:lnTo>
                    <a:lnTo>
                      <a:pt x="323" y="475"/>
                    </a:lnTo>
                    <a:lnTo>
                      <a:pt x="324" y="475"/>
                    </a:lnTo>
                    <a:lnTo>
                      <a:pt x="335" y="471"/>
                    </a:lnTo>
                    <a:lnTo>
                      <a:pt x="336" y="470"/>
                    </a:lnTo>
                    <a:lnTo>
                      <a:pt x="347" y="464"/>
                    </a:lnTo>
                    <a:lnTo>
                      <a:pt x="375" y="449"/>
                    </a:lnTo>
                    <a:lnTo>
                      <a:pt x="394" y="435"/>
                    </a:lnTo>
                    <a:lnTo>
                      <a:pt x="395" y="435"/>
                    </a:lnTo>
                    <a:lnTo>
                      <a:pt x="403" y="429"/>
                    </a:lnTo>
                    <a:lnTo>
                      <a:pt x="403" y="428"/>
                    </a:lnTo>
                    <a:lnTo>
                      <a:pt x="427" y="404"/>
                    </a:lnTo>
                    <a:lnTo>
                      <a:pt x="428" y="403"/>
                    </a:lnTo>
                    <a:lnTo>
                      <a:pt x="442" y="387"/>
                    </a:lnTo>
                    <a:lnTo>
                      <a:pt x="442" y="386"/>
                    </a:lnTo>
                    <a:lnTo>
                      <a:pt x="448" y="376"/>
                    </a:lnTo>
                    <a:lnTo>
                      <a:pt x="453" y="367"/>
                    </a:lnTo>
                    <a:lnTo>
                      <a:pt x="459" y="357"/>
                    </a:lnTo>
                    <a:lnTo>
                      <a:pt x="464" y="348"/>
                    </a:lnTo>
                    <a:lnTo>
                      <a:pt x="465" y="346"/>
                    </a:lnTo>
                    <a:lnTo>
                      <a:pt x="477" y="315"/>
                    </a:lnTo>
                    <a:lnTo>
                      <a:pt x="477" y="314"/>
                    </a:lnTo>
                    <a:lnTo>
                      <a:pt x="480" y="303"/>
                    </a:lnTo>
                    <a:lnTo>
                      <a:pt x="483" y="291"/>
                    </a:lnTo>
                    <a:lnTo>
                      <a:pt x="484" y="281"/>
                    </a:lnTo>
                    <a:lnTo>
                      <a:pt x="487" y="257"/>
                    </a:lnTo>
                    <a:lnTo>
                      <a:pt x="487" y="231"/>
                    </a:lnTo>
                    <a:lnTo>
                      <a:pt x="484" y="207"/>
                    </a:lnTo>
                    <a:lnTo>
                      <a:pt x="483" y="197"/>
                    </a:lnTo>
                    <a:lnTo>
                      <a:pt x="480" y="185"/>
                    </a:lnTo>
                    <a:lnTo>
                      <a:pt x="477" y="175"/>
                    </a:lnTo>
                    <a:lnTo>
                      <a:pt x="477" y="173"/>
                    </a:lnTo>
                    <a:lnTo>
                      <a:pt x="465" y="142"/>
                    </a:lnTo>
                    <a:lnTo>
                      <a:pt x="464" y="140"/>
                    </a:lnTo>
                    <a:lnTo>
                      <a:pt x="459" y="131"/>
                    </a:lnTo>
                    <a:lnTo>
                      <a:pt x="453" y="121"/>
                    </a:lnTo>
                    <a:lnTo>
                      <a:pt x="448" y="112"/>
                    </a:lnTo>
                    <a:lnTo>
                      <a:pt x="442" y="102"/>
                    </a:lnTo>
                    <a:lnTo>
                      <a:pt x="442" y="101"/>
                    </a:lnTo>
                    <a:lnTo>
                      <a:pt x="428" y="85"/>
                    </a:lnTo>
                    <a:lnTo>
                      <a:pt x="427" y="84"/>
                    </a:lnTo>
                    <a:lnTo>
                      <a:pt x="403" y="60"/>
                    </a:lnTo>
                    <a:lnTo>
                      <a:pt x="403" y="59"/>
                    </a:lnTo>
                    <a:lnTo>
                      <a:pt x="395" y="53"/>
                    </a:lnTo>
                    <a:lnTo>
                      <a:pt x="394" y="53"/>
                    </a:lnTo>
                    <a:lnTo>
                      <a:pt x="375" y="40"/>
                    </a:lnTo>
                    <a:lnTo>
                      <a:pt x="347" y="24"/>
                    </a:lnTo>
                    <a:lnTo>
                      <a:pt x="336" y="19"/>
                    </a:lnTo>
                    <a:lnTo>
                      <a:pt x="335" y="17"/>
                    </a:lnTo>
                    <a:lnTo>
                      <a:pt x="324" y="13"/>
                    </a:lnTo>
                    <a:lnTo>
                      <a:pt x="323" y="13"/>
                    </a:lnTo>
                    <a:lnTo>
                      <a:pt x="314" y="11"/>
                    </a:lnTo>
                    <a:lnTo>
                      <a:pt x="303" y="7"/>
                    </a:lnTo>
                    <a:lnTo>
                      <a:pt x="302" y="7"/>
                    </a:lnTo>
                    <a:lnTo>
                      <a:pt x="291" y="4"/>
                    </a:lnTo>
                    <a:lnTo>
                      <a:pt x="279" y="3"/>
                    </a:lnTo>
                    <a:lnTo>
                      <a:pt x="268" y="1"/>
                    </a:lnTo>
                    <a:lnTo>
                      <a:pt x="257" y="0"/>
                    </a:lnTo>
                    <a:lnTo>
                      <a:pt x="230" y="0"/>
                    </a:lnTo>
                    <a:lnTo>
                      <a:pt x="218" y="1"/>
                    </a:lnTo>
                    <a:lnTo>
                      <a:pt x="207" y="3"/>
                    </a:lnTo>
                    <a:lnTo>
                      <a:pt x="195" y="4"/>
                    </a:lnTo>
                    <a:lnTo>
                      <a:pt x="185" y="7"/>
                    </a:lnTo>
                    <a:lnTo>
                      <a:pt x="183" y="7"/>
                    </a:lnTo>
                    <a:lnTo>
                      <a:pt x="173" y="11"/>
                    </a:lnTo>
                    <a:lnTo>
                      <a:pt x="163" y="13"/>
                    </a:lnTo>
                    <a:lnTo>
                      <a:pt x="162" y="13"/>
                    </a:lnTo>
                    <a:lnTo>
                      <a:pt x="151" y="17"/>
                    </a:lnTo>
                    <a:lnTo>
                      <a:pt x="150" y="19"/>
                    </a:lnTo>
                    <a:lnTo>
                      <a:pt x="139" y="24"/>
                    </a:lnTo>
                    <a:lnTo>
                      <a:pt x="111" y="40"/>
                    </a:lnTo>
                    <a:lnTo>
                      <a:pt x="93" y="53"/>
                    </a:lnTo>
                    <a:lnTo>
                      <a:pt x="92" y="53"/>
                    </a:lnTo>
                    <a:lnTo>
                      <a:pt x="84" y="59"/>
                    </a:lnTo>
                    <a:lnTo>
                      <a:pt x="84" y="60"/>
                    </a:lnTo>
                    <a:lnTo>
                      <a:pt x="60" y="84"/>
                    </a:lnTo>
                    <a:lnTo>
                      <a:pt x="58" y="85"/>
                    </a:lnTo>
                    <a:lnTo>
                      <a:pt x="45" y="101"/>
                    </a:lnTo>
                    <a:lnTo>
                      <a:pt x="45" y="102"/>
                    </a:lnTo>
                    <a:lnTo>
                      <a:pt x="38" y="112"/>
                    </a:lnTo>
                    <a:lnTo>
                      <a:pt x="33" y="121"/>
                    </a:lnTo>
                    <a:lnTo>
                      <a:pt x="28" y="131"/>
                    </a:lnTo>
                    <a:lnTo>
                      <a:pt x="22" y="140"/>
                    </a:lnTo>
                    <a:lnTo>
                      <a:pt x="21" y="142"/>
                    </a:lnTo>
                    <a:lnTo>
                      <a:pt x="9" y="173"/>
                    </a:lnTo>
                    <a:lnTo>
                      <a:pt x="9" y="175"/>
                    </a:lnTo>
                    <a:lnTo>
                      <a:pt x="6" y="185"/>
                    </a:lnTo>
                    <a:lnTo>
                      <a:pt x="4" y="197"/>
                    </a:lnTo>
                    <a:lnTo>
                      <a:pt x="2" y="207"/>
                    </a:lnTo>
                    <a:lnTo>
                      <a:pt x="0" y="231"/>
                    </a:lnTo>
                    <a:lnTo>
                      <a:pt x="0" y="232"/>
                    </a:lnTo>
                    <a:lnTo>
                      <a:pt x="0" y="256"/>
                    </a:lnTo>
                    <a:lnTo>
                      <a:pt x="16" y="256"/>
                    </a:lnTo>
                    <a:lnTo>
                      <a:pt x="16" y="232"/>
                    </a:lnTo>
                    <a:lnTo>
                      <a:pt x="18" y="210"/>
                    </a:lnTo>
                    <a:lnTo>
                      <a:pt x="20" y="199"/>
                    </a:lnTo>
                    <a:lnTo>
                      <a:pt x="22" y="188"/>
                    </a:lnTo>
                    <a:lnTo>
                      <a:pt x="25" y="179"/>
                    </a:lnTo>
                    <a:lnTo>
                      <a:pt x="36" y="148"/>
                    </a:lnTo>
                    <a:lnTo>
                      <a:pt x="41" y="139"/>
                    </a:lnTo>
                    <a:lnTo>
                      <a:pt x="46" y="129"/>
                    </a:lnTo>
                    <a:lnTo>
                      <a:pt x="52" y="119"/>
                    </a:lnTo>
                    <a:lnTo>
                      <a:pt x="65" y="104"/>
                    </a:lnTo>
                    <a:lnTo>
                      <a:pt x="65" y="102"/>
                    </a:lnTo>
                    <a:lnTo>
                      <a:pt x="72" y="95"/>
                    </a:lnTo>
                    <a:lnTo>
                      <a:pt x="94" y="71"/>
                    </a:lnTo>
                    <a:lnTo>
                      <a:pt x="102" y="66"/>
                    </a:lnTo>
                    <a:lnTo>
                      <a:pt x="119" y="53"/>
                    </a:lnTo>
                    <a:lnTo>
                      <a:pt x="147" y="37"/>
                    </a:lnTo>
                    <a:lnTo>
                      <a:pt x="157" y="33"/>
                    </a:lnTo>
                    <a:lnTo>
                      <a:pt x="167" y="29"/>
                    </a:lnTo>
                    <a:lnTo>
                      <a:pt x="177" y="26"/>
                    </a:lnTo>
                    <a:lnTo>
                      <a:pt x="178" y="26"/>
                    </a:lnTo>
                    <a:lnTo>
                      <a:pt x="189" y="22"/>
                    </a:lnTo>
                    <a:lnTo>
                      <a:pt x="198" y="20"/>
                    </a:lnTo>
                    <a:lnTo>
                      <a:pt x="210" y="19"/>
                    </a:lnTo>
                    <a:lnTo>
                      <a:pt x="231" y="16"/>
                    </a:lnTo>
                    <a:lnTo>
                      <a:pt x="255" y="16"/>
                    </a:lnTo>
                    <a:lnTo>
                      <a:pt x="276" y="19"/>
                    </a:lnTo>
                    <a:lnTo>
                      <a:pt x="288" y="20"/>
                    </a:lnTo>
                    <a:lnTo>
                      <a:pt x="298" y="22"/>
                    </a:lnTo>
                    <a:lnTo>
                      <a:pt x="308" y="26"/>
                    </a:lnTo>
                    <a:lnTo>
                      <a:pt x="310" y="26"/>
                    </a:lnTo>
                    <a:lnTo>
                      <a:pt x="319" y="29"/>
                    </a:lnTo>
                    <a:lnTo>
                      <a:pt x="330" y="33"/>
                    </a:lnTo>
                    <a:lnTo>
                      <a:pt x="339" y="37"/>
                    </a:lnTo>
                    <a:lnTo>
                      <a:pt x="367" y="53"/>
                    </a:lnTo>
                    <a:lnTo>
                      <a:pt x="384" y="66"/>
                    </a:lnTo>
                    <a:lnTo>
                      <a:pt x="392" y="71"/>
                    </a:lnTo>
                    <a:lnTo>
                      <a:pt x="415" y="95"/>
                    </a:lnTo>
                    <a:lnTo>
                      <a:pt x="422" y="102"/>
                    </a:lnTo>
                    <a:lnTo>
                      <a:pt x="422" y="104"/>
                    </a:lnTo>
                    <a:lnTo>
                      <a:pt x="435" y="119"/>
                    </a:lnTo>
                    <a:lnTo>
                      <a:pt x="440" y="129"/>
                    </a:lnTo>
                    <a:lnTo>
                      <a:pt x="445" y="139"/>
                    </a:lnTo>
                    <a:lnTo>
                      <a:pt x="451" y="148"/>
                    </a:lnTo>
                    <a:lnTo>
                      <a:pt x="461" y="179"/>
                    </a:lnTo>
                    <a:lnTo>
                      <a:pt x="464" y="188"/>
                    </a:lnTo>
                    <a:lnTo>
                      <a:pt x="467" y="199"/>
                    </a:lnTo>
                    <a:lnTo>
                      <a:pt x="468" y="210"/>
                    </a:lnTo>
                    <a:lnTo>
                      <a:pt x="471" y="232"/>
                    </a:lnTo>
                    <a:lnTo>
                      <a:pt x="471" y="256"/>
                    </a:lnTo>
                    <a:lnTo>
                      <a:pt x="468" y="278"/>
                    </a:lnTo>
                    <a:lnTo>
                      <a:pt x="467" y="289"/>
                    </a:lnTo>
                    <a:lnTo>
                      <a:pt x="464" y="300"/>
                    </a:lnTo>
                    <a:lnTo>
                      <a:pt x="461" y="310"/>
                    </a:lnTo>
                    <a:lnTo>
                      <a:pt x="451" y="340"/>
                    </a:lnTo>
                    <a:lnTo>
                      <a:pt x="445" y="349"/>
                    </a:lnTo>
                    <a:lnTo>
                      <a:pt x="440" y="359"/>
                    </a:lnTo>
                    <a:lnTo>
                      <a:pt x="435" y="369"/>
                    </a:lnTo>
                    <a:lnTo>
                      <a:pt x="422" y="384"/>
                    </a:lnTo>
                    <a:lnTo>
                      <a:pt x="422" y="386"/>
                    </a:lnTo>
                    <a:lnTo>
                      <a:pt x="415" y="394"/>
                    </a:lnTo>
                    <a:lnTo>
                      <a:pt x="392" y="417"/>
                    </a:lnTo>
                    <a:lnTo>
                      <a:pt x="384" y="422"/>
                    </a:lnTo>
                    <a:lnTo>
                      <a:pt x="367" y="435"/>
                    </a:lnTo>
                    <a:lnTo>
                      <a:pt x="339" y="451"/>
                    </a:lnTo>
                    <a:lnTo>
                      <a:pt x="330" y="455"/>
                    </a:lnTo>
                    <a:lnTo>
                      <a:pt x="319" y="459"/>
                    </a:lnTo>
                    <a:lnTo>
                      <a:pt x="310" y="462"/>
                    </a:lnTo>
                    <a:lnTo>
                      <a:pt x="308" y="462"/>
                    </a:lnTo>
                    <a:lnTo>
                      <a:pt x="298" y="466"/>
                    </a:lnTo>
                    <a:lnTo>
                      <a:pt x="288" y="468"/>
                    </a:lnTo>
                    <a:lnTo>
                      <a:pt x="276" y="470"/>
                    </a:lnTo>
                    <a:lnTo>
                      <a:pt x="255" y="472"/>
                    </a:lnTo>
                    <a:lnTo>
                      <a:pt x="231" y="472"/>
                    </a:lnTo>
                    <a:lnTo>
                      <a:pt x="210" y="470"/>
                    </a:lnTo>
                    <a:lnTo>
                      <a:pt x="198" y="468"/>
                    </a:lnTo>
                    <a:lnTo>
                      <a:pt x="189" y="466"/>
                    </a:lnTo>
                    <a:lnTo>
                      <a:pt x="178" y="462"/>
                    </a:lnTo>
                    <a:lnTo>
                      <a:pt x="177" y="462"/>
                    </a:lnTo>
                    <a:lnTo>
                      <a:pt x="167" y="459"/>
                    </a:lnTo>
                    <a:lnTo>
                      <a:pt x="157" y="455"/>
                    </a:lnTo>
                    <a:lnTo>
                      <a:pt x="147" y="451"/>
                    </a:lnTo>
                    <a:lnTo>
                      <a:pt x="119" y="435"/>
                    </a:lnTo>
                    <a:lnTo>
                      <a:pt x="102" y="422"/>
                    </a:lnTo>
                    <a:lnTo>
                      <a:pt x="94" y="417"/>
                    </a:lnTo>
                    <a:lnTo>
                      <a:pt x="72" y="394"/>
                    </a:lnTo>
                    <a:lnTo>
                      <a:pt x="65" y="386"/>
                    </a:lnTo>
                    <a:lnTo>
                      <a:pt x="65" y="384"/>
                    </a:lnTo>
                    <a:lnTo>
                      <a:pt x="52" y="369"/>
                    </a:lnTo>
                    <a:lnTo>
                      <a:pt x="46" y="359"/>
                    </a:lnTo>
                    <a:lnTo>
                      <a:pt x="41" y="349"/>
                    </a:lnTo>
                    <a:lnTo>
                      <a:pt x="36" y="340"/>
                    </a:lnTo>
                    <a:lnTo>
                      <a:pt x="25" y="310"/>
                    </a:lnTo>
                    <a:lnTo>
                      <a:pt x="22" y="300"/>
                    </a:lnTo>
                    <a:lnTo>
                      <a:pt x="20" y="289"/>
                    </a:lnTo>
                    <a:lnTo>
                      <a:pt x="18" y="278"/>
                    </a:lnTo>
                    <a:lnTo>
                      <a:pt x="16" y="256"/>
                    </a:lnTo>
                    <a:lnTo>
                      <a:pt x="0" y="25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8" name="Freeform 2364"/>
              <p:cNvSpPr>
                <a:spLocks/>
              </p:cNvSpPr>
              <p:nvPr/>
            </p:nvSpPr>
            <p:spPr bwMode="auto">
              <a:xfrm>
                <a:off x="2423" y="1252"/>
                <a:ext cx="184" cy="86"/>
              </a:xfrm>
              <a:custGeom>
                <a:avLst/>
                <a:gdLst>
                  <a:gd name="T0" fmla="*/ 0 w 554"/>
                  <a:gd name="T1" fmla="*/ 5 h 260"/>
                  <a:gd name="T2" fmla="*/ 179 w 554"/>
                  <a:gd name="T3" fmla="*/ 5 h 260"/>
                  <a:gd name="T4" fmla="*/ 179 w 554"/>
                  <a:gd name="T5" fmla="*/ 81 h 260"/>
                  <a:gd name="T6" fmla="*/ 79 w 554"/>
                  <a:gd name="T7" fmla="*/ 81 h 260"/>
                  <a:gd name="T8" fmla="*/ 79 w 554"/>
                  <a:gd name="T9" fmla="*/ 86 h 260"/>
                  <a:gd name="T10" fmla="*/ 184 w 554"/>
                  <a:gd name="T11" fmla="*/ 86 h 260"/>
                  <a:gd name="T12" fmla="*/ 184 w 554"/>
                  <a:gd name="T13" fmla="*/ 0 h 260"/>
                  <a:gd name="T14" fmla="*/ 0 w 554"/>
                  <a:gd name="T15" fmla="*/ 0 h 260"/>
                  <a:gd name="T16" fmla="*/ 0 w 554"/>
                  <a:gd name="T17" fmla="*/ 5 h 2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54"/>
                  <a:gd name="T28" fmla="*/ 0 h 260"/>
                  <a:gd name="T29" fmla="*/ 554 w 554"/>
                  <a:gd name="T30" fmla="*/ 260 h 26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54" h="260">
                    <a:moveTo>
                      <a:pt x="0" y="16"/>
                    </a:moveTo>
                    <a:lnTo>
                      <a:pt x="539" y="16"/>
                    </a:lnTo>
                    <a:lnTo>
                      <a:pt x="539" y="244"/>
                    </a:lnTo>
                    <a:lnTo>
                      <a:pt x="238" y="244"/>
                    </a:lnTo>
                    <a:lnTo>
                      <a:pt x="238" y="260"/>
                    </a:lnTo>
                    <a:lnTo>
                      <a:pt x="554" y="260"/>
                    </a:lnTo>
                    <a:lnTo>
                      <a:pt x="554" y="0"/>
                    </a:lnTo>
                    <a:lnTo>
                      <a:pt x="0" y="0"/>
                    </a:ln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89" name="Oval 2365"/>
              <p:cNvSpPr>
                <a:spLocks noChangeArrowheads="1"/>
              </p:cNvSpPr>
              <p:nvPr/>
            </p:nvSpPr>
            <p:spPr bwMode="auto">
              <a:xfrm>
                <a:off x="2400" y="1310"/>
                <a:ext cx="47" cy="47"/>
              </a:xfrm>
              <a:prstGeom prst="ellipse">
                <a:avLst/>
              </a:prstGeom>
              <a:solidFill>
                <a:srgbClr val="96BDE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90" name="Freeform 2366"/>
              <p:cNvSpPr>
                <a:spLocks/>
              </p:cNvSpPr>
              <p:nvPr/>
            </p:nvSpPr>
            <p:spPr bwMode="auto">
              <a:xfrm>
                <a:off x="2398" y="1307"/>
                <a:ext cx="51" cy="52"/>
              </a:xfrm>
              <a:custGeom>
                <a:avLst/>
                <a:gdLst>
                  <a:gd name="T0" fmla="*/ 0 w 154"/>
                  <a:gd name="T1" fmla="*/ 31 h 154"/>
                  <a:gd name="T2" fmla="*/ 4 w 154"/>
                  <a:gd name="T3" fmla="*/ 41 h 154"/>
                  <a:gd name="T4" fmla="*/ 8 w 154"/>
                  <a:gd name="T5" fmla="*/ 45 h 154"/>
                  <a:gd name="T6" fmla="*/ 16 w 154"/>
                  <a:gd name="T7" fmla="*/ 50 h 154"/>
                  <a:gd name="T8" fmla="*/ 26 w 154"/>
                  <a:gd name="T9" fmla="*/ 52 h 154"/>
                  <a:gd name="T10" fmla="*/ 35 w 154"/>
                  <a:gd name="T11" fmla="*/ 50 h 154"/>
                  <a:gd name="T12" fmla="*/ 44 w 154"/>
                  <a:gd name="T13" fmla="*/ 45 h 154"/>
                  <a:gd name="T14" fmla="*/ 47 w 154"/>
                  <a:gd name="T15" fmla="*/ 41 h 154"/>
                  <a:gd name="T16" fmla="*/ 51 w 154"/>
                  <a:gd name="T17" fmla="*/ 31 h 154"/>
                  <a:gd name="T18" fmla="*/ 51 w 154"/>
                  <a:gd name="T19" fmla="*/ 21 h 154"/>
                  <a:gd name="T20" fmla="*/ 47 w 154"/>
                  <a:gd name="T21" fmla="*/ 11 h 154"/>
                  <a:gd name="T22" fmla="*/ 44 w 154"/>
                  <a:gd name="T23" fmla="*/ 7 h 154"/>
                  <a:gd name="T24" fmla="*/ 35 w 154"/>
                  <a:gd name="T25" fmla="*/ 2 h 154"/>
                  <a:gd name="T26" fmla="*/ 26 w 154"/>
                  <a:gd name="T27" fmla="*/ 0 h 154"/>
                  <a:gd name="T28" fmla="*/ 16 w 154"/>
                  <a:gd name="T29" fmla="*/ 2 h 154"/>
                  <a:gd name="T30" fmla="*/ 8 w 154"/>
                  <a:gd name="T31" fmla="*/ 7 h 154"/>
                  <a:gd name="T32" fmla="*/ 4 w 154"/>
                  <a:gd name="T33" fmla="*/ 11 h 154"/>
                  <a:gd name="T34" fmla="*/ 0 w 154"/>
                  <a:gd name="T35" fmla="*/ 21 h 154"/>
                  <a:gd name="T36" fmla="*/ 5 w 154"/>
                  <a:gd name="T37" fmla="*/ 26 h 154"/>
                  <a:gd name="T38" fmla="*/ 7 w 154"/>
                  <a:gd name="T39" fmla="*/ 18 h 154"/>
                  <a:gd name="T40" fmla="*/ 11 w 154"/>
                  <a:gd name="T41" fmla="*/ 11 h 154"/>
                  <a:gd name="T42" fmla="*/ 18 w 154"/>
                  <a:gd name="T43" fmla="*/ 7 h 154"/>
                  <a:gd name="T44" fmla="*/ 26 w 154"/>
                  <a:gd name="T45" fmla="*/ 5 h 154"/>
                  <a:gd name="T46" fmla="*/ 33 w 154"/>
                  <a:gd name="T47" fmla="*/ 7 h 154"/>
                  <a:gd name="T48" fmla="*/ 40 w 154"/>
                  <a:gd name="T49" fmla="*/ 11 h 154"/>
                  <a:gd name="T50" fmla="*/ 44 w 154"/>
                  <a:gd name="T51" fmla="*/ 18 h 154"/>
                  <a:gd name="T52" fmla="*/ 46 w 154"/>
                  <a:gd name="T53" fmla="*/ 26 h 154"/>
                  <a:gd name="T54" fmla="*/ 44 w 154"/>
                  <a:gd name="T55" fmla="*/ 34 h 154"/>
                  <a:gd name="T56" fmla="*/ 40 w 154"/>
                  <a:gd name="T57" fmla="*/ 41 h 154"/>
                  <a:gd name="T58" fmla="*/ 33 w 154"/>
                  <a:gd name="T59" fmla="*/ 46 h 154"/>
                  <a:gd name="T60" fmla="*/ 26 w 154"/>
                  <a:gd name="T61" fmla="*/ 47 h 154"/>
                  <a:gd name="T62" fmla="*/ 18 w 154"/>
                  <a:gd name="T63" fmla="*/ 46 h 154"/>
                  <a:gd name="T64" fmla="*/ 11 w 154"/>
                  <a:gd name="T65" fmla="*/ 41 h 154"/>
                  <a:gd name="T66" fmla="*/ 7 w 154"/>
                  <a:gd name="T67" fmla="*/ 34 h 154"/>
                  <a:gd name="T68" fmla="*/ 5 w 154"/>
                  <a:gd name="T69" fmla="*/ 26 h 15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154"/>
                  <a:gd name="T106" fmla="*/ 0 h 154"/>
                  <a:gd name="T107" fmla="*/ 154 w 154"/>
                  <a:gd name="T108" fmla="*/ 154 h 154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154" h="154">
                    <a:moveTo>
                      <a:pt x="0" y="77"/>
                    </a:moveTo>
                    <a:lnTo>
                      <a:pt x="1" y="93"/>
                    </a:lnTo>
                    <a:lnTo>
                      <a:pt x="5" y="107"/>
                    </a:lnTo>
                    <a:lnTo>
                      <a:pt x="13" y="120"/>
                    </a:lnTo>
                    <a:lnTo>
                      <a:pt x="21" y="131"/>
                    </a:lnTo>
                    <a:lnTo>
                      <a:pt x="23" y="132"/>
                    </a:lnTo>
                    <a:lnTo>
                      <a:pt x="35" y="141"/>
                    </a:lnTo>
                    <a:lnTo>
                      <a:pt x="48" y="149"/>
                    </a:lnTo>
                    <a:lnTo>
                      <a:pt x="61" y="153"/>
                    </a:lnTo>
                    <a:lnTo>
                      <a:pt x="77" y="154"/>
                    </a:lnTo>
                    <a:lnTo>
                      <a:pt x="93" y="153"/>
                    </a:lnTo>
                    <a:lnTo>
                      <a:pt x="106" y="149"/>
                    </a:lnTo>
                    <a:lnTo>
                      <a:pt x="120" y="141"/>
                    </a:lnTo>
                    <a:lnTo>
                      <a:pt x="132" y="132"/>
                    </a:lnTo>
                    <a:lnTo>
                      <a:pt x="133" y="131"/>
                    </a:lnTo>
                    <a:lnTo>
                      <a:pt x="141" y="120"/>
                    </a:lnTo>
                    <a:lnTo>
                      <a:pt x="149" y="107"/>
                    </a:lnTo>
                    <a:lnTo>
                      <a:pt x="153" y="93"/>
                    </a:lnTo>
                    <a:lnTo>
                      <a:pt x="154" y="77"/>
                    </a:lnTo>
                    <a:lnTo>
                      <a:pt x="153" y="61"/>
                    </a:lnTo>
                    <a:lnTo>
                      <a:pt x="149" y="47"/>
                    </a:lnTo>
                    <a:lnTo>
                      <a:pt x="141" y="34"/>
                    </a:lnTo>
                    <a:lnTo>
                      <a:pt x="133" y="23"/>
                    </a:lnTo>
                    <a:lnTo>
                      <a:pt x="132" y="22"/>
                    </a:lnTo>
                    <a:lnTo>
                      <a:pt x="120" y="13"/>
                    </a:lnTo>
                    <a:lnTo>
                      <a:pt x="106" y="5"/>
                    </a:lnTo>
                    <a:lnTo>
                      <a:pt x="93" y="1"/>
                    </a:lnTo>
                    <a:lnTo>
                      <a:pt x="77" y="0"/>
                    </a:lnTo>
                    <a:lnTo>
                      <a:pt x="61" y="1"/>
                    </a:lnTo>
                    <a:lnTo>
                      <a:pt x="48" y="5"/>
                    </a:lnTo>
                    <a:lnTo>
                      <a:pt x="35" y="13"/>
                    </a:lnTo>
                    <a:lnTo>
                      <a:pt x="23" y="22"/>
                    </a:lnTo>
                    <a:lnTo>
                      <a:pt x="21" y="23"/>
                    </a:lnTo>
                    <a:lnTo>
                      <a:pt x="13" y="34"/>
                    </a:lnTo>
                    <a:lnTo>
                      <a:pt x="5" y="47"/>
                    </a:lnTo>
                    <a:lnTo>
                      <a:pt x="1" y="61"/>
                    </a:lnTo>
                    <a:lnTo>
                      <a:pt x="0" y="77"/>
                    </a:lnTo>
                    <a:lnTo>
                      <a:pt x="16" y="77"/>
                    </a:lnTo>
                    <a:lnTo>
                      <a:pt x="17" y="64"/>
                    </a:lnTo>
                    <a:lnTo>
                      <a:pt x="21" y="52"/>
                    </a:lnTo>
                    <a:lnTo>
                      <a:pt x="27" y="42"/>
                    </a:lnTo>
                    <a:lnTo>
                      <a:pt x="33" y="34"/>
                    </a:lnTo>
                    <a:lnTo>
                      <a:pt x="43" y="26"/>
                    </a:lnTo>
                    <a:lnTo>
                      <a:pt x="53" y="21"/>
                    </a:lnTo>
                    <a:lnTo>
                      <a:pt x="64" y="17"/>
                    </a:lnTo>
                    <a:lnTo>
                      <a:pt x="77" y="15"/>
                    </a:lnTo>
                    <a:lnTo>
                      <a:pt x="91" y="17"/>
                    </a:lnTo>
                    <a:lnTo>
                      <a:pt x="101" y="21"/>
                    </a:lnTo>
                    <a:lnTo>
                      <a:pt x="112" y="26"/>
                    </a:lnTo>
                    <a:lnTo>
                      <a:pt x="121" y="34"/>
                    </a:lnTo>
                    <a:lnTo>
                      <a:pt x="128" y="42"/>
                    </a:lnTo>
                    <a:lnTo>
                      <a:pt x="133" y="52"/>
                    </a:lnTo>
                    <a:lnTo>
                      <a:pt x="137" y="64"/>
                    </a:lnTo>
                    <a:lnTo>
                      <a:pt x="138" y="77"/>
                    </a:lnTo>
                    <a:lnTo>
                      <a:pt x="137" y="90"/>
                    </a:lnTo>
                    <a:lnTo>
                      <a:pt x="133" y="102"/>
                    </a:lnTo>
                    <a:lnTo>
                      <a:pt x="128" y="112"/>
                    </a:lnTo>
                    <a:lnTo>
                      <a:pt x="121" y="120"/>
                    </a:lnTo>
                    <a:lnTo>
                      <a:pt x="112" y="128"/>
                    </a:lnTo>
                    <a:lnTo>
                      <a:pt x="101" y="135"/>
                    </a:lnTo>
                    <a:lnTo>
                      <a:pt x="91" y="137"/>
                    </a:lnTo>
                    <a:lnTo>
                      <a:pt x="77" y="139"/>
                    </a:lnTo>
                    <a:lnTo>
                      <a:pt x="64" y="137"/>
                    </a:lnTo>
                    <a:lnTo>
                      <a:pt x="53" y="135"/>
                    </a:lnTo>
                    <a:lnTo>
                      <a:pt x="43" y="128"/>
                    </a:lnTo>
                    <a:lnTo>
                      <a:pt x="33" y="120"/>
                    </a:lnTo>
                    <a:lnTo>
                      <a:pt x="27" y="112"/>
                    </a:lnTo>
                    <a:lnTo>
                      <a:pt x="21" y="102"/>
                    </a:lnTo>
                    <a:lnTo>
                      <a:pt x="17" y="90"/>
                    </a:lnTo>
                    <a:lnTo>
                      <a:pt x="16" y="77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91" name="Oval 2367"/>
              <p:cNvSpPr>
                <a:spLocks noChangeArrowheads="1"/>
              </p:cNvSpPr>
              <p:nvPr/>
            </p:nvSpPr>
            <p:spPr bwMode="auto">
              <a:xfrm>
                <a:off x="2401" y="1311"/>
                <a:ext cx="45" cy="44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3200"/>
              </a:p>
            </p:txBody>
          </p:sp>
          <p:sp>
            <p:nvSpPr>
              <p:cNvPr id="60792" name="Freeform 2368"/>
              <p:cNvSpPr>
                <a:spLocks/>
              </p:cNvSpPr>
              <p:nvPr/>
            </p:nvSpPr>
            <p:spPr bwMode="auto">
              <a:xfrm>
                <a:off x="2600" y="1288"/>
                <a:ext cx="683" cy="8"/>
              </a:xfrm>
              <a:custGeom>
                <a:avLst/>
                <a:gdLst>
                  <a:gd name="T0" fmla="*/ 5 w 2047"/>
                  <a:gd name="T1" fmla="*/ 0 h 26"/>
                  <a:gd name="T2" fmla="*/ 3 w 2047"/>
                  <a:gd name="T3" fmla="*/ 0 h 26"/>
                  <a:gd name="T4" fmla="*/ 2 w 2047"/>
                  <a:gd name="T5" fmla="*/ 0 h 26"/>
                  <a:gd name="T6" fmla="*/ 1 w 2047"/>
                  <a:gd name="T7" fmla="*/ 2 h 26"/>
                  <a:gd name="T8" fmla="*/ 0 w 2047"/>
                  <a:gd name="T9" fmla="*/ 3 h 26"/>
                  <a:gd name="T10" fmla="*/ 0 w 2047"/>
                  <a:gd name="T11" fmla="*/ 5 h 26"/>
                  <a:gd name="T12" fmla="*/ 1 w 2047"/>
                  <a:gd name="T13" fmla="*/ 6 h 26"/>
                  <a:gd name="T14" fmla="*/ 2 w 2047"/>
                  <a:gd name="T15" fmla="*/ 8 h 26"/>
                  <a:gd name="T16" fmla="*/ 3 w 2047"/>
                  <a:gd name="T17" fmla="*/ 8 h 26"/>
                  <a:gd name="T18" fmla="*/ 680 w 2047"/>
                  <a:gd name="T19" fmla="*/ 8 h 26"/>
                  <a:gd name="T20" fmla="*/ 681 w 2047"/>
                  <a:gd name="T21" fmla="*/ 8 h 26"/>
                  <a:gd name="T22" fmla="*/ 683 w 2047"/>
                  <a:gd name="T23" fmla="*/ 6 h 26"/>
                  <a:gd name="T24" fmla="*/ 683 w 2047"/>
                  <a:gd name="T25" fmla="*/ 5 h 26"/>
                  <a:gd name="T26" fmla="*/ 683 w 2047"/>
                  <a:gd name="T27" fmla="*/ 3 h 26"/>
                  <a:gd name="T28" fmla="*/ 683 w 2047"/>
                  <a:gd name="T29" fmla="*/ 2 h 26"/>
                  <a:gd name="T30" fmla="*/ 681 w 2047"/>
                  <a:gd name="T31" fmla="*/ 0 h 26"/>
                  <a:gd name="T32" fmla="*/ 680 w 2047"/>
                  <a:gd name="T33" fmla="*/ 0 h 26"/>
                  <a:gd name="T34" fmla="*/ 679 w 2047"/>
                  <a:gd name="T35" fmla="*/ 0 h 26"/>
                  <a:gd name="T36" fmla="*/ 5 w 2047"/>
                  <a:gd name="T37" fmla="*/ 0 h 2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047"/>
                  <a:gd name="T58" fmla="*/ 0 h 26"/>
                  <a:gd name="T59" fmla="*/ 2047 w 2047"/>
                  <a:gd name="T60" fmla="*/ 26 h 2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047" h="26">
                    <a:moveTo>
                      <a:pt x="14" y="0"/>
                    </a:moveTo>
                    <a:lnTo>
                      <a:pt x="10" y="0"/>
                    </a:lnTo>
                    <a:lnTo>
                      <a:pt x="7" y="1"/>
                    </a:lnTo>
                    <a:lnTo>
                      <a:pt x="2" y="6"/>
                    </a:lnTo>
                    <a:lnTo>
                      <a:pt x="0" y="9"/>
                    </a:lnTo>
                    <a:lnTo>
                      <a:pt x="0" y="17"/>
                    </a:lnTo>
                    <a:lnTo>
                      <a:pt x="2" y="19"/>
                    </a:lnTo>
                    <a:lnTo>
                      <a:pt x="7" y="25"/>
                    </a:lnTo>
                    <a:lnTo>
                      <a:pt x="10" y="26"/>
                    </a:lnTo>
                    <a:lnTo>
                      <a:pt x="2038" y="26"/>
                    </a:lnTo>
                    <a:lnTo>
                      <a:pt x="2040" y="25"/>
                    </a:lnTo>
                    <a:lnTo>
                      <a:pt x="2046" y="19"/>
                    </a:lnTo>
                    <a:lnTo>
                      <a:pt x="2047" y="17"/>
                    </a:lnTo>
                    <a:lnTo>
                      <a:pt x="2047" y="9"/>
                    </a:lnTo>
                    <a:lnTo>
                      <a:pt x="2046" y="6"/>
                    </a:lnTo>
                    <a:lnTo>
                      <a:pt x="2040" y="1"/>
                    </a:lnTo>
                    <a:lnTo>
                      <a:pt x="2038" y="0"/>
                    </a:lnTo>
                    <a:lnTo>
                      <a:pt x="203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sp>
            <p:nvSpPr>
              <p:cNvPr id="60793" name="Freeform 2369"/>
              <p:cNvSpPr>
                <a:spLocks/>
              </p:cNvSpPr>
              <p:nvPr/>
            </p:nvSpPr>
            <p:spPr bwMode="auto">
              <a:xfrm>
                <a:off x="1007" y="1326"/>
                <a:ext cx="1344" cy="912"/>
              </a:xfrm>
              <a:custGeom>
                <a:avLst/>
                <a:gdLst>
                  <a:gd name="T0" fmla="*/ 0 w 4031"/>
                  <a:gd name="T1" fmla="*/ 907 h 2737"/>
                  <a:gd name="T2" fmla="*/ 0 w 4031"/>
                  <a:gd name="T3" fmla="*/ 909 h 2737"/>
                  <a:gd name="T4" fmla="*/ 0 w 4031"/>
                  <a:gd name="T5" fmla="*/ 910 h 2737"/>
                  <a:gd name="T6" fmla="*/ 2 w 4031"/>
                  <a:gd name="T7" fmla="*/ 911 h 2737"/>
                  <a:gd name="T8" fmla="*/ 3 w 4031"/>
                  <a:gd name="T9" fmla="*/ 912 h 2737"/>
                  <a:gd name="T10" fmla="*/ 6 w 4031"/>
                  <a:gd name="T11" fmla="*/ 912 h 2737"/>
                  <a:gd name="T12" fmla="*/ 7 w 4031"/>
                  <a:gd name="T13" fmla="*/ 911 h 2737"/>
                  <a:gd name="T14" fmla="*/ 8 w 4031"/>
                  <a:gd name="T15" fmla="*/ 910 h 2737"/>
                  <a:gd name="T16" fmla="*/ 9 w 4031"/>
                  <a:gd name="T17" fmla="*/ 909 h 2737"/>
                  <a:gd name="T18" fmla="*/ 9 w 4031"/>
                  <a:gd name="T19" fmla="*/ 9 h 2737"/>
                  <a:gd name="T20" fmla="*/ 1341 w 4031"/>
                  <a:gd name="T21" fmla="*/ 9 h 2737"/>
                  <a:gd name="T22" fmla="*/ 1342 w 4031"/>
                  <a:gd name="T23" fmla="*/ 8 h 2737"/>
                  <a:gd name="T24" fmla="*/ 1344 w 4031"/>
                  <a:gd name="T25" fmla="*/ 7 h 2737"/>
                  <a:gd name="T26" fmla="*/ 1344 w 4031"/>
                  <a:gd name="T27" fmla="*/ 6 h 2737"/>
                  <a:gd name="T28" fmla="*/ 1344 w 4031"/>
                  <a:gd name="T29" fmla="*/ 3 h 2737"/>
                  <a:gd name="T30" fmla="*/ 1344 w 4031"/>
                  <a:gd name="T31" fmla="*/ 2 h 2737"/>
                  <a:gd name="T32" fmla="*/ 1342 w 4031"/>
                  <a:gd name="T33" fmla="*/ 0 h 2737"/>
                  <a:gd name="T34" fmla="*/ 1341 w 4031"/>
                  <a:gd name="T35" fmla="*/ 0 h 2737"/>
                  <a:gd name="T36" fmla="*/ 1340 w 4031"/>
                  <a:gd name="T37" fmla="*/ 0 h 2737"/>
                  <a:gd name="T38" fmla="*/ 4 w 4031"/>
                  <a:gd name="T39" fmla="*/ 0 h 2737"/>
                  <a:gd name="T40" fmla="*/ 3 w 4031"/>
                  <a:gd name="T41" fmla="*/ 0 h 2737"/>
                  <a:gd name="T42" fmla="*/ 2 w 4031"/>
                  <a:gd name="T43" fmla="*/ 0 h 2737"/>
                  <a:gd name="T44" fmla="*/ 0 w 4031"/>
                  <a:gd name="T45" fmla="*/ 2 h 2737"/>
                  <a:gd name="T46" fmla="*/ 0 w 4031"/>
                  <a:gd name="T47" fmla="*/ 3 h 2737"/>
                  <a:gd name="T48" fmla="*/ 0 w 4031"/>
                  <a:gd name="T49" fmla="*/ 4 h 2737"/>
                  <a:gd name="T50" fmla="*/ 0 w 4031"/>
                  <a:gd name="T51" fmla="*/ 907 h 27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4031"/>
                  <a:gd name="T79" fmla="*/ 0 h 2737"/>
                  <a:gd name="T80" fmla="*/ 4031 w 4031"/>
                  <a:gd name="T81" fmla="*/ 2737 h 2737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4031" h="2737">
                    <a:moveTo>
                      <a:pt x="0" y="2723"/>
                    </a:moveTo>
                    <a:lnTo>
                      <a:pt x="0" y="2727"/>
                    </a:lnTo>
                    <a:lnTo>
                      <a:pt x="1" y="2730"/>
                    </a:lnTo>
                    <a:lnTo>
                      <a:pt x="7" y="2735"/>
                    </a:lnTo>
                    <a:lnTo>
                      <a:pt x="9" y="2737"/>
                    </a:lnTo>
                    <a:lnTo>
                      <a:pt x="17" y="2737"/>
                    </a:lnTo>
                    <a:lnTo>
                      <a:pt x="20" y="2735"/>
                    </a:lnTo>
                    <a:lnTo>
                      <a:pt x="25" y="2730"/>
                    </a:lnTo>
                    <a:lnTo>
                      <a:pt x="27" y="2727"/>
                    </a:lnTo>
                    <a:lnTo>
                      <a:pt x="27" y="26"/>
                    </a:lnTo>
                    <a:lnTo>
                      <a:pt x="4022" y="26"/>
                    </a:lnTo>
                    <a:lnTo>
                      <a:pt x="4024" y="25"/>
                    </a:lnTo>
                    <a:lnTo>
                      <a:pt x="4030" y="20"/>
                    </a:lnTo>
                    <a:lnTo>
                      <a:pt x="4031" y="17"/>
                    </a:lnTo>
                    <a:lnTo>
                      <a:pt x="4031" y="9"/>
                    </a:lnTo>
                    <a:lnTo>
                      <a:pt x="4030" y="7"/>
                    </a:lnTo>
                    <a:lnTo>
                      <a:pt x="4024" y="1"/>
                    </a:lnTo>
                    <a:lnTo>
                      <a:pt x="4022" y="0"/>
                    </a:lnTo>
                    <a:lnTo>
                      <a:pt x="4018" y="0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1"/>
                    </a:lnTo>
                    <a:lnTo>
                      <a:pt x="1" y="7"/>
                    </a:lnTo>
                    <a:lnTo>
                      <a:pt x="0" y="9"/>
                    </a:lnTo>
                    <a:lnTo>
                      <a:pt x="0" y="13"/>
                    </a:lnTo>
                    <a:lnTo>
                      <a:pt x="0" y="2723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 sz="1600"/>
              </a:p>
            </p:txBody>
          </p:sp>
          <p:cxnSp>
            <p:nvCxnSpPr>
              <p:cNvPr id="60794" name="AutoShape 2370"/>
              <p:cNvCxnSpPr>
                <a:cxnSpLocks noChangeShapeType="1"/>
              </p:cNvCxnSpPr>
              <p:nvPr/>
            </p:nvCxnSpPr>
            <p:spPr bwMode="auto">
              <a:xfrm flipV="1">
                <a:off x="1719" y="2107"/>
                <a:ext cx="1341" cy="963"/>
              </a:xfrm>
              <a:prstGeom prst="bentConnector3">
                <a:avLst>
                  <a:gd name="adj1" fmla="val -111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sm" len="med"/>
              </a:ln>
            </p:spPr>
          </p:cxnSp>
          <p:cxnSp>
            <p:nvCxnSpPr>
              <p:cNvPr id="60795" name="AutoShape 2371"/>
              <p:cNvCxnSpPr>
                <a:cxnSpLocks noChangeShapeType="1"/>
                <a:stCxn id="60716" idx="3"/>
                <a:endCxn id="60531" idx="1"/>
              </p:cNvCxnSpPr>
              <p:nvPr/>
            </p:nvCxnSpPr>
            <p:spPr bwMode="auto">
              <a:xfrm>
                <a:off x="3708" y="1311"/>
                <a:ext cx="658" cy="0"/>
              </a:xfrm>
              <a:prstGeom prst="straightConnector1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60796" name="AutoShape 2372"/>
              <p:cNvCxnSpPr>
                <a:cxnSpLocks noChangeShapeType="1"/>
                <a:endCxn id="60546" idx="31"/>
              </p:cNvCxnSpPr>
              <p:nvPr/>
            </p:nvCxnSpPr>
            <p:spPr bwMode="auto">
              <a:xfrm flipV="1">
                <a:off x="3456" y="1887"/>
                <a:ext cx="605" cy="258"/>
              </a:xfrm>
              <a:prstGeom prst="bentConnector2">
                <a:avLst/>
              </a:prstGeom>
              <a:noFill/>
              <a:ln w="6350">
                <a:solidFill>
                  <a:schemeClr val="tx1"/>
                </a:solidFill>
                <a:miter lim="800000"/>
                <a:headEnd/>
                <a:tailEnd type="triangle" w="med" len="med"/>
              </a:ln>
            </p:spPr>
          </p:cxnSp>
        </p:grpSp>
        <p:sp>
          <p:nvSpPr>
            <p:cNvPr id="2382" name="Rounded Rectangular Callout 2381"/>
            <p:cNvSpPr/>
            <p:nvPr/>
          </p:nvSpPr>
          <p:spPr>
            <a:xfrm>
              <a:off x="2133" y="637"/>
              <a:ext cx="1305" cy="445"/>
            </a:xfrm>
            <a:prstGeom prst="wedgeRoundRectCallout">
              <a:avLst>
                <a:gd name="adj1" fmla="val 56296"/>
                <a:gd name="adj2" fmla="val 83308"/>
                <a:gd name="adj3" fmla="val 16667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spcAft>
                  <a:spcPct val="30000"/>
                </a:spcAft>
                <a:buClr>
                  <a:schemeClr val="accent1"/>
                </a:buClr>
                <a:buSzPct val="90000"/>
              </a:pPr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Main kiln gas SO</a:t>
              </a:r>
              <a:r>
                <a:rPr lang="en-US" sz="1600" baseline="-25000">
                  <a:solidFill>
                    <a:schemeClr val="tx1"/>
                  </a:solidFill>
                  <a:cs typeface="Arial" charset="0"/>
                </a:rPr>
                <a:t>2</a:t>
              </a:r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 1’000 mg/Nm</a:t>
              </a:r>
              <a:r>
                <a:rPr lang="en-US" sz="1600" baseline="30000">
                  <a:solidFill>
                    <a:schemeClr val="tx1"/>
                  </a:solidFill>
                  <a:cs typeface="Arial" charset="0"/>
                </a:rPr>
                <a:t>3</a:t>
              </a:r>
              <a:endParaRPr lang="en-US" sz="1600">
                <a:solidFill>
                  <a:schemeClr val="tx1"/>
                </a:solidFill>
                <a:cs typeface="Arial" charset="0"/>
              </a:endParaRPr>
            </a:p>
          </p:txBody>
        </p:sp>
        <p:sp>
          <p:nvSpPr>
            <p:cNvPr id="2385" name="Rounded Rectangular Callout 2384"/>
            <p:cNvSpPr/>
            <p:nvPr/>
          </p:nvSpPr>
          <p:spPr>
            <a:xfrm>
              <a:off x="3936" y="2199"/>
              <a:ext cx="1292" cy="454"/>
            </a:xfrm>
            <a:prstGeom prst="wedgeRoundRectCallout">
              <a:avLst>
                <a:gd name="adj1" fmla="val -69700"/>
                <a:gd name="adj2" fmla="val -97365"/>
                <a:gd name="adj3" fmla="val 16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Bypass gas SO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r>
                <a:rPr lang="en-US" sz="1600" dirty="0">
                  <a:solidFill>
                    <a:schemeClr val="tx1"/>
                  </a:solidFill>
                </a:rPr>
                <a:t> 15’000 mg/Nm</a:t>
              </a:r>
              <a:r>
                <a:rPr lang="en-US" sz="1600" baseline="30000" dirty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86" name="Rounded Rectangular Callout 2385"/>
            <p:cNvSpPr/>
            <p:nvPr/>
          </p:nvSpPr>
          <p:spPr>
            <a:xfrm>
              <a:off x="513" y="3552"/>
              <a:ext cx="1296" cy="440"/>
            </a:xfrm>
            <a:prstGeom prst="wedgeRoundRectCallout">
              <a:avLst>
                <a:gd name="adj1" fmla="val -12286"/>
                <a:gd name="adj2" fmla="val -125163"/>
                <a:gd name="adj3" fmla="val 16667"/>
              </a:avLst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ct val="30000"/>
                </a:spcAft>
                <a:buClr>
                  <a:schemeClr val="accent1"/>
                </a:buClr>
                <a:buSzPct val="90000"/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Kiln inlet gas SO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r>
                <a:rPr lang="en-US" sz="1600" dirty="0">
                  <a:solidFill>
                    <a:schemeClr val="tx1"/>
                  </a:solidFill>
                </a:rPr>
                <a:t> 32’000 mg/Nm</a:t>
              </a:r>
              <a:r>
                <a:rPr lang="en-US" sz="1600" baseline="30000" dirty="0">
                  <a:solidFill>
                    <a:schemeClr val="tx1"/>
                  </a:solidFill>
                </a:rPr>
                <a:t>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87" name="Rounded Rectangular Callout 2386"/>
            <p:cNvSpPr/>
            <p:nvPr/>
          </p:nvSpPr>
          <p:spPr>
            <a:xfrm>
              <a:off x="4190" y="1157"/>
              <a:ext cx="1164" cy="445"/>
            </a:xfrm>
            <a:prstGeom prst="wedgeRoundRectCallout">
              <a:avLst>
                <a:gd name="adj1" fmla="val -70166"/>
                <a:gd name="adj2" fmla="val -74273"/>
                <a:gd name="adj3" fmla="val 16667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spcAft>
                  <a:spcPct val="30000"/>
                </a:spcAft>
                <a:buClr>
                  <a:schemeClr val="accent1"/>
                </a:buClr>
                <a:buSzPct val="90000"/>
              </a:pPr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Main stack SO</a:t>
              </a:r>
              <a:r>
                <a:rPr lang="en-US" sz="1600" baseline="-25000">
                  <a:solidFill>
                    <a:schemeClr val="tx1"/>
                  </a:solidFill>
                  <a:cs typeface="Arial" charset="0"/>
                </a:rPr>
                <a:t>2</a:t>
              </a:r>
              <a:r>
                <a:rPr lang="en-US" sz="1600">
                  <a:solidFill>
                    <a:schemeClr val="tx1"/>
                  </a:solidFill>
                  <a:cs typeface="Arial" charset="0"/>
                </a:rPr>
                <a:t>  1’400 mg/Nm</a:t>
              </a:r>
              <a:r>
                <a:rPr lang="en-US" sz="1600" baseline="30000">
                  <a:solidFill>
                    <a:schemeClr val="tx1"/>
                  </a:solidFill>
                  <a:cs typeface="Arial" charset="0"/>
                </a:rPr>
                <a:t>3</a:t>
              </a:r>
              <a:endParaRPr lang="en-US" sz="1600">
                <a:solidFill>
                  <a:schemeClr val="tx1"/>
                </a:solidFill>
                <a:cs typeface="Arial" charset="0"/>
              </a:endParaRPr>
            </a:p>
          </p:txBody>
        </p:sp>
      </p:grpSp>
      <p:sp>
        <p:nvSpPr>
          <p:cNvPr id="60801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Example shows a 5% bypass increasing SO2 emissions by 40% at the main stack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837B61B-2C0D-4A14-B3AC-1A0AD91966BD}" type="slidenum">
              <a:rPr lang="en-US" sz="800"/>
              <a:pPr algn="r"/>
              <a:t>15</a:t>
            </a:fld>
            <a:endParaRPr lang="en-US" sz="800"/>
          </a:p>
        </p:txBody>
      </p:sp>
      <p:pic>
        <p:nvPicPr>
          <p:cNvPr id="32773" name="Picture 7" descr="AD-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3152775"/>
            <a:ext cx="7974012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774" name="Group 1"/>
          <p:cNvGrpSpPr>
            <a:grpSpLocks/>
          </p:cNvGrpSpPr>
          <p:nvPr/>
        </p:nvGrpSpPr>
        <p:grpSpPr bwMode="auto">
          <a:xfrm>
            <a:off x="992188" y="1987550"/>
            <a:ext cx="2736850" cy="933450"/>
            <a:chOff x="992560" y="1988021"/>
            <a:chExt cx="2736850" cy="932656"/>
          </a:xfrm>
        </p:grpSpPr>
        <p:sp>
          <p:nvSpPr>
            <p:cNvPr id="32775" name="Text Box 32"/>
            <p:cNvSpPr txBox="1">
              <a:spLocks noChangeArrowheads="1"/>
            </p:cNvSpPr>
            <p:nvPr/>
          </p:nvSpPr>
          <p:spPr bwMode="auto">
            <a:xfrm>
              <a:off x="1065585" y="2674456"/>
              <a:ext cx="2663825" cy="24622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1000"/>
                <a:t>*SO</a:t>
              </a:r>
              <a:r>
                <a:rPr lang="en-US" sz="1000" baseline="-25000"/>
                <a:t>x</a:t>
              </a:r>
              <a:r>
                <a:rPr lang="en-US" sz="1000"/>
                <a:t> = SO</a:t>
              </a:r>
              <a:r>
                <a:rPr lang="en-US" sz="1000" baseline="-25000"/>
                <a:t>2</a:t>
              </a:r>
              <a:r>
                <a:rPr lang="en-US" sz="1000"/>
                <a:t> + SO</a:t>
              </a:r>
              <a:r>
                <a:rPr lang="en-US" sz="1000" baseline="-25000"/>
                <a:t>3</a:t>
              </a:r>
            </a:p>
          </p:txBody>
        </p:sp>
        <p:sp>
          <p:nvSpPr>
            <p:cNvPr id="193553" name="AutoShape 17"/>
            <p:cNvSpPr>
              <a:spLocks noChangeArrowheads="1"/>
            </p:cNvSpPr>
            <p:nvPr/>
          </p:nvSpPr>
          <p:spPr bwMode="auto">
            <a:xfrm>
              <a:off x="992560" y="1988021"/>
              <a:ext cx="2160587" cy="647149"/>
            </a:xfrm>
            <a:prstGeom prst="wedgeRoundRectCallout">
              <a:avLst>
                <a:gd name="adj1" fmla="val 27736"/>
                <a:gd name="adj2" fmla="val 227940"/>
                <a:gd name="adj3" fmla="val 16667"/>
              </a:avLst>
            </a:prstGeom>
            <a:ln/>
            <a:ex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0000" tIns="46800" rIns="90000" bIns="46800"/>
            <a:lstStyle/>
            <a:p>
              <a:pPr>
                <a:lnSpc>
                  <a:spcPct val="90000"/>
                </a:lnSpc>
                <a:buFont typeface="Wingdings" pitchFamily="2" charset="2"/>
                <a:buNone/>
              </a:pPr>
              <a:r>
                <a:rPr lang="en-US">
                  <a:solidFill>
                    <a:schemeClr val="tx1"/>
                  </a:solidFill>
                  <a:cs typeface="Arial" charset="0"/>
                </a:rPr>
                <a:t>S-Fuel</a:t>
              </a:r>
            </a:p>
            <a:p>
              <a:pPr>
                <a:lnSpc>
                  <a:spcPct val="90000"/>
                </a:lnSpc>
                <a:buFont typeface="Wingdings" pitchFamily="2" charset="2"/>
                <a:buNone/>
              </a:pPr>
              <a:r>
                <a:rPr lang="en-US">
                  <a:solidFill>
                    <a:schemeClr val="tx1"/>
                  </a:solidFill>
                  <a:cs typeface="Arial" charset="0"/>
                </a:rPr>
                <a:t>100 % forms SO</a:t>
              </a:r>
              <a:r>
                <a:rPr lang="en-US" baseline="-25000">
                  <a:solidFill>
                    <a:schemeClr val="tx1"/>
                  </a:solidFill>
                  <a:cs typeface="Arial" charset="0"/>
                </a:rPr>
                <a:t>x</a:t>
              </a:r>
              <a:r>
                <a:rPr lang="en-US">
                  <a:solidFill>
                    <a:schemeClr val="tx1"/>
                  </a:solidFill>
                  <a:cs typeface="Arial" charset="0"/>
                </a:rPr>
                <a:t>*</a:t>
              </a:r>
            </a:p>
          </p:txBody>
        </p:sp>
      </p:grpSp>
      <p:sp>
        <p:nvSpPr>
          <p:cNvPr id="193554" name="AutoShape 18"/>
          <p:cNvSpPr>
            <a:spLocks noChangeArrowheads="1"/>
          </p:cNvSpPr>
          <p:nvPr/>
        </p:nvSpPr>
        <p:spPr bwMode="auto">
          <a:xfrm>
            <a:off x="3729038" y="1484313"/>
            <a:ext cx="2520950" cy="719137"/>
          </a:xfrm>
          <a:prstGeom prst="wedgeRoundRectCallout">
            <a:avLst>
              <a:gd name="adj1" fmla="val 16151"/>
              <a:gd name="adj2" fmla="val 226718"/>
              <a:gd name="adj3" fmla="val 16667"/>
            </a:avLst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Pyrite - Raw material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30 – 50 % forms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</a:p>
        </p:txBody>
      </p:sp>
      <p:sp>
        <p:nvSpPr>
          <p:cNvPr id="193555" name="AutoShape 19"/>
          <p:cNvSpPr>
            <a:spLocks noChangeArrowheads="1"/>
          </p:cNvSpPr>
          <p:nvPr/>
        </p:nvSpPr>
        <p:spPr bwMode="auto">
          <a:xfrm>
            <a:off x="6249988" y="4508500"/>
            <a:ext cx="2879725" cy="647700"/>
          </a:xfrm>
          <a:prstGeom prst="wedgeRoundRectCallout">
            <a:avLst>
              <a:gd name="adj1" fmla="val -67694"/>
              <a:gd name="adj2" fmla="val -150736"/>
              <a:gd name="adj3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u="sng">
                <a:solidFill>
                  <a:schemeClr val="tx1"/>
                </a:solidFill>
                <a:cs typeface="Arial" charset="0"/>
              </a:rPr>
              <a:t>Kiln dust</a:t>
            </a:r>
            <a:r>
              <a:rPr lang="en-US">
                <a:solidFill>
                  <a:schemeClr val="tx1"/>
                </a:solidFill>
                <a:cs typeface="Arial" charset="0"/>
              </a:rPr>
              <a:t>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40-60 %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 </a:t>
            </a:r>
            <a:r>
              <a:rPr lang="en-US">
                <a:solidFill>
                  <a:schemeClr val="tx1"/>
                </a:solidFill>
                <a:cs typeface="Arial" charset="0"/>
              </a:rPr>
              <a:t>Absorption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baseline="-25000">
              <a:solidFill>
                <a:schemeClr val="tx1"/>
              </a:solidFill>
              <a:cs typeface="Arial" charset="0"/>
            </a:endParaRPr>
          </a:p>
          <a:p>
            <a:pPr>
              <a:spcBef>
                <a:spcPct val="10000"/>
              </a:spcBef>
              <a:buFont typeface="Wingdings" pitchFamily="2" charset="2"/>
              <a:buNone/>
            </a:pPr>
            <a:endParaRPr lang="en-US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193556" name="AutoShape 20"/>
          <p:cNvSpPr>
            <a:spLocks noChangeArrowheads="1"/>
          </p:cNvSpPr>
          <p:nvPr/>
        </p:nvSpPr>
        <p:spPr bwMode="auto">
          <a:xfrm>
            <a:off x="6537325" y="1987550"/>
            <a:ext cx="2879725" cy="647700"/>
          </a:xfrm>
          <a:prstGeom prst="wedgeRoundRectCallout">
            <a:avLst>
              <a:gd name="adj1" fmla="val -10310"/>
              <a:gd name="adj2" fmla="val 209069"/>
              <a:gd name="adj3" fmla="val 16667"/>
            </a:avLst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u="sng">
                <a:solidFill>
                  <a:schemeClr val="tx1"/>
                </a:solidFill>
                <a:cs typeface="Arial" charset="0"/>
              </a:rPr>
              <a:t>Filter dust</a:t>
            </a:r>
            <a:r>
              <a:rPr lang="en-US">
                <a:solidFill>
                  <a:schemeClr val="tx1"/>
                </a:solidFill>
                <a:cs typeface="Arial" charset="0"/>
              </a:rPr>
              <a:t> 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10-30 % SO</a:t>
            </a:r>
            <a:r>
              <a:rPr lang="en-US" baseline="-25000">
                <a:solidFill>
                  <a:schemeClr val="tx1"/>
                </a:solidFill>
                <a:cs typeface="Arial" charset="0"/>
              </a:rPr>
              <a:t>2</a:t>
            </a:r>
            <a:r>
              <a:rPr lang="en-US">
                <a:solidFill>
                  <a:schemeClr val="tx1"/>
                </a:solidFill>
                <a:cs typeface="Arial" charset="0"/>
              </a:rPr>
              <a:t> Absorption</a:t>
            </a:r>
          </a:p>
        </p:txBody>
      </p:sp>
      <p:sp>
        <p:nvSpPr>
          <p:cNvPr id="193557" name="AutoShape 21"/>
          <p:cNvSpPr>
            <a:spLocks noChangeArrowheads="1"/>
          </p:cNvSpPr>
          <p:nvPr/>
        </p:nvSpPr>
        <p:spPr bwMode="auto">
          <a:xfrm>
            <a:off x="2720975" y="4579938"/>
            <a:ext cx="2879725" cy="647700"/>
          </a:xfrm>
          <a:prstGeom prst="wedgeRoundRectCallout">
            <a:avLst>
              <a:gd name="adj1" fmla="val -5514"/>
              <a:gd name="adj2" fmla="val -137500"/>
              <a:gd name="adj3" fmla="val 16667"/>
            </a:avLst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90000" tIns="46800" rIns="90000" bIns="46800"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Sulphate - Raw material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>
                <a:solidFill>
                  <a:schemeClr val="tx1"/>
                </a:solidFill>
                <a:cs typeface="Arial" charset="0"/>
              </a:rPr>
              <a:t>30- 80 % forms SO</a:t>
            </a:r>
            <a:r>
              <a:rPr lang="en-US" sz="2000" baseline="-25000">
                <a:solidFill>
                  <a:schemeClr val="tx1"/>
                </a:solidFill>
                <a:cs typeface="Arial" charset="0"/>
              </a:rPr>
              <a:t>2</a:t>
            </a:r>
          </a:p>
        </p:txBody>
      </p:sp>
      <p:sp>
        <p:nvSpPr>
          <p:cNvPr id="32781" name="Rectangle 3"/>
          <p:cNvSpPr txBox="1">
            <a:spLocks noChangeArrowheads="1"/>
          </p:cNvSpPr>
          <p:nvPr/>
        </p:nvSpPr>
        <p:spPr bwMode="auto">
          <a:xfrm>
            <a:off x="488950" y="292100"/>
            <a:ext cx="8208963" cy="78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r>
              <a:rPr lang="en-US" sz="2400" b="1"/>
              <a:t>Sulfur from fuel and raw material contributes to</a:t>
            </a:r>
            <a:br>
              <a:rPr lang="en-US" sz="2400" b="1"/>
            </a:br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emissions in long kilns (wet or dry)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3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54" grpId="0" animBg="1"/>
      <p:bldP spid="193555" grpId="0" animBg="1"/>
      <p:bldP spid="193556" grpId="0" animBg="1"/>
      <p:bldP spid="1935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770211E-CFFE-43D9-83B2-15752D58E84A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560388" y="12096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Dry preheater kilns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Selective quarrying if possible, reduce high volatile S input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Increase mill running </a:t>
            </a:r>
            <a:r>
              <a:rPr lang="en-US" sz="1600" dirty="0" smtClean="0"/>
              <a:t>time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 smtClean="0"/>
              <a:t>Recycle bypass gas to cooler (references in legacy Lafarge plants)</a:t>
            </a:r>
            <a:endParaRPr lang="en-US" sz="1600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Wet/dry long kilns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Reduce S-input via fuels or raw material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Homogenize fuels (in case of SO</a:t>
            </a:r>
            <a:r>
              <a:rPr lang="en-US" sz="1600" baseline="-25000" dirty="0"/>
              <a:t>2</a:t>
            </a:r>
            <a:r>
              <a:rPr lang="en-US" sz="1600" dirty="0"/>
              <a:t> peaks)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600" dirty="0"/>
              <a:t>Reduce sulfur volatility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Avoid combustion in reducing conditions , provide excess air (no CO!)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Avoid temperature peaks and over-burning (</a:t>
            </a:r>
            <a:r>
              <a:rPr lang="en-US" sz="1200" dirty="0" err="1"/>
              <a:t>CaO</a:t>
            </a:r>
            <a:r>
              <a:rPr lang="en-US" sz="1200" baseline="-25000" dirty="0" err="1"/>
              <a:t>f</a:t>
            </a:r>
            <a:r>
              <a:rPr lang="en-US" sz="1200" dirty="0"/>
              <a:t> 0.8-1.5%)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Avoid long flame, adjust burner momentum </a:t>
            </a:r>
            <a:r>
              <a:rPr lang="en-US" sz="1200" b="1" dirty="0"/>
              <a:t>(see example)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Assure </a:t>
            </a:r>
            <a:r>
              <a:rPr lang="en-US" sz="1200" dirty="0" err="1"/>
              <a:t>sulfatization</a:t>
            </a:r>
            <a:r>
              <a:rPr lang="en-US" sz="1200" dirty="0"/>
              <a:t> of the alkalis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Burner position parallel to kiln axis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Optimum fuel fineness and dispersion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Stable kiln operation (Kiln Master)</a:t>
            </a:r>
          </a:p>
          <a:p>
            <a:pPr marL="820738" lvl="2" indent="-284163" eaLnBrk="0" hangingPunct="0">
              <a:lnSpc>
                <a:spcPct val="90000"/>
              </a:lnSpc>
              <a:spcBef>
                <a:spcPts val="9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/>
              <a:t>Improve </a:t>
            </a:r>
            <a:r>
              <a:rPr lang="en-US" sz="1200" dirty="0" err="1"/>
              <a:t>burnability</a:t>
            </a:r>
            <a:r>
              <a:rPr lang="en-US" sz="1200" dirty="0"/>
              <a:t> of kiln feed </a:t>
            </a:r>
            <a:br>
              <a:rPr lang="en-US" sz="1200" dirty="0"/>
            </a:br>
            <a:r>
              <a:rPr lang="en-US" sz="1200" dirty="0"/>
              <a:t>by e.g. reducing the SM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33798" name="Title 3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SO2 elimination of precursors &amp; primary measures – optimize combustion in case of long kilns</a:t>
            </a:r>
          </a:p>
        </p:txBody>
      </p:sp>
      <p:pic>
        <p:nvPicPr>
          <p:cNvPr id="2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75" y="3992563"/>
            <a:ext cx="3694113" cy="227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E2E6BB4-0E93-40FD-81C6-836F39E59766}" type="slidenum">
              <a:rPr lang="en-US" sz="800"/>
              <a:pPr algn="r"/>
              <a:t>17</a:t>
            </a:fld>
            <a:endParaRPr lang="en-US" sz="800"/>
          </a:p>
        </p:txBody>
      </p:sp>
      <p:sp>
        <p:nvSpPr>
          <p:cNvPr id="34821" name="Rectangle 3"/>
          <p:cNvSpPr>
            <a:spLocks noChangeArrowheads="1"/>
          </p:cNvSpPr>
          <p:nvPr/>
        </p:nvSpPr>
        <p:spPr bwMode="auto">
          <a:xfrm>
            <a:off x="460375" y="11953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b="1" dirty="0" smtClean="0"/>
              <a:t>SO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r>
              <a:rPr lang="en-US" sz="2000" b="1" dirty="0"/>
              <a:t>at stack in function of kiln </a:t>
            </a:r>
            <a:r>
              <a:rPr lang="en-US" sz="2000" b="1" dirty="0" smtClean="0"/>
              <a:t>O</a:t>
            </a:r>
            <a:r>
              <a:rPr lang="en-US" sz="2000" b="1" baseline="-25000" dirty="0" smtClean="0"/>
              <a:t>2 </a:t>
            </a:r>
            <a:r>
              <a:rPr lang="en-US" sz="2000" b="1" dirty="0" smtClean="0"/>
              <a:t>(wet kiln line)</a:t>
            </a: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  <a:p>
            <a:pPr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None/>
            </a:pPr>
            <a:endParaRPr lang="en-US" sz="2000" b="1" dirty="0"/>
          </a:p>
        </p:txBody>
      </p:sp>
      <p:sp>
        <p:nvSpPr>
          <p:cNvPr id="34822" name="Rectangle 2"/>
          <p:cNvSpPr>
            <a:spLocks noChangeArrowheads="1"/>
          </p:cNvSpPr>
          <p:nvPr/>
        </p:nvSpPr>
        <p:spPr bwMode="auto">
          <a:xfrm>
            <a:off x="446088" y="4302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Sulphur volatility depends on the oxygen concentration in the </a:t>
            </a:r>
            <a:r>
              <a:rPr lang="en-US" sz="2400" b="1" dirty="0" smtClean="0"/>
              <a:t>kiln (wet/long kilns)</a:t>
            </a:r>
            <a:endParaRPr lang="en-US" sz="2400" b="1" dirty="0"/>
          </a:p>
        </p:txBody>
      </p:sp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540619" y="2492325"/>
          <a:ext cx="6840760" cy="3888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DEEF75F-6FB9-43CE-AB3E-F4DCE880817E}" type="slidenum">
              <a:rPr lang="en-US" sz="800"/>
              <a:pPr algn="r"/>
              <a:t>18</a:t>
            </a:fld>
            <a:endParaRPr lang="en-US" sz="800"/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517525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Dry methods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Addition of Ca(OH)</a:t>
            </a:r>
            <a:r>
              <a:rPr lang="en-US" baseline="-25000" dirty="0"/>
              <a:t>2</a:t>
            </a:r>
            <a:r>
              <a:rPr lang="en-US" dirty="0"/>
              <a:t>, Na</a:t>
            </a:r>
            <a:r>
              <a:rPr lang="en-US" baseline="-25000" dirty="0"/>
              <a:t>2</a:t>
            </a:r>
            <a:r>
              <a:rPr lang="en-US" dirty="0"/>
              <a:t>CO</a:t>
            </a:r>
            <a:r>
              <a:rPr lang="en-US" baseline="-25000" dirty="0"/>
              <a:t>3</a:t>
            </a:r>
            <a:r>
              <a:rPr lang="en-US" dirty="0"/>
              <a:t>, activated coal, </a:t>
            </a:r>
            <a:r>
              <a:rPr lang="en-US" dirty="0" err="1"/>
              <a:t>spongiacal</a:t>
            </a:r>
            <a:r>
              <a:rPr lang="en-US" dirty="0"/>
              <a:t> </a:t>
            </a:r>
            <a:r>
              <a:rPr lang="en-US" dirty="0" smtClean="0"/>
              <a:t>lime</a:t>
            </a:r>
            <a:br>
              <a:rPr lang="en-US" dirty="0" smtClean="0"/>
            </a:br>
            <a:r>
              <a:rPr lang="en-US" dirty="0" smtClean="0"/>
              <a:t>(high </a:t>
            </a:r>
            <a:r>
              <a:rPr lang="en-US" dirty="0"/>
              <a:t>specific surface) 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 err="1"/>
              <a:t>Polvitec</a:t>
            </a:r>
            <a:r>
              <a:rPr lang="en-US" dirty="0"/>
              <a:t> (activated coke filter)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Semi-dry, Semi-wet methods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Injection of hydrated lime slurry</a:t>
            </a:r>
            <a:br>
              <a:rPr lang="en-US" dirty="0"/>
            </a:br>
            <a:r>
              <a:rPr lang="en-US" dirty="0"/>
              <a:t>(into the conditioning tower)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dirty="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 dirty="0"/>
              <a:t>Wet technologies</a:t>
            </a:r>
          </a:p>
          <a:p>
            <a:pPr marL="534988" lvl="1" indent="-265113" eaLnBrk="0" hangingPunct="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Wet scrubber</a:t>
            </a:r>
            <a:br>
              <a:rPr lang="en-US" dirty="0"/>
            </a:br>
            <a:endParaRPr lang="en-US" dirty="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35846" name="Title 3"/>
          <p:cNvSpPr>
            <a:spLocks/>
          </p:cNvSpPr>
          <p:nvPr/>
        </p:nvSpPr>
        <p:spPr bwMode="auto">
          <a:xfrm>
            <a:off x="517525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Secondary measures – from dry to wet technology</a:t>
            </a:r>
          </a:p>
        </p:txBody>
      </p:sp>
      <p:pic>
        <p:nvPicPr>
          <p:cNvPr id="9" name="Picture 7" descr="Calcium_hydroxi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4525" y="2130425"/>
            <a:ext cx="22796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0" name="Picture 8" descr="Coal_Based_Activated_Carbon_for_Gas_Purific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7700" y="4148138"/>
            <a:ext cx="1873250" cy="1871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528F6CE-0B5E-40F6-B517-F39A6F2D0FCB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36869" name="Content Placeholder 2"/>
          <p:cNvSpPr>
            <a:spLocks/>
          </p:cNvSpPr>
          <p:nvPr/>
        </p:nvSpPr>
        <p:spPr bwMode="auto">
          <a:xfrm>
            <a:off x="560388" y="132397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Efficiency of dry Ca(OH)2 is influenced by temperature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Needs 350°C and more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36870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Addition of dry lime for SO2 abatement</a:t>
            </a: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6725" y="1800225"/>
            <a:ext cx="4054475" cy="42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grpSp>
        <p:nvGrpSpPr>
          <p:cNvPr id="36872" name="Group 11"/>
          <p:cNvGrpSpPr>
            <a:grpSpLocks/>
          </p:cNvGrpSpPr>
          <p:nvPr/>
        </p:nvGrpSpPr>
        <p:grpSpPr bwMode="auto">
          <a:xfrm>
            <a:off x="849313" y="2636838"/>
            <a:ext cx="4324350" cy="3159125"/>
            <a:chOff x="484634" y="2646139"/>
            <a:chExt cx="4324350" cy="3159125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4634" y="2646139"/>
              <a:ext cx="4324350" cy="31591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36874" name="Line 6"/>
            <p:cNvSpPr>
              <a:spLocks noChangeShapeType="1"/>
            </p:cNvSpPr>
            <p:nvPr/>
          </p:nvSpPr>
          <p:spPr bwMode="auto">
            <a:xfrm>
              <a:off x="2008634" y="2985864"/>
              <a:ext cx="0" cy="2133600"/>
            </a:xfrm>
            <a:prstGeom prst="line">
              <a:avLst/>
            </a:prstGeom>
            <a:noFill/>
            <a:ln w="38100">
              <a:solidFill>
                <a:srgbClr val="00698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875" name="Line 7"/>
            <p:cNvSpPr>
              <a:spLocks noChangeShapeType="1"/>
            </p:cNvSpPr>
            <p:nvPr/>
          </p:nvSpPr>
          <p:spPr bwMode="auto">
            <a:xfrm>
              <a:off x="2084834" y="4509864"/>
              <a:ext cx="1905000" cy="0"/>
            </a:xfrm>
            <a:prstGeom prst="line">
              <a:avLst/>
            </a:prstGeom>
            <a:noFill/>
            <a:ln w="28575">
              <a:solidFill>
                <a:srgbClr val="00965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876" name="Text Box 8"/>
            <p:cNvSpPr txBox="1">
              <a:spLocks noChangeArrowheads="1"/>
            </p:cNvSpPr>
            <p:nvPr/>
          </p:nvSpPr>
          <p:spPr bwMode="auto">
            <a:xfrm>
              <a:off x="2389634" y="4660677"/>
              <a:ext cx="1501775" cy="3683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200">
                  <a:solidFill>
                    <a:srgbClr val="00965F"/>
                  </a:solidFill>
                </a:rPr>
                <a:t>Gas phase reaction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200">
                  <a:solidFill>
                    <a:srgbClr val="00965F"/>
                  </a:solidFill>
                </a:rPr>
                <a:t>(dry)</a:t>
              </a:r>
            </a:p>
          </p:txBody>
        </p:sp>
        <p:sp>
          <p:nvSpPr>
            <p:cNvPr id="36877" name="Line 9"/>
            <p:cNvSpPr>
              <a:spLocks noChangeShapeType="1"/>
            </p:cNvSpPr>
            <p:nvPr/>
          </p:nvSpPr>
          <p:spPr bwMode="auto">
            <a:xfrm flipH="1">
              <a:off x="1094234" y="4509864"/>
              <a:ext cx="990600" cy="0"/>
            </a:xfrm>
            <a:prstGeom prst="line">
              <a:avLst/>
            </a:prstGeom>
            <a:noFill/>
            <a:ln w="28575">
              <a:solidFill>
                <a:srgbClr val="00965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6878" name="Text Box 10"/>
            <p:cNvSpPr txBox="1">
              <a:spLocks noChangeArrowheads="1"/>
            </p:cNvSpPr>
            <p:nvPr/>
          </p:nvSpPr>
          <p:spPr bwMode="auto">
            <a:xfrm>
              <a:off x="1094234" y="4586064"/>
              <a:ext cx="914400" cy="5524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200">
                  <a:solidFill>
                    <a:srgbClr val="00965F"/>
                  </a:solidFill>
                </a:rPr>
                <a:t>Aqueous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200">
                  <a:solidFill>
                    <a:srgbClr val="00965F"/>
                  </a:solidFill>
                </a:rPr>
                <a:t>phase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200">
                  <a:solidFill>
                    <a:srgbClr val="00965F"/>
                  </a:solidFill>
                </a:rPr>
                <a:t>(wet)</a:t>
              </a: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2549971" y="2985864"/>
              <a:ext cx="819150" cy="152400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5298656-FAE6-455C-9A72-4EA6BBF0F53F}" type="slidenum">
              <a:rPr lang="en-US" sz="800"/>
              <a:pPr algn="r"/>
              <a:t>2</a:t>
            </a:fld>
            <a:endParaRPr lang="en-US" sz="800"/>
          </a:p>
        </p:txBody>
      </p:sp>
      <p:grpSp>
        <p:nvGrpSpPr>
          <p:cNvPr id="17413" name="Group 1"/>
          <p:cNvGrpSpPr>
            <a:grpSpLocks/>
          </p:cNvGrpSpPr>
          <p:nvPr/>
        </p:nvGrpSpPr>
        <p:grpSpPr bwMode="auto">
          <a:xfrm>
            <a:off x="0" y="0"/>
            <a:ext cx="9906000" cy="6897688"/>
            <a:chOff x="0" y="0"/>
            <a:chExt cx="9906000" cy="6897688"/>
          </a:xfrm>
        </p:grpSpPr>
        <p:pic>
          <p:nvPicPr>
            <p:cNvPr id="17414" name="Picture 13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2941"/>
              <a:ext cx="6105127" cy="3911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7415" name="Group 5"/>
            <p:cNvGrpSpPr>
              <a:grpSpLocks/>
            </p:cNvGrpSpPr>
            <p:nvPr/>
          </p:nvGrpSpPr>
          <p:grpSpPr bwMode="auto">
            <a:xfrm>
              <a:off x="0" y="0"/>
              <a:ext cx="9906000" cy="6897688"/>
              <a:chOff x="-1" y="0"/>
              <a:chExt cx="9906001" cy="6897985"/>
            </a:xfrm>
          </p:grpSpPr>
          <p:pic>
            <p:nvPicPr>
              <p:cNvPr id="17416" name="Picture 7" descr="D:\Users\mbruelha\Desktop\pyrit6.jp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808984" y="2924944"/>
                <a:ext cx="3858265" cy="3964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17" name="Picture 4" descr="D:\Users\mbruelha\Desktop\pyrit3.jp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-1" y="3278869"/>
                <a:ext cx="4817497" cy="3608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18" name="Picture 5" descr="D:\Users\mbruelha\Desktop\pyrit4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275434" y="4476357"/>
                <a:ext cx="2630566" cy="2421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19" name="Picture 6" descr="D:\Users\mbruelha\Desktop\pyrit5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033120" y="0"/>
                <a:ext cx="3872880" cy="30164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420" name="Picture 3" descr="D:\Users\mbruelha\Desktop\pyrit2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872879" y="5054956"/>
                <a:ext cx="2321549" cy="17322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639888" y="2025650"/>
            <a:ext cx="7129462" cy="2124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buFont typeface="Wingdings" pitchFamily="2" charset="2"/>
              <a:buNone/>
            </a:pPr>
            <a:r>
              <a:rPr lang="en-US" sz="6600" b="1">
                <a:solidFill>
                  <a:schemeClr val="accent2"/>
                </a:solidFill>
              </a:rPr>
              <a:t>Correct, </a:t>
            </a:r>
            <a:br>
              <a:rPr lang="en-US" sz="6600" b="1">
                <a:solidFill>
                  <a:schemeClr val="accent2"/>
                </a:solidFill>
              </a:rPr>
            </a:br>
            <a:r>
              <a:rPr lang="en-US" sz="6600" b="1">
                <a:solidFill>
                  <a:schemeClr val="accent2"/>
                </a:solidFill>
              </a:rPr>
              <a:t>Pyrite – FeS</a:t>
            </a:r>
            <a:r>
              <a:rPr lang="en-US" sz="6600" b="1" baseline="-25000">
                <a:solidFill>
                  <a:schemeClr val="accent2"/>
                </a:solidFill>
              </a:rPr>
              <a:t>2</a:t>
            </a:r>
            <a:endParaRPr lang="en-US" sz="6600" b="1">
              <a:solidFill>
                <a:schemeClr val="accent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F8833B5-DFFD-4BA5-A227-FF112C4A286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8B29B80-CD74-4EEF-BCDF-0B8EF961683C}" type="slidenum">
              <a:rPr lang="en-US" sz="800"/>
              <a:pPr algn="r"/>
              <a:t>20</a:t>
            </a:fld>
            <a:endParaRPr lang="en-US" sz="800"/>
          </a:p>
        </p:txBody>
      </p:sp>
      <p:sp>
        <p:nvSpPr>
          <p:cNvPr id="37893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Addition of dry lime for SO</a:t>
            </a:r>
            <a:r>
              <a:rPr lang="en-US" sz="2400" b="1" baseline="-25000"/>
              <a:t>2</a:t>
            </a:r>
            <a:r>
              <a:rPr lang="en-US" sz="2400" b="1"/>
              <a:t> abatement</a:t>
            </a:r>
            <a:r>
              <a:rPr lang="de-CH" sz="2400" b="1"/>
              <a:t>, Höver (Germany)</a:t>
            </a:r>
            <a:endParaRPr lang="en-US" sz="2400" b="1"/>
          </a:p>
        </p:txBody>
      </p:sp>
      <p:sp>
        <p:nvSpPr>
          <p:cNvPr id="37894" name="Rectangle 3"/>
          <p:cNvSpPr txBox="1">
            <a:spLocks noChangeArrowheads="1"/>
          </p:cNvSpPr>
          <p:nvPr/>
        </p:nvSpPr>
        <p:spPr bwMode="auto">
          <a:xfrm>
            <a:off x="4205288" y="1277938"/>
            <a:ext cx="52117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Tests with addition in front of filter or in conditioning tower showed low efficiency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Best practice: addition of dry lime to the kiln feed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Dosing via rotary valves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Jet transport of lime to bottom of bucket elevator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Approx. 950 kg/h lime 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Control of addition in function of SO</a:t>
            </a:r>
            <a:r>
              <a:rPr lang="en-US" sz="2000" baseline="-25000"/>
              <a:t>2</a:t>
            </a:r>
            <a:r>
              <a:rPr lang="en-US" sz="2000"/>
              <a:t> at stack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Reduction from max 1’300 to below 400 mg/Nm</a:t>
            </a:r>
            <a:r>
              <a:rPr lang="en-US" sz="2000" baseline="30000"/>
              <a:t>3</a:t>
            </a:r>
            <a:r>
              <a:rPr lang="en-US" sz="2000"/>
              <a:t> (kiln prod: 2’600 t/d)</a:t>
            </a:r>
          </a:p>
        </p:txBody>
      </p:sp>
      <p:pic>
        <p:nvPicPr>
          <p:cNvPr id="8" name="Picture 4" descr="Silo HV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1336675"/>
            <a:ext cx="3025775" cy="4829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2C53989-4F8E-4426-95BA-BB7822722C98}" type="slidenum">
              <a:rPr lang="en-US" sz="800"/>
              <a:pPr algn="r"/>
              <a:t>21</a:t>
            </a:fld>
            <a:endParaRPr lang="en-US" sz="800"/>
          </a:p>
        </p:txBody>
      </p:sp>
      <p:pic>
        <p:nvPicPr>
          <p:cNvPr id="7" name="Picture 4" descr="POLVITE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9563" y="1470025"/>
            <a:ext cx="2978150" cy="4679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8" name="Picture 5" descr="P1010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550" y="1312863"/>
            <a:ext cx="1733550" cy="2308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9" name="Picture 6" descr="P1010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00" y="3787775"/>
            <a:ext cx="1816100" cy="242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38920" name="Rectangle 3"/>
          <p:cNvSpPr txBox="1">
            <a:spLocks noChangeArrowheads="1"/>
          </p:cNvSpPr>
          <p:nvPr/>
        </p:nvSpPr>
        <p:spPr bwMode="auto">
          <a:xfrm>
            <a:off x="6105525" y="1346200"/>
            <a:ext cx="33115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Investment 30 Mio CHF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Reduction from max.1’500 to 7 mg/Nm</a:t>
            </a:r>
            <a:r>
              <a:rPr lang="en-US" sz="2000" baseline="30000"/>
              <a:t>3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Activated coke: 2’600 tpy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Costs 400 CHF/t coke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Eliminates as well NH</a:t>
            </a:r>
            <a:r>
              <a:rPr lang="en-US" sz="2000" baseline="-25000"/>
              <a:t>3</a:t>
            </a:r>
            <a:r>
              <a:rPr lang="en-US" sz="2000"/>
              <a:t>, VOC, Hg, etc.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Operating costs ca. 5 CHF/t</a:t>
            </a:r>
            <a:r>
              <a:rPr lang="en-US" sz="2000" baseline="-25000"/>
              <a:t>cli</a:t>
            </a:r>
            <a:r>
              <a:rPr lang="en-US" sz="2000"/>
              <a:t> (1.5 CHF/t cli for coke)  </a:t>
            </a:r>
          </a:p>
        </p:txBody>
      </p:sp>
      <p:sp>
        <p:nvSpPr>
          <p:cNvPr id="38921" name="Title 3"/>
          <p:cNvSpPr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Activated coke filter “Polvitec” in Siggenthal (Switzerland)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7D0939B-7317-4CED-9670-670C40CE785A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39941" name="Title 1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Injection of “micromist” into the cooling tower</a:t>
            </a:r>
          </a:p>
        </p:txBody>
      </p:sp>
      <p:pic>
        <p:nvPicPr>
          <p:cNvPr id="399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8167" y="1340768"/>
            <a:ext cx="6858000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4973" y="4442126"/>
            <a:ext cx="3744913" cy="206057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</p:spPr>
      </p:pic>
      <p:grpSp>
        <p:nvGrpSpPr>
          <p:cNvPr id="39944" name="Group 8"/>
          <p:cNvGrpSpPr>
            <a:grpSpLocks/>
          </p:cNvGrpSpPr>
          <p:nvPr/>
        </p:nvGrpSpPr>
        <p:grpSpPr bwMode="auto">
          <a:xfrm>
            <a:off x="920750" y="4005263"/>
            <a:ext cx="3463925" cy="2228850"/>
            <a:chOff x="704528" y="3006179"/>
            <a:chExt cx="4324350" cy="3159125"/>
          </a:xfrm>
        </p:grpSpPr>
        <p:sp>
          <p:nvSpPr>
            <p:cNvPr id="39945" name="Rectangle 8"/>
            <p:cNvSpPr>
              <a:spLocks noChangeArrowheads="1"/>
            </p:cNvSpPr>
            <p:nvPr/>
          </p:nvSpPr>
          <p:spPr bwMode="auto">
            <a:xfrm>
              <a:off x="2858368" y="4134658"/>
              <a:ext cx="228600" cy="1524000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994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04528" y="3006179"/>
              <a:ext cx="4324350" cy="3159125"/>
            </a:xfrm>
            <a:prstGeom prst="rect">
              <a:avLst/>
            </a:prstGeom>
            <a:noFill/>
            <a:ln w="25400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39947" name="Line 6"/>
            <p:cNvSpPr>
              <a:spLocks noChangeShapeType="1"/>
            </p:cNvSpPr>
            <p:nvPr/>
          </p:nvSpPr>
          <p:spPr bwMode="auto">
            <a:xfrm>
              <a:off x="2228528" y="3345904"/>
              <a:ext cx="0" cy="2133600"/>
            </a:xfrm>
            <a:prstGeom prst="line">
              <a:avLst/>
            </a:prstGeom>
            <a:noFill/>
            <a:ln w="38100">
              <a:solidFill>
                <a:srgbClr val="006982"/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9948" name="Line 7"/>
            <p:cNvSpPr>
              <a:spLocks noChangeShapeType="1"/>
            </p:cNvSpPr>
            <p:nvPr/>
          </p:nvSpPr>
          <p:spPr bwMode="auto">
            <a:xfrm>
              <a:off x="2304728" y="4869904"/>
              <a:ext cx="1905000" cy="0"/>
            </a:xfrm>
            <a:prstGeom prst="line">
              <a:avLst/>
            </a:prstGeom>
            <a:noFill/>
            <a:ln w="28575">
              <a:solidFill>
                <a:srgbClr val="00965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9949" name="Text Box 8"/>
            <p:cNvSpPr txBox="1">
              <a:spLocks noChangeArrowheads="1"/>
            </p:cNvSpPr>
            <p:nvPr/>
          </p:nvSpPr>
          <p:spPr bwMode="auto">
            <a:xfrm>
              <a:off x="2506010" y="4948006"/>
              <a:ext cx="1595372" cy="4545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000">
                  <a:solidFill>
                    <a:srgbClr val="00965F"/>
                  </a:solidFill>
                </a:rPr>
                <a:t>Gas phase reaction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1000">
                  <a:solidFill>
                    <a:srgbClr val="00965F"/>
                  </a:solidFill>
                </a:rPr>
                <a:t>(dry)</a:t>
              </a:r>
            </a:p>
          </p:txBody>
        </p:sp>
        <p:sp>
          <p:nvSpPr>
            <p:cNvPr id="39950" name="Line 9"/>
            <p:cNvSpPr>
              <a:spLocks noChangeShapeType="1"/>
            </p:cNvSpPr>
            <p:nvPr/>
          </p:nvSpPr>
          <p:spPr bwMode="auto">
            <a:xfrm flipH="1">
              <a:off x="1314128" y="4869904"/>
              <a:ext cx="990600" cy="0"/>
            </a:xfrm>
            <a:prstGeom prst="line">
              <a:avLst/>
            </a:prstGeom>
            <a:noFill/>
            <a:ln w="28575">
              <a:solidFill>
                <a:srgbClr val="00965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39951" name="Text Box 10"/>
            <p:cNvSpPr txBox="1">
              <a:spLocks noChangeArrowheads="1"/>
            </p:cNvSpPr>
            <p:nvPr/>
          </p:nvSpPr>
          <p:spPr bwMode="auto">
            <a:xfrm>
              <a:off x="1312949" y="4948006"/>
              <a:ext cx="915605" cy="61427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900">
                  <a:solidFill>
                    <a:srgbClr val="00965F"/>
                  </a:solidFill>
                </a:rPr>
                <a:t>Aqueous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900">
                  <a:solidFill>
                    <a:srgbClr val="00965F"/>
                  </a:solidFill>
                </a:rPr>
                <a:t>phase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30000"/>
                </a:spcAft>
              </a:pPr>
              <a:r>
                <a:rPr lang="en-US" sz="900">
                  <a:solidFill>
                    <a:srgbClr val="00965F"/>
                  </a:solidFill>
                </a:rPr>
                <a:t>(wet)</a:t>
              </a:r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1497259" y="3345942"/>
              <a:ext cx="432039" cy="1523311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80E1C41-AE54-4E05-AFA0-8948CA912066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40965" name="Rectangle 7"/>
          <p:cNvSpPr>
            <a:spLocks noChangeArrowheads="1"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 sz="2000"/>
              <a:t>Example</a:t>
            </a:r>
            <a:r>
              <a:rPr lang="en-US" sz="2000" i="1"/>
              <a:t>: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Gas flow 350’000 Nm3/h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Guarantee: 90% SO</a:t>
            </a:r>
            <a:r>
              <a:rPr lang="en-US" sz="2000" baseline="-25000"/>
              <a:t>2</a:t>
            </a:r>
            <a:r>
              <a:rPr lang="en-US" sz="2000"/>
              <a:t> reduction, 94% HCl reduction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Investment costs approx. 1- 1.5 Mio USD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High operating costs in case of permanent operation</a:t>
            </a:r>
            <a:br>
              <a:rPr lang="en-US" sz="2000"/>
            </a:br>
            <a:r>
              <a:rPr lang="en-US" sz="2000"/>
              <a:t>(lime costs 93 USD/t)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Sulfur goes back to kiln (circulation phenomena)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40966" name="Rectangle 6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Injection of “micromist” into the cooling tower, example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EC19D32-E5E6-45BB-8C39-492C16435AB4}" type="slidenum">
              <a:rPr lang="en-US" sz="800"/>
              <a:pPr algn="r"/>
              <a:t>24</a:t>
            </a:fld>
            <a:endParaRPr lang="en-US" sz="800"/>
          </a:p>
        </p:txBody>
      </p:sp>
      <p:grpSp>
        <p:nvGrpSpPr>
          <p:cNvPr id="41989" name="Group 17"/>
          <p:cNvGrpSpPr>
            <a:grpSpLocks/>
          </p:cNvGrpSpPr>
          <p:nvPr/>
        </p:nvGrpSpPr>
        <p:grpSpPr bwMode="auto">
          <a:xfrm>
            <a:off x="1455738" y="1377950"/>
            <a:ext cx="8394700" cy="4867275"/>
            <a:chOff x="720" y="768"/>
            <a:chExt cx="5288" cy="3066"/>
          </a:xfrm>
        </p:grpSpPr>
        <p:pic>
          <p:nvPicPr>
            <p:cNvPr id="41990" name="Picture 4" descr="WÄSCHER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0" y="768"/>
              <a:ext cx="5288" cy="3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1" name="Text Box 5"/>
            <p:cNvSpPr txBox="1">
              <a:spLocks noChangeArrowheads="1"/>
            </p:cNvSpPr>
            <p:nvPr/>
          </p:nvSpPr>
          <p:spPr bwMode="auto">
            <a:xfrm>
              <a:off x="1872" y="3426"/>
              <a:ext cx="54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b="1"/>
                <a:t>Mixer</a:t>
              </a:r>
            </a:p>
          </p:txBody>
        </p:sp>
        <p:sp>
          <p:nvSpPr>
            <p:cNvPr id="41992" name="Text Box 6"/>
            <p:cNvSpPr txBox="1">
              <a:spLocks noChangeArrowheads="1"/>
            </p:cNvSpPr>
            <p:nvPr/>
          </p:nvSpPr>
          <p:spPr bwMode="auto">
            <a:xfrm>
              <a:off x="1440" y="259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Raw gas with SO</a:t>
              </a:r>
              <a:r>
                <a:rPr lang="en-US" sz="1200" b="1" baseline="-25000"/>
                <a:t>2</a:t>
              </a:r>
            </a:p>
          </p:txBody>
        </p:sp>
        <p:sp>
          <p:nvSpPr>
            <p:cNvPr id="41993" name="Text Box 7"/>
            <p:cNvSpPr txBox="1">
              <a:spLocks noChangeArrowheads="1"/>
            </p:cNvSpPr>
            <p:nvPr/>
          </p:nvSpPr>
          <p:spPr bwMode="auto">
            <a:xfrm>
              <a:off x="2064" y="220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Inlet with quench</a:t>
              </a:r>
            </a:p>
          </p:txBody>
        </p:sp>
        <p:sp>
          <p:nvSpPr>
            <p:cNvPr id="41994" name="Text Box 8"/>
            <p:cNvSpPr txBox="1">
              <a:spLocks noChangeArrowheads="1"/>
            </p:cNvSpPr>
            <p:nvPr/>
          </p:nvSpPr>
          <p:spPr bwMode="auto">
            <a:xfrm>
              <a:off x="2928" y="331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Absorber sump</a:t>
              </a:r>
            </a:p>
          </p:txBody>
        </p:sp>
        <p:sp>
          <p:nvSpPr>
            <p:cNvPr id="41995" name="Text Box 9"/>
            <p:cNvSpPr txBox="1">
              <a:spLocks noChangeArrowheads="1"/>
            </p:cNvSpPr>
            <p:nvPr/>
          </p:nvSpPr>
          <p:spPr bwMode="auto">
            <a:xfrm>
              <a:off x="3648" y="1932"/>
              <a:ext cx="1392" cy="1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Mist separator</a:t>
              </a:r>
            </a:p>
          </p:txBody>
        </p:sp>
        <p:sp>
          <p:nvSpPr>
            <p:cNvPr id="41996" name="Text Box 10"/>
            <p:cNvSpPr txBox="1">
              <a:spLocks noChangeArrowheads="1"/>
            </p:cNvSpPr>
            <p:nvPr/>
          </p:nvSpPr>
          <p:spPr bwMode="auto">
            <a:xfrm>
              <a:off x="3456" y="1440"/>
              <a:ext cx="864" cy="1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Clean gas</a:t>
              </a:r>
            </a:p>
          </p:txBody>
        </p:sp>
        <p:sp>
          <p:nvSpPr>
            <p:cNvPr id="41997" name="Text Box 11"/>
            <p:cNvSpPr txBox="1">
              <a:spLocks noChangeArrowheads="1"/>
            </p:cNvSpPr>
            <p:nvPr/>
          </p:nvSpPr>
          <p:spPr bwMode="auto">
            <a:xfrm>
              <a:off x="5197" y="1007"/>
              <a:ext cx="344" cy="15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000" b="1"/>
                <a:t>Stack</a:t>
              </a:r>
            </a:p>
          </p:txBody>
        </p:sp>
        <p:sp>
          <p:nvSpPr>
            <p:cNvPr id="41998" name="Text Box 12"/>
            <p:cNvSpPr txBox="1">
              <a:spLocks noChangeArrowheads="1"/>
            </p:cNvSpPr>
            <p:nvPr/>
          </p:nvSpPr>
          <p:spPr bwMode="auto">
            <a:xfrm>
              <a:off x="3959" y="2411"/>
              <a:ext cx="1152" cy="6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/>
                <a:t>Contact zone between SO</a:t>
              </a:r>
              <a:r>
                <a:rPr lang="en-US" sz="1600" b="1" baseline="-25000"/>
                <a:t>2</a:t>
              </a:r>
              <a:r>
                <a:rPr lang="en-US" sz="1600" b="1"/>
                <a:t> and CaCO</a:t>
              </a:r>
              <a:r>
                <a:rPr lang="en-US" sz="1600" b="1" baseline="-25000"/>
                <a:t>3</a:t>
              </a:r>
            </a:p>
          </p:txBody>
        </p:sp>
        <p:sp>
          <p:nvSpPr>
            <p:cNvPr id="41999" name="Text Box 13"/>
            <p:cNvSpPr txBox="1">
              <a:spLocks noChangeArrowheads="1"/>
            </p:cNvSpPr>
            <p:nvPr/>
          </p:nvSpPr>
          <p:spPr bwMode="auto">
            <a:xfrm>
              <a:off x="4464" y="3312"/>
              <a:ext cx="1488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Treatment and dewatering of gypsum suspension</a:t>
              </a:r>
            </a:p>
          </p:txBody>
        </p:sp>
        <p:sp>
          <p:nvSpPr>
            <p:cNvPr id="42000" name="Text Box 14"/>
            <p:cNvSpPr txBox="1">
              <a:spLocks noChangeArrowheads="1"/>
            </p:cNvSpPr>
            <p:nvPr/>
          </p:nvSpPr>
          <p:spPr bwMode="auto">
            <a:xfrm>
              <a:off x="3936" y="3168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/>
                <a:t>Recircul. pumps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532872" y="1634093"/>
            <a:ext cx="5904181" cy="36933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CaCO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3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 + SO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2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 + 2 H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2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O + ½ O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2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</a:rPr>
              <a:t> 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 CaSO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4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 x 2 H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2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O + CO</a:t>
            </a:r>
            <a:r>
              <a:rPr lang="en-US" baseline="-25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lt"/>
                <a:cs typeface="+mn-cs"/>
                <a:sym typeface="Wingdings" pitchFamily="2" charset="2"/>
              </a:rPr>
              <a:t>2</a:t>
            </a:r>
            <a:endParaRPr lang="en-US" baseline="-25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42002" name="Rectangle 2"/>
          <p:cNvSpPr>
            <a:spLocks noChangeArrowheads="1"/>
          </p:cNvSpPr>
          <p:nvPr/>
        </p:nvSpPr>
        <p:spPr bwMode="auto">
          <a:xfrm>
            <a:off x="519113" y="3317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Wet limestone scrubber technology is the ultimate measure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647825" y="1574800"/>
            <a:ext cx="5861050" cy="392113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CaCO</a:t>
            </a:r>
            <a:r>
              <a:rPr lang="en-US" baseline="-25000"/>
              <a:t>3</a:t>
            </a:r>
            <a:r>
              <a:rPr lang="en-US"/>
              <a:t> + SO</a:t>
            </a:r>
            <a:r>
              <a:rPr lang="en-US" baseline="-25000"/>
              <a:t>2</a:t>
            </a:r>
            <a:r>
              <a:rPr lang="en-US"/>
              <a:t> + 2 H</a:t>
            </a:r>
            <a:r>
              <a:rPr lang="en-US" baseline="-25000"/>
              <a:t>2</a:t>
            </a:r>
            <a:r>
              <a:rPr lang="en-US"/>
              <a:t>O + ½ O</a:t>
            </a:r>
            <a:r>
              <a:rPr lang="en-US" baseline="-25000"/>
              <a:t>2</a:t>
            </a:r>
            <a:r>
              <a:rPr lang="en-US"/>
              <a:t> </a:t>
            </a:r>
            <a:r>
              <a:rPr lang="en-US">
                <a:sym typeface="Wingdings" pitchFamily="2" charset="2"/>
              </a:rPr>
              <a:t> CaSO</a:t>
            </a:r>
            <a:r>
              <a:rPr lang="en-US" baseline="-25000">
                <a:sym typeface="Wingdings" pitchFamily="2" charset="2"/>
              </a:rPr>
              <a:t>4</a:t>
            </a:r>
            <a:r>
              <a:rPr lang="en-US">
                <a:sym typeface="Wingdings" pitchFamily="2" charset="2"/>
              </a:rPr>
              <a:t> x 2 H</a:t>
            </a:r>
            <a:r>
              <a:rPr lang="en-US" baseline="-25000">
                <a:sym typeface="Wingdings" pitchFamily="2" charset="2"/>
              </a:rPr>
              <a:t>2</a:t>
            </a:r>
            <a:r>
              <a:rPr lang="en-US">
                <a:sym typeface="Wingdings" pitchFamily="2" charset="2"/>
              </a:rPr>
              <a:t>O + CO</a:t>
            </a:r>
            <a:r>
              <a:rPr lang="en-US" baseline="-25000">
                <a:sym typeface="Wingdings" pitchFamily="2" charset="2"/>
              </a:rPr>
              <a:t>2</a:t>
            </a:r>
            <a:endParaRPr lang="en-US" baseline="-2500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263" y="2935288"/>
            <a:ext cx="9009062" cy="1752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4802F7A-A645-41A7-A20E-624B191DF2C5}" type="slidenum">
              <a:rPr lang="en-US" sz="800"/>
              <a:pPr algn="r"/>
              <a:t>25</a:t>
            </a:fld>
            <a:endParaRPr lang="en-US" sz="800"/>
          </a:p>
        </p:txBody>
      </p:sp>
      <p:sp>
        <p:nvSpPr>
          <p:cNvPr id="43013" name="Title 3"/>
          <p:cNvSpPr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Wet limestone scrubber technology</a:t>
            </a:r>
          </a:p>
        </p:txBody>
      </p:sp>
      <p:grpSp>
        <p:nvGrpSpPr>
          <p:cNvPr id="43014" name="Group 3"/>
          <p:cNvGrpSpPr>
            <a:grpSpLocks/>
          </p:cNvGrpSpPr>
          <p:nvPr/>
        </p:nvGrpSpPr>
        <p:grpSpPr bwMode="auto">
          <a:xfrm>
            <a:off x="555625" y="1276350"/>
            <a:ext cx="8394700" cy="4867275"/>
            <a:chOff x="720" y="768"/>
            <a:chExt cx="5288" cy="3066"/>
          </a:xfrm>
        </p:grpSpPr>
        <p:pic>
          <p:nvPicPr>
            <p:cNvPr id="43015" name="Picture 4" descr="WÄSCHER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20" y="768"/>
              <a:ext cx="5288" cy="3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6" name="Text Box 5"/>
            <p:cNvSpPr txBox="1">
              <a:spLocks noChangeArrowheads="1"/>
            </p:cNvSpPr>
            <p:nvPr/>
          </p:nvSpPr>
          <p:spPr bwMode="auto">
            <a:xfrm>
              <a:off x="1872" y="3426"/>
              <a:ext cx="542" cy="17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200" b="1"/>
                <a:t>Mixer</a:t>
              </a:r>
            </a:p>
          </p:txBody>
        </p:sp>
        <p:sp>
          <p:nvSpPr>
            <p:cNvPr id="43017" name="Text Box 6"/>
            <p:cNvSpPr txBox="1">
              <a:spLocks noChangeArrowheads="1"/>
            </p:cNvSpPr>
            <p:nvPr/>
          </p:nvSpPr>
          <p:spPr bwMode="auto">
            <a:xfrm>
              <a:off x="1440" y="259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Raw gas with SO</a:t>
              </a:r>
              <a:r>
                <a:rPr lang="en-US" sz="1200" b="1" baseline="-25000"/>
                <a:t>2</a:t>
              </a:r>
            </a:p>
          </p:txBody>
        </p:sp>
        <p:sp>
          <p:nvSpPr>
            <p:cNvPr id="43018" name="Text Box 7"/>
            <p:cNvSpPr txBox="1">
              <a:spLocks noChangeArrowheads="1"/>
            </p:cNvSpPr>
            <p:nvPr/>
          </p:nvSpPr>
          <p:spPr bwMode="auto">
            <a:xfrm>
              <a:off x="2064" y="220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Inlet with quench</a:t>
              </a:r>
            </a:p>
          </p:txBody>
        </p:sp>
        <p:sp>
          <p:nvSpPr>
            <p:cNvPr id="43019" name="Text Box 8"/>
            <p:cNvSpPr txBox="1">
              <a:spLocks noChangeArrowheads="1"/>
            </p:cNvSpPr>
            <p:nvPr/>
          </p:nvSpPr>
          <p:spPr bwMode="auto">
            <a:xfrm>
              <a:off x="2928" y="3312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Absorber sump</a:t>
              </a:r>
            </a:p>
          </p:txBody>
        </p:sp>
        <p:sp>
          <p:nvSpPr>
            <p:cNvPr id="43020" name="Text Box 9"/>
            <p:cNvSpPr txBox="1">
              <a:spLocks noChangeArrowheads="1"/>
            </p:cNvSpPr>
            <p:nvPr/>
          </p:nvSpPr>
          <p:spPr bwMode="auto">
            <a:xfrm>
              <a:off x="3648" y="1932"/>
              <a:ext cx="1392" cy="1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Mist eliminators</a:t>
              </a:r>
            </a:p>
          </p:txBody>
        </p:sp>
        <p:sp>
          <p:nvSpPr>
            <p:cNvPr id="43021" name="Text Box 10"/>
            <p:cNvSpPr txBox="1">
              <a:spLocks noChangeArrowheads="1"/>
            </p:cNvSpPr>
            <p:nvPr/>
          </p:nvSpPr>
          <p:spPr bwMode="auto">
            <a:xfrm>
              <a:off x="3456" y="1440"/>
              <a:ext cx="864" cy="1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Clean gas</a:t>
              </a:r>
            </a:p>
          </p:txBody>
        </p:sp>
        <p:sp>
          <p:nvSpPr>
            <p:cNvPr id="43022" name="Text Box 11"/>
            <p:cNvSpPr txBox="1">
              <a:spLocks noChangeArrowheads="1"/>
            </p:cNvSpPr>
            <p:nvPr/>
          </p:nvSpPr>
          <p:spPr bwMode="auto">
            <a:xfrm>
              <a:off x="5196" y="1008"/>
              <a:ext cx="336" cy="1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 b="1"/>
                <a:t>Stack</a:t>
              </a:r>
            </a:p>
          </p:txBody>
        </p:sp>
        <p:sp>
          <p:nvSpPr>
            <p:cNvPr id="43023" name="Text Box 12"/>
            <p:cNvSpPr txBox="1">
              <a:spLocks noChangeArrowheads="1"/>
            </p:cNvSpPr>
            <p:nvPr/>
          </p:nvSpPr>
          <p:spPr bwMode="auto">
            <a:xfrm>
              <a:off x="4128" y="2411"/>
              <a:ext cx="1152" cy="61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600" b="1"/>
                <a:t>Contact zone between SO</a:t>
              </a:r>
              <a:r>
                <a:rPr lang="en-US" sz="1600" b="1" baseline="-25000"/>
                <a:t>2</a:t>
              </a:r>
              <a:r>
                <a:rPr lang="en-US" sz="1600" b="1"/>
                <a:t> and CaCO</a:t>
              </a:r>
              <a:r>
                <a:rPr lang="en-US" sz="1600" b="1" baseline="-25000"/>
                <a:t>3</a:t>
              </a:r>
            </a:p>
          </p:txBody>
        </p:sp>
        <p:sp>
          <p:nvSpPr>
            <p:cNvPr id="43024" name="Text Box 13"/>
            <p:cNvSpPr txBox="1">
              <a:spLocks noChangeArrowheads="1"/>
            </p:cNvSpPr>
            <p:nvPr/>
          </p:nvSpPr>
          <p:spPr bwMode="auto">
            <a:xfrm>
              <a:off x="4464" y="3312"/>
              <a:ext cx="1488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Treatment and dewatering of gypsum suspension</a:t>
              </a:r>
            </a:p>
          </p:txBody>
        </p:sp>
        <p:sp>
          <p:nvSpPr>
            <p:cNvPr id="43025" name="Text Box 14"/>
            <p:cNvSpPr txBox="1">
              <a:spLocks noChangeArrowheads="1"/>
            </p:cNvSpPr>
            <p:nvPr/>
          </p:nvSpPr>
          <p:spPr bwMode="auto">
            <a:xfrm>
              <a:off x="3936" y="3168"/>
              <a:ext cx="624" cy="3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lang="en-US" sz="1200" b="1"/>
                <a:t>Recircul. pumps</a:t>
              </a: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C7554A9-4C2E-4A9A-891D-93A19A14719F}" type="slidenum">
              <a:rPr lang="en-US" sz="800"/>
              <a:pPr algn="r"/>
              <a:t>26</a:t>
            </a:fld>
            <a:endParaRPr lang="en-US" sz="800"/>
          </a:p>
        </p:txBody>
      </p:sp>
      <p:sp>
        <p:nvSpPr>
          <p:cNvPr id="44037" name="Title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 dirty="0"/>
              <a:t>Wet scrubbers in </a:t>
            </a:r>
            <a:r>
              <a:rPr lang="en-US" sz="2400" b="1" dirty="0" smtClean="0"/>
              <a:t>Legacy Holcim</a:t>
            </a:r>
            <a:endParaRPr lang="en-US" sz="2400" b="1" dirty="0"/>
          </a:p>
        </p:txBody>
      </p:sp>
      <p:pic>
        <p:nvPicPr>
          <p:cNvPr id="440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5213" y="2724150"/>
            <a:ext cx="6097587" cy="357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6113" y="1268413"/>
            <a:ext cx="2455862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0" name="Text Box 6"/>
          <p:cNvSpPr txBox="1">
            <a:spLocks noChangeArrowheads="1"/>
          </p:cNvSpPr>
          <p:nvPr/>
        </p:nvSpPr>
        <p:spPr bwMode="auto">
          <a:xfrm>
            <a:off x="3081338" y="1181100"/>
            <a:ext cx="20113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Untervaz, CH</a:t>
            </a:r>
          </a:p>
        </p:txBody>
      </p:sp>
      <p:sp>
        <p:nvSpPr>
          <p:cNvPr id="44041" name="Text Box 8"/>
          <p:cNvSpPr txBox="1">
            <a:spLocks noChangeArrowheads="1"/>
          </p:cNvSpPr>
          <p:nvPr/>
        </p:nvSpPr>
        <p:spPr bwMode="auto">
          <a:xfrm>
            <a:off x="7119938" y="5853113"/>
            <a:ext cx="2165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Midlothian, US</a:t>
            </a:r>
          </a:p>
        </p:txBody>
      </p:sp>
      <p:pic>
        <p:nvPicPr>
          <p:cNvPr id="44042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9175" y="1225550"/>
            <a:ext cx="2081213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43" name="Text Box 10"/>
          <p:cNvSpPr txBox="1">
            <a:spLocks noChangeArrowheads="1"/>
          </p:cNvSpPr>
          <p:nvPr/>
        </p:nvSpPr>
        <p:spPr bwMode="auto">
          <a:xfrm>
            <a:off x="7473950" y="5345113"/>
            <a:ext cx="2028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400"/>
              <a:t>Portland, US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E5C025D9-8FFA-46F8-88E8-63F91752641E}" type="slidenum">
              <a:rPr lang="en-US" sz="800"/>
              <a:pPr algn="r"/>
              <a:t>27</a:t>
            </a:fld>
            <a:endParaRPr lang="en-US" sz="800"/>
          </a:p>
        </p:txBody>
      </p:sp>
      <p:sp>
        <p:nvSpPr>
          <p:cNvPr id="45061" name="Title 1"/>
          <p:cNvSpPr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Gypsum for finish products is produced by scrubber system</a:t>
            </a:r>
          </a:p>
        </p:txBody>
      </p:sp>
      <p:grpSp>
        <p:nvGrpSpPr>
          <p:cNvPr id="45062" name="Group 284"/>
          <p:cNvGrpSpPr>
            <a:grpSpLocks/>
          </p:cNvGrpSpPr>
          <p:nvPr/>
        </p:nvGrpSpPr>
        <p:grpSpPr bwMode="auto">
          <a:xfrm>
            <a:off x="2951163" y="2732088"/>
            <a:ext cx="6534150" cy="3667125"/>
            <a:chOff x="-800100" y="790575"/>
            <a:chExt cx="8715375" cy="4891088"/>
          </a:xfrm>
        </p:grpSpPr>
        <p:sp>
          <p:nvSpPr>
            <p:cNvPr id="45063" name="Rectangle 3"/>
            <p:cNvSpPr>
              <a:spLocks noChangeArrowheads="1"/>
            </p:cNvSpPr>
            <p:nvPr/>
          </p:nvSpPr>
          <p:spPr bwMode="auto">
            <a:xfrm>
              <a:off x="1673225" y="3114675"/>
              <a:ext cx="1588" cy="11113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1100"/>
            </a:p>
          </p:txBody>
        </p:sp>
        <p:sp>
          <p:nvSpPr>
            <p:cNvPr id="45064" name="Freeform 4"/>
            <p:cNvSpPr>
              <a:spLocks/>
            </p:cNvSpPr>
            <p:nvPr/>
          </p:nvSpPr>
          <p:spPr bwMode="auto">
            <a:xfrm>
              <a:off x="1425575" y="3198813"/>
              <a:ext cx="9525" cy="4762"/>
            </a:xfrm>
            <a:custGeom>
              <a:avLst/>
              <a:gdLst>
                <a:gd name="T0" fmla="*/ 9525 w 12"/>
                <a:gd name="T1" fmla="*/ 4762 h 7"/>
                <a:gd name="T2" fmla="*/ 0 w 12"/>
                <a:gd name="T3" fmla="*/ 1361 h 7"/>
                <a:gd name="T4" fmla="*/ 0 w 12"/>
                <a:gd name="T5" fmla="*/ 0 h 7"/>
                <a:gd name="T6" fmla="*/ 9525 w 12"/>
                <a:gd name="T7" fmla="*/ 4762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7"/>
                <a:gd name="T14" fmla="*/ 12 w 12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7">
                  <a:moveTo>
                    <a:pt x="12" y="7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12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065" name="Freeform 5"/>
            <p:cNvSpPr>
              <a:spLocks/>
            </p:cNvSpPr>
            <p:nvPr/>
          </p:nvSpPr>
          <p:spPr bwMode="auto">
            <a:xfrm>
              <a:off x="1812925" y="2322513"/>
              <a:ext cx="6350" cy="11112"/>
            </a:xfrm>
            <a:custGeom>
              <a:avLst/>
              <a:gdLst>
                <a:gd name="T0" fmla="*/ 0 w 7"/>
                <a:gd name="T1" fmla="*/ 0 h 12"/>
                <a:gd name="T2" fmla="*/ 6350 w 7"/>
                <a:gd name="T3" fmla="*/ 11112 h 12"/>
                <a:gd name="T4" fmla="*/ 5443 w 7"/>
                <a:gd name="T5" fmla="*/ 11112 h 12"/>
                <a:gd name="T6" fmla="*/ 0 w 7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2"/>
                <a:gd name="T14" fmla="*/ 7 w 7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2">
                  <a:moveTo>
                    <a:pt x="0" y="0"/>
                  </a:moveTo>
                  <a:lnTo>
                    <a:pt x="7" y="12"/>
                  </a:lnTo>
                  <a:lnTo>
                    <a:pt x="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5066" name="Freeform 7"/>
            <p:cNvSpPr>
              <a:spLocks/>
            </p:cNvSpPr>
            <p:nvPr/>
          </p:nvSpPr>
          <p:spPr bwMode="auto">
            <a:xfrm>
              <a:off x="1895475" y="2320925"/>
              <a:ext cx="4763" cy="9525"/>
            </a:xfrm>
            <a:custGeom>
              <a:avLst/>
              <a:gdLst>
                <a:gd name="T0" fmla="*/ 4763 w 9"/>
                <a:gd name="T1" fmla="*/ 0 h 12"/>
                <a:gd name="T2" fmla="*/ 1058 w 9"/>
                <a:gd name="T3" fmla="*/ 9525 h 12"/>
                <a:gd name="T4" fmla="*/ 0 w 9"/>
                <a:gd name="T5" fmla="*/ 7938 h 12"/>
                <a:gd name="T6" fmla="*/ 4763 w 9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"/>
                <a:gd name="T13" fmla="*/ 0 h 12"/>
                <a:gd name="T14" fmla="*/ 9 w 9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" h="12">
                  <a:moveTo>
                    <a:pt x="9" y="0"/>
                  </a:moveTo>
                  <a:lnTo>
                    <a:pt x="2" y="12"/>
                  </a:lnTo>
                  <a:lnTo>
                    <a:pt x="0" y="1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5067" name="Group 8"/>
            <p:cNvGrpSpPr>
              <a:grpSpLocks/>
            </p:cNvGrpSpPr>
            <p:nvPr/>
          </p:nvGrpSpPr>
          <p:grpSpPr bwMode="auto">
            <a:xfrm>
              <a:off x="-800100" y="876300"/>
              <a:ext cx="8686800" cy="4805363"/>
              <a:chOff x="336" y="672"/>
              <a:chExt cx="5472" cy="3027"/>
            </a:xfrm>
          </p:grpSpPr>
          <p:sp>
            <p:nvSpPr>
              <p:cNvPr id="45068" name="Rectangle 9"/>
              <p:cNvSpPr>
                <a:spLocks noChangeArrowheads="1"/>
              </p:cNvSpPr>
              <p:nvPr/>
            </p:nvSpPr>
            <p:spPr bwMode="auto">
              <a:xfrm>
                <a:off x="3215" y="672"/>
                <a:ext cx="811" cy="373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1905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CH" sz="1400"/>
                  <a:t>Gypsum</a:t>
                </a:r>
                <a:br>
                  <a:rPr lang="de-CH" sz="1400"/>
                </a:br>
                <a:r>
                  <a:rPr lang="de-CH" sz="1400"/>
                  <a:t>conditioning</a:t>
                </a:r>
                <a:endParaRPr lang="en-US" sz="1400"/>
              </a:p>
            </p:txBody>
          </p:sp>
          <p:sp>
            <p:nvSpPr>
              <p:cNvPr id="45069" name="Rectangle 10"/>
              <p:cNvSpPr>
                <a:spLocks noChangeArrowheads="1"/>
              </p:cNvSpPr>
              <p:nvPr/>
            </p:nvSpPr>
            <p:spPr bwMode="auto">
              <a:xfrm>
                <a:off x="4800" y="3282"/>
                <a:ext cx="1008" cy="417"/>
              </a:xfrm>
              <a:prstGeom prst="rect">
                <a:avLst/>
              </a:prstGeom>
              <a:solidFill>
                <a:schemeClr val="folHlink">
                  <a:alpha val="50195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108000" rIns="0" bIns="72000">
                <a:spAutoFit/>
              </a:bodyPr>
              <a:lstStyle/>
              <a:p>
                <a:pPr>
                  <a:lnSpc>
                    <a:spcPct val="70000"/>
                  </a:lnSpc>
                  <a:spcBef>
                    <a:spcPct val="30000"/>
                  </a:spcBef>
                </a:pPr>
                <a:r>
                  <a:rPr lang="de-CH" sz="1400"/>
                  <a:t>Gypsum</a:t>
                </a:r>
                <a:br>
                  <a:rPr lang="de-CH" sz="1400"/>
                </a:br>
                <a:r>
                  <a:rPr lang="de-CH" sz="1400"/>
                  <a:t>dosage</a:t>
                </a:r>
                <a:endParaRPr lang="en-US" sz="1400"/>
              </a:p>
            </p:txBody>
          </p:sp>
          <p:sp>
            <p:nvSpPr>
              <p:cNvPr id="45070" name="Rectangle 11"/>
              <p:cNvSpPr>
                <a:spLocks noChangeArrowheads="1"/>
              </p:cNvSpPr>
              <p:nvPr/>
            </p:nvSpPr>
            <p:spPr bwMode="auto">
              <a:xfrm>
                <a:off x="4862" y="1008"/>
                <a:ext cx="679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CH" sz="1400"/>
                  <a:t>Flocculant</a:t>
                </a:r>
                <a:endParaRPr lang="en-US" sz="1400" b="1"/>
              </a:p>
            </p:txBody>
          </p:sp>
          <p:sp>
            <p:nvSpPr>
              <p:cNvPr id="45071" name="Rectangle 12"/>
              <p:cNvSpPr>
                <a:spLocks noChangeArrowheads="1"/>
              </p:cNvSpPr>
              <p:nvPr/>
            </p:nvSpPr>
            <p:spPr bwMode="auto">
              <a:xfrm>
                <a:off x="672" y="3264"/>
                <a:ext cx="811" cy="374"/>
              </a:xfrm>
              <a:prstGeom prst="rect">
                <a:avLst/>
              </a:prstGeom>
              <a:solidFill>
                <a:srgbClr val="9966CC">
                  <a:alpha val="50195"/>
                </a:srgbClr>
              </a:solidFill>
              <a:ln w="19050">
                <a:solidFill>
                  <a:srgbClr val="9966CC"/>
                </a:solidFill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CH" sz="1400"/>
                  <a:t>Reagents</a:t>
                </a:r>
                <a:br>
                  <a:rPr lang="de-CH" sz="1400"/>
                </a:br>
                <a:r>
                  <a:rPr lang="de-CH" sz="1400"/>
                  <a:t>conditioning</a:t>
                </a:r>
                <a:endParaRPr lang="en-US" sz="1400"/>
              </a:p>
            </p:txBody>
          </p:sp>
          <p:sp>
            <p:nvSpPr>
              <p:cNvPr id="45072" name="Rectangle 13"/>
              <p:cNvSpPr>
                <a:spLocks noChangeArrowheads="1"/>
              </p:cNvSpPr>
              <p:nvPr/>
            </p:nvSpPr>
            <p:spPr bwMode="auto">
              <a:xfrm>
                <a:off x="2160" y="672"/>
                <a:ext cx="1008" cy="480"/>
              </a:xfrm>
              <a:prstGeom prst="rect">
                <a:avLst/>
              </a:prstGeom>
              <a:solidFill>
                <a:srgbClr val="3399CC">
                  <a:alpha val="50195"/>
                </a:srgbClr>
              </a:solidFill>
              <a:ln w="19050">
                <a:solidFill>
                  <a:srgbClr val="3399CC"/>
                </a:solidFill>
                <a:miter lim="800000"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lang="de-CH" sz="1400"/>
                  <a:t>Scrubber </a:t>
                </a:r>
                <a:endParaRPr lang="en-US" sz="1400"/>
              </a:p>
            </p:txBody>
          </p:sp>
          <p:sp>
            <p:nvSpPr>
              <p:cNvPr id="45073" name="Rectangle 14"/>
              <p:cNvSpPr>
                <a:spLocks noChangeArrowheads="1"/>
              </p:cNvSpPr>
              <p:nvPr/>
            </p:nvSpPr>
            <p:spPr bwMode="auto">
              <a:xfrm>
                <a:off x="820" y="960"/>
                <a:ext cx="16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>
                    <a:latin typeface="Times New Roman" pitchFamily="18" charset="0"/>
                  </a:rPr>
                  <a:t> </a:t>
                </a:r>
                <a:endParaRPr lang="en-US" sz="1600" b="1"/>
              </a:p>
            </p:txBody>
          </p:sp>
          <p:grpSp>
            <p:nvGrpSpPr>
              <p:cNvPr id="45074" name="Group 15"/>
              <p:cNvGrpSpPr>
                <a:grpSpLocks/>
              </p:cNvGrpSpPr>
              <p:nvPr/>
            </p:nvGrpSpPr>
            <p:grpSpPr bwMode="auto">
              <a:xfrm>
                <a:off x="2440" y="1854"/>
                <a:ext cx="327" cy="928"/>
                <a:chOff x="2239" y="1878"/>
                <a:chExt cx="371" cy="1053"/>
              </a:xfrm>
            </p:grpSpPr>
            <p:sp>
              <p:nvSpPr>
                <p:cNvPr id="45075" name="Rectangle 16"/>
                <p:cNvSpPr>
                  <a:spLocks noChangeArrowheads="1"/>
                </p:cNvSpPr>
                <p:nvPr/>
              </p:nvSpPr>
              <p:spPr bwMode="auto">
                <a:xfrm>
                  <a:off x="2239" y="1878"/>
                  <a:ext cx="371" cy="1053"/>
                </a:xfrm>
                <a:prstGeom prst="rect">
                  <a:avLst/>
                </a:prstGeom>
                <a:solidFill>
                  <a:srgbClr val="3399CC">
                    <a:alpha val="50195"/>
                  </a:srgbClr>
                </a:solidFill>
                <a:ln w="1905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45076" name="Rectangle 17"/>
                <p:cNvSpPr>
                  <a:spLocks noChangeArrowheads="1"/>
                </p:cNvSpPr>
                <p:nvPr/>
              </p:nvSpPr>
              <p:spPr bwMode="auto">
                <a:xfrm>
                  <a:off x="2239" y="1878"/>
                  <a:ext cx="371" cy="1053"/>
                </a:xfrm>
                <a:prstGeom prst="rect">
                  <a:avLst/>
                </a:prstGeom>
                <a:solidFill>
                  <a:srgbClr val="3399CC">
                    <a:alpha val="50195"/>
                  </a:srgbClr>
                </a:solidFill>
                <a:ln w="19050" cap="rnd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US" sz="1100"/>
                </a:p>
              </p:txBody>
            </p:sp>
          </p:grpSp>
          <p:sp>
            <p:nvSpPr>
              <p:cNvPr id="45077" name="Line 18"/>
              <p:cNvSpPr>
                <a:spLocks noChangeShapeType="1"/>
              </p:cNvSpPr>
              <p:nvPr/>
            </p:nvSpPr>
            <p:spPr bwMode="auto">
              <a:xfrm flipV="1">
                <a:off x="2663" y="2353"/>
                <a:ext cx="1" cy="343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78" name="Line 19"/>
              <p:cNvSpPr>
                <a:spLocks noChangeShapeType="1"/>
              </p:cNvSpPr>
              <p:nvPr/>
            </p:nvSpPr>
            <p:spPr bwMode="auto">
              <a:xfrm flipH="1">
                <a:off x="2113" y="2353"/>
                <a:ext cx="550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79" name="Line 20"/>
              <p:cNvSpPr>
                <a:spLocks noChangeShapeType="1"/>
              </p:cNvSpPr>
              <p:nvPr/>
            </p:nvSpPr>
            <p:spPr bwMode="auto">
              <a:xfrm>
                <a:off x="2491" y="2490"/>
                <a:ext cx="1" cy="51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0" name="Line 21"/>
              <p:cNvSpPr>
                <a:spLocks noChangeShapeType="1"/>
              </p:cNvSpPr>
              <p:nvPr/>
            </p:nvSpPr>
            <p:spPr bwMode="auto">
              <a:xfrm flipV="1">
                <a:off x="2560" y="2421"/>
                <a:ext cx="1" cy="12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1" name="Line 22"/>
              <p:cNvSpPr>
                <a:spLocks noChangeShapeType="1"/>
              </p:cNvSpPr>
              <p:nvPr/>
            </p:nvSpPr>
            <p:spPr bwMode="auto">
              <a:xfrm flipH="1">
                <a:off x="2285" y="2421"/>
                <a:ext cx="275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2" name="Line 23"/>
              <p:cNvSpPr>
                <a:spLocks noChangeShapeType="1"/>
              </p:cNvSpPr>
              <p:nvPr/>
            </p:nvSpPr>
            <p:spPr bwMode="auto">
              <a:xfrm flipH="1">
                <a:off x="2388" y="2490"/>
                <a:ext cx="103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3" name="Line 24"/>
              <p:cNvSpPr>
                <a:spLocks noChangeShapeType="1"/>
              </p:cNvSpPr>
              <p:nvPr/>
            </p:nvSpPr>
            <p:spPr bwMode="auto">
              <a:xfrm flipH="1" flipV="1">
                <a:off x="2370" y="2249"/>
                <a:ext cx="70" cy="69"/>
              </a:xfrm>
              <a:prstGeom prst="line">
                <a:avLst/>
              </a:prstGeom>
              <a:noFill/>
              <a:ln w="17526" cap="rnd">
                <a:solidFill>
                  <a:srgbClr val="3399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4" name="Line 25"/>
              <p:cNvSpPr>
                <a:spLocks noChangeShapeType="1"/>
              </p:cNvSpPr>
              <p:nvPr/>
            </p:nvSpPr>
            <p:spPr bwMode="auto">
              <a:xfrm flipH="1" flipV="1">
                <a:off x="2405" y="2215"/>
                <a:ext cx="35" cy="34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5" name="Line 26"/>
              <p:cNvSpPr>
                <a:spLocks noChangeShapeType="1"/>
              </p:cNvSpPr>
              <p:nvPr/>
            </p:nvSpPr>
            <p:spPr bwMode="auto">
              <a:xfrm flipV="1">
                <a:off x="2370" y="2215"/>
                <a:ext cx="35" cy="34"/>
              </a:xfrm>
              <a:prstGeom prst="line">
                <a:avLst/>
              </a:prstGeom>
              <a:noFill/>
              <a:ln w="17526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6" name="Line 27"/>
              <p:cNvSpPr>
                <a:spLocks noChangeShapeType="1"/>
              </p:cNvSpPr>
              <p:nvPr/>
            </p:nvSpPr>
            <p:spPr bwMode="auto">
              <a:xfrm>
                <a:off x="2491" y="1922"/>
                <a:ext cx="465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7" name="Line 28"/>
              <p:cNvSpPr>
                <a:spLocks noChangeShapeType="1"/>
              </p:cNvSpPr>
              <p:nvPr/>
            </p:nvSpPr>
            <p:spPr bwMode="auto">
              <a:xfrm>
                <a:off x="2491" y="1922"/>
                <a:ext cx="18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8" name="Line 29"/>
              <p:cNvSpPr>
                <a:spLocks noChangeShapeType="1"/>
              </p:cNvSpPr>
              <p:nvPr/>
            </p:nvSpPr>
            <p:spPr bwMode="auto">
              <a:xfrm flipH="1">
                <a:off x="2474" y="1922"/>
                <a:ext cx="17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89" name="Line 30"/>
              <p:cNvSpPr>
                <a:spLocks noChangeShapeType="1"/>
              </p:cNvSpPr>
              <p:nvPr/>
            </p:nvSpPr>
            <p:spPr bwMode="auto">
              <a:xfrm>
                <a:off x="2578" y="1922"/>
                <a:ext cx="16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0" name="Line 31"/>
              <p:cNvSpPr>
                <a:spLocks noChangeShapeType="1"/>
              </p:cNvSpPr>
              <p:nvPr/>
            </p:nvSpPr>
            <p:spPr bwMode="auto">
              <a:xfrm flipH="1">
                <a:off x="2560" y="1922"/>
                <a:ext cx="18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1" name="Line 32"/>
              <p:cNvSpPr>
                <a:spLocks noChangeShapeType="1"/>
              </p:cNvSpPr>
              <p:nvPr/>
            </p:nvSpPr>
            <p:spPr bwMode="auto">
              <a:xfrm>
                <a:off x="2663" y="1922"/>
                <a:ext cx="18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2" name="Line 33"/>
              <p:cNvSpPr>
                <a:spLocks noChangeShapeType="1"/>
              </p:cNvSpPr>
              <p:nvPr/>
            </p:nvSpPr>
            <p:spPr bwMode="auto">
              <a:xfrm flipH="1">
                <a:off x="2646" y="1922"/>
                <a:ext cx="17" cy="17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3" name="Line 34"/>
              <p:cNvSpPr>
                <a:spLocks noChangeShapeType="1"/>
              </p:cNvSpPr>
              <p:nvPr/>
            </p:nvSpPr>
            <p:spPr bwMode="auto">
              <a:xfrm flipV="1">
                <a:off x="2388" y="2490"/>
                <a:ext cx="1" cy="36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4" name="Line 35"/>
              <p:cNvSpPr>
                <a:spLocks noChangeShapeType="1"/>
              </p:cNvSpPr>
              <p:nvPr/>
            </p:nvSpPr>
            <p:spPr bwMode="auto">
              <a:xfrm flipV="1">
                <a:off x="2388" y="2848"/>
                <a:ext cx="1070" cy="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095" name="Rectangle 36"/>
              <p:cNvSpPr>
                <a:spLocks noChangeArrowheads="1"/>
              </p:cNvSpPr>
              <p:nvPr/>
            </p:nvSpPr>
            <p:spPr bwMode="auto">
              <a:xfrm>
                <a:off x="1304" y="2731"/>
                <a:ext cx="309" cy="223"/>
              </a:xfrm>
              <a:prstGeom prst="rect">
                <a:avLst/>
              </a:prstGeom>
              <a:solidFill>
                <a:srgbClr val="9966CC">
                  <a:alpha val="50195"/>
                </a:srgbClr>
              </a:solidFill>
              <a:ln w="8001" cap="rnd">
                <a:solidFill>
                  <a:srgbClr val="9966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096" name="Rectangle 37"/>
              <p:cNvSpPr>
                <a:spLocks noChangeArrowheads="1"/>
              </p:cNvSpPr>
              <p:nvPr/>
            </p:nvSpPr>
            <p:spPr bwMode="auto">
              <a:xfrm>
                <a:off x="1468" y="2739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097" name="Rectangle 38"/>
              <p:cNvSpPr>
                <a:spLocks noChangeArrowheads="1"/>
              </p:cNvSpPr>
              <p:nvPr/>
            </p:nvSpPr>
            <p:spPr bwMode="auto">
              <a:xfrm>
                <a:off x="1565" y="2806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098" name="Rectangle 39"/>
              <p:cNvSpPr>
                <a:spLocks noChangeArrowheads="1"/>
              </p:cNvSpPr>
              <p:nvPr/>
            </p:nvSpPr>
            <p:spPr bwMode="auto">
              <a:xfrm>
                <a:off x="1603" y="2861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099" name="Rectangle 40"/>
              <p:cNvSpPr>
                <a:spLocks noChangeArrowheads="1"/>
              </p:cNvSpPr>
              <p:nvPr/>
            </p:nvSpPr>
            <p:spPr bwMode="auto">
              <a:xfrm>
                <a:off x="1269" y="2284"/>
                <a:ext cx="155" cy="188"/>
              </a:xfrm>
              <a:prstGeom prst="rect">
                <a:avLst/>
              </a:prstGeom>
              <a:solidFill>
                <a:srgbClr val="9966CC">
                  <a:alpha val="50195"/>
                </a:srgbClr>
              </a:solidFill>
              <a:ln w="8001" cap="rnd">
                <a:solidFill>
                  <a:srgbClr val="9966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00" name="Rectangle 41"/>
              <p:cNvSpPr>
                <a:spLocks noChangeArrowheads="1"/>
              </p:cNvSpPr>
              <p:nvPr/>
            </p:nvSpPr>
            <p:spPr bwMode="auto">
              <a:xfrm>
                <a:off x="384" y="1968"/>
                <a:ext cx="448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5000"/>
                  </a:lnSpc>
                </a:pPr>
                <a:r>
                  <a:rPr lang="de-CH" sz="1400"/>
                  <a:t>Lime-</a:t>
                </a:r>
                <a:br>
                  <a:rPr lang="de-CH" sz="1400"/>
                </a:br>
                <a:r>
                  <a:rPr lang="de-CH" sz="1400"/>
                  <a:t>stone</a:t>
                </a:r>
                <a:br>
                  <a:rPr lang="de-CH" sz="1400"/>
                </a:br>
                <a:r>
                  <a:rPr lang="de-CH" sz="1400"/>
                  <a:t>&amp; Dust</a:t>
                </a:r>
                <a:endParaRPr lang="en-US" sz="1400"/>
              </a:p>
            </p:txBody>
          </p:sp>
          <p:sp>
            <p:nvSpPr>
              <p:cNvPr id="45101" name="Rectangle 42"/>
              <p:cNvSpPr>
                <a:spLocks noChangeArrowheads="1"/>
              </p:cNvSpPr>
              <p:nvPr/>
            </p:nvSpPr>
            <p:spPr bwMode="auto">
              <a:xfrm>
                <a:off x="1403" y="2291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02" name="Rectangle 43"/>
              <p:cNvSpPr>
                <a:spLocks noChangeArrowheads="1"/>
              </p:cNvSpPr>
              <p:nvPr/>
            </p:nvSpPr>
            <p:spPr bwMode="auto">
              <a:xfrm>
                <a:off x="1407" y="2346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03" name="Line 44"/>
              <p:cNvSpPr>
                <a:spLocks noChangeShapeType="1"/>
              </p:cNvSpPr>
              <p:nvPr/>
            </p:nvSpPr>
            <p:spPr bwMode="auto">
              <a:xfrm>
                <a:off x="1269" y="2472"/>
                <a:ext cx="86" cy="10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04" name="Line 45"/>
              <p:cNvSpPr>
                <a:spLocks noChangeShapeType="1"/>
              </p:cNvSpPr>
              <p:nvPr/>
            </p:nvSpPr>
            <p:spPr bwMode="auto">
              <a:xfrm flipH="1">
                <a:off x="1355" y="2472"/>
                <a:ext cx="69" cy="10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05" name="Rectangle 46"/>
              <p:cNvSpPr>
                <a:spLocks noChangeArrowheads="1"/>
              </p:cNvSpPr>
              <p:nvPr/>
            </p:nvSpPr>
            <p:spPr bwMode="auto">
              <a:xfrm>
                <a:off x="1459" y="2284"/>
                <a:ext cx="154" cy="188"/>
              </a:xfrm>
              <a:prstGeom prst="rect">
                <a:avLst/>
              </a:prstGeom>
              <a:solidFill>
                <a:srgbClr val="9966CC">
                  <a:alpha val="50195"/>
                </a:srgbClr>
              </a:solidFill>
              <a:ln w="8001" cap="rnd">
                <a:solidFill>
                  <a:srgbClr val="9966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06" name="Rectangle 47"/>
              <p:cNvSpPr>
                <a:spLocks noChangeArrowheads="1"/>
              </p:cNvSpPr>
              <p:nvPr/>
            </p:nvSpPr>
            <p:spPr bwMode="auto">
              <a:xfrm>
                <a:off x="1546" y="2292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07" name="Rectangle 48"/>
              <p:cNvSpPr>
                <a:spLocks noChangeArrowheads="1"/>
              </p:cNvSpPr>
              <p:nvPr/>
            </p:nvSpPr>
            <p:spPr bwMode="auto">
              <a:xfrm>
                <a:off x="1609" y="2359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08" name="Line 49"/>
              <p:cNvSpPr>
                <a:spLocks noChangeShapeType="1"/>
              </p:cNvSpPr>
              <p:nvPr/>
            </p:nvSpPr>
            <p:spPr bwMode="auto">
              <a:xfrm>
                <a:off x="1459" y="2472"/>
                <a:ext cx="85" cy="10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09" name="Line 50"/>
              <p:cNvSpPr>
                <a:spLocks noChangeShapeType="1"/>
              </p:cNvSpPr>
              <p:nvPr/>
            </p:nvSpPr>
            <p:spPr bwMode="auto">
              <a:xfrm flipH="1">
                <a:off x="1544" y="2472"/>
                <a:ext cx="69" cy="10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10" name="Line 51"/>
              <p:cNvSpPr>
                <a:spLocks noChangeShapeType="1"/>
              </p:cNvSpPr>
              <p:nvPr/>
            </p:nvSpPr>
            <p:spPr bwMode="auto">
              <a:xfrm flipV="1">
                <a:off x="2113" y="2353"/>
                <a:ext cx="1" cy="6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111" name="Group 52"/>
              <p:cNvGrpSpPr>
                <a:grpSpLocks/>
              </p:cNvGrpSpPr>
              <p:nvPr/>
            </p:nvGrpSpPr>
            <p:grpSpPr bwMode="auto">
              <a:xfrm>
                <a:off x="2440" y="1785"/>
                <a:ext cx="327" cy="69"/>
                <a:chOff x="2239" y="1800"/>
                <a:chExt cx="371" cy="78"/>
              </a:xfrm>
            </p:grpSpPr>
            <p:sp>
              <p:nvSpPr>
                <p:cNvPr id="4511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2239" y="1800"/>
                  <a:ext cx="78" cy="78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13" name="Line 54"/>
                <p:cNvSpPr>
                  <a:spLocks noChangeShapeType="1"/>
                </p:cNvSpPr>
                <p:nvPr/>
              </p:nvSpPr>
              <p:spPr bwMode="auto">
                <a:xfrm flipH="1" flipV="1">
                  <a:off x="2531" y="1800"/>
                  <a:ext cx="79" cy="78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14" name="Line 55"/>
                <p:cNvSpPr>
                  <a:spLocks noChangeShapeType="1"/>
                </p:cNvSpPr>
                <p:nvPr/>
              </p:nvSpPr>
              <p:spPr bwMode="auto">
                <a:xfrm>
                  <a:off x="2317" y="1800"/>
                  <a:ext cx="214" cy="1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115" name="Rectangle 56"/>
              <p:cNvSpPr>
                <a:spLocks noChangeArrowheads="1"/>
              </p:cNvSpPr>
              <p:nvPr/>
            </p:nvSpPr>
            <p:spPr bwMode="auto">
              <a:xfrm>
                <a:off x="2699" y="2031"/>
                <a:ext cx="26" cy="54"/>
              </a:xfrm>
              <a:prstGeom prst="rect">
                <a:avLst/>
              </a:prstGeom>
              <a:noFill/>
              <a:ln w="1905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grpSp>
            <p:nvGrpSpPr>
              <p:cNvPr id="45116" name="Group 57"/>
              <p:cNvGrpSpPr>
                <a:grpSpLocks/>
              </p:cNvGrpSpPr>
              <p:nvPr/>
            </p:nvGrpSpPr>
            <p:grpSpPr bwMode="auto">
              <a:xfrm>
                <a:off x="2474" y="2541"/>
                <a:ext cx="35" cy="17"/>
                <a:chOff x="2278" y="2658"/>
                <a:chExt cx="39" cy="19"/>
              </a:xfrm>
            </p:grpSpPr>
            <p:sp>
              <p:nvSpPr>
                <p:cNvPr id="45117" name="Line 58"/>
                <p:cNvSpPr>
                  <a:spLocks noChangeShapeType="1"/>
                </p:cNvSpPr>
                <p:nvPr/>
              </p:nvSpPr>
              <p:spPr bwMode="auto">
                <a:xfrm>
                  <a:off x="2297" y="2658"/>
                  <a:ext cx="20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18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2278" y="2658"/>
                  <a:ext cx="19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grpSp>
            <p:nvGrpSpPr>
              <p:cNvPr id="45119" name="Group 60"/>
              <p:cNvGrpSpPr>
                <a:grpSpLocks/>
              </p:cNvGrpSpPr>
              <p:nvPr/>
            </p:nvGrpSpPr>
            <p:grpSpPr bwMode="auto">
              <a:xfrm>
                <a:off x="2509" y="2541"/>
                <a:ext cx="34" cy="17"/>
                <a:chOff x="2317" y="2658"/>
                <a:chExt cx="39" cy="19"/>
              </a:xfrm>
            </p:grpSpPr>
            <p:sp>
              <p:nvSpPr>
                <p:cNvPr id="45120" name="Line 61"/>
                <p:cNvSpPr>
                  <a:spLocks noChangeShapeType="1"/>
                </p:cNvSpPr>
                <p:nvPr/>
              </p:nvSpPr>
              <p:spPr bwMode="auto">
                <a:xfrm>
                  <a:off x="2336" y="2658"/>
                  <a:ext cx="20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21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2317" y="2658"/>
                  <a:ext cx="19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122" name="Line 63"/>
              <p:cNvSpPr>
                <a:spLocks noChangeShapeType="1"/>
              </p:cNvSpPr>
              <p:nvPr/>
            </p:nvSpPr>
            <p:spPr bwMode="auto">
              <a:xfrm flipV="1">
                <a:off x="2525" y="2507"/>
                <a:ext cx="1" cy="34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123" name="Group 64"/>
              <p:cNvGrpSpPr>
                <a:grpSpLocks/>
              </p:cNvGrpSpPr>
              <p:nvPr/>
            </p:nvGrpSpPr>
            <p:grpSpPr bwMode="auto">
              <a:xfrm>
                <a:off x="2543" y="2541"/>
                <a:ext cx="35" cy="17"/>
                <a:chOff x="2356" y="2658"/>
                <a:chExt cx="39" cy="19"/>
              </a:xfrm>
            </p:grpSpPr>
            <p:sp>
              <p:nvSpPr>
                <p:cNvPr id="45124" name="Line 65"/>
                <p:cNvSpPr>
                  <a:spLocks noChangeShapeType="1"/>
                </p:cNvSpPr>
                <p:nvPr/>
              </p:nvSpPr>
              <p:spPr bwMode="auto">
                <a:xfrm>
                  <a:off x="2375" y="2658"/>
                  <a:ext cx="20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25" name="Line 66"/>
                <p:cNvSpPr>
                  <a:spLocks noChangeShapeType="1"/>
                </p:cNvSpPr>
                <p:nvPr/>
              </p:nvSpPr>
              <p:spPr bwMode="auto">
                <a:xfrm flipH="1">
                  <a:off x="2356" y="2658"/>
                  <a:ext cx="19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126" name="Line 67"/>
              <p:cNvSpPr>
                <a:spLocks noChangeShapeType="1"/>
              </p:cNvSpPr>
              <p:nvPr/>
            </p:nvSpPr>
            <p:spPr bwMode="auto">
              <a:xfrm flipV="1">
                <a:off x="2560" y="2507"/>
                <a:ext cx="1" cy="34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27" name="Line 68"/>
              <p:cNvSpPr>
                <a:spLocks noChangeShapeType="1"/>
              </p:cNvSpPr>
              <p:nvPr/>
            </p:nvSpPr>
            <p:spPr bwMode="auto">
              <a:xfrm flipH="1">
                <a:off x="1052" y="1008"/>
                <a:ext cx="17" cy="43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28" name="Line 69"/>
              <p:cNvSpPr>
                <a:spLocks noChangeShapeType="1"/>
              </p:cNvSpPr>
              <p:nvPr/>
            </p:nvSpPr>
            <p:spPr bwMode="auto">
              <a:xfrm>
                <a:off x="1104" y="1008"/>
                <a:ext cx="35" cy="43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29" name="Line 70"/>
              <p:cNvSpPr>
                <a:spLocks noChangeShapeType="1"/>
              </p:cNvSpPr>
              <p:nvPr/>
            </p:nvSpPr>
            <p:spPr bwMode="auto">
              <a:xfrm>
                <a:off x="1052" y="1438"/>
                <a:ext cx="87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30" name="Line 71"/>
              <p:cNvSpPr>
                <a:spLocks noChangeShapeType="1"/>
              </p:cNvSpPr>
              <p:nvPr/>
            </p:nvSpPr>
            <p:spPr bwMode="auto">
              <a:xfrm>
                <a:off x="1069" y="1008"/>
                <a:ext cx="35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31" name="Rectangle 72"/>
              <p:cNvSpPr>
                <a:spLocks noChangeArrowheads="1"/>
              </p:cNvSpPr>
              <p:nvPr/>
            </p:nvSpPr>
            <p:spPr bwMode="auto">
              <a:xfrm>
                <a:off x="2061" y="2421"/>
                <a:ext cx="69" cy="189"/>
              </a:xfrm>
              <a:prstGeom prst="rect">
                <a:avLst/>
              </a:prstGeom>
              <a:noFill/>
              <a:ln w="7938" cap="rnd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32" name="Rectangle 73"/>
              <p:cNvSpPr>
                <a:spLocks noChangeArrowheads="1"/>
              </p:cNvSpPr>
              <p:nvPr/>
            </p:nvSpPr>
            <p:spPr bwMode="auto">
              <a:xfrm>
                <a:off x="2105" y="2429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33" name="Rectangle 74"/>
              <p:cNvSpPr>
                <a:spLocks noChangeArrowheads="1"/>
              </p:cNvSpPr>
              <p:nvPr/>
            </p:nvSpPr>
            <p:spPr bwMode="auto">
              <a:xfrm>
                <a:off x="2105" y="2496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34" name="Rectangle 75"/>
              <p:cNvSpPr>
                <a:spLocks noChangeArrowheads="1"/>
              </p:cNvSpPr>
              <p:nvPr/>
            </p:nvSpPr>
            <p:spPr bwMode="auto">
              <a:xfrm>
                <a:off x="1888" y="2101"/>
                <a:ext cx="240" cy="1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006982"/>
                    </a:solidFill>
                  </a:rPr>
                  <a:t>H</a:t>
                </a:r>
                <a:r>
                  <a:rPr lang="en-US" sz="1200" baseline="-25000">
                    <a:solidFill>
                      <a:srgbClr val="006982"/>
                    </a:solidFill>
                  </a:rPr>
                  <a:t>2</a:t>
                </a:r>
                <a:r>
                  <a:rPr lang="en-US" sz="1200">
                    <a:solidFill>
                      <a:srgbClr val="006982"/>
                    </a:solidFill>
                  </a:rPr>
                  <a:t>O</a:t>
                </a:r>
                <a:endParaRPr lang="en-US" sz="1200" b="1">
                  <a:solidFill>
                    <a:srgbClr val="006982"/>
                  </a:solidFill>
                </a:endParaRPr>
              </a:p>
            </p:txBody>
          </p:sp>
          <p:sp>
            <p:nvSpPr>
              <p:cNvPr id="45135" name="Rectangle 76"/>
              <p:cNvSpPr>
                <a:spLocks noChangeArrowheads="1"/>
              </p:cNvSpPr>
              <p:nvPr/>
            </p:nvSpPr>
            <p:spPr bwMode="auto">
              <a:xfrm>
                <a:off x="2137" y="2220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36" name="Rectangle 77"/>
              <p:cNvSpPr>
                <a:spLocks noChangeArrowheads="1"/>
              </p:cNvSpPr>
              <p:nvPr/>
            </p:nvSpPr>
            <p:spPr bwMode="auto">
              <a:xfrm>
                <a:off x="2007" y="2282"/>
                <a:ext cx="16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>
                    <a:latin typeface="Times New Roman" pitchFamily="18" charset="0"/>
                  </a:rPr>
                  <a:t> </a:t>
                </a:r>
                <a:endParaRPr lang="en-US" sz="1600" b="1"/>
              </a:p>
            </p:txBody>
          </p:sp>
          <p:sp>
            <p:nvSpPr>
              <p:cNvPr id="45137" name="Freeform 78"/>
              <p:cNvSpPr>
                <a:spLocks noEditPoints="1"/>
              </p:cNvSpPr>
              <p:nvPr/>
            </p:nvSpPr>
            <p:spPr bwMode="auto">
              <a:xfrm>
                <a:off x="2083" y="2576"/>
                <a:ext cx="25" cy="105"/>
              </a:xfrm>
              <a:custGeom>
                <a:avLst/>
                <a:gdLst>
                  <a:gd name="T0" fmla="*/ 10 w 267"/>
                  <a:gd name="T1" fmla="*/ 103 h 1165"/>
                  <a:gd name="T2" fmla="*/ 10 w 267"/>
                  <a:gd name="T3" fmla="*/ 89 h 1165"/>
                  <a:gd name="T4" fmla="*/ 12 w 267"/>
                  <a:gd name="T5" fmla="*/ 87 h 1165"/>
                  <a:gd name="T6" fmla="*/ 15 w 267"/>
                  <a:gd name="T7" fmla="*/ 89 h 1165"/>
                  <a:gd name="T8" fmla="*/ 15 w 267"/>
                  <a:gd name="T9" fmla="*/ 103 h 1165"/>
                  <a:gd name="T10" fmla="*/ 12 w 267"/>
                  <a:gd name="T11" fmla="*/ 105 h 1165"/>
                  <a:gd name="T12" fmla="*/ 10 w 267"/>
                  <a:gd name="T13" fmla="*/ 103 h 1165"/>
                  <a:gd name="T14" fmla="*/ 10 w 267"/>
                  <a:gd name="T15" fmla="*/ 71 h 1165"/>
                  <a:gd name="T16" fmla="*/ 10 w 267"/>
                  <a:gd name="T17" fmla="*/ 58 h 1165"/>
                  <a:gd name="T18" fmla="*/ 12 w 267"/>
                  <a:gd name="T19" fmla="*/ 55 h 1165"/>
                  <a:gd name="T20" fmla="*/ 15 w 267"/>
                  <a:gd name="T21" fmla="*/ 58 h 1165"/>
                  <a:gd name="T22" fmla="*/ 15 w 267"/>
                  <a:gd name="T23" fmla="*/ 71 h 1165"/>
                  <a:gd name="T24" fmla="*/ 12 w 267"/>
                  <a:gd name="T25" fmla="*/ 73 h 1165"/>
                  <a:gd name="T26" fmla="*/ 10 w 267"/>
                  <a:gd name="T27" fmla="*/ 71 h 1165"/>
                  <a:gd name="T28" fmla="*/ 10 w 267"/>
                  <a:gd name="T29" fmla="*/ 40 h 1165"/>
                  <a:gd name="T30" fmla="*/ 10 w 267"/>
                  <a:gd name="T31" fmla="*/ 26 h 1165"/>
                  <a:gd name="T32" fmla="*/ 12 w 267"/>
                  <a:gd name="T33" fmla="*/ 24 h 1165"/>
                  <a:gd name="T34" fmla="*/ 15 w 267"/>
                  <a:gd name="T35" fmla="*/ 26 h 1165"/>
                  <a:gd name="T36" fmla="*/ 15 w 267"/>
                  <a:gd name="T37" fmla="*/ 40 h 1165"/>
                  <a:gd name="T38" fmla="*/ 12 w 267"/>
                  <a:gd name="T39" fmla="*/ 42 h 1165"/>
                  <a:gd name="T40" fmla="*/ 10 w 267"/>
                  <a:gd name="T41" fmla="*/ 40 h 1165"/>
                  <a:gd name="T42" fmla="*/ 0 w 267"/>
                  <a:gd name="T43" fmla="*/ 24 h 1165"/>
                  <a:gd name="T44" fmla="*/ 12 w 267"/>
                  <a:gd name="T45" fmla="*/ 0 h 1165"/>
                  <a:gd name="T46" fmla="*/ 25 w 267"/>
                  <a:gd name="T47" fmla="*/ 24 h 1165"/>
                  <a:gd name="T48" fmla="*/ 0 w 267"/>
                  <a:gd name="T49" fmla="*/ 24 h 1165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67"/>
                  <a:gd name="T76" fmla="*/ 0 h 1165"/>
                  <a:gd name="T77" fmla="*/ 267 w 267"/>
                  <a:gd name="T78" fmla="*/ 1165 h 1165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67" h="1165">
                    <a:moveTo>
                      <a:pt x="108" y="1140"/>
                    </a:moveTo>
                    <a:lnTo>
                      <a:pt x="108" y="990"/>
                    </a:lnTo>
                    <a:cubicBezTo>
                      <a:pt x="108" y="976"/>
                      <a:pt x="120" y="965"/>
                      <a:pt x="133" y="965"/>
                    </a:cubicBezTo>
                    <a:cubicBezTo>
                      <a:pt x="147" y="965"/>
                      <a:pt x="158" y="976"/>
                      <a:pt x="158" y="990"/>
                    </a:cubicBezTo>
                    <a:lnTo>
                      <a:pt x="158" y="1140"/>
                    </a:lnTo>
                    <a:cubicBezTo>
                      <a:pt x="158" y="1154"/>
                      <a:pt x="147" y="1165"/>
                      <a:pt x="133" y="1165"/>
                    </a:cubicBezTo>
                    <a:cubicBezTo>
                      <a:pt x="120" y="1165"/>
                      <a:pt x="108" y="1154"/>
                      <a:pt x="108" y="1140"/>
                    </a:cubicBezTo>
                    <a:close/>
                    <a:moveTo>
                      <a:pt x="108" y="790"/>
                    </a:moveTo>
                    <a:lnTo>
                      <a:pt x="108" y="640"/>
                    </a:lnTo>
                    <a:cubicBezTo>
                      <a:pt x="108" y="626"/>
                      <a:pt x="120" y="615"/>
                      <a:pt x="133" y="615"/>
                    </a:cubicBezTo>
                    <a:cubicBezTo>
                      <a:pt x="147" y="615"/>
                      <a:pt x="158" y="626"/>
                      <a:pt x="158" y="640"/>
                    </a:cubicBezTo>
                    <a:lnTo>
                      <a:pt x="158" y="790"/>
                    </a:lnTo>
                    <a:cubicBezTo>
                      <a:pt x="158" y="804"/>
                      <a:pt x="147" y="815"/>
                      <a:pt x="133" y="815"/>
                    </a:cubicBezTo>
                    <a:cubicBezTo>
                      <a:pt x="120" y="815"/>
                      <a:pt x="108" y="804"/>
                      <a:pt x="108" y="790"/>
                    </a:cubicBezTo>
                    <a:close/>
                    <a:moveTo>
                      <a:pt x="108" y="440"/>
                    </a:moveTo>
                    <a:lnTo>
                      <a:pt x="108" y="290"/>
                    </a:lnTo>
                    <a:cubicBezTo>
                      <a:pt x="108" y="276"/>
                      <a:pt x="120" y="265"/>
                      <a:pt x="133" y="265"/>
                    </a:cubicBezTo>
                    <a:cubicBezTo>
                      <a:pt x="147" y="265"/>
                      <a:pt x="158" y="276"/>
                      <a:pt x="158" y="290"/>
                    </a:cubicBezTo>
                    <a:lnTo>
                      <a:pt x="158" y="440"/>
                    </a:lnTo>
                    <a:cubicBezTo>
                      <a:pt x="158" y="454"/>
                      <a:pt x="147" y="465"/>
                      <a:pt x="133" y="465"/>
                    </a:cubicBezTo>
                    <a:cubicBezTo>
                      <a:pt x="120" y="465"/>
                      <a:pt x="108" y="454"/>
                      <a:pt x="108" y="440"/>
                    </a:cubicBezTo>
                    <a:close/>
                    <a:moveTo>
                      <a:pt x="0" y="266"/>
                    </a:moveTo>
                    <a:lnTo>
                      <a:pt x="133" y="0"/>
                    </a:lnTo>
                    <a:lnTo>
                      <a:pt x="267" y="266"/>
                    </a:lnTo>
                    <a:lnTo>
                      <a:pt x="0" y="266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38" name="Rectangle 79"/>
              <p:cNvSpPr>
                <a:spLocks noChangeArrowheads="1"/>
              </p:cNvSpPr>
              <p:nvPr/>
            </p:nvSpPr>
            <p:spPr bwMode="auto">
              <a:xfrm>
                <a:off x="1976" y="2652"/>
                <a:ext cx="166" cy="1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de-CH" sz="1400"/>
                  <a:t>air</a:t>
                </a:r>
                <a:endParaRPr lang="en-US" sz="1400" b="1"/>
              </a:p>
            </p:txBody>
          </p:sp>
          <p:sp>
            <p:nvSpPr>
              <p:cNvPr id="45139" name="Rectangle 80"/>
              <p:cNvSpPr>
                <a:spLocks noChangeArrowheads="1"/>
              </p:cNvSpPr>
              <p:nvPr/>
            </p:nvSpPr>
            <p:spPr bwMode="auto">
              <a:xfrm>
                <a:off x="2136" y="2684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40" name="Rectangle 81"/>
              <p:cNvSpPr>
                <a:spLocks noChangeArrowheads="1"/>
              </p:cNvSpPr>
              <p:nvPr/>
            </p:nvSpPr>
            <p:spPr bwMode="auto">
              <a:xfrm>
                <a:off x="576" y="1104"/>
                <a:ext cx="249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de-CH" sz="1400"/>
                  <a:t>Kiln</a:t>
                </a:r>
                <a:br>
                  <a:rPr lang="de-CH" sz="1400"/>
                </a:br>
                <a:r>
                  <a:rPr lang="de-CH" sz="1400"/>
                  <a:t>gas</a:t>
                </a:r>
                <a:endParaRPr lang="en-US" sz="1400" b="1"/>
              </a:p>
            </p:txBody>
          </p:sp>
          <p:sp>
            <p:nvSpPr>
              <p:cNvPr id="45141" name="Rectangle 82"/>
              <p:cNvSpPr>
                <a:spLocks noChangeArrowheads="1"/>
              </p:cNvSpPr>
              <p:nvPr/>
            </p:nvSpPr>
            <p:spPr bwMode="auto">
              <a:xfrm>
                <a:off x="1267" y="1601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42" name="Freeform 83"/>
              <p:cNvSpPr>
                <a:spLocks noEditPoints="1"/>
              </p:cNvSpPr>
              <p:nvPr/>
            </p:nvSpPr>
            <p:spPr bwMode="auto">
              <a:xfrm>
                <a:off x="2066" y="2281"/>
                <a:ext cx="24" cy="140"/>
              </a:xfrm>
              <a:custGeom>
                <a:avLst/>
                <a:gdLst>
                  <a:gd name="T0" fmla="*/ 14 w 267"/>
                  <a:gd name="T1" fmla="*/ 2 h 1545"/>
                  <a:gd name="T2" fmla="*/ 14 w 267"/>
                  <a:gd name="T3" fmla="*/ 110 h 1545"/>
                  <a:gd name="T4" fmla="*/ 12 w 267"/>
                  <a:gd name="T5" fmla="*/ 112 h 1545"/>
                  <a:gd name="T6" fmla="*/ 10 w 267"/>
                  <a:gd name="T7" fmla="*/ 110 h 1545"/>
                  <a:gd name="T8" fmla="*/ 10 w 267"/>
                  <a:gd name="T9" fmla="*/ 2 h 1545"/>
                  <a:gd name="T10" fmla="*/ 12 w 267"/>
                  <a:gd name="T11" fmla="*/ 0 h 1545"/>
                  <a:gd name="T12" fmla="*/ 14 w 267"/>
                  <a:gd name="T13" fmla="*/ 2 h 1545"/>
                  <a:gd name="T14" fmla="*/ 24 w 267"/>
                  <a:gd name="T15" fmla="*/ 104 h 1545"/>
                  <a:gd name="T16" fmla="*/ 12 w 267"/>
                  <a:gd name="T17" fmla="*/ 140 h 1545"/>
                  <a:gd name="T18" fmla="*/ 0 w 267"/>
                  <a:gd name="T19" fmla="*/ 104 h 1545"/>
                  <a:gd name="T20" fmla="*/ 24 w 267"/>
                  <a:gd name="T21" fmla="*/ 104 h 15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7"/>
                  <a:gd name="T34" fmla="*/ 0 h 1545"/>
                  <a:gd name="T35" fmla="*/ 267 w 267"/>
                  <a:gd name="T36" fmla="*/ 1545 h 15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7" h="1545">
                    <a:moveTo>
                      <a:pt x="158" y="25"/>
                    </a:moveTo>
                    <a:lnTo>
                      <a:pt x="158" y="1211"/>
                    </a:lnTo>
                    <a:cubicBezTo>
                      <a:pt x="158" y="1225"/>
                      <a:pt x="147" y="1236"/>
                      <a:pt x="133" y="1236"/>
                    </a:cubicBezTo>
                    <a:cubicBezTo>
                      <a:pt x="120" y="1236"/>
                      <a:pt x="108" y="1225"/>
                      <a:pt x="108" y="1211"/>
                    </a:cubicBezTo>
                    <a:lnTo>
                      <a:pt x="108" y="25"/>
                    </a:lnTo>
                    <a:cubicBezTo>
                      <a:pt x="108" y="11"/>
                      <a:pt x="120" y="0"/>
                      <a:pt x="133" y="0"/>
                    </a:cubicBezTo>
                    <a:cubicBezTo>
                      <a:pt x="147" y="0"/>
                      <a:pt x="158" y="11"/>
                      <a:pt x="158" y="25"/>
                    </a:cubicBezTo>
                    <a:close/>
                    <a:moveTo>
                      <a:pt x="267" y="1145"/>
                    </a:moveTo>
                    <a:lnTo>
                      <a:pt x="133" y="1545"/>
                    </a:lnTo>
                    <a:lnTo>
                      <a:pt x="0" y="1145"/>
                    </a:lnTo>
                    <a:lnTo>
                      <a:pt x="267" y="114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43" name="Rectangle 84"/>
              <p:cNvSpPr>
                <a:spLocks noChangeArrowheads="1"/>
              </p:cNvSpPr>
              <p:nvPr/>
            </p:nvSpPr>
            <p:spPr bwMode="auto">
              <a:xfrm>
                <a:off x="1301" y="3148"/>
                <a:ext cx="18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 b="1"/>
                  <a:t> </a:t>
                </a:r>
                <a:endParaRPr lang="en-US" sz="1600" b="1"/>
              </a:p>
            </p:txBody>
          </p:sp>
          <p:grpSp>
            <p:nvGrpSpPr>
              <p:cNvPr id="45144" name="Group 85"/>
              <p:cNvGrpSpPr>
                <a:grpSpLocks/>
              </p:cNvGrpSpPr>
              <p:nvPr/>
            </p:nvGrpSpPr>
            <p:grpSpPr bwMode="auto">
              <a:xfrm>
                <a:off x="2818" y="2317"/>
                <a:ext cx="69" cy="69"/>
                <a:chOff x="2668" y="2404"/>
                <a:chExt cx="78" cy="78"/>
              </a:xfrm>
            </p:grpSpPr>
            <p:sp>
              <p:nvSpPr>
                <p:cNvPr id="45145" name="Oval 86"/>
                <p:cNvSpPr>
                  <a:spLocks noChangeArrowheads="1"/>
                </p:cNvSpPr>
                <p:nvPr/>
              </p:nvSpPr>
              <p:spPr bwMode="auto">
                <a:xfrm>
                  <a:off x="2668" y="2404"/>
                  <a:ext cx="78" cy="78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/>
                </a:p>
              </p:txBody>
            </p:sp>
            <p:sp>
              <p:nvSpPr>
                <p:cNvPr id="45146" name="Oval 87"/>
                <p:cNvSpPr>
                  <a:spLocks noChangeArrowheads="1"/>
                </p:cNvSpPr>
                <p:nvPr/>
              </p:nvSpPr>
              <p:spPr bwMode="auto">
                <a:xfrm>
                  <a:off x="2668" y="2404"/>
                  <a:ext cx="78" cy="78"/>
                </a:xfrm>
                <a:prstGeom prst="ellipse">
                  <a:avLst/>
                </a:prstGeom>
                <a:noFill/>
                <a:ln w="7938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100"/>
                </a:p>
              </p:txBody>
            </p:sp>
          </p:grpSp>
          <p:sp>
            <p:nvSpPr>
              <p:cNvPr id="45147" name="Line 88"/>
              <p:cNvSpPr>
                <a:spLocks noChangeShapeType="1"/>
              </p:cNvSpPr>
              <p:nvPr/>
            </p:nvSpPr>
            <p:spPr bwMode="auto">
              <a:xfrm flipH="1">
                <a:off x="2831" y="2317"/>
                <a:ext cx="22" cy="6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48" name="Line 89"/>
              <p:cNvSpPr>
                <a:spLocks noChangeShapeType="1"/>
              </p:cNvSpPr>
              <p:nvPr/>
            </p:nvSpPr>
            <p:spPr bwMode="auto">
              <a:xfrm>
                <a:off x="2853" y="2317"/>
                <a:ext cx="20" cy="6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49" name="Line 90"/>
              <p:cNvSpPr>
                <a:spLocks noChangeShapeType="1"/>
              </p:cNvSpPr>
              <p:nvPr/>
            </p:nvSpPr>
            <p:spPr bwMode="auto">
              <a:xfrm>
                <a:off x="2440" y="2507"/>
                <a:ext cx="327" cy="1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0" name="Line 91"/>
              <p:cNvSpPr>
                <a:spLocks noChangeShapeType="1"/>
              </p:cNvSpPr>
              <p:nvPr/>
            </p:nvSpPr>
            <p:spPr bwMode="auto">
              <a:xfrm>
                <a:off x="2250" y="3177"/>
                <a:ext cx="1" cy="86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1" name="Line 92"/>
              <p:cNvSpPr>
                <a:spLocks noChangeShapeType="1"/>
              </p:cNvSpPr>
              <p:nvPr/>
            </p:nvSpPr>
            <p:spPr bwMode="auto">
              <a:xfrm>
                <a:off x="2250" y="3263"/>
                <a:ext cx="344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2" name="Line 93"/>
              <p:cNvSpPr>
                <a:spLocks noChangeShapeType="1"/>
              </p:cNvSpPr>
              <p:nvPr/>
            </p:nvSpPr>
            <p:spPr bwMode="auto">
              <a:xfrm>
                <a:off x="2594" y="3177"/>
                <a:ext cx="1" cy="86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153" name="Group 94"/>
              <p:cNvGrpSpPr>
                <a:grpSpLocks/>
              </p:cNvGrpSpPr>
              <p:nvPr/>
            </p:nvGrpSpPr>
            <p:grpSpPr bwMode="auto">
              <a:xfrm>
                <a:off x="2578" y="2541"/>
                <a:ext cx="34" cy="17"/>
                <a:chOff x="2395" y="2658"/>
                <a:chExt cx="39" cy="19"/>
              </a:xfrm>
            </p:grpSpPr>
            <p:sp>
              <p:nvSpPr>
                <p:cNvPr id="45154" name="Line 95"/>
                <p:cNvSpPr>
                  <a:spLocks noChangeShapeType="1"/>
                </p:cNvSpPr>
                <p:nvPr/>
              </p:nvSpPr>
              <p:spPr bwMode="auto">
                <a:xfrm>
                  <a:off x="2414" y="2658"/>
                  <a:ext cx="20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155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2395" y="2658"/>
                  <a:ext cx="19" cy="19"/>
                </a:xfrm>
                <a:prstGeom prst="line">
                  <a:avLst/>
                </a:prstGeom>
                <a:noFill/>
                <a:ln w="19050" cap="rnd">
                  <a:solidFill>
                    <a:srgbClr val="3366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156" name="Line 97"/>
              <p:cNvSpPr>
                <a:spLocks noChangeShapeType="1"/>
              </p:cNvSpPr>
              <p:nvPr/>
            </p:nvSpPr>
            <p:spPr bwMode="auto">
              <a:xfrm flipV="1">
                <a:off x="2594" y="2507"/>
                <a:ext cx="1" cy="34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7" name="Line 98"/>
              <p:cNvSpPr>
                <a:spLocks noChangeShapeType="1"/>
              </p:cNvSpPr>
              <p:nvPr/>
            </p:nvSpPr>
            <p:spPr bwMode="auto">
              <a:xfrm flipV="1">
                <a:off x="2285" y="2421"/>
                <a:ext cx="1" cy="808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8" name="Freeform 99"/>
              <p:cNvSpPr>
                <a:spLocks noEditPoints="1"/>
              </p:cNvSpPr>
              <p:nvPr/>
            </p:nvSpPr>
            <p:spPr bwMode="auto">
              <a:xfrm>
                <a:off x="2496" y="2762"/>
                <a:ext cx="24" cy="467"/>
              </a:xfrm>
              <a:custGeom>
                <a:avLst/>
                <a:gdLst>
                  <a:gd name="T0" fmla="*/ 14 w 267"/>
                  <a:gd name="T1" fmla="*/ 2 h 5155"/>
                  <a:gd name="T2" fmla="*/ 14 w 267"/>
                  <a:gd name="T3" fmla="*/ 437 h 5155"/>
                  <a:gd name="T4" fmla="*/ 12 w 267"/>
                  <a:gd name="T5" fmla="*/ 439 h 5155"/>
                  <a:gd name="T6" fmla="*/ 10 w 267"/>
                  <a:gd name="T7" fmla="*/ 437 h 5155"/>
                  <a:gd name="T8" fmla="*/ 10 w 267"/>
                  <a:gd name="T9" fmla="*/ 2 h 5155"/>
                  <a:gd name="T10" fmla="*/ 12 w 267"/>
                  <a:gd name="T11" fmla="*/ 0 h 5155"/>
                  <a:gd name="T12" fmla="*/ 14 w 267"/>
                  <a:gd name="T13" fmla="*/ 2 h 5155"/>
                  <a:gd name="T14" fmla="*/ 24 w 267"/>
                  <a:gd name="T15" fmla="*/ 431 h 5155"/>
                  <a:gd name="T16" fmla="*/ 12 w 267"/>
                  <a:gd name="T17" fmla="*/ 467 h 5155"/>
                  <a:gd name="T18" fmla="*/ 0 w 267"/>
                  <a:gd name="T19" fmla="*/ 431 h 5155"/>
                  <a:gd name="T20" fmla="*/ 24 w 267"/>
                  <a:gd name="T21" fmla="*/ 431 h 515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7"/>
                  <a:gd name="T34" fmla="*/ 0 h 5155"/>
                  <a:gd name="T35" fmla="*/ 267 w 267"/>
                  <a:gd name="T36" fmla="*/ 5155 h 515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7" h="5155">
                    <a:moveTo>
                      <a:pt x="158" y="25"/>
                    </a:moveTo>
                    <a:lnTo>
                      <a:pt x="158" y="4821"/>
                    </a:lnTo>
                    <a:cubicBezTo>
                      <a:pt x="158" y="4835"/>
                      <a:pt x="147" y="4846"/>
                      <a:pt x="133" y="4846"/>
                    </a:cubicBezTo>
                    <a:cubicBezTo>
                      <a:pt x="120" y="4846"/>
                      <a:pt x="108" y="4835"/>
                      <a:pt x="108" y="4821"/>
                    </a:cubicBezTo>
                    <a:lnTo>
                      <a:pt x="108" y="25"/>
                    </a:lnTo>
                    <a:cubicBezTo>
                      <a:pt x="108" y="11"/>
                      <a:pt x="120" y="0"/>
                      <a:pt x="133" y="0"/>
                    </a:cubicBezTo>
                    <a:cubicBezTo>
                      <a:pt x="147" y="0"/>
                      <a:pt x="158" y="11"/>
                      <a:pt x="158" y="25"/>
                    </a:cubicBezTo>
                    <a:close/>
                    <a:moveTo>
                      <a:pt x="267" y="4755"/>
                    </a:moveTo>
                    <a:lnTo>
                      <a:pt x="133" y="5155"/>
                    </a:lnTo>
                    <a:lnTo>
                      <a:pt x="0" y="4755"/>
                    </a:lnTo>
                    <a:lnTo>
                      <a:pt x="267" y="475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59" name="Freeform 100"/>
              <p:cNvSpPr>
                <a:spLocks noEditPoints="1"/>
              </p:cNvSpPr>
              <p:nvPr/>
            </p:nvSpPr>
            <p:spPr bwMode="auto">
              <a:xfrm>
                <a:off x="2697" y="2254"/>
                <a:ext cx="227" cy="25"/>
              </a:xfrm>
              <a:custGeom>
                <a:avLst/>
                <a:gdLst>
                  <a:gd name="T0" fmla="*/ 225 w 2495"/>
                  <a:gd name="T1" fmla="*/ 15 h 267"/>
                  <a:gd name="T2" fmla="*/ 30 w 2495"/>
                  <a:gd name="T3" fmla="*/ 15 h 267"/>
                  <a:gd name="T4" fmla="*/ 28 w 2495"/>
                  <a:gd name="T5" fmla="*/ 13 h 267"/>
                  <a:gd name="T6" fmla="*/ 30 w 2495"/>
                  <a:gd name="T7" fmla="*/ 10 h 267"/>
                  <a:gd name="T8" fmla="*/ 225 w 2495"/>
                  <a:gd name="T9" fmla="*/ 10 h 267"/>
                  <a:gd name="T10" fmla="*/ 227 w 2495"/>
                  <a:gd name="T11" fmla="*/ 13 h 267"/>
                  <a:gd name="T12" fmla="*/ 225 w 2495"/>
                  <a:gd name="T13" fmla="*/ 15 h 267"/>
                  <a:gd name="T14" fmla="*/ 36 w 2495"/>
                  <a:gd name="T15" fmla="*/ 25 h 267"/>
                  <a:gd name="T16" fmla="*/ 0 w 2495"/>
                  <a:gd name="T17" fmla="*/ 13 h 267"/>
                  <a:gd name="T18" fmla="*/ 36 w 2495"/>
                  <a:gd name="T19" fmla="*/ 0 h 267"/>
                  <a:gd name="T20" fmla="*/ 36 w 2495"/>
                  <a:gd name="T21" fmla="*/ 25 h 2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495"/>
                  <a:gd name="T34" fmla="*/ 0 h 267"/>
                  <a:gd name="T35" fmla="*/ 2495 w 2495"/>
                  <a:gd name="T36" fmla="*/ 267 h 2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495" h="267">
                    <a:moveTo>
                      <a:pt x="2470" y="159"/>
                    </a:moveTo>
                    <a:lnTo>
                      <a:pt x="334" y="159"/>
                    </a:lnTo>
                    <a:cubicBezTo>
                      <a:pt x="320" y="159"/>
                      <a:pt x="309" y="148"/>
                      <a:pt x="309" y="134"/>
                    </a:cubicBezTo>
                    <a:cubicBezTo>
                      <a:pt x="309" y="120"/>
                      <a:pt x="320" y="109"/>
                      <a:pt x="334" y="109"/>
                    </a:cubicBezTo>
                    <a:lnTo>
                      <a:pt x="2470" y="109"/>
                    </a:lnTo>
                    <a:cubicBezTo>
                      <a:pt x="2484" y="109"/>
                      <a:pt x="2495" y="120"/>
                      <a:pt x="2495" y="134"/>
                    </a:cubicBezTo>
                    <a:cubicBezTo>
                      <a:pt x="2495" y="148"/>
                      <a:pt x="2484" y="159"/>
                      <a:pt x="2470" y="159"/>
                    </a:cubicBezTo>
                    <a:close/>
                    <a:moveTo>
                      <a:pt x="400" y="267"/>
                    </a:moveTo>
                    <a:lnTo>
                      <a:pt x="0" y="134"/>
                    </a:lnTo>
                    <a:lnTo>
                      <a:pt x="400" y="0"/>
                    </a:lnTo>
                    <a:lnTo>
                      <a:pt x="400" y="26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0" name="Line 101"/>
              <p:cNvSpPr>
                <a:spLocks noChangeShapeType="1"/>
              </p:cNvSpPr>
              <p:nvPr/>
            </p:nvSpPr>
            <p:spPr bwMode="auto">
              <a:xfrm flipV="1">
                <a:off x="2921" y="1922"/>
                <a:ext cx="1" cy="34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1" name="Rectangle 102"/>
              <p:cNvSpPr>
                <a:spLocks noChangeArrowheads="1"/>
              </p:cNvSpPr>
              <p:nvPr/>
            </p:nvSpPr>
            <p:spPr bwMode="auto">
              <a:xfrm>
                <a:off x="3278" y="2423"/>
                <a:ext cx="344" cy="258"/>
              </a:xfrm>
              <a:prstGeom prst="rect">
                <a:avLst/>
              </a:prstGeom>
              <a:solidFill>
                <a:srgbClr val="3399CC">
                  <a:alpha val="50195"/>
                </a:srgbClr>
              </a:solidFill>
              <a:ln w="7938" cap="rnd">
                <a:solidFill>
                  <a:srgbClr val="3399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62" name="Line 103"/>
              <p:cNvSpPr>
                <a:spLocks noChangeShapeType="1"/>
              </p:cNvSpPr>
              <p:nvPr/>
            </p:nvSpPr>
            <p:spPr bwMode="auto">
              <a:xfrm flipV="1">
                <a:off x="2958" y="2320"/>
                <a:ext cx="1" cy="43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3" name="Line 104"/>
              <p:cNvSpPr>
                <a:spLocks noChangeShapeType="1"/>
              </p:cNvSpPr>
              <p:nvPr/>
            </p:nvSpPr>
            <p:spPr bwMode="auto">
              <a:xfrm>
                <a:off x="2964" y="2320"/>
                <a:ext cx="492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4" name="Line 105"/>
              <p:cNvSpPr>
                <a:spLocks noChangeShapeType="1"/>
              </p:cNvSpPr>
              <p:nvPr/>
            </p:nvSpPr>
            <p:spPr bwMode="auto">
              <a:xfrm flipV="1">
                <a:off x="3456" y="2677"/>
                <a:ext cx="0" cy="172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5" name="Freeform 106"/>
              <p:cNvSpPr>
                <a:spLocks noEditPoints="1"/>
              </p:cNvSpPr>
              <p:nvPr/>
            </p:nvSpPr>
            <p:spPr bwMode="auto">
              <a:xfrm>
                <a:off x="3442" y="2318"/>
                <a:ext cx="25" cy="106"/>
              </a:xfrm>
              <a:custGeom>
                <a:avLst/>
                <a:gdLst>
                  <a:gd name="T0" fmla="*/ 15 w 267"/>
                  <a:gd name="T1" fmla="*/ 2 h 1165"/>
                  <a:gd name="T2" fmla="*/ 15 w 267"/>
                  <a:gd name="T3" fmla="*/ 76 h 1165"/>
                  <a:gd name="T4" fmla="*/ 13 w 267"/>
                  <a:gd name="T5" fmla="*/ 78 h 1165"/>
                  <a:gd name="T6" fmla="*/ 10 w 267"/>
                  <a:gd name="T7" fmla="*/ 76 h 1165"/>
                  <a:gd name="T8" fmla="*/ 10 w 267"/>
                  <a:gd name="T9" fmla="*/ 2 h 1165"/>
                  <a:gd name="T10" fmla="*/ 13 w 267"/>
                  <a:gd name="T11" fmla="*/ 0 h 1165"/>
                  <a:gd name="T12" fmla="*/ 15 w 267"/>
                  <a:gd name="T13" fmla="*/ 2 h 1165"/>
                  <a:gd name="T14" fmla="*/ 25 w 267"/>
                  <a:gd name="T15" fmla="*/ 70 h 1165"/>
                  <a:gd name="T16" fmla="*/ 13 w 267"/>
                  <a:gd name="T17" fmla="*/ 106 h 1165"/>
                  <a:gd name="T18" fmla="*/ 0 w 267"/>
                  <a:gd name="T19" fmla="*/ 70 h 1165"/>
                  <a:gd name="T20" fmla="*/ 25 w 267"/>
                  <a:gd name="T21" fmla="*/ 70 h 116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7"/>
                  <a:gd name="T34" fmla="*/ 0 h 1165"/>
                  <a:gd name="T35" fmla="*/ 267 w 267"/>
                  <a:gd name="T36" fmla="*/ 1165 h 116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7" h="1165">
                    <a:moveTo>
                      <a:pt x="159" y="25"/>
                    </a:moveTo>
                    <a:lnTo>
                      <a:pt x="159" y="831"/>
                    </a:lnTo>
                    <a:cubicBezTo>
                      <a:pt x="159" y="845"/>
                      <a:pt x="148" y="856"/>
                      <a:pt x="134" y="856"/>
                    </a:cubicBezTo>
                    <a:cubicBezTo>
                      <a:pt x="120" y="856"/>
                      <a:pt x="109" y="845"/>
                      <a:pt x="109" y="831"/>
                    </a:cubicBezTo>
                    <a:lnTo>
                      <a:pt x="109" y="25"/>
                    </a:lnTo>
                    <a:cubicBezTo>
                      <a:pt x="109" y="11"/>
                      <a:pt x="120" y="0"/>
                      <a:pt x="134" y="0"/>
                    </a:cubicBezTo>
                    <a:cubicBezTo>
                      <a:pt x="148" y="0"/>
                      <a:pt x="159" y="11"/>
                      <a:pt x="159" y="25"/>
                    </a:cubicBezTo>
                    <a:close/>
                    <a:moveTo>
                      <a:pt x="267" y="765"/>
                    </a:moveTo>
                    <a:lnTo>
                      <a:pt x="134" y="1165"/>
                    </a:lnTo>
                    <a:lnTo>
                      <a:pt x="0" y="765"/>
                    </a:lnTo>
                    <a:lnTo>
                      <a:pt x="267" y="765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66" name="Rectangle 107"/>
              <p:cNvSpPr>
                <a:spLocks noChangeArrowheads="1"/>
              </p:cNvSpPr>
              <p:nvPr/>
            </p:nvSpPr>
            <p:spPr bwMode="auto">
              <a:xfrm>
                <a:off x="4368" y="960"/>
                <a:ext cx="240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006982"/>
                    </a:solidFill>
                  </a:rPr>
                  <a:t>H</a:t>
                </a:r>
                <a:r>
                  <a:rPr lang="en-US" sz="1200" baseline="-25000">
                    <a:solidFill>
                      <a:srgbClr val="006982"/>
                    </a:solidFill>
                  </a:rPr>
                  <a:t>2</a:t>
                </a:r>
                <a:r>
                  <a:rPr lang="en-US" sz="1200">
                    <a:solidFill>
                      <a:srgbClr val="006982"/>
                    </a:solidFill>
                  </a:rPr>
                  <a:t>O</a:t>
                </a:r>
                <a:endParaRPr lang="en-US" sz="1200" b="1">
                  <a:solidFill>
                    <a:srgbClr val="006982"/>
                  </a:solidFill>
                </a:endParaRPr>
              </a:p>
            </p:txBody>
          </p:sp>
          <p:sp>
            <p:nvSpPr>
              <p:cNvPr id="45167" name="Rectangle 108"/>
              <p:cNvSpPr>
                <a:spLocks noChangeArrowheads="1"/>
              </p:cNvSpPr>
              <p:nvPr/>
            </p:nvSpPr>
            <p:spPr bwMode="auto">
              <a:xfrm>
                <a:off x="3738" y="1153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68" name="Rectangle 109"/>
              <p:cNvSpPr>
                <a:spLocks noChangeArrowheads="1"/>
              </p:cNvSpPr>
              <p:nvPr/>
            </p:nvSpPr>
            <p:spPr bwMode="auto">
              <a:xfrm>
                <a:off x="3817" y="2161"/>
                <a:ext cx="241" cy="172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69" name="Rectangle 110"/>
              <p:cNvSpPr>
                <a:spLocks noChangeArrowheads="1"/>
              </p:cNvSpPr>
              <p:nvPr/>
            </p:nvSpPr>
            <p:spPr bwMode="auto">
              <a:xfrm>
                <a:off x="4333" y="1371"/>
                <a:ext cx="292" cy="189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70" name="Rectangle 111"/>
              <p:cNvSpPr>
                <a:spLocks noChangeArrowheads="1"/>
              </p:cNvSpPr>
              <p:nvPr/>
            </p:nvSpPr>
            <p:spPr bwMode="auto">
              <a:xfrm>
                <a:off x="4626" y="1380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71" name="Rectangle 112"/>
              <p:cNvSpPr>
                <a:spLocks noChangeArrowheads="1"/>
              </p:cNvSpPr>
              <p:nvPr/>
            </p:nvSpPr>
            <p:spPr bwMode="auto">
              <a:xfrm>
                <a:off x="4547" y="1502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72" name="Freeform 113"/>
              <p:cNvSpPr>
                <a:spLocks noEditPoints="1"/>
              </p:cNvSpPr>
              <p:nvPr/>
            </p:nvSpPr>
            <p:spPr bwMode="auto">
              <a:xfrm>
                <a:off x="4304" y="2056"/>
                <a:ext cx="24" cy="105"/>
              </a:xfrm>
              <a:custGeom>
                <a:avLst/>
                <a:gdLst>
                  <a:gd name="T0" fmla="*/ 14 w 133"/>
                  <a:gd name="T1" fmla="*/ 2 h 582"/>
                  <a:gd name="T2" fmla="*/ 14 w 133"/>
                  <a:gd name="T3" fmla="*/ 75 h 582"/>
                  <a:gd name="T4" fmla="*/ 12 w 133"/>
                  <a:gd name="T5" fmla="*/ 77 h 582"/>
                  <a:gd name="T6" fmla="*/ 10 w 133"/>
                  <a:gd name="T7" fmla="*/ 75 h 582"/>
                  <a:gd name="T8" fmla="*/ 10 w 133"/>
                  <a:gd name="T9" fmla="*/ 2 h 582"/>
                  <a:gd name="T10" fmla="*/ 12 w 133"/>
                  <a:gd name="T11" fmla="*/ 0 h 582"/>
                  <a:gd name="T12" fmla="*/ 14 w 133"/>
                  <a:gd name="T13" fmla="*/ 2 h 582"/>
                  <a:gd name="T14" fmla="*/ 24 w 133"/>
                  <a:gd name="T15" fmla="*/ 69 h 582"/>
                  <a:gd name="T16" fmla="*/ 12 w 133"/>
                  <a:gd name="T17" fmla="*/ 105 h 582"/>
                  <a:gd name="T18" fmla="*/ 0 w 133"/>
                  <a:gd name="T19" fmla="*/ 69 h 582"/>
                  <a:gd name="T20" fmla="*/ 24 w 133"/>
                  <a:gd name="T21" fmla="*/ 69 h 58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582"/>
                  <a:gd name="T35" fmla="*/ 133 w 133"/>
                  <a:gd name="T36" fmla="*/ 582 h 58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582">
                    <a:moveTo>
                      <a:pt x="79" y="12"/>
                    </a:moveTo>
                    <a:lnTo>
                      <a:pt x="79" y="415"/>
                    </a:lnTo>
                    <a:cubicBezTo>
                      <a:pt x="79" y="422"/>
                      <a:pt x="73" y="428"/>
                      <a:pt x="66" y="428"/>
                    </a:cubicBezTo>
                    <a:cubicBezTo>
                      <a:pt x="60" y="428"/>
                      <a:pt x="54" y="422"/>
                      <a:pt x="54" y="415"/>
                    </a:cubicBezTo>
                    <a:lnTo>
                      <a:pt x="54" y="12"/>
                    </a:lnTo>
                    <a:cubicBezTo>
                      <a:pt x="54" y="5"/>
                      <a:pt x="60" y="0"/>
                      <a:pt x="66" y="0"/>
                    </a:cubicBezTo>
                    <a:cubicBezTo>
                      <a:pt x="73" y="0"/>
                      <a:pt x="79" y="5"/>
                      <a:pt x="79" y="12"/>
                    </a:cubicBezTo>
                    <a:close/>
                    <a:moveTo>
                      <a:pt x="133" y="382"/>
                    </a:moveTo>
                    <a:lnTo>
                      <a:pt x="66" y="582"/>
                    </a:lnTo>
                    <a:lnTo>
                      <a:pt x="0" y="382"/>
                    </a:lnTo>
                    <a:lnTo>
                      <a:pt x="133" y="3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73" name="Rectangle 114"/>
              <p:cNvSpPr>
                <a:spLocks noChangeArrowheads="1"/>
              </p:cNvSpPr>
              <p:nvPr/>
            </p:nvSpPr>
            <p:spPr bwMode="auto">
              <a:xfrm>
                <a:off x="4620" y="971"/>
                <a:ext cx="18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 b="1"/>
                  <a:t> </a:t>
                </a:r>
                <a:endParaRPr lang="en-US" sz="1600" b="1"/>
              </a:p>
            </p:txBody>
          </p:sp>
          <p:sp>
            <p:nvSpPr>
              <p:cNvPr id="45174" name="Rectangle 115"/>
              <p:cNvSpPr>
                <a:spLocks noChangeArrowheads="1"/>
              </p:cNvSpPr>
              <p:nvPr/>
            </p:nvSpPr>
            <p:spPr bwMode="auto">
              <a:xfrm>
                <a:off x="4382" y="1060"/>
                <a:ext cx="18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 b="1"/>
                  <a:t> </a:t>
                </a:r>
                <a:endParaRPr lang="en-US" sz="1600" b="1"/>
              </a:p>
            </p:txBody>
          </p:sp>
          <p:sp>
            <p:nvSpPr>
              <p:cNvPr id="45175" name="Freeform 116"/>
              <p:cNvSpPr>
                <a:spLocks noEditPoints="1"/>
              </p:cNvSpPr>
              <p:nvPr/>
            </p:nvSpPr>
            <p:spPr bwMode="auto">
              <a:xfrm>
                <a:off x="4304" y="2331"/>
                <a:ext cx="24" cy="896"/>
              </a:xfrm>
              <a:custGeom>
                <a:avLst/>
                <a:gdLst>
                  <a:gd name="T0" fmla="*/ 14 w 133"/>
                  <a:gd name="T1" fmla="*/ 2 h 4952"/>
                  <a:gd name="T2" fmla="*/ 14 w 133"/>
                  <a:gd name="T3" fmla="*/ 866 h 4952"/>
                  <a:gd name="T4" fmla="*/ 12 w 133"/>
                  <a:gd name="T5" fmla="*/ 868 h 4952"/>
                  <a:gd name="T6" fmla="*/ 10 w 133"/>
                  <a:gd name="T7" fmla="*/ 866 h 4952"/>
                  <a:gd name="T8" fmla="*/ 10 w 133"/>
                  <a:gd name="T9" fmla="*/ 2 h 4952"/>
                  <a:gd name="T10" fmla="*/ 12 w 133"/>
                  <a:gd name="T11" fmla="*/ 0 h 4952"/>
                  <a:gd name="T12" fmla="*/ 14 w 133"/>
                  <a:gd name="T13" fmla="*/ 2 h 4952"/>
                  <a:gd name="T14" fmla="*/ 24 w 133"/>
                  <a:gd name="T15" fmla="*/ 860 h 4952"/>
                  <a:gd name="T16" fmla="*/ 12 w 133"/>
                  <a:gd name="T17" fmla="*/ 896 h 4952"/>
                  <a:gd name="T18" fmla="*/ 0 w 133"/>
                  <a:gd name="T19" fmla="*/ 860 h 4952"/>
                  <a:gd name="T20" fmla="*/ 24 w 133"/>
                  <a:gd name="T21" fmla="*/ 860 h 49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4952"/>
                  <a:gd name="T35" fmla="*/ 133 w 133"/>
                  <a:gd name="T36" fmla="*/ 4952 h 49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4952">
                    <a:moveTo>
                      <a:pt x="79" y="12"/>
                    </a:moveTo>
                    <a:lnTo>
                      <a:pt x="79" y="4785"/>
                    </a:lnTo>
                    <a:cubicBezTo>
                      <a:pt x="79" y="4792"/>
                      <a:pt x="73" y="4798"/>
                      <a:pt x="66" y="4798"/>
                    </a:cubicBezTo>
                    <a:cubicBezTo>
                      <a:pt x="60" y="4798"/>
                      <a:pt x="54" y="4792"/>
                      <a:pt x="54" y="4785"/>
                    </a:cubicBezTo>
                    <a:lnTo>
                      <a:pt x="54" y="12"/>
                    </a:lnTo>
                    <a:cubicBezTo>
                      <a:pt x="54" y="5"/>
                      <a:pt x="60" y="0"/>
                      <a:pt x="66" y="0"/>
                    </a:cubicBezTo>
                    <a:cubicBezTo>
                      <a:pt x="73" y="0"/>
                      <a:pt x="79" y="5"/>
                      <a:pt x="79" y="12"/>
                    </a:cubicBezTo>
                    <a:close/>
                    <a:moveTo>
                      <a:pt x="133" y="4752"/>
                    </a:moveTo>
                    <a:lnTo>
                      <a:pt x="66" y="4952"/>
                    </a:lnTo>
                    <a:lnTo>
                      <a:pt x="0" y="4752"/>
                    </a:lnTo>
                    <a:lnTo>
                      <a:pt x="133" y="475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76" name="Freeform 117"/>
              <p:cNvSpPr>
                <a:spLocks noEditPoints="1"/>
              </p:cNvSpPr>
              <p:nvPr/>
            </p:nvSpPr>
            <p:spPr bwMode="auto">
              <a:xfrm>
                <a:off x="4779" y="2003"/>
                <a:ext cx="25" cy="150"/>
              </a:xfrm>
              <a:custGeom>
                <a:avLst/>
                <a:gdLst>
                  <a:gd name="T0" fmla="*/ 16 w 133"/>
                  <a:gd name="T1" fmla="*/ 2 h 832"/>
                  <a:gd name="T2" fmla="*/ 15 w 133"/>
                  <a:gd name="T3" fmla="*/ 120 h 832"/>
                  <a:gd name="T4" fmla="*/ 12 w 133"/>
                  <a:gd name="T5" fmla="*/ 122 h 832"/>
                  <a:gd name="T6" fmla="*/ 10 w 133"/>
                  <a:gd name="T7" fmla="*/ 120 h 832"/>
                  <a:gd name="T8" fmla="*/ 11 w 133"/>
                  <a:gd name="T9" fmla="*/ 2 h 832"/>
                  <a:gd name="T10" fmla="*/ 13 w 133"/>
                  <a:gd name="T11" fmla="*/ 0 h 832"/>
                  <a:gd name="T12" fmla="*/ 16 w 133"/>
                  <a:gd name="T13" fmla="*/ 2 h 832"/>
                  <a:gd name="T14" fmla="*/ 25 w 133"/>
                  <a:gd name="T15" fmla="*/ 114 h 832"/>
                  <a:gd name="T16" fmla="*/ 12 w 133"/>
                  <a:gd name="T17" fmla="*/ 150 h 832"/>
                  <a:gd name="T18" fmla="*/ 0 w 133"/>
                  <a:gd name="T19" fmla="*/ 114 h 832"/>
                  <a:gd name="T20" fmla="*/ 25 w 133"/>
                  <a:gd name="T21" fmla="*/ 114 h 83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832"/>
                  <a:gd name="T35" fmla="*/ 133 w 133"/>
                  <a:gd name="T36" fmla="*/ 832 h 83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832">
                    <a:moveTo>
                      <a:pt x="83" y="12"/>
                    </a:moveTo>
                    <a:lnTo>
                      <a:pt x="79" y="666"/>
                    </a:lnTo>
                    <a:cubicBezTo>
                      <a:pt x="79" y="672"/>
                      <a:pt x="73" y="678"/>
                      <a:pt x="66" y="678"/>
                    </a:cubicBezTo>
                    <a:cubicBezTo>
                      <a:pt x="59" y="678"/>
                      <a:pt x="54" y="672"/>
                      <a:pt x="54" y="665"/>
                    </a:cubicBezTo>
                    <a:lnTo>
                      <a:pt x="58" y="12"/>
                    </a:lnTo>
                    <a:cubicBezTo>
                      <a:pt x="58" y="5"/>
                      <a:pt x="63" y="0"/>
                      <a:pt x="70" y="0"/>
                    </a:cubicBezTo>
                    <a:cubicBezTo>
                      <a:pt x="77" y="0"/>
                      <a:pt x="83" y="5"/>
                      <a:pt x="83" y="12"/>
                    </a:cubicBezTo>
                    <a:close/>
                    <a:moveTo>
                      <a:pt x="133" y="633"/>
                    </a:moveTo>
                    <a:lnTo>
                      <a:pt x="65" y="832"/>
                    </a:lnTo>
                    <a:lnTo>
                      <a:pt x="0" y="632"/>
                    </a:lnTo>
                    <a:lnTo>
                      <a:pt x="133" y="633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77" name="Line 118"/>
              <p:cNvSpPr>
                <a:spLocks noChangeShapeType="1"/>
              </p:cNvSpPr>
              <p:nvPr/>
            </p:nvSpPr>
            <p:spPr bwMode="auto">
              <a:xfrm flipV="1">
                <a:off x="4794" y="2004"/>
                <a:ext cx="55" cy="3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78" name="Line 119"/>
              <p:cNvSpPr>
                <a:spLocks noChangeShapeType="1"/>
              </p:cNvSpPr>
              <p:nvPr/>
            </p:nvSpPr>
            <p:spPr bwMode="auto">
              <a:xfrm flipV="1">
                <a:off x="4849" y="2007"/>
                <a:ext cx="1" cy="110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79" name="Rectangle 120"/>
              <p:cNvSpPr>
                <a:spLocks noChangeArrowheads="1"/>
              </p:cNvSpPr>
              <p:nvPr/>
            </p:nvSpPr>
            <p:spPr bwMode="auto">
              <a:xfrm>
                <a:off x="4154" y="2974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80" name="Rectangle 121"/>
              <p:cNvSpPr>
                <a:spLocks noChangeArrowheads="1"/>
              </p:cNvSpPr>
              <p:nvPr/>
            </p:nvSpPr>
            <p:spPr bwMode="auto">
              <a:xfrm>
                <a:off x="4154" y="3030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81" name="Rectangle 122"/>
              <p:cNvSpPr>
                <a:spLocks noChangeArrowheads="1"/>
              </p:cNvSpPr>
              <p:nvPr/>
            </p:nvSpPr>
            <p:spPr bwMode="auto">
              <a:xfrm>
                <a:off x="4154" y="3086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82" name="Line 123"/>
              <p:cNvSpPr>
                <a:spLocks noChangeShapeType="1"/>
              </p:cNvSpPr>
              <p:nvPr/>
            </p:nvSpPr>
            <p:spPr bwMode="auto">
              <a:xfrm flipH="1">
                <a:off x="1723" y="1008"/>
                <a:ext cx="18" cy="43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3" name="Line 124"/>
              <p:cNvSpPr>
                <a:spLocks noChangeShapeType="1"/>
              </p:cNvSpPr>
              <p:nvPr/>
            </p:nvSpPr>
            <p:spPr bwMode="auto">
              <a:xfrm>
                <a:off x="1775" y="1008"/>
                <a:ext cx="35" cy="43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4" name="Line 125"/>
              <p:cNvSpPr>
                <a:spLocks noChangeShapeType="1"/>
              </p:cNvSpPr>
              <p:nvPr/>
            </p:nvSpPr>
            <p:spPr bwMode="auto">
              <a:xfrm>
                <a:off x="1723" y="1438"/>
                <a:ext cx="87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5" name="Line 126"/>
              <p:cNvSpPr>
                <a:spLocks noChangeShapeType="1"/>
              </p:cNvSpPr>
              <p:nvPr/>
            </p:nvSpPr>
            <p:spPr bwMode="auto">
              <a:xfrm>
                <a:off x="1741" y="1008"/>
                <a:ext cx="34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6" name="Freeform 127"/>
              <p:cNvSpPr>
                <a:spLocks noEditPoints="1"/>
              </p:cNvSpPr>
              <p:nvPr/>
            </p:nvSpPr>
            <p:spPr bwMode="auto">
              <a:xfrm>
                <a:off x="1824" y="1344"/>
                <a:ext cx="768" cy="48"/>
              </a:xfrm>
              <a:custGeom>
                <a:avLst/>
                <a:gdLst>
                  <a:gd name="T0" fmla="*/ 745 w 5725"/>
                  <a:gd name="T1" fmla="*/ 29 h 267"/>
                  <a:gd name="T2" fmla="*/ 745 w 5725"/>
                  <a:gd name="T3" fmla="*/ 20 h 267"/>
                  <a:gd name="T4" fmla="*/ 768 w 5725"/>
                  <a:gd name="T5" fmla="*/ 24 h 267"/>
                  <a:gd name="T6" fmla="*/ 718 w 5725"/>
                  <a:gd name="T7" fmla="*/ 29 h 267"/>
                  <a:gd name="T8" fmla="*/ 694 w 5725"/>
                  <a:gd name="T9" fmla="*/ 24 h 267"/>
                  <a:gd name="T10" fmla="*/ 718 w 5725"/>
                  <a:gd name="T11" fmla="*/ 20 h 267"/>
                  <a:gd name="T12" fmla="*/ 718 w 5725"/>
                  <a:gd name="T13" fmla="*/ 29 h 267"/>
                  <a:gd name="T14" fmla="*/ 651 w 5725"/>
                  <a:gd name="T15" fmla="*/ 29 h 267"/>
                  <a:gd name="T16" fmla="*/ 651 w 5725"/>
                  <a:gd name="T17" fmla="*/ 20 h 267"/>
                  <a:gd name="T18" fmla="*/ 674 w 5725"/>
                  <a:gd name="T19" fmla="*/ 24 h 267"/>
                  <a:gd name="T20" fmla="*/ 624 w 5725"/>
                  <a:gd name="T21" fmla="*/ 29 h 267"/>
                  <a:gd name="T22" fmla="*/ 600 w 5725"/>
                  <a:gd name="T23" fmla="*/ 24 h 267"/>
                  <a:gd name="T24" fmla="*/ 624 w 5725"/>
                  <a:gd name="T25" fmla="*/ 20 h 267"/>
                  <a:gd name="T26" fmla="*/ 624 w 5725"/>
                  <a:gd name="T27" fmla="*/ 29 h 267"/>
                  <a:gd name="T28" fmla="*/ 557 w 5725"/>
                  <a:gd name="T29" fmla="*/ 29 h 267"/>
                  <a:gd name="T30" fmla="*/ 557 w 5725"/>
                  <a:gd name="T31" fmla="*/ 20 h 267"/>
                  <a:gd name="T32" fmla="*/ 580 w 5725"/>
                  <a:gd name="T33" fmla="*/ 24 h 267"/>
                  <a:gd name="T34" fmla="*/ 530 w 5725"/>
                  <a:gd name="T35" fmla="*/ 29 h 267"/>
                  <a:gd name="T36" fmla="*/ 506 w 5725"/>
                  <a:gd name="T37" fmla="*/ 24 h 267"/>
                  <a:gd name="T38" fmla="*/ 530 w 5725"/>
                  <a:gd name="T39" fmla="*/ 20 h 267"/>
                  <a:gd name="T40" fmla="*/ 530 w 5725"/>
                  <a:gd name="T41" fmla="*/ 29 h 267"/>
                  <a:gd name="T42" fmla="*/ 463 w 5725"/>
                  <a:gd name="T43" fmla="*/ 29 h 267"/>
                  <a:gd name="T44" fmla="*/ 463 w 5725"/>
                  <a:gd name="T45" fmla="*/ 20 h 267"/>
                  <a:gd name="T46" fmla="*/ 486 w 5725"/>
                  <a:gd name="T47" fmla="*/ 24 h 267"/>
                  <a:gd name="T48" fmla="*/ 436 w 5725"/>
                  <a:gd name="T49" fmla="*/ 29 h 267"/>
                  <a:gd name="T50" fmla="*/ 413 w 5725"/>
                  <a:gd name="T51" fmla="*/ 24 h 267"/>
                  <a:gd name="T52" fmla="*/ 436 w 5725"/>
                  <a:gd name="T53" fmla="*/ 20 h 267"/>
                  <a:gd name="T54" fmla="*/ 436 w 5725"/>
                  <a:gd name="T55" fmla="*/ 29 h 267"/>
                  <a:gd name="T56" fmla="*/ 369 w 5725"/>
                  <a:gd name="T57" fmla="*/ 29 h 267"/>
                  <a:gd name="T58" fmla="*/ 369 w 5725"/>
                  <a:gd name="T59" fmla="*/ 20 h 267"/>
                  <a:gd name="T60" fmla="*/ 392 w 5725"/>
                  <a:gd name="T61" fmla="*/ 24 h 267"/>
                  <a:gd name="T62" fmla="*/ 342 w 5725"/>
                  <a:gd name="T63" fmla="*/ 29 h 267"/>
                  <a:gd name="T64" fmla="*/ 319 w 5725"/>
                  <a:gd name="T65" fmla="*/ 24 h 267"/>
                  <a:gd name="T66" fmla="*/ 342 w 5725"/>
                  <a:gd name="T67" fmla="*/ 20 h 267"/>
                  <a:gd name="T68" fmla="*/ 342 w 5725"/>
                  <a:gd name="T69" fmla="*/ 29 h 267"/>
                  <a:gd name="T70" fmla="*/ 275 w 5725"/>
                  <a:gd name="T71" fmla="*/ 29 h 267"/>
                  <a:gd name="T72" fmla="*/ 275 w 5725"/>
                  <a:gd name="T73" fmla="*/ 20 h 267"/>
                  <a:gd name="T74" fmla="*/ 298 w 5725"/>
                  <a:gd name="T75" fmla="*/ 24 h 267"/>
                  <a:gd name="T76" fmla="*/ 248 w 5725"/>
                  <a:gd name="T77" fmla="*/ 29 h 267"/>
                  <a:gd name="T78" fmla="*/ 225 w 5725"/>
                  <a:gd name="T79" fmla="*/ 24 h 267"/>
                  <a:gd name="T80" fmla="*/ 248 w 5725"/>
                  <a:gd name="T81" fmla="*/ 20 h 267"/>
                  <a:gd name="T82" fmla="*/ 248 w 5725"/>
                  <a:gd name="T83" fmla="*/ 29 h 267"/>
                  <a:gd name="T84" fmla="*/ 181 w 5725"/>
                  <a:gd name="T85" fmla="*/ 29 h 267"/>
                  <a:gd name="T86" fmla="*/ 181 w 5725"/>
                  <a:gd name="T87" fmla="*/ 20 h 267"/>
                  <a:gd name="T88" fmla="*/ 205 w 5725"/>
                  <a:gd name="T89" fmla="*/ 24 h 267"/>
                  <a:gd name="T90" fmla="*/ 154 w 5725"/>
                  <a:gd name="T91" fmla="*/ 29 h 267"/>
                  <a:gd name="T92" fmla="*/ 131 w 5725"/>
                  <a:gd name="T93" fmla="*/ 24 h 267"/>
                  <a:gd name="T94" fmla="*/ 154 w 5725"/>
                  <a:gd name="T95" fmla="*/ 20 h 267"/>
                  <a:gd name="T96" fmla="*/ 154 w 5725"/>
                  <a:gd name="T97" fmla="*/ 29 h 267"/>
                  <a:gd name="T98" fmla="*/ 87 w 5725"/>
                  <a:gd name="T99" fmla="*/ 29 h 267"/>
                  <a:gd name="T100" fmla="*/ 87 w 5725"/>
                  <a:gd name="T101" fmla="*/ 20 h 267"/>
                  <a:gd name="T102" fmla="*/ 111 w 5725"/>
                  <a:gd name="T103" fmla="*/ 24 h 267"/>
                  <a:gd name="T104" fmla="*/ 60 w 5725"/>
                  <a:gd name="T105" fmla="*/ 29 h 267"/>
                  <a:gd name="T106" fmla="*/ 41 w 5725"/>
                  <a:gd name="T107" fmla="*/ 24 h 267"/>
                  <a:gd name="T108" fmla="*/ 60 w 5725"/>
                  <a:gd name="T109" fmla="*/ 20 h 267"/>
                  <a:gd name="T110" fmla="*/ 60 w 5725"/>
                  <a:gd name="T111" fmla="*/ 29 h 267"/>
                  <a:gd name="T112" fmla="*/ 0 w 5725"/>
                  <a:gd name="T113" fmla="*/ 24 h 267"/>
                  <a:gd name="T114" fmla="*/ 54 w 5725"/>
                  <a:gd name="T115" fmla="*/ 48 h 26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725"/>
                  <a:gd name="T175" fmla="*/ 0 h 267"/>
                  <a:gd name="T176" fmla="*/ 5725 w 5725"/>
                  <a:gd name="T177" fmla="*/ 267 h 26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725" h="267">
                    <a:moveTo>
                      <a:pt x="5700" y="159"/>
                    </a:moveTo>
                    <a:lnTo>
                      <a:pt x="5550" y="159"/>
                    </a:lnTo>
                    <a:cubicBezTo>
                      <a:pt x="5537" y="159"/>
                      <a:pt x="5525" y="148"/>
                      <a:pt x="5525" y="134"/>
                    </a:cubicBezTo>
                    <a:cubicBezTo>
                      <a:pt x="5525" y="120"/>
                      <a:pt x="5537" y="109"/>
                      <a:pt x="5550" y="109"/>
                    </a:cubicBezTo>
                    <a:lnTo>
                      <a:pt x="5700" y="109"/>
                    </a:lnTo>
                    <a:cubicBezTo>
                      <a:pt x="5714" y="109"/>
                      <a:pt x="5725" y="120"/>
                      <a:pt x="5725" y="134"/>
                    </a:cubicBezTo>
                    <a:cubicBezTo>
                      <a:pt x="5725" y="148"/>
                      <a:pt x="5714" y="159"/>
                      <a:pt x="5700" y="159"/>
                    </a:cubicBezTo>
                    <a:close/>
                    <a:moveTo>
                      <a:pt x="5350" y="159"/>
                    </a:moveTo>
                    <a:lnTo>
                      <a:pt x="5200" y="159"/>
                    </a:lnTo>
                    <a:cubicBezTo>
                      <a:pt x="5187" y="159"/>
                      <a:pt x="5175" y="148"/>
                      <a:pt x="5175" y="134"/>
                    </a:cubicBezTo>
                    <a:cubicBezTo>
                      <a:pt x="5175" y="120"/>
                      <a:pt x="5187" y="109"/>
                      <a:pt x="5200" y="109"/>
                    </a:cubicBezTo>
                    <a:lnTo>
                      <a:pt x="5350" y="109"/>
                    </a:lnTo>
                    <a:cubicBezTo>
                      <a:pt x="5364" y="109"/>
                      <a:pt x="5375" y="120"/>
                      <a:pt x="5375" y="134"/>
                    </a:cubicBezTo>
                    <a:cubicBezTo>
                      <a:pt x="5375" y="148"/>
                      <a:pt x="5364" y="159"/>
                      <a:pt x="5350" y="159"/>
                    </a:cubicBezTo>
                    <a:close/>
                    <a:moveTo>
                      <a:pt x="5000" y="159"/>
                    </a:moveTo>
                    <a:lnTo>
                      <a:pt x="4850" y="159"/>
                    </a:lnTo>
                    <a:cubicBezTo>
                      <a:pt x="4837" y="159"/>
                      <a:pt x="4825" y="148"/>
                      <a:pt x="4825" y="134"/>
                    </a:cubicBezTo>
                    <a:cubicBezTo>
                      <a:pt x="4825" y="120"/>
                      <a:pt x="4837" y="109"/>
                      <a:pt x="4850" y="109"/>
                    </a:cubicBezTo>
                    <a:lnTo>
                      <a:pt x="5000" y="109"/>
                    </a:lnTo>
                    <a:cubicBezTo>
                      <a:pt x="5014" y="109"/>
                      <a:pt x="5025" y="120"/>
                      <a:pt x="5025" y="134"/>
                    </a:cubicBezTo>
                    <a:cubicBezTo>
                      <a:pt x="5025" y="148"/>
                      <a:pt x="5014" y="159"/>
                      <a:pt x="5000" y="159"/>
                    </a:cubicBezTo>
                    <a:close/>
                    <a:moveTo>
                      <a:pt x="4650" y="159"/>
                    </a:moveTo>
                    <a:lnTo>
                      <a:pt x="4500" y="159"/>
                    </a:lnTo>
                    <a:cubicBezTo>
                      <a:pt x="4487" y="159"/>
                      <a:pt x="4475" y="148"/>
                      <a:pt x="4475" y="134"/>
                    </a:cubicBezTo>
                    <a:cubicBezTo>
                      <a:pt x="4475" y="120"/>
                      <a:pt x="4487" y="109"/>
                      <a:pt x="4500" y="109"/>
                    </a:cubicBezTo>
                    <a:lnTo>
                      <a:pt x="4650" y="109"/>
                    </a:lnTo>
                    <a:cubicBezTo>
                      <a:pt x="4664" y="109"/>
                      <a:pt x="4675" y="120"/>
                      <a:pt x="4675" y="134"/>
                    </a:cubicBezTo>
                    <a:cubicBezTo>
                      <a:pt x="4675" y="148"/>
                      <a:pt x="4664" y="159"/>
                      <a:pt x="4650" y="159"/>
                    </a:cubicBezTo>
                    <a:close/>
                    <a:moveTo>
                      <a:pt x="4300" y="159"/>
                    </a:moveTo>
                    <a:lnTo>
                      <a:pt x="4150" y="159"/>
                    </a:lnTo>
                    <a:cubicBezTo>
                      <a:pt x="4137" y="159"/>
                      <a:pt x="4125" y="148"/>
                      <a:pt x="4125" y="134"/>
                    </a:cubicBezTo>
                    <a:cubicBezTo>
                      <a:pt x="4125" y="120"/>
                      <a:pt x="4137" y="109"/>
                      <a:pt x="4150" y="109"/>
                    </a:cubicBezTo>
                    <a:lnTo>
                      <a:pt x="4300" y="109"/>
                    </a:lnTo>
                    <a:cubicBezTo>
                      <a:pt x="4314" y="109"/>
                      <a:pt x="4325" y="120"/>
                      <a:pt x="4325" y="134"/>
                    </a:cubicBezTo>
                    <a:cubicBezTo>
                      <a:pt x="4325" y="148"/>
                      <a:pt x="4314" y="159"/>
                      <a:pt x="4300" y="159"/>
                    </a:cubicBezTo>
                    <a:close/>
                    <a:moveTo>
                      <a:pt x="3950" y="159"/>
                    </a:moveTo>
                    <a:lnTo>
                      <a:pt x="3800" y="159"/>
                    </a:lnTo>
                    <a:cubicBezTo>
                      <a:pt x="3787" y="159"/>
                      <a:pt x="3775" y="148"/>
                      <a:pt x="3775" y="134"/>
                    </a:cubicBezTo>
                    <a:cubicBezTo>
                      <a:pt x="3775" y="120"/>
                      <a:pt x="3787" y="109"/>
                      <a:pt x="3800" y="109"/>
                    </a:cubicBezTo>
                    <a:lnTo>
                      <a:pt x="3950" y="109"/>
                    </a:lnTo>
                    <a:cubicBezTo>
                      <a:pt x="3964" y="109"/>
                      <a:pt x="3975" y="120"/>
                      <a:pt x="3975" y="134"/>
                    </a:cubicBezTo>
                    <a:cubicBezTo>
                      <a:pt x="3975" y="148"/>
                      <a:pt x="3964" y="159"/>
                      <a:pt x="3950" y="159"/>
                    </a:cubicBezTo>
                    <a:close/>
                    <a:moveTo>
                      <a:pt x="3600" y="159"/>
                    </a:moveTo>
                    <a:lnTo>
                      <a:pt x="3450" y="159"/>
                    </a:lnTo>
                    <a:cubicBezTo>
                      <a:pt x="3437" y="159"/>
                      <a:pt x="3425" y="148"/>
                      <a:pt x="3425" y="134"/>
                    </a:cubicBezTo>
                    <a:cubicBezTo>
                      <a:pt x="3425" y="120"/>
                      <a:pt x="3437" y="109"/>
                      <a:pt x="3450" y="109"/>
                    </a:cubicBezTo>
                    <a:lnTo>
                      <a:pt x="3600" y="109"/>
                    </a:lnTo>
                    <a:cubicBezTo>
                      <a:pt x="3614" y="109"/>
                      <a:pt x="3625" y="120"/>
                      <a:pt x="3625" y="134"/>
                    </a:cubicBezTo>
                    <a:cubicBezTo>
                      <a:pt x="3625" y="148"/>
                      <a:pt x="3614" y="159"/>
                      <a:pt x="3600" y="159"/>
                    </a:cubicBezTo>
                    <a:close/>
                    <a:moveTo>
                      <a:pt x="3250" y="159"/>
                    </a:moveTo>
                    <a:lnTo>
                      <a:pt x="3100" y="159"/>
                    </a:lnTo>
                    <a:cubicBezTo>
                      <a:pt x="3087" y="159"/>
                      <a:pt x="3075" y="148"/>
                      <a:pt x="3075" y="134"/>
                    </a:cubicBezTo>
                    <a:cubicBezTo>
                      <a:pt x="3075" y="120"/>
                      <a:pt x="3087" y="109"/>
                      <a:pt x="3100" y="109"/>
                    </a:cubicBezTo>
                    <a:lnTo>
                      <a:pt x="3250" y="109"/>
                    </a:lnTo>
                    <a:cubicBezTo>
                      <a:pt x="3264" y="109"/>
                      <a:pt x="3275" y="120"/>
                      <a:pt x="3275" y="134"/>
                    </a:cubicBezTo>
                    <a:cubicBezTo>
                      <a:pt x="3275" y="148"/>
                      <a:pt x="3264" y="159"/>
                      <a:pt x="3250" y="159"/>
                    </a:cubicBezTo>
                    <a:close/>
                    <a:moveTo>
                      <a:pt x="2900" y="159"/>
                    </a:moveTo>
                    <a:lnTo>
                      <a:pt x="2750" y="159"/>
                    </a:lnTo>
                    <a:cubicBezTo>
                      <a:pt x="2737" y="159"/>
                      <a:pt x="2725" y="148"/>
                      <a:pt x="2725" y="134"/>
                    </a:cubicBezTo>
                    <a:cubicBezTo>
                      <a:pt x="2725" y="120"/>
                      <a:pt x="2737" y="109"/>
                      <a:pt x="2750" y="109"/>
                    </a:cubicBezTo>
                    <a:lnTo>
                      <a:pt x="2900" y="109"/>
                    </a:lnTo>
                    <a:cubicBezTo>
                      <a:pt x="2914" y="109"/>
                      <a:pt x="2925" y="120"/>
                      <a:pt x="2925" y="134"/>
                    </a:cubicBezTo>
                    <a:cubicBezTo>
                      <a:pt x="2925" y="148"/>
                      <a:pt x="2914" y="159"/>
                      <a:pt x="2900" y="159"/>
                    </a:cubicBezTo>
                    <a:close/>
                    <a:moveTo>
                      <a:pt x="2550" y="159"/>
                    </a:moveTo>
                    <a:lnTo>
                      <a:pt x="2400" y="159"/>
                    </a:lnTo>
                    <a:cubicBezTo>
                      <a:pt x="2387" y="159"/>
                      <a:pt x="2375" y="148"/>
                      <a:pt x="2375" y="134"/>
                    </a:cubicBezTo>
                    <a:cubicBezTo>
                      <a:pt x="2375" y="120"/>
                      <a:pt x="2387" y="109"/>
                      <a:pt x="2400" y="109"/>
                    </a:cubicBezTo>
                    <a:lnTo>
                      <a:pt x="2550" y="109"/>
                    </a:lnTo>
                    <a:cubicBezTo>
                      <a:pt x="2564" y="109"/>
                      <a:pt x="2575" y="120"/>
                      <a:pt x="2575" y="134"/>
                    </a:cubicBezTo>
                    <a:cubicBezTo>
                      <a:pt x="2575" y="148"/>
                      <a:pt x="2564" y="159"/>
                      <a:pt x="2550" y="159"/>
                    </a:cubicBezTo>
                    <a:close/>
                    <a:moveTo>
                      <a:pt x="2200" y="159"/>
                    </a:moveTo>
                    <a:lnTo>
                      <a:pt x="2050" y="159"/>
                    </a:lnTo>
                    <a:cubicBezTo>
                      <a:pt x="2037" y="159"/>
                      <a:pt x="2025" y="148"/>
                      <a:pt x="2025" y="134"/>
                    </a:cubicBezTo>
                    <a:cubicBezTo>
                      <a:pt x="2025" y="120"/>
                      <a:pt x="2037" y="109"/>
                      <a:pt x="2050" y="109"/>
                    </a:cubicBezTo>
                    <a:lnTo>
                      <a:pt x="2200" y="109"/>
                    </a:lnTo>
                    <a:cubicBezTo>
                      <a:pt x="2214" y="109"/>
                      <a:pt x="2225" y="120"/>
                      <a:pt x="2225" y="134"/>
                    </a:cubicBezTo>
                    <a:cubicBezTo>
                      <a:pt x="2225" y="148"/>
                      <a:pt x="2214" y="159"/>
                      <a:pt x="2200" y="159"/>
                    </a:cubicBezTo>
                    <a:close/>
                    <a:moveTo>
                      <a:pt x="1850" y="159"/>
                    </a:moveTo>
                    <a:lnTo>
                      <a:pt x="1700" y="159"/>
                    </a:lnTo>
                    <a:cubicBezTo>
                      <a:pt x="1687" y="159"/>
                      <a:pt x="1675" y="148"/>
                      <a:pt x="1675" y="134"/>
                    </a:cubicBezTo>
                    <a:cubicBezTo>
                      <a:pt x="1675" y="120"/>
                      <a:pt x="1687" y="109"/>
                      <a:pt x="1700" y="109"/>
                    </a:cubicBezTo>
                    <a:lnTo>
                      <a:pt x="1850" y="109"/>
                    </a:lnTo>
                    <a:cubicBezTo>
                      <a:pt x="1864" y="109"/>
                      <a:pt x="1875" y="120"/>
                      <a:pt x="1875" y="134"/>
                    </a:cubicBezTo>
                    <a:cubicBezTo>
                      <a:pt x="1875" y="148"/>
                      <a:pt x="1864" y="159"/>
                      <a:pt x="1850" y="159"/>
                    </a:cubicBezTo>
                    <a:close/>
                    <a:moveTo>
                      <a:pt x="1500" y="159"/>
                    </a:moveTo>
                    <a:lnTo>
                      <a:pt x="1350" y="159"/>
                    </a:lnTo>
                    <a:cubicBezTo>
                      <a:pt x="1337" y="159"/>
                      <a:pt x="1325" y="148"/>
                      <a:pt x="1325" y="134"/>
                    </a:cubicBezTo>
                    <a:cubicBezTo>
                      <a:pt x="1325" y="120"/>
                      <a:pt x="1337" y="109"/>
                      <a:pt x="1350" y="109"/>
                    </a:cubicBezTo>
                    <a:lnTo>
                      <a:pt x="1500" y="109"/>
                    </a:lnTo>
                    <a:cubicBezTo>
                      <a:pt x="1514" y="109"/>
                      <a:pt x="1525" y="120"/>
                      <a:pt x="1525" y="134"/>
                    </a:cubicBezTo>
                    <a:cubicBezTo>
                      <a:pt x="1525" y="148"/>
                      <a:pt x="1514" y="159"/>
                      <a:pt x="1500" y="159"/>
                    </a:cubicBezTo>
                    <a:close/>
                    <a:moveTo>
                      <a:pt x="1150" y="159"/>
                    </a:moveTo>
                    <a:lnTo>
                      <a:pt x="1000" y="159"/>
                    </a:lnTo>
                    <a:cubicBezTo>
                      <a:pt x="987" y="159"/>
                      <a:pt x="975" y="148"/>
                      <a:pt x="975" y="134"/>
                    </a:cubicBezTo>
                    <a:cubicBezTo>
                      <a:pt x="975" y="120"/>
                      <a:pt x="987" y="109"/>
                      <a:pt x="1000" y="109"/>
                    </a:cubicBezTo>
                    <a:lnTo>
                      <a:pt x="1150" y="109"/>
                    </a:lnTo>
                    <a:cubicBezTo>
                      <a:pt x="1164" y="109"/>
                      <a:pt x="1175" y="120"/>
                      <a:pt x="1175" y="134"/>
                    </a:cubicBezTo>
                    <a:cubicBezTo>
                      <a:pt x="1175" y="148"/>
                      <a:pt x="1164" y="159"/>
                      <a:pt x="1150" y="159"/>
                    </a:cubicBezTo>
                    <a:close/>
                    <a:moveTo>
                      <a:pt x="800" y="159"/>
                    </a:moveTo>
                    <a:lnTo>
                      <a:pt x="650" y="159"/>
                    </a:lnTo>
                    <a:cubicBezTo>
                      <a:pt x="637" y="159"/>
                      <a:pt x="625" y="148"/>
                      <a:pt x="625" y="134"/>
                    </a:cubicBezTo>
                    <a:cubicBezTo>
                      <a:pt x="625" y="120"/>
                      <a:pt x="637" y="109"/>
                      <a:pt x="650" y="109"/>
                    </a:cubicBezTo>
                    <a:lnTo>
                      <a:pt x="800" y="109"/>
                    </a:lnTo>
                    <a:cubicBezTo>
                      <a:pt x="814" y="109"/>
                      <a:pt x="825" y="120"/>
                      <a:pt x="825" y="134"/>
                    </a:cubicBezTo>
                    <a:cubicBezTo>
                      <a:pt x="825" y="148"/>
                      <a:pt x="814" y="159"/>
                      <a:pt x="800" y="159"/>
                    </a:cubicBezTo>
                    <a:close/>
                    <a:moveTo>
                      <a:pt x="450" y="159"/>
                    </a:moveTo>
                    <a:lnTo>
                      <a:pt x="334" y="159"/>
                    </a:lnTo>
                    <a:cubicBezTo>
                      <a:pt x="320" y="159"/>
                      <a:pt x="309" y="148"/>
                      <a:pt x="309" y="134"/>
                    </a:cubicBezTo>
                    <a:cubicBezTo>
                      <a:pt x="309" y="120"/>
                      <a:pt x="320" y="109"/>
                      <a:pt x="334" y="109"/>
                    </a:cubicBezTo>
                    <a:lnTo>
                      <a:pt x="450" y="109"/>
                    </a:lnTo>
                    <a:cubicBezTo>
                      <a:pt x="464" y="109"/>
                      <a:pt x="475" y="120"/>
                      <a:pt x="475" y="134"/>
                    </a:cubicBezTo>
                    <a:cubicBezTo>
                      <a:pt x="475" y="148"/>
                      <a:pt x="464" y="159"/>
                      <a:pt x="450" y="159"/>
                    </a:cubicBezTo>
                    <a:close/>
                    <a:moveTo>
                      <a:pt x="400" y="267"/>
                    </a:moveTo>
                    <a:lnTo>
                      <a:pt x="0" y="134"/>
                    </a:lnTo>
                    <a:lnTo>
                      <a:pt x="400" y="0"/>
                    </a:lnTo>
                    <a:lnTo>
                      <a:pt x="400" y="267"/>
                    </a:lnTo>
                    <a:close/>
                  </a:path>
                </a:pathLst>
              </a:custGeom>
              <a:solidFill>
                <a:schemeClr val="bg1"/>
              </a:solidFill>
              <a:ln w="1651" cap="flat">
                <a:solidFill>
                  <a:srgbClr val="3399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7" name="Freeform 128"/>
              <p:cNvSpPr>
                <a:spLocks noEditPoints="1"/>
              </p:cNvSpPr>
              <p:nvPr/>
            </p:nvSpPr>
            <p:spPr bwMode="auto">
              <a:xfrm flipH="1">
                <a:off x="2560" y="1392"/>
                <a:ext cx="48" cy="396"/>
              </a:xfrm>
              <a:custGeom>
                <a:avLst/>
                <a:gdLst>
                  <a:gd name="T0" fmla="*/ 0 w 50"/>
                  <a:gd name="T1" fmla="*/ 375 h 3280"/>
                  <a:gd name="T2" fmla="*/ 48 w 50"/>
                  <a:gd name="T3" fmla="*/ 375 h 3280"/>
                  <a:gd name="T4" fmla="*/ 24 w 50"/>
                  <a:gd name="T5" fmla="*/ 396 h 3280"/>
                  <a:gd name="T6" fmla="*/ 0 w 50"/>
                  <a:gd name="T7" fmla="*/ 351 h 3280"/>
                  <a:gd name="T8" fmla="*/ 24 w 50"/>
                  <a:gd name="T9" fmla="*/ 330 h 3280"/>
                  <a:gd name="T10" fmla="*/ 48 w 50"/>
                  <a:gd name="T11" fmla="*/ 351 h 3280"/>
                  <a:gd name="T12" fmla="*/ 0 w 50"/>
                  <a:gd name="T13" fmla="*/ 351 h 3280"/>
                  <a:gd name="T14" fmla="*/ 0 w 50"/>
                  <a:gd name="T15" fmla="*/ 290 h 3280"/>
                  <a:gd name="T16" fmla="*/ 48 w 50"/>
                  <a:gd name="T17" fmla="*/ 290 h 3280"/>
                  <a:gd name="T18" fmla="*/ 24 w 50"/>
                  <a:gd name="T19" fmla="*/ 311 h 3280"/>
                  <a:gd name="T20" fmla="*/ 0 w 50"/>
                  <a:gd name="T21" fmla="*/ 266 h 3280"/>
                  <a:gd name="T22" fmla="*/ 24 w 50"/>
                  <a:gd name="T23" fmla="*/ 245 h 3280"/>
                  <a:gd name="T24" fmla="*/ 48 w 50"/>
                  <a:gd name="T25" fmla="*/ 266 h 3280"/>
                  <a:gd name="T26" fmla="*/ 0 w 50"/>
                  <a:gd name="T27" fmla="*/ 266 h 3280"/>
                  <a:gd name="T28" fmla="*/ 0 w 50"/>
                  <a:gd name="T29" fmla="*/ 206 h 3280"/>
                  <a:gd name="T30" fmla="*/ 48 w 50"/>
                  <a:gd name="T31" fmla="*/ 206 h 3280"/>
                  <a:gd name="T32" fmla="*/ 24 w 50"/>
                  <a:gd name="T33" fmla="*/ 227 h 3280"/>
                  <a:gd name="T34" fmla="*/ 0 w 50"/>
                  <a:gd name="T35" fmla="*/ 182 h 3280"/>
                  <a:gd name="T36" fmla="*/ 24 w 50"/>
                  <a:gd name="T37" fmla="*/ 161 h 3280"/>
                  <a:gd name="T38" fmla="*/ 48 w 50"/>
                  <a:gd name="T39" fmla="*/ 182 h 3280"/>
                  <a:gd name="T40" fmla="*/ 0 w 50"/>
                  <a:gd name="T41" fmla="*/ 182 h 3280"/>
                  <a:gd name="T42" fmla="*/ 0 w 50"/>
                  <a:gd name="T43" fmla="*/ 121 h 3280"/>
                  <a:gd name="T44" fmla="*/ 48 w 50"/>
                  <a:gd name="T45" fmla="*/ 121 h 3280"/>
                  <a:gd name="T46" fmla="*/ 24 w 50"/>
                  <a:gd name="T47" fmla="*/ 142 h 3280"/>
                  <a:gd name="T48" fmla="*/ 0 w 50"/>
                  <a:gd name="T49" fmla="*/ 97 h 3280"/>
                  <a:gd name="T50" fmla="*/ 24 w 50"/>
                  <a:gd name="T51" fmla="*/ 76 h 3280"/>
                  <a:gd name="T52" fmla="*/ 48 w 50"/>
                  <a:gd name="T53" fmla="*/ 97 h 3280"/>
                  <a:gd name="T54" fmla="*/ 0 w 50"/>
                  <a:gd name="T55" fmla="*/ 97 h 3280"/>
                  <a:gd name="T56" fmla="*/ 0 w 50"/>
                  <a:gd name="T57" fmla="*/ 37 h 3280"/>
                  <a:gd name="T58" fmla="*/ 48 w 50"/>
                  <a:gd name="T59" fmla="*/ 37 h 3280"/>
                  <a:gd name="T60" fmla="*/ 24 w 50"/>
                  <a:gd name="T61" fmla="*/ 58 h 3280"/>
                  <a:gd name="T62" fmla="*/ 0 w 50"/>
                  <a:gd name="T63" fmla="*/ 13 h 3280"/>
                  <a:gd name="T64" fmla="*/ 24 w 50"/>
                  <a:gd name="T65" fmla="*/ 0 h 3280"/>
                  <a:gd name="T66" fmla="*/ 48 w 50"/>
                  <a:gd name="T67" fmla="*/ 13 h 3280"/>
                  <a:gd name="T68" fmla="*/ 0 w 50"/>
                  <a:gd name="T69" fmla="*/ 13 h 328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0"/>
                  <a:gd name="T106" fmla="*/ 0 h 3280"/>
                  <a:gd name="T107" fmla="*/ 50 w 50"/>
                  <a:gd name="T108" fmla="*/ 3280 h 328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0" h="3280">
                    <a:moveTo>
                      <a:pt x="0" y="3255"/>
                    </a:moveTo>
                    <a:lnTo>
                      <a:pt x="0" y="3105"/>
                    </a:lnTo>
                    <a:cubicBezTo>
                      <a:pt x="0" y="3091"/>
                      <a:pt x="12" y="3080"/>
                      <a:pt x="25" y="3080"/>
                    </a:cubicBezTo>
                    <a:cubicBezTo>
                      <a:pt x="39" y="3080"/>
                      <a:pt x="50" y="3091"/>
                      <a:pt x="50" y="3105"/>
                    </a:cubicBezTo>
                    <a:lnTo>
                      <a:pt x="50" y="3255"/>
                    </a:lnTo>
                    <a:cubicBezTo>
                      <a:pt x="50" y="3269"/>
                      <a:pt x="39" y="3280"/>
                      <a:pt x="25" y="3280"/>
                    </a:cubicBezTo>
                    <a:cubicBezTo>
                      <a:pt x="12" y="3280"/>
                      <a:pt x="0" y="3269"/>
                      <a:pt x="0" y="3255"/>
                    </a:cubicBezTo>
                    <a:close/>
                    <a:moveTo>
                      <a:pt x="0" y="2905"/>
                    </a:moveTo>
                    <a:lnTo>
                      <a:pt x="0" y="2755"/>
                    </a:lnTo>
                    <a:cubicBezTo>
                      <a:pt x="0" y="2741"/>
                      <a:pt x="12" y="2730"/>
                      <a:pt x="25" y="2730"/>
                    </a:cubicBezTo>
                    <a:cubicBezTo>
                      <a:pt x="39" y="2730"/>
                      <a:pt x="50" y="2741"/>
                      <a:pt x="50" y="2755"/>
                    </a:cubicBezTo>
                    <a:lnTo>
                      <a:pt x="50" y="2905"/>
                    </a:lnTo>
                    <a:cubicBezTo>
                      <a:pt x="50" y="2919"/>
                      <a:pt x="39" y="2930"/>
                      <a:pt x="25" y="2930"/>
                    </a:cubicBezTo>
                    <a:cubicBezTo>
                      <a:pt x="12" y="2930"/>
                      <a:pt x="0" y="2919"/>
                      <a:pt x="0" y="2905"/>
                    </a:cubicBezTo>
                    <a:close/>
                    <a:moveTo>
                      <a:pt x="0" y="2555"/>
                    </a:moveTo>
                    <a:lnTo>
                      <a:pt x="0" y="2405"/>
                    </a:lnTo>
                    <a:cubicBezTo>
                      <a:pt x="0" y="2391"/>
                      <a:pt x="12" y="2380"/>
                      <a:pt x="25" y="2380"/>
                    </a:cubicBezTo>
                    <a:cubicBezTo>
                      <a:pt x="39" y="2380"/>
                      <a:pt x="50" y="2391"/>
                      <a:pt x="50" y="2405"/>
                    </a:cubicBezTo>
                    <a:lnTo>
                      <a:pt x="50" y="2555"/>
                    </a:lnTo>
                    <a:cubicBezTo>
                      <a:pt x="50" y="2569"/>
                      <a:pt x="39" y="2580"/>
                      <a:pt x="25" y="2580"/>
                    </a:cubicBezTo>
                    <a:cubicBezTo>
                      <a:pt x="12" y="2580"/>
                      <a:pt x="0" y="2569"/>
                      <a:pt x="0" y="2555"/>
                    </a:cubicBezTo>
                    <a:close/>
                    <a:moveTo>
                      <a:pt x="0" y="2205"/>
                    </a:moveTo>
                    <a:lnTo>
                      <a:pt x="0" y="2055"/>
                    </a:lnTo>
                    <a:cubicBezTo>
                      <a:pt x="0" y="2041"/>
                      <a:pt x="12" y="2030"/>
                      <a:pt x="25" y="2030"/>
                    </a:cubicBezTo>
                    <a:cubicBezTo>
                      <a:pt x="39" y="2030"/>
                      <a:pt x="50" y="2041"/>
                      <a:pt x="50" y="2055"/>
                    </a:cubicBezTo>
                    <a:lnTo>
                      <a:pt x="50" y="2205"/>
                    </a:lnTo>
                    <a:cubicBezTo>
                      <a:pt x="50" y="2219"/>
                      <a:pt x="39" y="2230"/>
                      <a:pt x="25" y="2230"/>
                    </a:cubicBezTo>
                    <a:cubicBezTo>
                      <a:pt x="12" y="2230"/>
                      <a:pt x="0" y="2219"/>
                      <a:pt x="0" y="2205"/>
                    </a:cubicBezTo>
                    <a:close/>
                    <a:moveTo>
                      <a:pt x="0" y="1855"/>
                    </a:moveTo>
                    <a:lnTo>
                      <a:pt x="0" y="1705"/>
                    </a:lnTo>
                    <a:cubicBezTo>
                      <a:pt x="0" y="1691"/>
                      <a:pt x="12" y="1680"/>
                      <a:pt x="25" y="1680"/>
                    </a:cubicBezTo>
                    <a:cubicBezTo>
                      <a:pt x="39" y="1680"/>
                      <a:pt x="50" y="1691"/>
                      <a:pt x="50" y="1705"/>
                    </a:cubicBezTo>
                    <a:lnTo>
                      <a:pt x="50" y="1855"/>
                    </a:lnTo>
                    <a:cubicBezTo>
                      <a:pt x="50" y="1869"/>
                      <a:pt x="39" y="1880"/>
                      <a:pt x="25" y="1880"/>
                    </a:cubicBezTo>
                    <a:cubicBezTo>
                      <a:pt x="12" y="1880"/>
                      <a:pt x="0" y="1869"/>
                      <a:pt x="0" y="1855"/>
                    </a:cubicBezTo>
                    <a:close/>
                    <a:moveTo>
                      <a:pt x="0" y="1505"/>
                    </a:moveTo>
                    <a:lnTo>
                      <a:pt x="0" y="1355"/>
                    </a:lnTo>
                    <a:cubicBezTo>
                      <a:pt x="0" y="1341"/>
                      <a:pt x="12" y="1330"/>
                      <a:pt x="25" y="1330"/>
                    </a:cubicBezTo>
                    <a:cubicBezTo>
                      <a:pt x="39" y="1330"/>
                      <a:pt x="50" y="1341"/>
                      <a:pt x="50" y="1355"/>
                    </a:cubicBezTo>
                    <a:lnTo>
                      <a:pt x="50" y="1505"/>
                    </a:lnTo>
                    <a:cubicBezTo>
                      <a:pt x="50" y="1519"/>
                      <a:pt x="39" y="1530"/>
                      <a:pt x="25" y="1530"/>
                    </a:cubicBezTo>
                    <a:cubicBezTo>
                      <a:pt x="12" y="1530"/>
                      <a:pt x="0" y="1519"/>
                      <a:pt x="0" y="1505"/>
                    </a:cubicBezTo>
                    <a:close/>
                    <a:moveTo>
                      <a:pt x="0" y="1155"/>
                    </a:moveTo>
                    <a:lnTo>
                      <a:pt x="0" y="1005"/>
                    </a:lnTo>
                    <a:cubicBezTo>
                      <a:pt x="0" y="991"/>
                      <a:pt x="12" y="980"/>
                      <a:pt x="25" y="980"/>
                    </a:cubicBezTo>
                    <a:cubicBezTo>
                      <a:pt x="39" y="980"/>
                      <a:pt x="50" y="991"/>
                      <a:pt x="50" y="1005"/>
                    </a:cubicBezTo>
                    <a:lnTo>
                      <a:pt x="50" y="1155"/>
                    </a:lnTo>
                    <a:cubicBezTo>
                      <a:pt x="50" y="1169"/>
                      <a:pt x="39" y="1180"/>
                      <a:pt x="25" y="1180"/>
                    </a:cubicBezTo>
                    <a:cubicBezTo>
                      <a:pt x="12" y="1180"/>
                      <a:pt x="0" y="1169"/>
                      <a:pt x="0" y="1155"/>
                    </a:cubicBezTo>
                    <a:close/>
                    <a:moveTo>
                      <a:pt x="0" y="805"/>
                    </a:moveTo>
                    <a:lnTo>
                      <a:pt x="0" y="655"/>
                    </a:lnTo>
                    <a:cubicBezTo>
                      <a:pt x="0" y="641"/>
                      <a:pt x="12" y="630"/>
                      <a:pt x="25" y="630"/>
                    </a:cubicBezTo>
                    <a:cubicBezTo>
                      <a:pt x="39" y="630"/>
                      <a:pt x="50" y="641"/>
                      <a:pt x="50" y="655"/>
                    </a:cubicBezTo>
                    <a:lnTo>
                      <a:pt x="50" y="805"/>
                    </a:lnTo>
                    <a:cubicBezTo>
                      <a:pt x="50" y="819"/>
                      <a:pt x="39" y="830"/>
                      <a:pt x="25" y="830"/>
                    </a:cubicBezTo>
                    <a:cubicBezTo>
                      <a:pt x="12" y="830"/>
                      <a:pt x="0" y="819"/>
                      <a:pt x="0" y="805"/>
                    </a:cubicBezTo>
                    <a:close/>
                    <a:moveTo>
                      <a:pt x="0" y="455"/>
                    </a:moveTo>
                    <a:lnTo>
                      <a:pt x="0" y="305"/>
                    </a:lnTo>
                    <a:cubicBezTo>
                      <a:pt x="0" y="291"/>
                      <a:pt x="12" y="280"/>
                      <a:pt x="25" y="280"/>
                    </a:cubicBezTo>
                    <a:cubicBezTo>
                      <a:pt x="39" y="280"/>
                      <a:pt x="50" y="291"/>
                      <a:pt x="50" y="305"/>
                    </a:cubicBezTo>
                    <a:lnTo>
                      <a:pt x="50" y="455"/>
                    </a:lnTo>
                    <a:cubicBezTo>
                      <a:pt x="50" y="469"/>
                      <a:pt x="39" y="480"/>
                      <a:pt x="25" y="480"/>
                    </a:cubicBezTo>
                    <a:cubicBezTo>
                      <a:pt x="12" y="480"/>
                      <a:pt x="0" y="469"/>
                      <a:pt x="0" y="455"/>
                    </a:cubicBezTo>
                    <a:close/>
                    <a:moveTo>
                      <a:pt x="0" y="105"/>
                    </a:moveTo>
                    <a:lnTo>
                      <a:pt x="0" y="25"/>
                    </a:lnTo>
                    <a:cubicBezTo>
                      <a:pt x="0" y="11"/>
                      <a:pt x="12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lnTo>
                      <a:pt x="50" y="105"/>
                    </a:lnTo>
                    <a:cubicBezTo>
                      <a:pt x="50" y="119"/>
                      <a:pt x="39" y="130"/>
                      <a:pt x="25" y="130"/>
                    </a:cubicBezTo>
                    <a:cubicBezTo>
                      <a:pt x="12" y="130"/>
                      <a:pt x="0" y="119"/>
                      <a:pt x="0" y="1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651" cap="flat">
                <a:solidFill>
                  <a:srgbClr val="3399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88" name="Rectangle 129"/>
              <p:cNvSpPr>
                <a:spLocks noChangeArrowheads="1"/>
              </p:cNvSpPr>
              <p:nvPr/>
            </p:nvSpPr>
            <p:spPr bwMode="auto">
              <a:xfrm>
                <a:off x="2224" y="1068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89" name="Rectangle 130"/>
              <p:cNvSpPr>
                <a:spLocks noChangeArrowheads="1"/>
              </p:cNvSpPr>
              <p:nvPr/>
            </p:nvSpPr>
            <p:spPr bwMode="auto">
              <a:xfrm>
                <a:off x="1056" y="768"/>
                <a:ext cx="596" cy="2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70000"/>
                  </a:lnSpc>
                </a:pPr>
                <a:r>
                  <a:rPr lang="de-CH" sz="1400"/>
                  <a:t>old / new</a:t>
                </a:r>
                <a:br>
                  <a:rPr lang="de-CH" sz="1400"/>
                </a:br>
                <a:r>
                  <a:rPr lang="de-CH" sz="1400"/>
                  <a:t>stack</a:t>
                </a:r>
                <a:endParaRPr lang="en-US" sz="1400"/>
              </a:p>
            </p:txBody>
          </p:sp>
          <p:sp>
            <p:nvSpPr>
              <p:cNvPr id="45190" name="Rectangle 131"/>
              <p:cNvSpPr>
                <a:spLocks noChangeArrowheads="1"/>
              </p:cNvSpPr>
              <p:nvPr/>
            </p:nvSpPr>
            <p:spPr bwMode="auto">
              <a:xfrm>
                <a:off x="3920" y="1371"/>
                <a:ext cx="138" cy="258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91" name="Rectangle 132"/>
              <p:cNvSpPr>
                <a:spLocks noChangeArrowheads="1"/>
              </p:cNvSpPr>
              <p:nvPr/>
            </p:nvSpPr>
            <p:spPr bwMode="auto">
              <a:xfrm>
                <a:off x="3998" y="1380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92" name="Rectangle 133"/>
              <p:cNvSpPr>
                <a:spLocks noChangeArrowheads="1"/>
              </p:cNvSpPr>
              <p:nvPr/>
            </p:nvSpPr>
            <p:spPr bwMode="auto">
              <a:xfrm>
                <a:off x="3998" y="1514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93" name="Freeform 134"/>
              <p:cNvSpPr>
                <a:spLocks noEditPoints="1"/>
              </p:cNvSpPr>
              <p:nvPr/>
            </p:nvSpPr>
            <p:spPr bwMode="auto">
              <a:xfrm>
                <a:off x="3977" y="1729"/>
                <a:ext cx="24" cy="106"/>
              </a:xfrm>
              <a:custGeom>
                <a:avLst/>
                <a:gdLst>
                  <a:gd name="T0" fmla="*/ 14 w 133"/>
                  <a:gd name="T1" fmla="*/ 2 h 582"/>
                  <a:gd name="T2" fmla="*/ 14 w 133"/>
                  <a:gd name="T3" fmla="*/ 76 h 582"/>
                  <a:gd name="T4" fmla="*/ 12 w 133"/>
                  <a:gd name="T5" fmla="*/ 78 h 582"/>
                  <a:gd name="T6" fmla="*/ 10 w 133"/>
                  <a:gd name="T7" fmla="*/ 76 h 582"/>
                  <a:gd name="T8" fmla="*/ 10 w 133"/>
                  <a:gd name="T9" fmla="*/ 2 h 582"/>
                  <a:gd name="T10" fmla="*/ 12 w 133"/>
                  <a:gd name="T11" fmla="*/ 0 h 582"/>
                  <a:gd name="T12" fmla="*/ 14 w 133"/>
                  <a:gd name="T13" fmla="*/ 2 h 582"/>
                  <a:gd name="T14" fmla="*/ 24 w 133"/>
                  <a:gd name="T15" fmla="*/ 70 h 582"/>
                  <a:gd name="T16" fmla="*/ 12 w 133"/>
                  <a:gd name="T17" fmla="*/ 106 h 582"/>
                  <a:gd name="T18" fmla="*/ 0 w 133"/>
                  <a:gd name="T19" fmla="*/ 70 h 582"/>
                  <a:gd name="T20" fmla="*/ 24 w 133"/>
                  <a:gd name="T21" fmla="*/ 70 h 58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582"/>
                  <a:gd name="T35" fmla="*/ 133 w 133"/>
                  <a:gd name="T36" fmla="*/ 582 h 58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582">
                    <a:moveTo>
                      <a:pt x="79" y="12"/>
                    </a:moveTo>
                    <a:lnTo>
                      <a:pt x="79" y="415"/>
                    </a:lnTo>
                    <a:cubicBezTo>
                      <a:pt x="79" y="422"/>
                      <a:pt x="73" y="428"/>
                      <a:pt x="66" y="428"/>
                    </a:cubicBezTo>
                    <a:cubicBezTo>
                      <a:pt x="60" y="428"/>
                      <a:pt x="54" y="422"/>
                      <a:pt x="54" y="415"/>
                    </a:cubicBezTo>
                    <a:lnTo>
                      <a:pt x="54" y="12"/>
                    </a:lnTo>
                    <a:cubicBezTo>
                      <a:pt x="54" y="5"/>
                      <a:pt x="60" y="0"/>
                      <a:pt x="66" y="0"/>
                    </a:cubicBezTo>
                    <a:cubicBezTo>
                      <a:pt x="73" y="0"/>
                      <a:pt x="79" y="5"/>
                      <a:pt x="79" y="12"/>
                    </a:cubicBezTo>
                    <a:close/>
                    <a:moveTo>
                      <a:pt x="133" y="382"/>
                    </a:moveTo>
                    <a:lnTo>
                      <a:pt x="66" y="582"/>
                    </a:lnTo>
                    <a:lnTo>
                      <a:pt x="0" y="382"/>
                    </a:lnTo>
                    <a:lnTo>
                      <a:pt x="133" y="3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194" name="Rectangle 135"/>
              <p:cNvSpPr>
                <a:spLocks noChangeArrowheads="1"/>
              </p:cNvSpPr>
              <p:nvPr/>
            </p:nvSpPr>
            <p:spPr bwMode="auto">
              <a:xfrm>
                <a:off x="3937" y="1835"/>
                <a:ext cx="103" cy="103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95" name="Rectangle 136"/>
              <p:cNvSpPr>
                <a:spLocks noChangeArrowheads="1"/>
              </p:cNvSpPr>
              <p:nvPr/>
            </p:nvSpPr>
            <p:spPr bwMode="auto">
              <a:xfrm>
                <a:off x="3998" y="1842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96" name="Rectangle 137"/>
              <p:cNvSpPr>
                <a:spLocks noChangeArrowheads="1"/>
              </p:cNvSpPr>
              <p:nvPr/>
            </p:nvSpPr>
            <p:spPr bwMode="auto">
              <a:xfrm>
                <a:off x="4195" y="2161"/>
                <a:ext cx="241" cy="172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97" name="Rectangle 138"/>
              <p:cNvSpPr>
                <a:spLocks noChangeArrowheads="1"/>
              </p:cNvSpPr>
              <p:nvPr/>
            </p:nvSpPr>
            <p:spPr bwMode="auto">
              <a:xfrm>
                <a:off x="4298" y="1732"/>
                <a:ext cx="242" cy="172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198" name="Rectangle 139"/>
              <p:cNvSpPr>
                <a:spLocks noChangeArrowheads="1"/>
              </p:cNvSpPr>
              <p:nvPr/>
            </p:nvSpPr>
            <p:spPr bwMode="auto">
              <a:xfrm>
                <a:off x="4429" y="1740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199" name="Rectangle 140"/>
              <p:cNvSpPr>
                <a:spLocks noChangeArrowheads="1"/>
              </p:cNvSpPr>
              <p:nvPr/>
            </p:nvSpPr>
            <p:spPr bwMode="auto">
              <a:xfrm>
                <a:off x="4483" y="1807"/>
                <a:ext cx="9" cy="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00"/>
                  <a:t> </a:t>
                </a:r>
                <a:endParaRPr lang="en-US" sz="1600" b="1"/>
              </a:p>
            </p:txBody>
          </p:sp>
          <p:sp>
            <p:nvSpPr>
              <p:cNvPr id="45200" name="Freeform 141"/>
              <p:cNvSpPr>
                <a:spLocks noEditPoints="1"/>
              </p:cNvSpPr>
              <p:nvPr/>
            </p:nvSpPr>
            <p:spPr bwMode="auto">
              <a:xfrm>
                <a:off x="4459" y="1558"/>
                <a:ext cx="24" cy="174"/>
              </a:xfrm>
              <a:custGeom>
                <a:avLst/>
                <a:gdLst>
                  <a:gd name="T0" fmla="*/ 14 w 133"/>
                  <a:gd name="T1" fmla="*/ 2 h 962"/>
                  <a:gd name="T2" fmla="*/ 14 w 133"/>
                  <a:gd name="T3" fmla="*/ 144 h 962"/>
                  <a:gd name="T4" fmla="*/ 12 w 133"/>
                  <a:gd name="T5" fmla="*/ 146 h 962"/>
                  <a:gd name="T6" fmla="*/ 10 w 133"/>
                  <a:gd name="T7" fmla="*/ 144 h 962"/>
                  <a:gd name="T8" fmla="*/ 10 w 133"/>
                  <a:gd name="T9" fmla="*/ 2 h 962"/>
                  <a:gd name="T10" fmla="*/ 12 w 133"/>
                  <a:gd name="T11" fmla="*/ 0 h 962"/>
                  <a:gd name="T12" fmla="*/ 14 w 133"/>
                  <a:gd name="T13" fmla="*/ 2 h 962"/>
                  <a:gd name="T14" fmla="*/ 24 w 133"/>
                  <a:gd name="T15" fmla="*/ 138 h 962"/>
                  <a:gd name="T16" fmla="*/ 12 w 133"/>
                  <a:gd name="T17" fmla="*/ 174 h 962"/>
                  <a:gd name="T18" fmla="*/ 0 w 133"/>
                  <a:gd name="T19" fmla="*/ 138 h 962"/>
                  <a:gd name="T20" fmla="*/ 24 w 133"/>
                  <a:gd name="T21" fmla="*/ 138 h 96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962"/>
                  <a:gd name="T35" fmla="*/ 133 w 133"/>
                  <a:gd name="T36" fmla="*/ 962 h 96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962">
                    <a:moveTo>
                      <a:pt x="79" y="12"/>
                    </a:moveTo>
                    <a:lnTo>
                      <a:pt x="79" y="795"/>
                    </a:lnTo>
                    <a:cubicBezTo>
                      <a:pt x="79" y="802"/>
                      <a:pt x="73" y="808"/>
                      <a:pt x="66" y="808"/>
                    </a:cubicBezTo>
                    <a:cubicBezTo>
                      <a:pt x="60" y="808"/>
                      <a:pt x="54" y="802"/>
                      <a:pt x="54" y="795"/>
                    </a:cubicBezTo>
                    <a:lnTo>
                      <a:pt x="54" y="12"/>
                    </a:lnTo>
                    <a:cubicBezTo>
                      <a:pt x="54" y="5"/>
                      <a:pt x="60" y="0"/>
                      <a:pt x="66" y="0"/>
                    </a:cubicBezTo>
                    <a:cubicBezTo>
                      <a:pt x="73" y="0"/>
                      <a:pt x="79" y="5"/>
                      <a:pt x="79" y="12"/>
                    </a:cubicBezTo>
                    <a:close/>
                    <a:moveTo>
                      <a:pt x="133" y="762"/>
                    </a:moveTo>
                    <a:lnTo>
                      <a:pt x="66" y="962"/>
                    </a:lnTo>
                    <a:lnTo>
                      <a:pt x="0" y="762"/>
                    </a:lnTo>
                    <a:lnTo>
                      <a:pt x="133" y="762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1" name="Line 142"/>
              <p:cNvSpPr>
                <a:spLocks noChangeShapeType="1"/>
              </p:cNvSpPr>
              <p:nvPr/>
            </p:nvSpPr>
            <p:spPr bwMode="auto">
              <a:xfrm flipH="1">
                <a:off x="3955" y="1835"/>
                <a:ext cx="34" cy="103"/>
              </a:xfrm>
              <a:prstGeom prst="line">
                <a:avLst/>
              </a:prstGeom>
              <a:noFill/>
              <a:ln w="158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2" name="Line 143"/>
              <p:cNvSpPr>
                <a:spLocks noChangeShapeType="1"/>
              </p:cNvSpPr>
              <p:nvPr/>
            </p:nvSpPr>
            <p:spPr bwMode="auto">
              <a:xfrm flipH="1" flipV="1">
                <a:off x="3920" y="1629"/>
                <a:ext cx="69" cy="103"/>
              </a:xfrm>
              <a:prstGeom prst="line">
                <a:avLst/>
              </a:prstGeom>
              <a:noFill/>
              <a:ln w="8001" cap="rnd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3" name="Line 144"/>
              <p:cNvSpPr>
                <a:spLocks noChangeShapeType="1"/>
              </p:cNvSpPr>
              <p:nvPr/>
            </p:nvSpPr>
            <p:spPr bwMode="auto">
              <a:xfrm flipV="1">
                <a:off x="3989" y="1629"/>
                <a:ext cx="69" cy="103"/>
              </a:xfrm>
              <a:prstGeom prst="line">
                <a:avLst/>
              </a:prstGeom>
              <a:noFill/>
              <a:ln w="7938" cap="rnd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4" name="Line 145"/>
              <p:cNvSpPr>
                <a:spLocks noChangeShapeType="1"/>
              </p:cNvSpPr>
              <p:nvPr/>
            </p:nvSpPr>
            <p:spPr bwMode="auto">
              <a:xfrm flipV="1">
                <a:off x="3987" y="1290"/>
                <a:ext cx="1" cy="76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5" name="Line 146"/>
              <p:cNvSpPr>
                <a:spLocks noChangeShapeType="1"/>
              </p:cNvSpPr>
              <p:nvPr/>
            </p:nvSpPr>
            <p:spPr bwMode="auto">
              <a:xfrm>
                <a:off x="4316" y="2058"/>
                <a:ext cx="103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06" name="Line 147"/>
              <p:cNvSpPr>
                <a:spLocks noChangeShapeType="1"/>
              </p:cNvSpPr>
              <p:nvPr/>
            </p:nvSpPr>
            <p:spPr bwMode="auto">
              <a:xfrm flipV="1">
                <a:off x="4419" y="1904"/>
                <a:ext cx="1" cy="154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207" name="Group 148"/>
              <p:cNvGrpSpPr>
                <a:grpSpLocks/>
              </p:cNvGrpSpPr>
              <p:nvPr/>
            </p:nvGrpSpPr>
            <p:grpSpPr bwMode="auto">
              <a:xfrm>
                <a:off x="336" y="1680"/>
                <a:ext cx="480" cy="245"/>
                <a:chOff x="462" y="2424"/>
                <a:chExt cx="234" cy="98"/>
              </a:xfrm>
            </p:grpSpPr>
            <p:sp>
              <p:nvSpPr>
                <p:cNvPr id="45208" name="Freeform 149"/>
                <p:cNvSpPr>
                  <a:spLocks/>
                </p:cNvSpPr>
                <p:nvPr/>
              </p:nvSpPr>
              <p:spPr bwMode="auto">
                <a:xfrm>
                  <a:off x="462" y="2521"/>
                  <a:ext cx="234" cy="1"/>
                </a:xfrm>
                <a:custGeom>
                  <a:avLst/>
                  <a:gdLst>
                    <a:gd name="T0" fmla="*/ 0 w 234"/>
                    <a:gd name="T1" fmla="*/ 0 h 1"/>
                    <a:gd name="T2" fmla="*/ 234 w 234"/>
                    <a:gd name="T3" fmla="*/ 0 h 1"/>
                    <a:gd name="T4" fmla="*/ 234 w 23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34"/>
                    <a:gd name="T10" fmla="*/ 0 h 1"/>
                    <a:gd name="T11" fmla="*/ 234 w 23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4" h="1">
                      <a:moveTo>
                        <a:pt x="0" y="0"/>
                      </a:moveTo>
                      <a:lnTo>
                        <a:pt x="234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09" name="Freeform 150"/>
                <p:cNvSpPr>
                  <a:spLocks/>
                </p:cNvSpPr>
                <p:nvPr/>
              </p:nvSpPr>
              <p:spPr bwMode="auto">
                <a:xfrm>
                  <a:off x="479" y="2498"/>
                  <a:ext cx="24" cy="23"/>
                </a:xfrm>
                <a:custGeom>
                  <a:avLst/>
                  <a:gdLst>
                    <a:gd name="T0" fmla="*/ 0 w 24"/>
                    <a:gd name="T1" fmla="*/ 12 h 23"/>
                    <a:gd name="T2" fmla="*/ 2 w 24"/>
                    <a:gd name="T3" fmla="*/ 6 h 23"/>
                    <a:gd name="T4" fmla="*/ 6 w 24"/>
                    <a:gd name="T5" fmla="*/ 2 h 23"/>
                    <a:gd name="T6" fmla="*/ 12 w 24"/>
                    <a:gd name="T7" fmla="*/ 0 h 23"/>
                    <a:gd name="T8" fmla="*/ 18 w 24"/>
                    <a:gd name="T9" fmla="*/ 2 h 23"/>
                    <a:gd name="T10" fmla="*/ 22 w 24"/>
                    <a:gd name="T11" fmla="*/ 6 h 23"/>
                    <a:gd name="T12" fmla="*/ 24 w 24"/>
                    <a:gd name="T13" fmla="*/ 12 h 23"/>
                    <a:gd name="T14" fmla="*/ 22 w 24"/>
                    <a:gd name="T15" fmla="*/ 17 h 23"/>
                    <a:gd name="T16" fmla="*/ 18 w 24"/>
                    <a:gd name="T17" fmla="*/ 21 h 23"/>
                    <a:gd name="T18" fmla="*/ 12 w 24"/>
                    <a:gd name="T19" fmla="*/ 23 h 23"/>
                    <a:gd name="T20" fmla="*/ 6 w 24"/>
                    <a:gd name="T21" fmla="*/ 21 h 23"/>
                    <a:gd name="T22" fmla="*/ 2 w 24"/>
                    <a:gd name="T23" fmla="*/ 17 h 23"/>
                    <a:gd name="T24" fmla="*/ 0 w 24"/>
                    <a:gd name="T25" fmla="*/ 12 h 23"/>
                    <a:gd name="T26" fmla="*/ 0 w 24"/>
                    <a:gd name="T27" fmla="*/ 12 h 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4"/>
                    <a:gd name="T43" fmla="*/ 0 h 23"/>
                    <a:gd name="T44" fmla="*/ 24 w 24"/>
                    <a:gd name="T45" fmla="*/ 23 h 2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4" h="23">
                      <a:moveTo>
                        <a:pt x="0" y="12"/>
                      </a:move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8" y="2"/>
                      </a:lnTo>
                      <a:lnTo>
                        <a:pt x="22" y="6"/>
                      </a:lnTo>
                      <a:lnTo>
                        <a:pt x="24" y="12"/>
                      </a:lnTo>
                      <a:lnTo>
                        <a:pt x="22" y="17"/>
                      </a:lnTo>
                      <a:lnTo>
                        <a:pt x="18" y="21"/>
                      </a:lnTo>
                      <a:lnTo>
                        <a:pt x="12" y="23"/>
                      </a:lnTo>
                      <a:lnTo>
                        <a:pt x="6" y="21"/>
                      </a:lnTo>
                      <a:lnTo>
                        <a:pt x="2" y="17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0" name="Freeform 151"/>
                <p:cNvSpPr>
                  <a:spLocks/>
                </p:cNvSpPr>
                <p:nvPr/>
              </p:nvSpPr>
              <p:spPr bwMode="auto">
                <a:xfrm>
                  <a:off x="468" y="2470"/>
                  <a:ext cx="22" cy="5"/>
                </a:xfrm>
                <a:custGeom>
                  <a:avLst/>
                  <a:gdLst>
                    <a:gd name="T0" fmla="*/ 0 w 22"/>
                    <a:gd name="T1" fmla="*/ 5 h 5"/>
                    <a:gd name="T2" fmla="*/ 22 w 22"/>
                    <a:gd name="T3" fmla="*/ 0 h 5"/>
                    <a:gd name="T4" fmla="*/ 22 w 22"/>
                    <a:gd name="T5" fmla="*/ 0 h 5"/>
                    <a:gd name="T6" fmla="*/ 0 60000 65536"/>
                    <a:gd name="T7" fmla="*/ 0 60000 65536"/>
                    <a:gd name="T8" fmla="*/ 0 60000 65536"/>
                    <a:gd name="T9" fmla="*/ 0 w 22"/>
                    <a:gd name="T10" fmla="*/ 0 h 5"/>
                    <a:gd name="T11" fmla="*/ 22 w 22"/>
                    <a:gd name="T12" fmla="*/ 5 h 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" h="5">
                      <a:moveTo>
                        <a:pt x="0" y="5"/>
                      </a:moveTo>
                      <a:lnTo>
                        <a:pt x="22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1" name="Freeform 152"/>
                <p:cNvSpPr>
                  <a:spLocks/>
                </p:cNvSpPr>
                <p:nvPr/>
              </p:nvSpPr>
              <p:spPr bwMode="auto">
                <a:xfrm>
                  <a:off x="549" y="2427"/>
                  <a:ext cx="130" cy="1"/>
                </a:xfrm>
                <a:custGeom>
                  <a:avLst/>
                  <a:gdLst>
                    <a:gd name="T0" fmla="*/ 130 w 130"/>
                    <a:gd name="T1" fmla="*/ 0 h 1"/>
                    <a:gd name="T2" fmla="*/ 0 w 130"/>
                    <a:gd name="T3" fmla="*/ 0 h 1"/>
                    <a:gd name="T4" fmla="*/ 0 w 130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30"/>
                    <a:gd name="T10" fmla="*/ 0 h 1"/>
                    <a:gd name="T11" fmla="*/ 130 w 130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0" h="1">
                      <a:moveTo>
                        <a:pt x="1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2" name="Freeform 153"/>
                <p:cNvSpPr>
                  <a:spLocks/>
                </p:cNvSpPr>
                <p:nvPr/>
              </p:nvSpPr>
              <p:spPr bwMode="auto">
                <a:xfrm>
                  <a:off x="549" y="2496"/>
                  <a:ext cx="130" cy="1"/>
                </a:xfrm>
                <a:custGeom>
                  <a:avLst/>
                  <a:gdLst>
                    <a:gd name="T0" fmla="*/ 130 w 130"/>
                    <a:gd name="T1" fmla="*/ 0 h 1"/>
                    <a:gd name="T2" fmla="*/ 0 w 130"/>
                    <a:gd name="T3" fmla="*/ 0 h 1"/>
                    <a:gd name="T4" fmla="*/ 0 w 130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30"/>
                    <a:gd name="T10" fmla="*/ 0 h 1"/>
                    <a:gd name="T11" fmla="*/ 130 w 130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0" h="1">
                      <a:moveTo>
                        <a:pt x="13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3" name="Freeform 154"/>
                <p:cNvSpPr>
                  <a:spLocks/>
                </p:cNvSpPr>
                <p:nvPr/>
              </p:nvSpPr>
              <p:spPr bwMode="auto">
                <a:xfrm>
                  <a:off x="596" y="2498"/>
                  <a:ext cx="24" cy="23"/>
                </a:xfrm>
                <a:custGeom>
                  <a:avLst/>
                  <a:gdLst>
                    <a:gd name="T0" fmla="*/ 0 w 24"/>
                    <a:gd name="T1" fmla="*/ 12 h 23"/>
                    <a:gd name="T2" fmla="*/ 2 w 24"/>
                    <a:gd name="T3" fmla="*/ 6 h 23"/>
                    <a:gd name="T4" fmla="*/ 6 w 24"/>
                    <a:gd name="T5" fmla="*/ 2 h 23"/>
                    <a:gd name="T6" fmla="*/ 12 w 24"/>
                    <a:gd name="T7" fmla="*/ 0 h 23"/>
                    <a:gd name="T8" fmla="*/ 18 w 24"/>
                    <a:gd name="T9" fmla="*/ 2 h 23"/>
                    <a:gd name="T10" fmla="*/ 22 w 24"/>
                    <a:gd name="T11" fmla="*/ 6 h 23"/>
                    <a:gd name="T12" fmla="*/ 24 w 24"/>
                    <a:gd name="T13" fmla="*/ 12 h 23"/>
                    <a:gd name="T14" fmla="*/ 22 w 24"/>
                    <a:gd name="T15" fmla="*/ 17 h 23"/>
                    <a:gd name="T16" fmla="*/ 18 w 24"/>
                    <a:gd name="T17" fmla="*/ 21 h 23"/>
                    <a:gd name="T18" fmla="*/ 12 w 24"/>
                    <a:gd name="T19" fmla="*/ 23 h 23"/>
                    <a:gd name="T20" fmla="*/ 6 w 24"/>
                    <a:gd name="T21" fmla="*/ 21 h 23"/>
                    <a:gd name="T22" fmla="*/ 2 w 24"/>
                    <a:gd name="T23" fmla="*/ 17 h 23"/>
                    <a:gd name="T24" fmla="*/ 0 w 24"/>
                    <a:gd name="T25" fmla="*/ 12 h 23"/>
                    <a:gd name="T26" fmla="*/ 0 w 24"/>
                    <a:gd name="T27" fmla="*/ 12 h 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4"/>
                    <a:gd name="T43" fmla="*/ 0 h 23"/>
                    <a:gd name="T44" fmla="*/ 24 w 24"/>
                    <a:gd name="T45" fmla="*/ 23 h 2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4" h="23">
                      <a:moveTo>
                        <a:pt x="0" y="12"/>
                      </a:move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8" y="2"/>
                      </a:lnTo>
                      <a:lnTo>
                        <a:pt x="22" y="6"/>
                      </a:lnTo>
                      <a:lnTo>
                        <a:pt x="24" y="12"/>
                      </a:lnTo>
                      <a:lnTo>
                        <a:pt x="22" y="17"/>
                      </a:lnTo>
                      <a:lnTo>
                        <a:pt x="18" y="21"/>
                      </a:lnTo>
                      <a:lnTo>
                        <a:pt x="12" y="23"/>
                      </a:lnTo>
                      <a:lnTo>
                        <a:pt x="6" y="21"/>
                      </a:lnTo>
                      <a:lnTo>
                        <a:pt x="2" y="17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4" name="Freeform 155"/>
                <p:cNvSpPr>
                  <a:spLocks/>
                </p:cNvSpPr>
                <p:nvPr/>
              </p:nvSpPr>
              <p:spPr bwMode="auto">
                <a:xfrm>
                  <a:off x="679" y="2427"/>
                  <a:ext cx="8" cy="69"/>
                </a:xfrm>
                <a:custGeom>
                  <a:avLst/>
                  <a:gdLst>
                    <a:gd name="T0" fmla="*/ 0 w 8"/>
                    <a:gd name="T1" fmla="*/ 0 h 69"/>
                    <a:gd name="T2" fmla="*/ 6 w 8"/>
                    <a:gd name="T3" fmla="*/ 17 h 69"/>
                    <a:gd name="T4" fmla="*/ 8 w 8"/>
                    <a:gd name="T5" fmla="*/ 34 h 69"/>
                    <a:gd name="T6" fmla="*/ 6 w 8"/>
                    <a:gd name="T7" fmla="*/ 52 h 69"/>
                    <a:gd name="T8" fmla="*/ 0 w 8"/>
                    <a:gd name="T9" fmla="*/ 69 h 69"/>
                    <a:gd name="T10" fmla="*/ 0 w 8"/>
                    <a:gd name="T11" fmla="*/ 69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"/>
                    <a:gd name="T19" fmla="*/ 0 h 69"/>
                    <a:gd name="T20" fmla="*/ 8 w 8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" h="69">
                      <a:moveTo>
                        <a:pt x="0" y="0"/>
                      </a:moveTo>
                      <a:lnTo>
                        <a:pt x="6" y="17"/>
                      </a:lnTo>
                      <a:lnTo>
                        <a:pt x="8" y="34"/>
                      </a:lnTo>
                      <a:lnTo>
                        <a:pt x="6" y="52"/>
                      </a:lnTo>
                      <a:lnTo>
                        <a:pt x="0" y="69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5" name="Freeform 156"/>
                <p:cNvSpPr>
                  <a:spLocks/>
                </p:cNvSpPr>
                <p:nvPr/>
              </p:nvSpPr>
              <p:spPr bwMode="auto">
                <a:xfrm>
                  <a:off x="651" y="2501"/>
                  <a:ext cx="28" cy="1"/>
                </a:xfrm>
                <a:custGeom>
                  <a:avLst/>
                  <a:gdLst>
                    <a:gd name="T0" fmla="*/ 0 w 28"/>
                    <a:gd name="T1" fmla="*/ 0 h 1"/>
                    <a:gd name="T2" fmla="*/ 28 w 28"/>
                    <a:gd name="T3" fmla="*/ 0 h 1"/>
                    <a:gd name="T4" fmla="*/ 28 w 28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8"/>
                    <a:gd name="T10" fmla="*/ 0 h 1"/>
                    <a:gd name="T11" fmla="*/ 28 w 28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" h="1">
                      <a:moveTo>
                        <a:pt x="0" y="0"/>
                      </a:moveTo>
                      <a:lnTo>
                        <a:pt x="28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6" name="Freeform 157"/>
                <p:cNvSpPr>
                  <a:spLocks/>
                </p:cNvSpPr>
                <p:nvPr/>
              </p:nvSpPr>
              <p:spPr bwMode="auto">
                <a:xfrm>
                  <a:off x="655" y="2510"/>
                  <a:ext cx="24" cy="1"/>
                </a:xfrm>
                <a:custGeom>
                  <a:avLst/>
                  <a:gdLst>
                    <a:gd name="T0" fmla="*/ 24 w 24"/>
                    <a:gd name="T1" fmla="*/ 0 h 1"/>
                    <a:gd name="T2" fmla="*/ 0 w 24"/>
                    <a:gd name="T3" fmla="*/ 0 h 1"/>
                    <a:gd name="T4" fmla="*/ 0 w 2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4"/>
                    <a:gd name="T10" fmla="*/ 0 h 1"/>
                    <a:gd name="T11" fmla="*/ 24 w 2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" h="1">
                      <a:moveTo>
                        <a:pt x="2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7" name="Freeform 158"/>
                <p:cNvSpPr>
                  <a:spLocks/>
                </p:cNvSpPr>
                <p:nvPr/>
              </p:nvSpPr>
              <p:spPr bwMode="auto">
                <a:xfrm>
                  <a:off x="678" y="2501"/>
                  <a:ext cx="1" cy="9"/>
                </a:xfrm>
                <a:custGeom>
                  <a:avLst/>
                  <a:gdLst>
                    <a:gd name="T0" fmla="*/ 1 w 1"/>
                    <a:gd name="T1" fmla="*/ 0 h 9"/>
                    <a:gd name="T2" fmla="*/ 1 w 1"/>
                    <a:gd name="T3" fmla="*/ 9 h 9"/>
                    <a:gd name="T4" fmla="*/ 0 w 1"/>
                    <a:gd name="T5" fmla="*/ 9 h 9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9"/>
                    <a:gd name="T11" fmla="*/ 1 w 1"/>
                    <a:gd name="T12" fmla="*/ 9 h 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9">
                      <a:moveTo>
                        <a:pt x="1" y="0"/>
                      </a:moveTo>
                      <a:lnTo>
                        <a:pt x="1" y="9"/>
                      </a:lnTo>
                      <a:lnTo>
                        <a:pt x="0" y="9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8" name="Freeform 159"/>
                <p:cNvSpPr>
                  <a:spLocks/>
                </p:cNvSpPr>
                <p:nvPr/>
              </p:nvSpPr>
              <p:spPr bwMode="auto">
                <a:xfrm>
                  <a:off x="620" y="2498"/>
                  <a:ext cx="35" cy="23"/>
                </a:xfrm>
                <a:custGeom>
                  <a:avLst/>
                  <a:gdLst>
                    <a:gd name="T0" fmla="*/ 12 w 35"/>
                    <a:gd name="T1" fmla="*/ 12 h 23"/>
                    <a:gd name="T2" fmla="*/ 13 w 35"/>
                    <a:gd name="T3" fmla="*/ 6 h 23"/>
                    <a:gd name="T4" fmla="*/ 17 w 35"/>
                    <a:gd name="T5" fmla="*/ 2 h 23"/>
                    <a:gd name="T6" fmla="*/ 23 w 35"/>
                    <a:gd name="T7" fmla="*/ 0 h 23"/>
                    <a:gd name="T8" fmla="*/ 29 w 35"/>
                    <a:gd name="T9" fmla="*/ 2 h 23"/>
                    <a:gd name="T10" fmla="*/ 33 w 35"/>
                    <a:gd name="T11" fmla="*/ 6 h 23"/>
                    <a:gd name="T12" fmla="*/ 35 w 35"/>
                    <a:gd name="T13" fmla="*/ 12 h 23"/>
                    <a:gd name="T14" fmla="*/ 33 w 35"/>
                    <a:gd name="T15" fmla="*/ 17 h 23"/>
                    <a:gd name="T16" fmla="*/ 29 w 35"/>
                    <a:gd name="T17" fmla="*/ 21 h 23"/>
                    <a:gd name="T18" fmla="*/ 23 w 35"/>
                    <a:gd name="T19" fmla="*/ 23 h 23"/>
                    <a:gd name="T20" fmla="*/ 17 w 35"/>
                    <a:gd name="T21" fmla="*/ 21 h 23"/>
                    <a:gd name="T22" fmla="*/ 13 w 35"/>
                    <a:gd name="T23" fmla="*/ 17 h 23"/>
                    <a:gd name="T24" fmla="*/ 12 w 35"/>
                    <a:gd name="T25" fmla="*/ 12 h 23"/>
                    <a:gd name="T26" fmla="*/ 0 w 35"/>
                    <a:gd name="T27" fmla="*/ 12 h 23"/>
                    <a:gd name="T28" fmla="*/ 0 w 35"/>
                    <a:gd name="T29" fmla="*/ 12 h 2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5"/>
                    <a:gd name="T46" fmla="*/ 0 h 23"/>
                    <a:gd name="T47" fmla="*/ 35 w 35"/>
                    <a:gd name="T48" fmla="*/ 23 h 2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5" h="23">
                      <a:moveTo>
                        <a:pt x="12" y="12"/>
                      </a:moveTo>
                      <a:lnTo>
                        <a:pt x="13" y="6"/>
                      </a:lnTo>
                      <a:lnTo>
                        <a:pt x="17" y="2"/>
                      </a:lnTo>
                      <a:lnTo>
                        <a:pt x="23" y="0"/>
                      </a:lnTo>
                      <a:lnTo>
                        <a:pt x="29" y="2"/>
                      </a:lnTo>
                      <a:lnTo>
                        <a:pt x="33" y="6"/>
                      </a:lnTo>
                      <a:lnTo>
                        <a:pt x="35" y="12"/>
                      </a:lnTo>
                      <a:lnTo>
                        <a:pt x="33" y="17"/>
                      </a:lnTo>
                      <a:lnTo>
                        <a:pt x="29" y="21"/>
                      </a:lnTo>
                      <a:lnTo>
                        <a:pt x="23" y="23"/>
                      </a:lnTo>
                      <a:lnTo>
                        <a:pt x="17" y="21"/>
                      </a:lnTo>
                      <a:lnTo>
                        <a:pt x="13" y="17"/>
                      </a:lnTo>
                      <a:lnTo>
                        <a:pt x="12" y="12"/>
                      </a:lnTo>
                      <a:lnTo>
                        <a:pt x="0" y="12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19" name="Freeform 160"/>
                <p:cNvSpPr>
                  <a:spLocks/>
                </p:cNvSpPr>
                <p:nvPr/>
              </p:nvSpPr>
              <p:spPr bwMode="auto">
                <a:xfrm>
                  <a:off x="616" y="2501"/>
                  <a:ext cx="19" cy="1"/>
                </a:xfrm>
                <a:custGeom>
                  <a:avLst/>
                  <a:gdLst>
                    <a:gd name="T0" fmla="*/ 19 w 19"/>
                    <a:gd name="T1" fmla="*/ 0 h 1"/>
                    <a:gd name="T2" fmla="*/ 0 w 19"/>
                    <a:gd name="T3" fmla="*/ 0 h 1"/>
                    <a:gd name="T4" fmla="*/ 0 w 19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9"/>
                    <a:gd name="T10" fmla="*/ 0 h 1"/>
                    <a:gd name="T11" fmla="*/ 19 w 19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" h="1">
                      <a:moveTo>
                        <a:pt x="1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0" name="Freeform 161"/>
                <p:cNvSpPr>
                  <a:spLocks/>
                </p:cNvSpPr>
                <p:nvPr/>
              </p:nvSpPr>
              <p:spPr bwMode="auto">
                <a:xfrm>
                  <a:off x="642" y="2424"/>
                  <a:ext cx="14" cy="1"/>
                </a:xfrm>
                <a:custGeom>
                  <a:avLst/>
                  <a:gdLst>
                    <a:gd name="T0" fmla="*/ 14 w 14"/>
                    <a:gd name="T1" fmla="*/ 0 h 1"/>
                    <a:gd name="T2" fmla="*/ 0 w 14"/>
                    <a:gd name="T3" fmla="*/ 0 h 1"/>
                    <a:gd name="T4" fmla="*/ 0 w 1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4"/>
                    <a:gd name="T10" fmla="*/ 0 h 1"/>
                    <a:gd name="T11" fmla="*/ 14 w 1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" h="1">
                      <a:moveTo>
                        <a:pt x="1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1" name="Freeform 162"/>
                <p:cNvSpPr>
                  <a:spLocks/>
                </p:cNvSpPr>
                <p:nvPr/>
              </p:nvSpPr>
              <p:spPr bwMode="auto">
                <a:xfrm>
                  <a:off x="643" y="2424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0 w 1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0"/>
                      </a:moveTo>
                      <a:lnTo>
                        <a:pt x="0" y="3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2" name="Freeform 163"/>
                <p:cNvSpPr>
                  <a:spLocks/>
                </p:cNvSpPr>
                <p:nvPr/>
              </p:nvSpPr>
              <p:spPr bwMode="auto">
                <a:xfrm>
                  <a:off x="655" y="2424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3" name="Freeform 164"/>
                <p:cNvSpPr>
                  <a:spLocks/>
                </p:cNvSpPr>
                <p:nvPr/>
              </p:nvSpPr>
              <p:spPr bwMode="auto">
                <a:xfrm>
                  <a:off x="495" y="2441"/>
                  <a:ext cx="8" cy="30"/>
                </a:xfrm>
                <a:custGeom>
                  <a:avLst/>
                  <a:gdLst>
                    <a:gd name="T0" fmla="*/ 0 w 8"/>
                    <a:gd name="T1" fmla="*/ 30 h 30"/>
                    <a:gd name="T2" fmla="*/ 8 w 8"/>
                    <a:gd name="T3" fmla="*/ 0 h 30"/>
                    <a:gd name="T4" fmla="*/ 8 w 8"/>
                    <a:gd name="T5" fmla="*/ 0 h 30"/>
                    <a:gd name="T6" fmla="*/ 0 60000 65536"/>
                    <a:gd name="T7" fmla="*/ 0 60000 65536"/>
                    <a:gd name="T8" fmla="*/ 0 60000 65536"/>
                    <a:gd name="T9" fmla="*/ 0 w 8"/>
                    <a:gd name="T10" fmla="*/ 0 h 30"/>
                    <a:gd name="T11" fmla="*/ 8 w 8"/>
                    <a:gd name="T12" fmla="*/ 30 h 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" h="30">
                      <a:moveTo>
                        <a:pt x="0" y="30"/>
                      </a:moveTo>
                      <a:lnTo>
                        <a:pt x="8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4" name="Freeform 165"/>
                <p:cNvSpPr>
                  <a:spLocks/>
                </p:cNvSpPr>
                <p:nvPr/>
              </p:nvSpPr>
              <p:spPr bwMode="auto">
                <a:xfrm>
                  <a:off x="527" y="2441"/>
                  <a:ext cx="1" cy="64"/>
                </a:xfrm>
                <a:custGeom>
                  <a:avLst/>
                  <a:gdLst>
                    <a:gd name="T0" fmla="*/ 0 w 1"/>
                    <a:gd name="T1" fmla="*/ 0 h 64"/>
                    <a:gd name="T2" fmla="*/ 0 w 1"/>
                    <a:gd name="T3" fmla="*/ 64 h 64"/>
                    <a:gd name="T4" fmla="*/ 0 w 1"/>
                    <a:gd name="T5" fmla="*/ 64 h 64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64"/>
                    <a:gd name="T11" fmla="*/ 1 w 1"/>
                    <a:gd name="T12" fmla="*/ 64 h 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64">
                      <a:moveTo>
                        <a:pt x="0" y="0"/>
                      </a:moveTo>
                      <a:lnTo>
                        <a:pt x="0" y="64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5" name="Freeform 166"/>
                <p:cNvSpPr>
                  <a:spLocks/>
                </p:cNvSpPr>
                <p:nvPr/>
              </p:nvSpPr>
              <p:spPr bwMode="auto">
                <a:xfrm>
                  <a:off x="541" y="2427"/>
                  <a:ext cx="8" cy="69"/>
                </a:xfrm>
                <a:custGeom>
                  <a:avLst/>
                  <a:gdLst>
                    <a:gd name="T0" fmla="*/ 8 w 8"/>
                    <a:gd name="T1" fmla="*/ 69 h 69"/>
                    <a:gd name="T2" fmla="*/ 2 w 8"/>
                    <a:gd name="T3" fmla="*/ 52 h 69"/>
                    <a:gd name="T4" fmla="*/ 0 w 8"/>
                    <a:gd name="T5" fmla="*/ 34 h 69"/>
                    <a:gd name="T6" fmla="*/ 2 w 8"/>
                    <a:gd name="T7" fmla="*/ 17 h 69"/>
                    <a:gd name="T8" fmla="*/ 8 w 8"/>
                    <a:gd name="T9" fmla="*/ 0 h 69"/>
                    <a:gd name="T10" fmla="*/ 8 w 8"/>
                    <a:gd name="T11" fmla="*/ 0 h 6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"/>
                    <a:gd name="T19" fmla="*/ 0 h 69"/>
                    <a:gd name="T20" fmla="*/ 8 w 8"/>
                    <a:gd name="T21" fmla="*/ 69 h 6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" h="69">
                      <a:moveTo>
                        <a:pt x="8" y="69"/>
                      </a:moveTo>
                      <a:lnTo>
                        <a:pt x="2" y="52"/>
                      </a:lnTo>
                      <a:lnTo>
                        <a:pt x="0" y="34"/>
                      </a:lnTo>
                      <a:lnTo>
                        <a:pt x="2" y="17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6" name="Freeform 167"/>
                <p:cNvSpPr>
                  <a:spLocks/>
                </p:cNvSpPr>
                <p:nvPr/>
              </p:nvSpPr>
              <p:spPr bwMode="auto">
                <a:xfrm>
                  <a:off x="532" y="2437"/>
                  <a:ext cx="1" cy="73"/>
                </a:xfrm>
                <a:custGeom>
                  <a:avLst/>
                  <a:gdLst>
                    <a:gd name="T0" fmla="*/ 0 w 1"/>
                    <a:gd name="T1" fmla="*/ 0 h 73"/>
                    <a:gd name="T2" fmla="*/ 0 w 1"/>
                    <a:gd name="T3" fmla="*/ 73 h 73"/>
                    <a:gd name="T4" fmla="*/ 0 w 1"/>
                    <a:gd name="T5" fmla="*/ 73 h 7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73"/>
                    <a:gd name="T11" fmla="*/ 1 w 1"/>
                    <a:gd name="T12" fmla="*/ 73 h 7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73">
                      <a:moveTo>
                        <a:pt x="0" y="0"/>
                      </a:moveTo>
                      <a:lnTo>
                        <a:pt x="0" y="73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7" name="Freeform 168"/>
                <p:cNvSpPr>
                  <a:spLocks/>
                </p:cNvSpPr>
                <p:nvPr/>
              </p:nvSpPr>
              <p:spPr bwMode="auto">
                <a:xfrm>
                  <a:off x="490" y="2437"/>
                  <a:ext cx="9" cy="33"/>
                </a:xfrm>
                <a:custGeom>
                  <a:avLst/>
                  <a:gdLst>
                    <a:gd name="T0" fmla="*/ 0 w 9"/>
                    <a:gd name="T1" fmla="*/ 33 h 33"/>
                    <a:gd name="T2" fmla="*/ 9 w 9"/>
                    <a:gd name="T3" fmla="*/ 0 h 33"/>
                    <a:gd name="T4" fmla="*/ 9 w 9"/>
                    <a:gd name="T5" fmla="*/ 0 h 33"/>
                    <a:gd name="T6" fmla="*/ 0 60000 65536"/>
                    <a:gd name="T7" fmla="*/ 0 60000 65536"/>
                    <a:gd name="T8" fmla="*/ 0 60000 65536"/>
                    <a:gd name="T9" fmla="*/ 0 w 9"/>
                    <a:gd name="T10" fmla="*/ 0 h 33"/>
                    <a:gd name="T11" fmla="*/ 9 w 9"/>
                    <a:gd name="T12" fmla="*/ 33 h 3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" h="33">
                      <a:moveTo>
                        <a:pt x="0" y="33"/>
                      </a:moveTo>
                      <a:lnTo>
                        <a:pt x="9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8" name="Freeform 169"/>
                <p:cNvSpPr>
                  <a:spLocks/>
                </p:cNvSpPr>
                <p:nvPr/>
              </p:nvSpPr>
              <p:spPr bwMode="auto">
                <a:xfrm>
                  <a:off x="503" y="2510"/>
                  <a:ext cx="93" cy="1"/>
                </a:xfrm>
                <a:custGeom>
                  <a:avLst/>
                  <a:gdLst>
                    <a:gd name="T0" fmla="*/ 93 w 93"/>
                    <a:gd name="T1" fmla="*/ 0 h 1"/>
                    <a:gd name="T2" fmla="*/ 0 w 93"/>
                    <a:gd name="T3" fmla="*/ 0 h 1"/>
                    <a:gd name="T4" fmla="*/ 0 w 93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93"/>
                    <a:gd name="T10" fmla="*/ 0 h 1"/>
                    <a:gd name="T11" fmla="*/ 93 w 93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3" h="1">
                      <a:moveTo>
                        <a:pt x="9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29" name="Freeform 170"/>
                <p:cNvSpPr>
                  <a:spLocks/>
                </p:cNvSpPr>
                <p:nvPr/>
              </p:nvSpPr>
              <p:spPr bwMode="auto">
                <a:xfrm>
                  <a:off x="532" y="2501"/>
                  <a:ext cx="68" cy="1"/>
                </a:xfrm>
                <a:custGeom>
                  <a:avLst/>
                  <a:gdLst>
                    <a:gd name="T0" fmla="*/ 68 w 68"/>
                    <a:gd name="T1" fmla="*/ 0 h 1"/>
                    <a:gd name="T2" fmla="*/ 0 w 68"/>
                    <a:gd name="T3" fmla="*/ 0 h 1"/>
                    <a:gd name="T4" fmla="*/ 0 w 68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8"/>
                    <a:gd name="T10" fmla="*/ 0 h 1"/>
                    <a:gd name="T11" fmla="*/ 68 w 68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8" h="1">
                      <a:moveTo>
                        <a:pt x="68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0" name="Freeform 171"/>
                <p:cNvSpPr>
                  <a:spLocks/>
                </p:cNvSpPr>
                <p:nvPr/>
              </p:nvSpPr>
              <p:spPr bwMode="auto">
                <a:xfrm>
                  <a:off x="495" y="2494"/>
                  <a:ext cx="12" cy="11"/>
                </a:xfrm>
                <a:custGeom>
                  <a:avLst/>
                  <a:gdLst>
                    <a:gd name="T0" fmla="*/ 0 w 12"/>
                    <a:gd name="T1" fmla="*/ 0 h 11"/>
                    <a:gd name="T2" fmla="*/ 7 w 12"/>
                    <a:gd name="T3" fmla="*/ 4 h 11"/>
                    <a:gd name="T4" fmla="*/ 12 w 12"/>
                    <a:gd name="T5" fmla="*/ 11 h 11"/>
                    <a:gd name="T6" fmla="*/ 12 w 12"/>
                    <a:gd name="T7" fmla="*/ 11 h 1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"/>
                    <a:gd name="T13" fmla="*/ 0 h 11"/>
                    <a:gd name="T14" fmla="*/ 12 w 12"/>
                    <a:gd name="T15" fmla="*/ 11 h 1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" h="11">
                      <a:moveTo>
                        <a:pt x="0" y="0"/>
                      </a:moveTo>
                      <a:lnTo>
                        <a:pt x="7" y="4"/>
                      </a:lnTo>
                      <a:lnTo>
                        <a:pt x="12" y="11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1" name="Freeform 172"/>
                <p:cNvSpPr>
                  <a:spLocks/>
                </p:cNvSpPr>
                <p:nvPr/>
              </p:nvSpPr>
              <p:spPr bwMode="auto">
                <a:xfrm>
                  <a:off x="507" y="2505"/>
                  <a:ext cx="20" cy="1"/>
                </a:xfrm>
                <a:custGeom>
                  <a:avLst/>
                  <a:gdLst>
                    <a:gd name="T0" fmla="*/ 20 w 20"/>
                    <a:gd name="T1" fmla="*/ 0 h 1"/>
                    <a:gd name="T2" fmla="*/ 0 w 20"/>
                    <a:gd name="T3" fmla="*/ 0 h 1"/>
                    <a:gd name="T4" fmla="*/ 0 w 20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0"/>
                    <a:gd name="T10" fmla="*/ 0 h 1"/>
                    <a:gd name="T11" fmla="*/ 20 w 20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0" h="1">
                      <a:moveTo>
                        <a:pt x="2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2" name="Freeform 173"/>
                <p:cNvSpPr>
                  <a:spLocks/>
                </p:cNvSpPr>
                <p:nvPr/>
              </p:nvSpPr>
              <p:spPr bwMode="auto">
                <a:xfrm>
                  <a:off x="495" y="2471"/>
                  <a:ext cx="32" cy="1"/>
                </a:xfrm>
                <a:custGeom>
                  <a:avLst/>
                  <a:gdLst>
                    <a:gd name="T0" fmla="*/ 0 w 32"/>
                    <a:gd name="T1" fmla="*/ 0 h 1"/>
                    <a:gd name="T2" fmla="*/ 32 w 32"/>
                    <a:gd name="T3" fmla="*/ 0 h 1"/>
                    <a:gd name="T4" fmla="*/ 32 w 32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32"/>
                    <a:gd name="T10" fmla="*/ 0 h 1"/>
                    <a:gd name="T11" fmla="*/ 32 w 32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" h="1">
                      <a:moveTo>
                        <a:pt x="0" y="0"/>
                      </a:moveTo>
                      <a:lnTo>
                        <a:pt x="32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3" name="Freeform 174"/>
                <p:cNvSpPr>
                  <a:spLocks/>
                </p:cNvSpPr>
                <p:nvPr/>
              </p:nvSpPr>
              <p:spPr bwMode="auto">
                <a:xfrm>
                  <a:off x="495" y="2471"/>
                  <a:ext cx="1" cy="23"/>
                </a:xfrm>
                <a:custGeom>
                  <a:avLst/>
                  <a:gdLst>
                    <a:gd name="T0" fmla="*/ 0 w 1"/>
                    <a:gd name="T1" fmla="*/ 0 h 23"/>
                    <a:gd name="T2" fmla="*/ 0 w 1"/>
                    <a:gd name="T3" fmla="*/ 23 h 23"/>
                    <a:gd name="T4" fmla="*/ 0 w 1"/>
                    <a:gd name="T5" fmla="*/ 23 h 2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3"/>
                    <a:gd name="T11" fmla="*/ 1 w 1"/>
                    <a:gd name="T12" fmla="*/ 23 h 2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3">
                      <a:moveTo>
                        <a:pt x="0" y="0"/>
                      </a:moveTo>
                      <a:lnTo>
                        <a:pt x="0" y="23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4" name="Freeform 175"/>
                <p:cNvSpPr>
                  <a:spLocks/>
                </p:cNvSpPr>
                <p:nvPr/>
              </p:nvSpPr>
              <p:spPr bwMode="auto">
                <a:xfrm>
                  <a:off x="572" y="2424"/>
                  <a:ext cx="14" cy="1"/>
                </a:xfrm>
                <a:custGeom>
                  <a:avLst/>
                  <a:gdLst>
                    <a:gd name="T0" fmla="*/ 14 w 14"/>
                    <a:gd name="T1" fmla="*/ 0 h 1"/>
                    <a:gd name="T2" fmla="*/ 0 w 14"/>
                    <a:gd name="T3" fmla="*/ 0 h 1"/>
                    <a:gd name="T4" fmla="*/ 0 w 1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4"/>
                    <a:gd name="T10" fmla="*/ 0 h 1"/>
                    <a:gd name="T11" fmla="*/ 14 w 1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" h="1">
                      <a:moveTo>
                        <a:pt x="1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5" name="Freeform 176"/>
                <p:cNvSpPr>
                  <a:spLocks/>
                </p:cNvSpPr>
                <p:nvPr/>
              </p:nvSpPr>
              <p:spPr bwMode="auto">
                <a:xfrm>
                  <a:off x="584" y="2424"/>
                  <a:ext cx="1" cy="3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0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1" y="3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6" name="Freeform 177"/>
                <p:cNvSpPr>
                  <a:spLocks/>
                </p:cNvSpPr>
                <p:nvPr/>
              </p:nvSpPr>
              <p:spPr bwMode="auto">
                <a:xfrm>
                  <a:off x="573" y="2424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3 h 3"/>
                    <a:gd name="T4" fmla="*/ 0 w 1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0"/>
                      </a:moveTo>
                      <a:lnTo>
                        <a:pt x="0" y="3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7" name="Freeform 178"/>
                <p:cNvSpPr>
                  <a:spLocks/>
                </p:cNvSpPr>
                <p:nvPr/>
              </p:nvSpPr>
              <p:spPr bwMode="auto">
                <a:xfrm>
                  <a:off x="499" y="2437"/>
                  <a:ext cx="33" cy="1"/>
                </a:xfrm>
                <a:custGeom>
                  <a:avLst/>
                  <a:gdLst>
                    <a:gd name="T0" fmla="*/ 0 w 33"/>
                    <a:gd name="T1" fmla="*/ 0 h 1"/>
                    <a:gd name="T2" fmla="*/ 33 w 33"/>
                    <a:gd name="T3" fmla="*/ 0 h 1"/>
                    <a:gd name="T4" fmla="*/ 33 w 33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33"/>
                    <a:gd name="T10" fmla="*/ 0 h 1"/>
                    <a:gd name="T11" fmla="*/ 33 w 33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" h="1">
                      <a:moveTo>
                        <a:pt x="0" y="0"/>
                      </a:moveTo>
                      <a:lnTo>
                        <a:pt x="33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8" name="Freeform 179"/>
                <p:cNvSpPr>
                  <a:spLocks/>
                </p:cNvSpPr>
                <p:nvPr/>
              </p:nvSpPr>
              <p:spPr bwMode="auto">
                <a:xfrm>
                  <a:off x="503" y="2441"/>
                  <a:ext cx="24" cy="1"/>
                </a:xfrm>
                <a:custGeom>
                  <a:avLst/>
                  <a:gdLst>
                    <a:gd name="T0" fmla="*/ 24 w 24"/>
                    <a:gd name="T1" fmla="*/ 0 h 1"/>
                    <a:gd name="T2" fmla="*/ 0 w 24"/>
                    <a:gd name="T3" fmla="*/ 0 h 1"/>
                    <a:gd name="T4" fmla="*/ 0 w 2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4"/>
                    <a:gd name="T10" fmla="*/ 0 h 1"/>
                    <a:gd name="T11" fmla="*/ 24 w 2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" h="1">
                      <a:moveTo>
                        <a:pt x="2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39" name="Freeform 180"/>
                <p:cNvSpPr>
                  <a:spLocks/>
                </p:cNvSpPr>
                <p:nvPr/>
              </p:nvSpPr>
              <p:spPr bwMode="auto">
                <a:xfrm>
                  <a:off x="468" y="2475"/>
                  <a:ext cx="1" cy="35"/>
                </a:xfrm>
                <a:custGeom>
                  <a:avLst/>
                  <a:gdLst>
                    <a:gd name="T0" fmla="*/ 0 w 1"/>
                    <a:gd name="T1" fmla="*/ 35 h 35"/>
                    <a:gd name="T2" fmla="*/ 0 w 1"/>
                    <a:gd name="T3" fmla="*/ 0 h 35"/>
                    <a:gd name="T4" fmla="*/ 0 w 1"/>
                    <a:gd name="T5" fmla="*/ 0 h 35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5"/>
                    <a:gd name="T11" fmla="*/ 1 w 1"/>
                    <a:gd name="T12" fmla="*/ 35 h 3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5">
                      <a:moveTo>
                        <a:pt x="0" y="35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40" name="Freeform 181"/>
                <p:cNvSpPr>
                  <a:spLocks/>
                </p:cNvSpPr>
                <p:nvPr/>
              </p:nvSpPr>
              <p:spPr bwMode="auto">
                <a:xfrm>
                  <a:off x="468" y="2510"/>
                  <a:ext cx="11" cy="1"/>
                </a:xfrm>
                <a:custGeom>
                  <a:avLst/>
                  <a:gdLst>
                    <a:gd name="T0" fmla="*/ 11 w 11"/>
                    <a:gd name="T1" fmla="*/ 0 h 1"/>
                    <a:gd name="T2" fmla="*/ 0 w 11"/>
                    <a:gd name="T3" fmla="*/ 0 h 1"/>
                    <a:gd name="T4" fmla="*/ 0 w 1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1"/>
                    <a:gd name="T10" fmla="*/ 0 h 1"/>
                    <a:gd name="T11" fmla="*/ 11 w 1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1" h="1">
                      <a:moveTo>
                        <a:pt x="11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9966CC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241" name="Freeform 182"/>
              <p:cNvSpPr>
                <a:spLocks noEditPoints="1"/>
              </p:cNvSpPr>
              <p:nvPr/>
            </p:nvSpPr>
            <p:spPr bwMode="auto">
              <a:xfrm>
                <a:off x="1312" y="2187"/>
                <a:ext cx="42" cy="97"/>
              </a:xfrm>
              <a:custGeom>
                <a:avLst/>
                <a:gdLst>
                  <a:gd name="T0" fmla="*/ 25 w 533"/>
                  <a:gd name="T1" fmla="*/ 2 h 3090"/>
                  <a:gd name="T2" fmla="*/ 25 w 533"/>
                  <a:gd name="T3" fmla="*/ 76 h 3090"/>
                  <a:gd name="T4" fmla="*/ 21 w 533"/>
                  <a:gd name="T5" fmla="*/ 78 h 3090"/>
                  <a:gd name="T6" fmla="*/ 17 w 533"/>
                  <a:gd name="T7" fmla="*/ 76 h 3090"/>
                  <a:gd name="T8" fmla="*/ 17 w 533"/>
                  <a:gd name="T9" fmla="*/ 2 h 3090"/>
                  <a:gd name="T10" fmla="*/ 21 w 533"/>
                  <a:gd name="T11" fmla="*/ 0 h 3090"/>
                  <a:gd name="T12" fmla="*/ 25 w 533"/>
                  <a:gd name="T13" fmla="*/ 2 h 3090"/>
                  <a:gd name="T14" fmla="*/ 42 w 533"/>
                  <a:gd name="T15" fmla="*/ 72 h 3090"/>
                  <a:gd name="T16" fmla="*/ 21 w 533"/>
                  <a:gd name="T17" fmla="*/ 97 h 3090"/>
                  <a:gd name="T18" fmla="*/ 0 w 533"/>
                  <a:gd name="T19" fmla="*/ 72 h 3090"/>
                  <a:gd name="T20" fmla="*/ 42 w 533"/>
                  <a:gd name="T21" fmla="*/ 72 h 309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33"/>
                  <a:gd name="T34" fmla="*/ 0 h 3090"/>
                  <a:gd name="T35" fmla="*/ 533 w 533"/>
                  <a:gd name="T36" fmla="*/ 3090 h 309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33" h="3090">
                    <a:moveTo>
                      <a:pt x="316" y="50"/>
                    </a:moveTo>
                    <a:lnTo>
                      <a:pt x="316" y="2423"/>
                    </a:lnTo>
                    <a:cubicBezTo>
                      <a:pt x="316" y="2451"/>
                      <a:pt x="294" y="2473"/>
                      <a:pt x="266" y="2473"/>
                    </a:cubicBezTo>
                    <a:cubicBezTo>
                      <a:pt x="239" y="2473"/>
                      <a:pt x="216" y="2451"/>
                      <a:pt x="216" y="2423"/>
                    </a:cubicBezTo>
                    <a:lnTo>
                      <a:pt x="216" y="50"/>
                    </a:lnTo>
                    <a:cubicBezTo>
                      <a:pt x="216" y="23"/>
                      <a:pt x="239" y="0"/>
                      <a:pt x="266" y="0"/>
                    </a:cubicBezTo>
                    <a:cubicBezTo>
                      <a:pt x="294" y="0"/>
                      <a:pt x="316" y="23"/>
                      <a:pt x="316" y="50"/>
                    </a:cubicBezTo>
                    <a:close/>
                    <a:moveTo>
                      <a:pt x="533" y="2290"/>
                    </a:moveTo>
                    <a:lnTo>
                      <a:pt x="266" y="3090"/>
                    </a:lnTo>
                    <a:lnTo>
                      <a:pt x="0" y="2290"/>
                    </a:lnTo>
                    <a:lnTo>
                      <a:pt x="533" y="2290"/>
                    </a:lnTo>
                    <a:close/>
                  </a:path>
                </a:pathLst>
              </a:custGeom>
              <a:solidFill>
                <a:srgbClr val="9966CC"/>
              </a:solidFill>
              <a:ln w="1651" cap="flat">
                <a:solidFill>
                  <a:srgbClr val="9966CC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42" name="Line 183"/>
              <p:cNvSpPr>
                <a:spLocks noChangeShapeType="1"/>
              </p:cNvSpPr>
              <p:nvPr/>
            </p:nvSpPr>
            <p:spPr bwMode="auto">
              <a:xfrm flipH="1">
                <a:off x="993" y="2187"/>
                <a:ext cx="345" cy="1"/>
              </a:xfrm>
              <a:prstGeom prst="line">
                <a:avLst/>
              </a:prstGeom>
              <a:noFill/>
              <a:ln w="20701" cap="rnd">
                <a:solidFill>
                  <a:srgbClr val="9966C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43" name="Rectangle 184"/>
              <p:cNvSpPr>
                <a:spLocks noChangeArrowheads="1"/>
              </p:cNvSpPr>
              <p:nvPr/>
            </p:nvSpPr>
            <p:spPr bwMode="auto">
              <a:xfrm>
                <a:off x="4566" y="2153"/>
                <a:ext cx="242" cy="171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7938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244" name="Freeform 185"/>
              <p:cNvSpPr>
                <a:spLocks noEditPoints="1"/>
              </p:cNvSpPr>
              <p:nvPr/>
            </p:nvSpPr>
            <p:spPr bwMode="auto">
              <a:xfrm>
                <a:off x="4300" y="1290"/>
                <a:ext cx="25" cy="441"/>
              </a:xfrm>
              <a:custGeom>
                <a:avLst/>
                <a:gdLst>
                  <a:gd name="T0" fmla="*/ 13 w 133"/>
                  <a:gd name="T1" fmla="*/ 2 h 2437"/>
                  <a:gd name="T2" fmla="*/ 15 w 133"/>
                  <a:gd name="T3" fmla="*/ 411 h 2437"/>
                  <a:gd name="T4" fmla="*/ 12 w 133"/>
                  <a:gd name="T5" fmla="*/ 413 h 2437"/>
                  <a:gd name="T6" fmla="*/ 10 w 133"/>
                  <a:gd name="T7" fmla="*/ 411 h 2437"/>
                  <a:gd name="T8" fmla="*/ 8 w 133"/>
                  <a:gd name="T9" fmla="*/ 2 h 2437"/>
                  <a:gd name="T10" fmla="*/ 10 w 133"/>
                  <a:gd name="T11" fmla="*/ 0 h 2437"/>
                  <a:gd name="T12" fmla="*/ 13 w 133"/>
                  <a:gd name="T13" fmla="*/ 2 h 2437"/>
                  <a:gd name="T14" fmla="*/ 25 w 133"/>
                  <a:gd name="T15" fmla="*/ 405 h 2437"/>
                  <a:gd name="T16" fmla="*/ 13 w 133"/>
                  <a:gd name="T17" fmla="*/ 441 h 2437"/>
                  <a:gd name="T18" fmla="*/ 0 w 133"/>
                  <a:gd name="T19" fmla="*/ 405 h 2437"/>
                  <a:gd name="T20" fmla="*/ 25 w 133"/>
                  <a:gd name="T21" fmla="*/ 405 h 243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2437"/>
                  <a:gd name="T35" fmla="*/ 133 w 133"/>
                  <a:gd name="T36" fmla="*/ 2437 h 243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2437">
                    <a:moveTo>
                      <a:pt x="68" y="12"/>
                    </a:moveTo>
                    <a:lnTo>
                      <a:pt x="79" y="2270"/>
                    </a:lnTo>
                    <a:cubicBezTo>
                      <a:pt x="79" y="2277"/>
                      <a:pt x="73" y="2283"/>
                      <a:pt x="66" y="2283"/>
                    </a:cubicBezTo>
                    <a:cubicBezTo>
                      <a:pt x="59" y="2283"/>
                      <a:pt x="54" y="2277"/>
                      <a:pt x="54" y="2271"/>
                    </a:cubicBezTo>
                    <a:lnTo>
                      <a:pt x="43" y="12"/>
                    </a:lnTo>
                    <a:cubicBezTo>
                      <a:pt x="43" y="5"/>
                      <a:pt x="49" y="0"/>
                      <a:pt x="55" y="0"/>
                    </a:cubicBezTo>
                    <a:cubicBezTo>
                      <a:pt x="62" y="0"/>
                      <a:pt x="68" y="5"/>
                      <a:pt x="68" y="12"/>
                    </a:cubicBezTo>
                    <a:close/>
                    <a:moveTo>
                      <a:pt x="133" y="2237"/>
                    </a:moveTo>
                    <a:lnTo>
                      <a:pt x="67" y="2437"/>
                    </a:lnTo>
                    <a:lnTo>
                      <a:pt x="0" y="2237"/>
                    </a:lnTo>
                    <a:lnTo>
                      <a:pt x="133" y="2237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45" name="Freeform 186"/>
              <p:cNvSpPr>
                <a:spLocks noEditPoints="1"/>
              </p:cNvSpPr>
              <p:nvPr/>
            </p:nvSpPr>
            <p:spPr bwMode="auto">
              <a:xfrm>
                <a:off x="4461" y="1176"/>
                <a:ext cx="24" cy="196"/>
              </a:xfrm>
              <a:custGeom>
                <a:avLst/>
                <a:gdLst>
                  <a:gd name="T0" fmla="*/ 14 w 134"/>
                  <a:gd name="T1" fmla="*/ 2 h 1087"/>
                  <a:gd name="T2" fmla="*/ 14 w 134"/>
                  <a:gd name="T3" fmla="*/ 166 h 1087"/>
                  <a:gd name="T4" fmla="*/ 12 w 134"/>
                  <a:gd name="T5" fmla="*/ 168 h 1087"/>
                  <a:gd name="T6" fmla="*/ 10 w 134"/>
                  <a:gd name="T7" fmla="*/ 166 h 1087"/>
                  <a:gd name="T8" fmla="*/ 10 w 134"/>
                  <a:gd name="T9" fmla="*/ 2 h 1087"/>
                  <a:gd name="T10" fmla="*/ 12 w 134"/>
                  <a:gd name="T11" fmla="*/ 0 h 1087"/>
                  <a:gd name="T12" fmla="*/ 14 w 134"/>
                  <a:gd name="T13" fmla="*/ 2 h 1087"/>
                  <a:gd name="T14" fmla="*/ 24 w 134"/>
                  <a:gd name="T15" fmla="*/ 160 h 1087"/>
                  <a:gd name="T16" fmla="*/ 12 w 134"/>
                  <a:gd name="T17" fmla="*/ 196 h 1087"/>
                  <a:gd name="T18" fmla="*/ 0 w 134"/>
                  <a:gd name="T19" fmla="*/ 160 h 1087"/>
                  <a:gd name="T20" fmla="*/ 24 w 134"/>
                  <a:gd name="T21" fmla="*/ 160 h 108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4"/>
                  <a:gd name="T34" fmla="*/ 0 h 1087"/>
                  <a:gd name="T35" fmla="*/ 134 w 134"/>
                  <a:gd name="T36" fmla="*/ 1087 h 108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4" h="1087">
                    <a:moveTo>
                      <a:pt x="80" y="12"/>
                    </a:moveTo>
                    <a:lnTo>
                      <a:pt x="80" y="921"/>
                    </a:lnTo>
                    <a:cubicBezTo>
                      <a:pt x="80" y="928"/>
                      <a:pt x="74" y="933"/>
                      <a:pt x="67" y="933"/>
                    </a:cubicBezTo>
                    <a:cubicBezTo>
                      <a:pt x="60" y="933"/>
                      <a:pt x="55" y="928"/>
                      <a:pt x="55" y="921"/>
                    </a:cubicBezTo>
                    <a:lnTo>
                      <a:pt x="55" y="12"/>
                    </a:lnTo>
                    <a:cubicBezTo>
                      <a:pt x="55" y="6"/>
                      <a:pt x="60" y="0"/>
                      <a:pt x="67" y="0"/>
                    </a:cubicBezTo>
                    <a:cubicBezTo>
                      <a:pt x="74" y="0"/>
                      <a:pt x="80" y="6"/>
                      <a:pt x="80" y="12"/>
                    </a:cubicBezTo>
                    <a:close/>
                    <a:moveTo>
                      <a:pt x="134" y="887"/>
                    </a:moveTo>
                    <a:lnTo>
                      <a:pt x="67" y="1087"/>
                    </a:lnTo>
                    <a:lnTo>
                      <a:pt x="0" y="887"/>
                    </a:lnTo>
                    <a:lnTo>
                      <a:pt x="134" y="887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46" name="Line 187"/>
              <p:cNvSpPr>
                <a:spLocks noChangeShapeType="1"/>
              </p:cNvSpPr>
              <p:nvPr/>
            </p:nvSpPr>
            <p:spPr bwMode="auto">
              <a:xfrm>
                <a:off x="4539" y="1752"/>
                <a:ext cx="134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47" name="Freeform 188"/>
              <p:cNvSpPr>
                <a:spLocks noEditPoints="1"/>
              </p:cNvSpPr>
              <p:nvPr/>
            </p:nvSpPr>
            <p:spPr bwMode="auto">
              <a:xfrm>
                <a:off x="4668" y="1752"/>
                <a:ext cx="24" cy="397"/>
              </a:xfrm>
              <a:custGeom>
                <a:avLst/>
                <a:gdLst>
                  <a:gd name="T0" fmla="*/ 14 w 133"/>
                  <a:gd name="T1" fmla="*/ 2 h 2200"/>
                  <a:gd name="T2" fmla="*/ 14 w 133"/>
                  <a:gd name="T3" fmla="*/ 367 h 2200"/>
                  <a:gd name="T4" fmla="*/ 12 w 133"/>
                  <a:gd name="T5" fmla="*/ 369 h 2200"/>
                  <a:gd name="T6" fmla="*/ 10 w 133"/>
                  <a:gd name="T7" fmla="*/ 367 h 2200"/>
                  <a:gd name="T8" fmla="*/ 10 w 133"/>
                  <a:gd name="T9" fmla="*/ 2 h 2200"/>
                  <a:gd name="T10" fmla="*/ 12 w 133"/>
                  <a:gd name="T11" fmla="*/ 0 h 2200"/>
                  <a:gd name="T12" fmla="*/ 14 w 133"/>
                  <a:gd name="T13" fmla="*/ 2 h 2200"/>
                  <a:gd name="T14" fmla="*/ 24 w 133"/>
                  <a:gd name="T15" fmla="*/ 361 h 2200"/>
                  <a:gd name="T16" fmla="*/ 12 w 133"/>
                  <a:gd name="T17" fmla="*/ 397 h 2200"/>
                  <a:gd name="T18" fmla="*/ 0 w 133"/>
                  <a:gd name="T19" fmla="*/ 361 h 2200"/>
                  <a:gd name="T20" fmla="*/ 24 w 133"/>
                  <a:gd name="T21" fmla="*/ 361 h 22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3"/>
                  <a:gd name="T34" fmla="*/ 0 h 2200"/>
                  <a:gd name="T35" fmla="*/ 133 w 133"/>
                  <a:gd name="T36" fmla="*/ 2200 h 220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3" h="2200">
                    <a:moveTo>
                      <a:pt x="79" y="12"/>
                    </a:moveTo>
                    <a:lnTo>
                      <a:pt x="79" y="2034"/>
                    </a:lnTo>
                    <a:cubicBezTo>
                      <a:pt x="79" y="2041"/>
                      <a:pt x="74" y="2046"/>
                      <a:pt x="67" y="2046"/>
                    </a:cubicBezTo>
                    <a:cubicBezTo>
                      <a:pt x="60" y="2046"/>
                      <a:pt x="54" y="2041"/>
                      <a:pt x="54" y="2034"/>
                    </a:cubicBezTo>
                    <a:lnTo>
                      <a:pt x="54" y="12"/>
                    </a:lnTo>
                    <a:cubicBezTo>
                      <a:pt x="54" y="5"/>
                      <a:pt x="60" y="0"/>
                      <a:pt x="67" y="0"/>
                    </a:cubicBezTo>
                    <a:cubicBezTo>
                      <a:pt x="74" y="0"/>
                      <a:pt x="79" y="5"/>
                      <a:pt x="79" y="12"/>
                    </a:cubicBezTo>
                    <a:close/>
                    <a:moveTo>
                      <a:pt x="133" y="2000"/>
                    </a:moveTo>
                    <a:lnTo>
                      <a:pt x="67" y="2200"/>
                    </a:lnTo>
                    <a:lnTo>
                      <a:pt x="0" y="2000"/>
                    </a:lnTo>
                    <a:lnTo>
                      <a:pt x="133" y="2000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248" name="Group 189"/>
              <p:cNvGrpSpPr>
                <a:grpSpLocks/>
              </p:cNvGrpSpPr>
              <p:nvPr/>
            </p:nvGrpSpPr>
            <p:grpSpPr bwMode="auto">
              <a:xfrm>
                <a:off x="5136" y="768"/>
                <a:ext cx="539" cy="225"/>
                <a:chOff x="4765" y="1067"/>
                <a:chExt cx="235" cy="98"/>
              </a:xfrm>
            </p:grpSpPr>
            <p:sp>
              <p:nvSpPr>
                <p:cNvPr id="45249" name="Freeform 190"/>
                <p:cNvSpPr>
                  <a:spLocks/>
                </p:cNvSpPr>
                <p:nvPr/>
              </p:nvSpPr>
              <p:spPr bwMode="auto">
                <a:xfrm>
                  <a:off x="4765" y="1164"/>
                  <a:ext cx="235" cy="1"/>
                </a:xfrm>
                <a:custGeom>
                  <a:avLst/>
                  <a:gdLst>
                    <a:gd name="T0" fmla="*/ 0 w 235"/>
                    <a:gd name="T1" fmla="*/ 0 h 1"/>
                    <a:gd name="T2" fmla="*/ 235 w 235"/>
                    <a:gd name="T3" fmla="*/ 0 h 1"/>
                    <a:gd name="T4" fmla="*/ 235 w 23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35"/>
                    <a:gd name="T10" fmla="*/ 0 h 1"/>
                    <a:gd name="T11" fmla="*/ 235 w 23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5" h="1">
                      <a:moveTo>
                        <a:pt x="0" y="0"/>
                      </a:moveTo>
                      <a:lnTo>
                        <a:pt x="235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0" name="Freeform 191"/>
                <p:cNvSpPr>
                  <a:spLocks/>
                </p:cNvSpPr>
                <p:nvPr/>
              </p:nvSpPr>
              <p:spPr bwMode="auto">
                <a:xfrm>
                  <a:off x="4783" y="1141"/>
                  <a:ext cx="23" cy="23"/>
                </a:xfrm>
                <a:custGeom>
                  <a:avLst/>
                  <a:gdLst>
                    <a:gd name="T0" fmla="*/ 0 w 23"/>
                    <a:gd name="T1" fmla="*/ 11 h 23"/>
                    <a:gd name="T2" fmla="*/ 1 w 23"/>
                    <a:gd name="T3" fmla="*/ 6 h 23"/>
                    <a:gd name="T4" fmla="*/ 6 w 23"/>
                    <a:gd name="T5" fmla="*/ 2 h 23"/>
                    <a:gd name="T6" fmla="*/ 11 w 23"/>
                    <a:gd name="T7" fmla="*/ 0 h 23"/>
                    <a:gd name="T8" fmla="*/ 17 w 23"/>
                    <a:gd name="T9" fmla="*/ 2 h 23"/>
                    <a:gd name="T10" fmla="*/ 21 w 23"/>
                    <a:gd name="T11" fmla="*/ 6 h 23"/>
                    <a:gd name="T12" fmla="*/ 23 w 23"/>
                    <a:gd name="T13" fmla="*/ 11 h 23"/>
                    <a:gd name="T14" fmla="*/ 21 w 23"/>
                    <a:gd name="T15" fmla="*/ 17 h 23"/>
                    <a:gd name="T16" fmla="*/ 17 w 23"/>
                    <a:gd name="T17" fmla="*/ 21 h 23"/>
                    <a:gd name="T18" fmla="*/ 11 w 23"/>
                    <a:gd name="T19" fmla="*/ 23 h 23"/>
                    <a:gd name="T20" fmla="*/ 6 w 23"/>
                    <a:gd name="T21" fmla="*/ 21 h 23"/>
                    <a:gd name="T22" fmla="*/ 1 w 23"/>
                    <a:gd name="T23" fmla="*/ 17 h 23"/>
                    <a:gd name="T24" fmla="*/ 0 w 23"/>
                    <a:gd name="T25" fmla="*/ 11 h 23"/>
                    <a:gd name="T26" fmla="*/ 0 w 23"/>
                    <a:gd name="T27" fmla="*/ 11 h 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3"/>
                    <a:gd name="T43" fmla="*/ 0 h 23"/>
                    <a:gd name="T44" fmla="*/ 23 w 23"/>
                    <a:gd name="T45" fmla="*/ 23 h 2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3" h="23">
                      <a:moveTo>
                        <a:pt x="0" y="11"/>
                      </a:moveTo>
                      <a:lnTo>
                        <a:pt x="1" y="6"/>
                      </a:lnTo>
                      <a:lnTo>
                        <a:pt x="6" y="2"/>
                      </a:lnTo>
                      <a:lnTo>
                        <a:pt x="11" y="0"/>
                      </a:lnTo>
                      <a:lnTo>
                        <a:pt x="17" y="2"/>
                      </a:lnTo>
                      <a:lnTo>
                        <a:pt x="21" y="6"/>
                      </a:lnTo>
                      <a:lnTo>
                        <a:pt x="23" y="11"/>
                      </a:lnTo>
                      <a:lnTo>
                        <a:pt x="21" y="17"/>
                      </a:lnTo>
                      <a:lnTo>
                        <a:pt x="17" y="21"/>
                      </a:lnTo>
                      <a:lnTo>
                        <a:pt x="11" y="23"/>
                      </a:lnTo>
                      <a:lnTo>
                        <a:pt x="6" y="21"/>
                      </a:lnTo>
                      <a:lnTo>
                        <a:pt x="1" y="17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1" name="Freeform 192"/>
                <p:cNvSpPr>
                  <a:spLocks/>
                </p:cNvSpPr>
                <p:nvPr/>
              </p:nvSpPr>
              <p:spPr bwMode="auto">
                <a:xfrm>
                  <a:off x="4771" y="1112"/>
                  <a:ext cx="23" cy="6"/>
                </a:xfrm>
                <a:custGeom>
                  <a:avLst/>
                  <a:gdLst>
                    <a:gd name="T0" fmla="*/ 0 w 23"/>
                    <a:gd name="T1" fmla="*/ 6 h 6"/>
                    <a:gd name="T2" fmla="*/ 23 w 23"/>
                    <a:gd name="T3" fmla="*/ 0 h 6"/>
                    <a:gd name="T4" fmla="*/ 23 w 23"/>
                    <a:gd name="T5" fmla="*/ 0 h 6"/>
                    <a:gd name="T6" fmla="*/ 0 60000 65536"/>
                    <a:gd name="T7" fmla="*/ 0 60000 65536"/>
                    <a:gd name="T8" fmla="*/ 0 60000 65536"/>
                    <a:gd name="T9" fmla="*/ 0 w 23"/>
                    <a:gd name="T10" fmla="*/ 0 h 6"/>
                    <a:gd name="T11" fmla="*/ 23 w 23"/>
                    <a:gd name="T12" fmla="*/ 6 h 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" h="6">
                      <a:moveTo>
                        <a:pt x="0" y="6"/>
                      </a:moveTo>
                      <a:lnTo>
                        <a:pt x="23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2" name="Freeform 193"/>
                <p:cNvSpPr>
                  <a:spLocks/>
                </p:cNvSpPr>
                <p:nvPr/>
              </p:nvSpPr>
              <p:spPr bwMode="auto">
                <a:xfrm>
                  <a:off x="4853" y="1070"/>
                  <a:ext cx="129" cy="1"/>
                </a:xfrm>
                <a:custGeom>
                  <a:avLst/>
                  <a:gdLst>
                    <a:gd name="T0" fmla="*/ 129 w 129"/>
                    <a:gd name="T1" fmla="*/ 0 h 1"/>
                    <a:gd name="T2" fmla="*/ 0 w 129"/>
                    <a:gd name="T3" fmla="*/ 0 h 1"/>
                    <a:gd name="T4" fmla="*/ 0 w 129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29"/>
                    <a:gd name="T10" fmla="*/ 0 h 1"/>
                    <a:gd name="T11" fmla="*/ 129 w 129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9" h="1">
                      <a:moveTo>
                        <a:pt x="1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3" name="Freeform 194"/>
                <p:cNvSpPr>
                  <a:spLocks/>
                </p:cNvSpPr>
                <p:nvPr/>
              </p:nvSpPr>
              <p:spPr bwMode="auto">
                <a:xfrm>
                  <a:off x="4853" y="1138"/>
                  <a:ext cx="129" cy="1"/>
                </a:xfrm>
                <a:custGeom>
                  <a:avLst/>
                  <a:gdLst>
                    <a:gd name="T0" fmla="*/ 129 w 129"/>
                    <a:gd name="T1" fmla="*/ 0 h 1"/>
                    <a:gd name="T2" fmla="*/ 0 w 129"/>
                    <a:gd name="T3" fmla="*/ 0 h 1"/>
                    <a:gd name="T4" fmla="*/ 0 w 129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29"/>
                    <a:gd name="T10" fmla="*/ 0 h 1"/>
                    <a:gd name="T11" fmla="*/ 129 w 129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9" h="1">
                      <a:moveTo>
                        <a:pt x="129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4" name="Freeform 195"/>
                <p:cNvSpPr>
                  <a:spLocks/>
                </p:cNvSpPr>
                <p:nvPr/>
              </p:nvSpPr>
              <p:spPr bwMode="auto">
                <a:xfrm>
                  <a:off x="4900" y="1141"/>
                  <a:ext cx="23" cy="23"/>
                </a:xfrm>
                <a:custGeom>
                  <a:avLst/>
                  <a:gdLst>
                    <a:gd name="T0" fmla="*/ 0 w 23"/>
                    <a:gd name="T1" fmla="*/ 11 h 23"/>
                    <a:gd name="T2" fmla="*/ 2 w 23"/>
                    <a:gd name="T3" fmla="*/ 6 h 23"/>
                    <a:gd name="T4" fmla="*/ 6 w 23"/>
                    <a:gd name="T5" fmla="*/ 2 h 23"/>
                    <a:gd name="T6" fmla="*/ 12 w 23"/>
                    <a:gd name="T7" fmla="*/ 0 h 23"/>
                    <a:gd name="T8" fmla="*/ 17 w 23"/>
                    <a:gd name="T9" fmla="*/ 2 h 23"/>
                    <a:gd name="T10" fmla="*/ 22 w 23"/>
                    <a:gd name="T11" fmla="*/ 6 h 23"/>
                    <a:gd name="T12" fmla="*/ 23 w 23"/>
                    <a:gd name="T13" fmla="*/ 11 h 23"/>
                    <a:gd name="T14" fmla="*/ 22 w 23"/>
                    <a:gd name="T15" fmla="*/ 17 h 23"/>
                    <a:gd name="T16" fmla="*/ 17 w 23"/>
                    <a:gd name="T17" fmla="*/ 21 h 23"/>
                    <a:gd name="T18" fmla="*/ 12 w 23"/>
                    <a:gd name="T19" fmla="*/ 23 h 23"/>
                    <a:gd name="T20" fmla="*/ 6 w 23"/>
                    <a:gd name="T21" fmla="*/ 21 h 23"/>
                    <a:gd name="T22" fmla="*/ 2 w 23"/>
                    <a:gd name="T23" fmla="*/ 17 h 23"/>
                    <a:gd name="T24" fmla="*/ 0 w 23"/>
                    <a:gd name="T25" fmla="*/ 11 h 23"/>
                    <a:gd name="T26" fmla="*/ 0 w 23"/>
                    <a:gd name="T27" fmla="*/ 11 h 23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3"/>
                    <a:gd name="T43" fmla="*/ 0 h 23"/>
                    <a:gd name="T44" fmla="*/ 23 w 23"/>
                    <a:gd name="T45" fmla="*/ 23 h 23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3" h="23">
                      <a:moveTo>
                        <a:pt x="0" y="11"/>
                      </a:moveTo>
                      <a:lnTo>
                        <a:pt x="2" y="6"/>
                      </a:lnTo>
                      <a:lnTo>
                        <a:pt x="6" y="2"/>
                      </a:lnTo>
                      <a:lnTo>
                        <a:pt x="12" y="0"/>
                      </a:lnTo>
                      <a:lnTo>
                        <a:pt x="17" y="2"/>
                      </a:lnTo>
                      <a:lnTo>
                        <a:pt x="22" y="6"/>
                      </a:lnTo>
                      <a:lnTo>
                        <a:pt x="23" y="11"/>
                      </a:lnTo>
                      <a:lnTo>
                        <a:pt x="22" y="17"/>
                      </a:lnTo>
                      <a:lnTo>
                        <a:pt x="17" y="21"/>
                      </a:lnTo>
                      <a:lnTo>
                        <a:pt x="12" y="23"/>
                      </a:lnTo>
                      <a:lnTo>
                        <a:pt x="6" y="21"/>
                      </a:lnTo>
                      <a:lnTo>
                        <a:pt x="2" y="17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5" name="Freeform 196"/>
                <p:cNvSpPr>
                  <a:spLocks/>
                </p:cNvSpPr>
                <p:nvPr/>
              </p:nvSpPr>
              <p:spPr bwMode="auto">
                <a:xfrm>
                  <a:off x="4982" y="1070"/>
                  <a:ext cx="9" cy="68"/>
                </a:xfrm>
                <a:custGeom>
                  <a:avLst/>
                  <a:gdLst>
                    <a:gd name="T0" fmla="*/ 0 w 9"/>
                    <a:gd name="T1" fmla="*/ 0 h 68"/>
                    <a:gd name="T2" fmla="*/ 7 w 9"/>
                    <a:gd name="T3" fmla="*/ 17 h 68"/>
                    <a:gd name="T4" fmla="*/ 9 w 9"/>
                    <a:gd name="T5" fmla="*/ 34 h 68"/>
                    <a:gd name="T6" fmla="*/ 7 w 9"/>
                    <a:gd name="T7" fmla="*/ 52 h 68"/>
                    <a:gd name="T8" fmla="*/ 0 w 9"/>
                    <a:gd name="T9" fmla="*/ 68 h 68"/>
                    <a:gd name="T10" fmla="*/ 0 w 9"/>
                    <a:gd name="T11" fmla="*/ 68 h 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"/>
                    <a:gd name="T19" fmla="*/ 0 h 68"/>
                    <a:gd name="T20" fmla="*/ 9 w 9"/>
                    <a:gd name="T21" fmla="*/ 68 h 6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" h="68">
                      <a:moveTo>
                        <a:pt x="0" y="0"/>
                      </a:moveTo>
                      <a:lnTo>
                        <a:pt x="7" y="17"/>
                      </a:lnTo>
                      <a:lnTo>
                        <a:pt x="9" y="34"/>
                      </a:lnTo>
                      <a:lnTo>
                        <a:pt x="7" y="52"/>
                      </a:lnTo>
                      <a:lnTo>
                        <a:pt x="0" y="68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6" name="Freeform 197"/>
                <p:cNvSpPr>
                  <a:spLocks/>
                </p:cNvSpPr>
                <p:nvPr/>
              </p:nvSpPr>
              <p:spPr bwMode="auto">
                <a:xfrm>
                  <a:off x="4955" y="1144"/>
                  <a:ext cx="27" cy="1"/>
                </a:xfrm>
                <a:custGeom>
                  <a:avLst/>
                  <a:gdLst>
                    <a:gd name="T0" fmla="*/ 0 w 27"/>
                    <a:gd name="T1" fmla="*/ 0 h 1"/>
                    <a:gd name="T2" fmla="*/ 27 w 27"/>
                    <a:gd name="T3" fmla="*/ 0 h 1"/>
                    <a:gd name="T4" fmla="*/ 27 w 27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7"/>
                    <a:gd name="T10" fmla="*/ 0 h 1"/>
                    <a:gd name="T11" fmla="*/ 27 w 27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7" h="1">
                      <a:moveTo>
                        <a:pt x="0" y="0"/>
                      </a:moveTo>
                      <a:lnTo>
                        <a:pt x="27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7" name="Freeform 198"/>
                <p:cNvSpPr>
                  <a:spLocks/>
                </p:cNvSpPr>
                <p:nvPr/>
              </p:nvSpPr>
              <p:spPr bwMode="auto">
                <a:xfrm>
                  <a:off x="4959" y="1152"/>
                  <a:ext cx="23" cy="1"/>
                </a:xfrm>
                <a:custGeom>
                  <a:avLst/>
                  <a:gdLst>
                    <a:gd name="T0" fmla="*/ 23 w 23"/>
                    <a:gd name="T1" fmla="*/ 0 h 1"/>
                    <a:gd name="T2" fmla="*/ 0 w 23"/>
                    <a:gd name="T3" fmla="*/ 0 h 1"/>
                    <a:gd name="T4" fmla="*/ 0 w 23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3"/>
                    <a:gd name="T10" fmla="*/ 0 h 1"/>
                    <a:gd name="T11" fmla="*/ 23 w 23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3" h="1">
                      <a:moveTo>
                        <a:pt x="23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8" name="Freeform 199"/>
                <p:cNvSpPr>
                  <a:spLocks/>
                </p:cNvSpPr>
                <p:nvPr/>
              </p:nvSpPr>
              <p:spPr bwMode="auto">
                <a:xfrm>
                  <a:off x="4982" y="1144"/>
                  <a:ext cx="1" cy="8"/>
                </a:xfrm>
                <a:custGeom>
                  <a:avLst/>
                  <a:gdLst>
                    <a:gd name="T0" fmla="*/ 0 w 1"/>
                    <a:gd name="T1" fmla="*/ 0 h 8"/>
                    <a:gd name="T2" fmla="*/ 0 w 1"/>
                    <a:gd name="T3" fmla="*/ 8 h 8"/>
                    <a:gd name="T4" fmla="*/ 0 w 1"/>
                    <a:gd name="T5" fmla="*/ 8 h 8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8"/>
                    <a:gd name="T11" fmla="*/ 1 w 1"/>
                    <a:gd name="T12" fmla="*/ 8 h 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8">
                      <a:moveTo>
                        <a:pt x="0" y="0"/>
                      </a:moveTo>
                      <a:lnTo>
                        <a:pt x="0" y="8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59" name="Freeform 200"/>
                <p:cNvSpPr>
                  <a:spLocks/>
                </p:cNvSpPr>
                <p:nvPr/>
              </p:nvSpPr>
              <p:spPr bwMode="auto">
                <a:xfrm>
                  <a:off x="4923" y="1141"/>
                  <a:ext cx="36" cy="23"/>
                </a:xfrm>
                <a:custGeom>
                  <a:avLst/>
                  <a:gdLst>
                    <a:gd name="T0" fmla="*/ 12 w 36"/>
                    <a:gd name="T1" fmla="*/ 11 h 23"/>
                    <a:gd name="T2" fmla="*/ 14 w 36"/>
                    <a:gd name="T3" fmla="*/ 6 h 23"/>
                    <a:gd name="T4" fmla="*/ 18 w 36"/>
                    <a:gd name="T5" fmla="*/ 2 h 23"/>
                    <a:gd name="T6" fmla="*/ 24 w 36"/>
                    <a:gd name="T7" fmla="*/ 0 h 23"/>
                    <a:gd name="T8" fmla="*/ 30 w 36"/>
                    <a:gd name="T9" fmla="*/ 2 h 23"/>
                    <a:gd name="T10" fmla="*/ 34 w 36"/>
                    <a:gd name="T11" fmla="*/ 6 h 23"/>
                    <a:gd name="T12" fmla="*/ 36 w 36"/>
                    <a:gd name="T13" fmla="*/ 11 h 23"/>
                    <a:gd name="T14" fmla="*/ 34 w 36"/>
                    <a:gd name="T15" fmla="*/ 17 h 23"/>
                    <a:gd name="T16" fmla="*/ 30 w 36"/>
                    <a:gd name="T17" fmla="*/ 21 h 23"/>
                    <a:gd name="T18" fmla="*/ 24 w 36"/>
                    <a:gd name="T19" fmla="*/ 23 h 23"/>
                    <a:gd name="T20" fmla="*/ 18 w 36"/>
                    <a:gd name="T21" fmla="*/ 21 h 23"/>
                    <a:gd name="T22" fmla="*/ 14 w 36"/>
                    <a:gd name="T23" fmla="*/ 17 h 23"/>
                    <a:gd name="T24" fmla="*/ 12 w 36"/>
                    <a:gd name="T25" fmla="*/ 11 h 23"/>
                    <a:gd name="T26" fmla="*/ 0 w 36"/>
                    <a:gd name="T27" fmla="*/ 11 h 23"/>
                    <a:gd name="T28" fmla="*/ 0 w 36"/>
                    <a:gd name="T29" fmla="*/ 11 h 23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w 36"/>
                    <a:gd name="T46" fmla="*/ 0 h 23"/>
                    <a:gd name="T47" fmla="*/ 36 w 36"/>
                    <a:gd name="T48" fmla="*/ 23 h 23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T45" t="T46" r="T47" b="T48"/>
                  <a:pathLst>
                    <a:path w="36" h="23">
                      <a:moveTo>
                        <a:pt x="12" y="11"/>
                      </a:move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4" y="0"/>
                      </a:lnTo>
                      <a:lnTo>
                        <a:pt x="30" y="2"/>
                      </a:lnTo>
                      <a:lnTo>
                        <a:pt x="34" y="6"/>
                      </a:lnTo>
                      <a:lnTo>
                        <a:pt x="36" y="11"/>
                      </a:lnTo>
                      <a:lnTo>
                        <a:pt x="34" y="17"/>
                      </a:lnTo>
                      <a:lnTo>
                        <a:pt x="30" y="21"/>
                      </a:lnTo>
                      <a:lnTo>
                        <a:pt x="24" y="23"/>
                      </a:lnTo>
                      <a:lnTo>
                        <a:pt x="18" y="21"/>
                      </a:lnTo>
                      <a:lnTo>
                        <a:pt x="14" y="17"/>
                      </a:lnTo>
                      <a:lnTo>
                        <a:pt x="12" y="11"/>
                      </a:lnTo>
                      <a:lnTo>
                        <a:pt x="0" y="11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0" name="Freeform 201"/>
                <p:cNvSpPr>
                  <a:spLocks/>
                </p:cNvSpPr>
                <p:nvPr/>
              </p:nvSpPr>
              <p:spPr bwMode="auto">
                <a:xfrm>
                  <a:off x="4919" y="1144"/>
                  <a:ext cx="20" cy="1"/>
                </a:xfrm>
                <a:custGeom>
                  <a:avLst/>
                  <a:gdLst>
                    <a:gd name="T0" fmla="*/ 20 w 20"/>
                    <a:gd name="T1" fmla="*/ 0 h 1"/>
                    <a:gd name="T2" fmla="*/ 0 w 20"/>
                    <a:gd name="T3" fmla="*/ 0 h 1"/>
                    <a:gd name="T4" fmla="*/ 0 w 20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0"/>
                    <a:gd name="T10" fmla="*/ 0 h 1"/>
                    <a:gd name="T11" fmla="*/ 20 w 20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0" h="1">
                      <a:moveTo>
                        <a:pt x="20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1" name="Freeform 202"/>
                <p:cNvSpPr>
                  <a:spLocks/>
                </p:cNvSpPr>
                <p:nvPr/>
              </p:nvSpPr>
              <p:spPr bwMode="auto">
                <a:xfrm>
                  <a:off x="4946" y="1067"/>
                  <a:ext cx="14" cy="1"/>
                </a:xfrm>
                <a:custGeom>
                  <a:avLst/>
                  <a:gdLst>
                    <a:gd name="T0" fmla="*/ 14 w 14"/>
                    <a:gd name="T1" fmla="*/ 0 h 1"/>
                    <a:gd name="T2" fmla="*/ 0 w 14"/>
                    <a:gd name="T3" fmla="*/ 0 h 1"/>
                    <a:gd name="T4" fmla="*/ 0 w 1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4"/>
                    <a:gd name="T10" fmla="*/ 0 h 1"/>
                    <a:gd name="T11" fmla="*/ 14 w 1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" h="1">
                      <a:moveTo>
                        <a:pt x="1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2" name="Freeform 203"/>
                <p:cNvSpPr>
                  <a:spLocks/>
                </p:cNvSpPr>
                <p:nvPr/>
              </p:nvSpPr>
              <p:spPr bwMode="auto">
                <a:xfrm>
                  <a:off x="4946" y="1067"/>
                  <a:ext cx="1" cy="3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3" name="Freeform 204"/>
                <p:cNvSpPr>
                  <a:spLocks/>
                </p:cNvSpPr>
                <p:nvPr/>
              </p:nvSpPr>
              <p:spPr bwMode="auto">
                <a:xfrm>
                  <a:off x="4958" y="1067"/>
                  <a:ext cx="1" cy="3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0 h 3"/>
                    <a:gd name="T4" fmla="*/ 0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1" y="3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4" name="Freeform 205"/>
                <p:cNvSpPr>
                  <a:spLocks/>
                </p:cNvSpPr>
                <p:nvPr/>
              </p:nvSpPr>
              <p:spPr bwMode="auto">
                <a:xfrm>
                  <a:off x="4798" y="1084"/>
                  <a:ext cx="8" cy="29"/>
                </a:xfrm>
                <a:custGeom>
                  <a:avLst/>
                  <a:gdLst>
                    <a:gd name="T0" fmla="*/ 0 w 8"/>
                    <a:gd name="T1" fmla="*/ 29 h 29"/>
                    <a:gd name="T2" fmla="*/ 8 w 8"/>
                    <a:gd name="T3" fmla="*/ 0 h 29"/>
                    <a:gd name="T4" fmla="*/ 8 w 8"/>
                    <a:gd name="T5" fmla="*/ 0 h 29"/>
                    <a:gd name="T6" fmla="*/ 0 60000 65536"/>
                    <a:gd name="T7" fmla="*/ 0 60000 65536"/>
                    <a:gd name="T8" fmla="*/ 0 60000 65536"/>
                    <a:gd name="T9" fmla="*/ 0 w 8"/>
                    <a:gd name="T10" fmla="*/ 0 h 29"/>
                    <a:gd name="T11" fmla="*/ 8 w 8"/>
                    <a:gd name="T12" fmla="*/ 29 h 2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8" h="29">
                      <a:moveTo>
                        <a:pt x="0" y="29"/>
                      </a:moveTo>
                      <a:lnTo>
                        <a:pt x="8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5" name="Freeform 206"/>
                <p:cNvSpPr>
                  <a:spLocks/>
                </p:cNvSpPr>
                <p:nvPr/>
              </p:nvSpPr>
              <p:spPr bwMode="auto">
                <a:xfrm>
                  <a:off x="4831" y="1084"/>
                  <a:ext cx="1" cy="64"/>
                </a:xfrm>
                <a:custGeom>
                  <a:avLst/>
                  <a:gdLst>
                    <a:gd name="T0" fmla="*/ 0 w 1"/>
                    <a:gd name="T1" fmla="*/ 0 h 64"/>
                    <a:gd name="T2" fmla="*/ 0 w 1"/>
                    <a:gd name="T3" fmla="*/ 64 h 64"/>
                    <a:gd name="T4" fmla="*/ 0 w 1"/>
                    <a:gd name="T5" fmla="*/ 64 h 64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64"/>
                    <a:gd name="T11" fmla="*/ 1 w 1"/>
                    <a:gd name="T12" fmla="*/ 64 h 6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64">
                      <a:moveTo>
                        <a:pt x="0" y="0"/>
                      </a:moveTo>
                      <a:lnTo>
                        <a:pt x="0" y="64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6" name="Freeform 207"/>
                <p:cNvSpPr>
                  <a:spLocks/>
                </p:cNvSpPr>
                <p:nvPr/>
              </p:nvSpPr>
              <p:spPr bwMode="auto">
                <a:xfrm>
                  <a:off x="4844" y="1070"/>
                  <a:ext cx="9" cy="68"/>
                </a:xfrm>
                <a:custGeom>
                  <a:avLst/>
                  <a:gdLst>
                    <a:gd name="T0" fmla="*/ 9 w 9"/>
                    <a:gd name="T1" fmla="*/ 68 h 68"/>
                    <a:gd name="T2" fmla="*/ 2 w 9"/>
                    <a:gd name="T3" fmla="*/ 52 h 68"/>
                    <a:gd name="T4" fmla="*/ 0 w 9"/>
                    <a:gd name="T5" fmla="*/ 34 h 68"/>
                    <a:gd name="T6" fmla="*/ 2 w 9"/>
                    <a:gd name="T7" fmla="*/ 17 h 68"/>
                    <a:gd name="T8" fmla="*/ 9 w 9"/>
                    <a:gd name="T9" fmla="*/ 0 h 68"/>
                    <a:gd name="T10" fmla="*/ 9 w 9"/>
                    <a:gd name="T11" fmla="*/ 0 h 6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"/>
                    <a:gd name="T19" fmla="*/ 0 h 68"/>
                    <a:gd name="T20" fmla="*/ 9 w 9"/>
                    <a:gd name="T21" fmla="*/ 68 h 6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" h="68">
                      <a:moveTo>
                        <a:pt x="9" y="68"/>
                      </a:moveTo>
                      <a:lnTo>
                        <a:pt x="2" y="52"/>
                      </a:lnTo>
                      <a:lnTo>
                        <a:pt x="0" y="34"/>
                      </a:lnTo>
                      <a:lnTo>
                        <a:pt x="2" y="17"/>
                      </a:lnTo>
                      <a:lnTo>
                        <a:pt x="9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7" name="Freeform 208"/>
                <p:cNvSpPr>
                  <a:spLocks/>
                </p:cNvSpPr>
                <p:nvPr/>
              </p:nvSpPr>
              <p:spPr bwMode="auto">
                <a:xfrm>
                  <a:off x="4835" y="1080"/>
                  <a:ext cx="1" cy="72"/>
                </a:xfrm>
                <a:custGeom>
                  <a:avLst/>
                  <a:gdLst>
                    <a:gd name="T0" fmla="*/ 0 w 1"/>
                    <a:gd name="T1" fmla="*/ 0 h 72"/>
                    <a:gd name="T2" fmla="*/ 0 w 1"/>
                    <a:gd name="T3" fmla="*/ 72 h 72"/>
                    <a:gd name="T4" fmla="*/ 0 w 1"/>
                    <a:gd name="T5" fmla="*/ 72 h 72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72"/>
                    <a:gd name="T11" fmla="*/ 1 w 1"/>
                    <a:gd name="T12" fmla="*/ 72 h 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72">
                      <a:moveTo>
                        <a:pt x="0" y="0"/>
                      </a:moveTo>
                      <a:lnTo>
                        <a:pt x="0" y="72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8" name="Freeform 209"/>
                <p:cNvSpPr>
                  <a:spLocks/>
                </p:cNvSpPr>
                <p:nvPr/>
              </p:nvSpPr>
              <p:spPr bwMode="auto">
                <a:xfrm>
                  <a:off x="4794" y="1080"/>
                  <a:ext cx="9" cy="32"/>
                </a:xfrm>
                <a:custGeom>
                  <a:avLst/>
                  <a:gdLst>
                    <a:gd name="T0" fmla="*/ 0 w 9"/>
                    <a:gd name="T1" fmla="*/ 32 h 32"/>
                    <a:gd name="T2" fmla="*/ 9 w 9"/>
                    <a:gd name="T3" fmla="*/ 0 h 32"/>
                    <a:gd name="T4" fmla="*/ 9 w 9"/>
                    <a:gd name="T5" fmla="*/ 0 h 32"/>
                    <a:gd name="T6" fmla="*/ 0 60000 65536"/>
                    <a:gd name="T7" fmla="*/ 0 60000 65536"/>
                    <a:gd name="T8" fmla="*/ 0 60000 65536"/>
                    <a:gd name="T9" fmla="*/ 0 w 9"/>
                    <a:gd name="T10" fmla="*/ 0 h 32"/>
                    <a:gd name="T11" fmla="*/ 9 w 9"/>
                    <a:gd name="T12" fmla="*/ 32 h 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" h="32">
                      <a:moveTo>
                        <a:pt x="0" y="32"/>
                      </a:moveTo>
                      <a:lnTo>
                        <a:pt x="9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69" name="Freeform 210"/>
                <p:cNvSpPr>
                  <a:spLocks/>
                </p:cNvSpPr>
                <p:nvPr/>
              </p:nvSpPr>
              <p:spPr bwMode="auto">
                <a:xfrm>
                  <a:off x="4806" y="1152"/>
                  <a:ext cx="94" cy="1"/>
                </a:xfrm>
                <a:custGeom>
                  <a:avLst/>
                  <a:gdLst>
                    <a:gd name="T0" fmla="*/ 94 w 94"/>
                    <a:gd name="T1" fmla="*/ 0 h 1"/>
                    <a:gd name="T2" fmla="*/ 0 w 94"/>
                    <a:gd name="T3" fmla="*/ 0 h 1"/>
                    <a:gd name="T4" fmla="*/ 0 w 9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94"/>
                    <a:gd name="T10" fmla="*/ 0 h 1"/>
                    <a:gd name="T11" fmla="*/ 94 w 9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94" h="1">
                      <a:moveTo>
                        <a:pt x="9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0" name="Freeform 211"/>
                <p:cNvSpPr>
                  <a:spLocks/>
                </p:cNvSpPr>
                <p:nvPr/>
              </p:nvSpPr>
              <p:spPr bwMode="auto">
                <a:xfrm>
                  <a:off x="4835" y="1144"/>
                  <a:ext cx="69" cy="1"/>
                </a:xfrm>
                <a:custGeom>
                  <a:avLst/>
                  <a:gdLst>
                    <a:gd name="T0" fmla="*/ 69 w 69"/>
                    <a:gd name="T1" fmla="*/ 0 h 1"/>
                    <a:gd name="T2" fmla="*/ 1 w 69"/>
                    <a:gd name="T3" fmla="*/ 0 h 1"/>
                    <a:gd name="T4" fmla="*/ 0 w 69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69"/>
                    <a:gd name="T10" fmla="*/ 0 h 1"/>
                    <a:gd name="T11" fmla="*/ 69 w 69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69" h="1">
                      <a:moveTo>
                        <a:pt x="69" y="0"/>
                      </a:moveTo>
                      <a:lnTo>
                        <a:pt x="1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1" name="Freeform 212"/>
                <p:cNvSpPr>
                  <a:spLocks/>
                </p:cNvSpPr>
                <p:nvPr/>
              </p:nvSpPr>
              <p:spPr bwMode="auto">
                <a:xfrm>
                  <a:off x="4798" y="1137"/>
                  <a:ext cx="12" cy="11"/>
                </a:xfrm>
                <a:custGeom>
                  <a:avLst/>
                  <a:gdLst>
                    <a:gd name="T0" fmla="*/ 0 w 12"/>
                    <a:gd name="T1" fmla="*/ 0 h 11"/>
                    <a:gd name="T2" fmla="*/ 8 w 12"/>
                    <a:gd name="T3" fmla="*/ 4 h 11"/>
                    <a:gd name="T4" fmla="*/ 12 w 12"/>
                    <a:gd name="T5" fmla="*/ 11 h 11"/>
                    <a:gd name="T6" fmla="*/ 12 w 12"/>
                    <a:gd name="T7" fmla="*/ 11 h 1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2"/>
                    <a:gd name="T13" fmla="*/ 0 h 11"/>
                    <a:gd name="T14" fmla="*/ 12 w 12"/>
                    <a:gd name="T15" fmla="*/ 11 h 1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2" h="11">
                      <a:moveTo>
                        <a:pt x="0" y="0"/>
                      </a:moveTo>
                      <a:lnTo>
                        <a:pt x="8" y="4"/>
                      </a:lnTo>
                      <a:lnTo>
                        <a:pt x="12" y="11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2" name="Freeform 213"/>
                <p:cNvSpPr>
                  <a:spLocks/>
                </p:cNvSpPr>
                <p:nvPr/>
              </p:nvSpPr>
              <p:spPr bwMode="auto">
                <a:xfrm>
                  <a:off x="4810" y="1148"/>
                  <a:ext cx="21" cy="1"/>
                </a:xfrm>
                <a:custGeom>
                  <a:avLst/>
                  <a:gdLst>
                    <a:gd name="T0" fmla="*/ 21 w 21"/>
                    <a:gd name="T1" fmla="*/ 0 h 1"/>
                    <a:gd name="T2" fmla="*/ 0 w 21"/>
                    <a:gd name="T3" fmla="*/ 0 h 1"/>
                    <a:gd name="T4" fmla="*/ 0 w 21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1"/>
                    <a:gd name="T10" fmla="*/ 0 h 1"/>
                    <a:gd name="T11" fmla="*/ 21 w 21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" h="1">
                      <a:moveTo>
                        <a:pt x="21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3" name="Freeform 214"/>
                <p:cNvSpPr>
                  <a:spLocks/>
                </p:cNvSpPr>
                <p:nvPr/>
              </p:nvSpPr>
              <p:spPr bwMode="auto">
                <a:xfrm>
                  <a:off x="4798" y="1113"/>
                  <a:ext cx="33" cy="1"/>
                </a:xfrm>
                <a:custGeom>
                  <a:avLst/>
                  <a:gdLst>
                    <a:gd name="T0" fmla="*/ 0 w 33"/>
                    <a:gd name="T1" fmla="*/ 0 h 1"/>
                    <a:gd name="T2" fmla="*/ 33 w 33"/>
                    <a:gd name="T3" fmla="*/ 0 h 1"/>
                    <a:gd name="T4" fmla="*/ 33 w 33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33"/>
                    <a:gd name="T10" fmla="*/ 0 h 1"/>
                    <a:gd name="T11" fmla="*/ 33 w 33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3" h="1">
                      <a:moveTo>
                        <a:pt x="0" y="0"/>
                      </a:moveTo>
                      <a:lnTo>
                        <a:pt x="33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4" name="Freeform 215"/>
                <p:cNvSpPr>
                  <a:spLocks/>
                </p:cNvSpPr>
                <p:nvPr/>
              </p:nvSpPr>
              <p:spPr bwMode="auto">
                <a:xfrm>
                  <a:off x="4798" y="1113"/>
                  <a:ext cx="1" cy="24"/>
                </a:xfrm>
                <a:custGeom>
                  <a:avLst/>
                  <a:gdLst>
                    <a:gd name="T0" fmla="*/ 0 w 1"/>
                    <a:gd name="T1" fmla="*/ 0 h 24"/>
                    <a:gd name="T2" fmla="*/ 0 w 1"/>
                    <a:gd name="T3" fmla="*/ 24 h 24"/>
                    <a:gd name="T4" fmla="*/ 0 w 1"/>
                    <a:gd name="T5" fmla="*/ 24 h 24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24"/>
                    <a:gd name="T11" fmla="*/ 1 w 1"/>
                    <a:gd name="T12" fmla="*/ 24 h 2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24">
                      <a:moveTo>
                        <a:pt x="0" y="0"/>
                      </a:moveTo>
                      <a:lnTo>
                        <a:pt x="0" y="24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5" name="Freeform 216"/>
                <p:cNvSpPr>
                  <a:spLocks/>
                </p:cNvSpPr>
                <p:nvPr/>
              </p:nvSpPr>
              <p:spPr bwMode="auto">
                <a:xfrm>
                  <a:off x="4875" y="1067"/>
                  <a:ext cx="14" cy="1"/>
                </a:xfrm>
                <a:custGeom>
                  <a:avLst/>
                  <a:gdLst>
                    <a:gd name="T0" fmla="*/ 14 w 14"/>
                    <a:gd name="T1" fmla="*/ 0 h 1"/>
                    <a:gd name="T2" fmla="*/ 0 w 14"/>
                    <a:gd name="T3" fmla="*/ 0 h 1"/>
                    <a:gd name="T4" fmla="*/ 0 w 14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4"/>
                    <a:gd name="T10" fmla="*/ 0 h 1"/>
                    <a:gd name="T11" fmla="*/ 14 w 14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" h="1">
                      <a:moveTo>
                        <a:pt x="14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6" name="Freeform 217"/>
                <p:cNvSpPr>
                  <a:spLocks/>
                </p:cNvSpPr>
                <p:nvPr/>
              </p:nvSpPr>
              <p:spPr bwMode="auto">
                <a:xfrm>
                  <a:off x="4888" y="1067"/>
                  <a:ext cx="1" cy="3"/>
                </a:xfrm>
                <a:custGeom>
                  <a:avLst/>
                  <a:gdLst>
                    <a:gd name="T0" fmla="*/ 0 w 1"/>
                    <a:gd name="T1" fmla="*/ 3 h 3"/>
                    <a:gd name="T2" fmla="*/ 0 w 1"/>
                    <a:gd name="T3" fmla="*/ 0 h 3"/>
                    <a:gd name="T4" fmla="*/ 0 w 1"/>
                    <a:gd name="T5" fmla="*/ 0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0" y="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7" name="Freeform 218"/>
                <p:cNvSpPr>
                  <a:spLocks/>
                </p:cNvSpPr>
                <p:nvPr/>
              </p:nvSpPr>
              <p:spPr bwMode="auto">
                <a:xfrm>
                  <a:off x="4876" y="1067"/>
                  <a:ext cx="1" cy="3"/>
                </a:xfrm>
                <a:custGeom>
                  <a:avLst/>
                  <a:gdLst>
                    <a:gd name="T0" fmla="*/ 1 w 1"/>
                    <a:gd name="T1" fmla="*/ 0 h 3"/>
                    <a:gd name="T2" fmla="*/ 1 w 1"/>
                    <a:gd name="T3" fmla="*/ 3 h 3"/>
                    <a:gd name="T4" fmla="*/ 0 w 1"/>
                    <a:gd name="T5" fmla="*/ 3 h 3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"/>
                    <a:gd name="T11" fmla="*/ 1 w 1"/>
                    <a:gd name="T12" fmla="*/ 3 h 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">
                      <a:moveTo>
                        <a:pt x="1" y="0"/>
                      </a:moveTo>
                      <a:lnTo>
                        <a:pt x="1" y="3"/>
                      </a:lnTo>
                      <a:lnTo>
                        <a:pt x="0" y="3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8" name="Freeform 219"/>
                <p:cNvSpPr>
                  <a:spLocks/>
                </p:cNvSpPr>
                <p:nvPr/>
              </p:nvSpPr>
              <p:spPr bwMode="auto">
                <a:xfrm>
                  <a:off x="4803" y="1080"/>
                  <a:ext cx="32" cy="1"/>
                </a:xfrm>
                <a:custGeom>
                  <a:avLst/>
                  <a:gdLst>
                    <a:gd name="T0" fmla="*/ 0 w 32"/>
                    <a:gd name="T1" fmla="*/ 0 h 1"/>
                    <a:gd name="T2" fmla="*/ 32 w 32"/>
                    <a:gd name="T3" fmla="*/ 0 h 1"/>
                    <a:gd name="T4" fmla="*/ 32 w 32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32"/>
                    <a:gd name="T10" fmla="*/ 0 h 1"/>
                    <a:gd name="T11" fmla="*/ 32 w 32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2" h="1">
                      <a:moveTo>
                        <a:pt x="0" y="0"/>
                      </a:moveTo>
                      <a:lnTo>
                        <a:pt x="32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79" name="Freeform 220"/>
                <p:cNvSpPr>
                  <a:spLocks/>
                </p:cNvSpPr>
                <p:nvPr/>
              </p:nvSpPr>
              <p:spPr bwMode="auto">
                <a:xfrm>
                  <a:off x="4806" y="1084"/>
                  <a:ext cx="25" cy="1"/>
                </a:xfrm>
                <a:custGeom>
                  <a:avLst/>
                  <a:gdLst>
                    <a:gd name="T0" fmla="*/ 25 w 25"/>
                    <a:gd name="T1" fmla="*/ 0 h 1"/>
                    <a:gd name="T2" fmla="*/ 0 w 25"/>
                    <a:gd name="T3" fmla="*/ 0 h 1"/>
                    <a:gd name="T4" fmla="*/ 0 w 25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25"/>
                    <a:gd name="T10" fmla="*/ 0 h 1"/>
                    <a:gd name="T11" fmla="*/ 25 w 25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5" h="1">
                      <a:moveTo>
                        <a:pt x="25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80" name="Freeform 221"/>
                <p:cNvSpPr>
                  <a:spLocks/>
                </p:cNvSpPr>
                <p:nvPr/>
              </p:nvSpPr>
              <p:spPr bwMode="auto">
                <a:xfrm>
                  <a:off x="4771" y="1118"/>
                  <a:ext cx="1" cy="34"/>
                </a:xfrm>
                <a:custGeom>
                  <a:avLst/>
                  <a:gdLst>
                    <a:gd name="T0" fmla="*/ 0 w 1"/>
                    <a:gd name="T1" fmla="*/ 34 h 34"/>
                    <a:gd name="T2" fmla="*/ 0 w 1"/>
                    <a:gd name="T3" fmla="*/ 0 h 34"/>
                    <a:gd name="T4" fmla="*/ 0 w 1"/>
                    <a:gd name="T5" fmla="*/ 0 h 34"/>
                    <a:gd name="T6" fmla="*/ 0 60000 65536"/>
                    <a:gd name="T7" fmla="*/ 0 60000 65536"/>
                    <a:gd name="T8" fmla="*/ 0 60000 65536"/>
                    <a:gd name="T9" fmla="*/ 0 w 1"/>
                    <a:gd name="T10" fmla="*/ 0 h 34"/>
                    <a:gd name="T11" fmla="*/ 1 w 1"/>
                    <a:gd name="T12" fmla="*/ 34 h 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" h="34">
                      <a:moveTo>
                        <a:pt x="0" y="34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281" name="Freeform 222"/>
                <p:cNvSpPr>
                  <a:spLocks/>
                </p:cNvSpPr>
                <p:nvPr/>
              </p:nvSpPr>
              <p:spPr bwMode="auto">
                <a:xfrm>
                  <a:off x="4771" y="1152"/>
                  <a:ext cx="12" cy="1"/>
                </a:xfrm>
                <a:custGeom>
                  <a:avLst/>
                  <a:gdLst>
                    <a:gd name="T0" fmla="*/ 12 w 12"/>
                    <a:gd name="T1" fmla="*/ 0 h 1"/>
                    <a:gd name="T2" fmla="*/ 0 w 12"/>
                    <a:gd name="T3" fmla="*/ 0 h 1"/>
                    <a:gd name="T4" fmla="*/ 0 w 12"/>
                    <a:gd name="T5" fmla="*/ 0 h 1"/>
                    <a:gd name="T6" fmla="*/ 0 60000 65536"/>
                    <a:gd name="T7" fmla="*/ 0 60000 65536"/>
                    <a:gd name="T8" fmla="*/ 0 60000 65536"/>
                    <a:gd name="T9" fmla="*/ 0 w 12"/>
                    <a:gd name="T10" fmla="*/ 0 h 1"/>
                    <a:gd name="T11" fmla="*/ 12 w 12"/>
                    <a:gd name="T12" fmla="*/ 1 h 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2" h="1">
                      <a:moveTo>
                        <a:pt x="12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20701" cap="rnd">
                  <a:solidFill>
                    <a:srgbClr val="6666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282" name="Freeform 223"/>
              <p:cNvSpPr>
                <a:spLocks noEditPoints="1"/>
              </p:cNvSpPr>
              <p:nvPr/>
            </p:nvSpPr>
            <p:spPr bwMode="auto">
              <a:xfrm>
                <a:off x="4734" y="1752"/>
                <a:ext cx="24" cy="397"/>
              </a:xfrm>
              <a:custGeom>
                <a:avLst/>
                <a:gdLst>
                  <a:gd name="T0" fmla="*/ 14 w 134"/>
                  <a:gd name="T1" fmla="*/ 2 h 2200"/>
                  <a:gd name="T2" fmla="*/ 14 w 134"/>
                  <a:gd name="T3" fmla="*/ 367 h 2200"/>
                  <a:gd name="T4" fmla="*/ 12 w 134"/>
                  <a:gd name="T5" fmla="*/ 369 h 2200"/>
                  <a:gd name="T6" fmla="*/ 10 w 134"/>
                  <a:gd name="T7" fmla="*/ 367 h 2200"/>
                  <a:gd name="T8" fmla="*/ 10 w 134"/>
                  <a:gd name="T9" fmla="*/ 2 h 2200"/>
                  <a:gd name="T10" fmla="*/ 12 w 134"/>
                  <a:gd name="T11" fmla="*/ 0 h 2200"/>
                  <a:gd name="T12" fmla="*/ 14 w 134"/>
                  <a:gd name="T13" fmla="*/ 2 h 2200"/>
                  <a:gd name="T14" fmla="*/ 24 w 134"/>
                  <a:gd name="T15" fmla="*/ 361 h 2200"/>
                  <a:gd name="T16" fmla="*/ 12 w 134"/>
                  <a:gd name="T17" fmla="*/ 397 h 2200"/>
                  <a:gd name="T18" fmla="*/ 0 w 134"/>
                  <a:gd name="T19" fmla="*/ 361 h 2200"/>
                  <a:gd name="T20" fmla="*/ 24 w 134"/>
                  <a:gd name="T21" fmla="*/ 361 h 22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34"/>
                  <a:gd name="T34" fmla="*/ 0 h 2200"/>
                  <a:gd name="T35" fmla="*/ 134 w 134"/>
                  <a:gd name="T36" fmla="*/ 2200 h 220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34" h="2200">
                    <a:moveTo>
                      <a:pt x="80" y="12"/>
                    </a:moveTo>
                    <a:lnTo>
                      <a:pt x="80" y="2034"/>
                    </a:lnTo>
                    <a:cubicBezTo>
                      <a:pt x="80" y="2041"/>
                      <a:pt x="74" y="2046"/>
                      <a:pt x="67" y="2046"/>
                    </a:cubicBezTo>
                    <a:cubicBezTo>
                      <a:pt x="60" y="2046"/>
                      <a:pt x="55" y="2041"/>
                      <a:pt x="55" y="2034"/>
                    </a:cubicBezTo>
                    <a:lnTo>
                      <a:pt x="55" y="12"/>
                    </a:lnTo>
                    <a:cubicBezTo>
                      <a:pt x="55" y="5"/>
                      <a:pt x="60" y="0"/>
                      <a:pt x="67" y="0"/>
                    </a:cubicBezTo>
                    <a:cubicBezTo>
                      <a:pt x="74" y="0"/>
                      <a:pt x="80" y="5"/>
                      <a:pt x="80" y="12"/>
                    </a:cubicBezTo>
                    <a:close/>
                    <a:moveTo>
                      <a:pt x="134" y="2000"/>
                    </a:moveTo>
                    <a:lnTo>
                      <a:pt x="67" y="2200"/>
                    </a:lnTo>
                    <a:lnTo>
                      <a:pt x="0" y="2000"/>
                    </a:lnTo>
                    <a:lnTo>
                      <a:pt x="134" y="200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83" name="Line 224"/>
              <p:cNvSpPr>
                <a:spLocks noChangeShapeType="1"/>
              </p:cNvSpPr>
              <p:nvPr/>
            </p:nvSpPr>
            <p:spPr bwMode="auto">
              <a:xfrm flipH="1" flipV="1">
                <a:off x="4745" y="1741"/>
                <a:ext cx="418" cy="0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84" name="Line 225"/>
              <p:cNvSpPr>
                <a:spLocks noChangeShapeType="1"/>
              </p:cNvSpPr>
              <p:nvPr/>
            </p:nvSpPr>
            <p:spPr bwMode="auto">
              <a:xfrm flipH="1">
                <a:off x="1452" y="2633"/>
                <a:ext cx="874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85" name="Freeform 226"/>
              <p:cNvSpPr>
                <a:spLocks noEditPoints="1"/>
              </p:cNvSpPr>
              <p:nvPr/>
            </p:nvSpPr>
            <p:spPr bwMode="auto">
              <a:xfrm>
                <a:off x="1436" y="2630"/>
                <a:ext cx="24" cy="107"/>
              </a:xfrm>
              <a:custGeom>
                <a:avLst/>
                <a:gdLst>
                  <a:gd name="T0" fmla="*/ 14 w 267"/>
                  <a:gd name="T1" fmla="*/ 2 h 1175"/>
                  <a:gd name="T2" fmla="*/ 14 w 267"/>
                  <a:gd name="T3" fmla="*/ 77 h 1175"/>
                  <a:gd name="T4" fmla="*/ 12 w 267"/>
                  <a:gd name="T5" fmla="*/ 79 h 1175"/>
                  <a:gd name="T6" fmla="*/ 10 w 267"/>
                  <a:gd name="T7" fmla="*/ 77 h 1175"/>
                  <a:gd name="T8" fmla="*/ 10 w 267"/>
                  <a:gd name="T9" fmla="*/ 2 h 1175"/>
                  <a:gd name="T10" fmla="*/ 12 w 267"/>
                  <a:gd name="T11" fmla="*/ 0 h 1175"/>
                  <a:gd name="T12" fmla="*/ 14 w 267"/>
                  <a:gd name="T13" fmla="*/ 2 h 1175"/>
                  <a:gd name="T14" fmla="*/ 24 w 267"/>
                  <a:gd name="T15" fmla="*/ 71 h 1175"/>
                  <a:gd name="T16" fmla="*/ 12 w 267"/>
                  <a:gd name="T17" fmla="*/ 107 h 1175"/>
                  <a:gd name="T18" fmla="*/ 0 w 267"/>
                  <a:gd name="T19" fmla="*/ 71 h 1175"/>
                  <a:gd name="T20" fmla="*/ 24 w 267"/>
                  <a:gd name="T21" fmla="*/ 71 h 117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7"/>
                  <a:gd name="T34" fmla="*/ 0 h 1175"/>
                  <a:gd name="T35" fmla="*/ 267 w 267"/>
                  <a:gd name="T36" fmla="*/ 1175 h 117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7" h="1175">
                    <a:moveTo>
                      <a:pt x="158" y="25"/>
                    </a:moveTo>
                    <a:lnTo>
                      <a:pt x="158" y="841"/>
                    </a:lnTo>
                    <a:cubicBezTo>
                      <a:pt x="158" y="855"/>
                      <a:pt x="147" y="866"/>
                      <a:pt x="133" y="866"/>
                    </a:cubicBezTo>
                    <a:cubicBezTo>
                      <a:pt x="120" y="866"/>
                      <a:pt x="108" y="855"/>
                      <a:pt x="108" y="841"/>
                    </a:cubicBezTo>
                    <a:lnTo>
                      <a:pt x="108" y="25"/>
                    </a:lnTo>
                    <a:cubicBezTo>
                      <a:pt x="108" y="11"/>
                      <a:pt x="120" y="0"/>
                      <a:pt x="133" y="0"/>
                    </a:cubicBezTo>
                    <a:cubicBezTo>
                      <a:pt x="147" y="0"/>
                      <a:pt x="158" y="11"/>
                      <a:pt x="158" y="25"/>
                    </a:cubicBezTo>
                    <a:close/>
                    <a:moveTo>
                      <a:pt x="267" y="775"/>
                    </a:moveTo>
                    <a:lnTo>
                      <a:pt x="133" y="1175"/>
                    </a:lnTo>
                    <a:lnTo>
                      <a:pt x="0" y="775"/>
                    </a:lnTo>
                    <a:lnTo>
                      <a:pt x="267" y="775"/>
                    </a:ln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86" name="Rectangle 227"/>
              <p:cNvSpPr>
                <a:spLocks noChangeArrowheads="1"/>
              </p:cNvSpPr>
              <p:nvPr/>
            </p:nvSpPr>
            <p:spPr bwMode="auto">
              <a:xfrm>
                <a:off x="821" y="2695"/>
                <a:ext cx="242" cy="1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006982"/>
                    </a:solidFill>
                  </a:rPr>
                  <a:t>H</a:t>
                </a:r>
                <a:r>
                  <a:rPr lang="en-US" sz="1200" baseline="-25000">
                    <a:solidFill>
                      <a:srgbClr val="006982"/>
                    </a:solidFill>
                  </a:rPr>
                  <a:t>2</a:t>
                </a:r>
                <a:r>
                  <a:rPr lang="en-US" sz="1200">
                    <a:solidFill>
                      <a:srgbClr val="006982"/>
                    </a:solidFill>
                  </a:rPr>
                  <a:t>O</a:t>
                </a:r>
                <a:endParaRPr lang="en-US" sz="1200" b="1">
                  <a:solidFill>
                    <a:srgbClr val="006982"/>
                  </a:solidFill>
                </a:endParaRPr>
              </a:p>
            </p:txBody>
          </p:sp>
          <p:sp>
            <p:nvSpPr>
              <p:cNvPr id="45287" name="Rectangle 228"/>
              <p:cNvSpPr>
                <a:spLocks noChangeArrowheads="1"/>
              </p:cNvSpPr>
              <p:nvPr/>
            </p:nvSpPr>
            <p:spPr bwMode="auto">
              <a:xfrm>
                <a:off x="1097" y="2716"/>
                <a:ext cx="16" cy="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600">
                    <a:latin typeface="Times New Roman" pitchFamily="18" charset="0"/>
                  </a:rPr>
                  <a:t> </a:t>
                </a:r>
                <a:endParaRPr lang="en-US" sz="1600" b="1"/>
              </a:p>
            </p:txBody>
          </p:sp>
          <p:sp>
            <p:nvSpPr>
              <p:cNvPr id="45288" name="Freeform 229"/>
              <p:cNvSpPr>
                <a:spLocks noEditPoints="1"/>
              </p:cNvSpPr>
              <p:nvPr/>
            </p:nvSpPr>
            <p:spPr bwMode="auto">
              <a:xfrm>
                <a:off x="1116" y="2743"/>
                <a:ext cx="183" cy="24"/>
              </a:xfrm>
              <a:custGeom>
                <a:avLst/>
                <a:gdLst>
                  <a:gd name="T0" fmla="*/ 2 w 2025"/>
                  <a:gd name="T1" fmla="*/ 10 h 267"/>
                  <a:gd name="T2" fmla="*/ 153 w 2025"/>
                  <a:gd name="T3" fmla="*/ 10 h 267"/>
                  <a:gd name="T4" fmla="*/ 155 w 2025"/>
                  <a:gd name="T5" fmla="*/ 12 h 267"/>
                  <a:gd name="T6" fmla="*/ 153 w 2025"/>
                  <a:gd name="T7" fmla="*/ 14 h 267"/>
                  <a:gd name="T8" fmla="*/ 2 w 2025"/>
                  <a:gd name="T9" fmla="*/ 14 h 267"/>
                  <a:gd name="T10" fmla="*/ 0 w 2025"/>
                  <a:gd name="T11" fmla="*/ 12 h 267"/>
                  <a:gd name="T12" fmla="*/ 2 w 2025"/>
                  <a:gd name="T13" fmla="*/ 10 h 267"/>
                  <a:gd name="T14" fmla="*/ 147 w 2025"/>
                  <a:gd name="T15" fmla="*/ 0 h 267"/>
                  <a:gd name="T16" fmla="*/ 183 w 2025"/>
                  <a:gd name="T17" fmla="*/ 12 h 267"/>
                  <a:gd name="T18" fmla="*/ 147 w 2025"/>
                  <a:gd name="T19" fmla="*/ 24 h 267"/>
                  <a:gd name="T20" fmla="*/ 147 w 2025"/>
                  <a:gd name="T21" fmla="*/ 0 h 26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25"/>
                  <a:gd name="T34" fmla="*/ 0 h 267"/>
                  <a:gd name="T35" fmla="*/ 2025 w 2025"/>
                  <a:gd name="T36" fmla="*/ 267 h 26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25" h="267">
                    <a:moveTo>
                      <a:pt x="25" y="109"/>
                    </a:moveTo>
                    <a:lnTo>
                      <a:pt x="1692" y="109"/>
                    </a:lnTo>
                    <a:cubicBezTo>
                      <a:pt x="1706" y="109"/>
                      <a:pt x="1717" y="120"/>
                      <a:pt x="1717" y="134"/>
                    </a:cubicBezTo>
                    <a:cubicBezTo>
                      <a:pt x="1717" y="148"/>
                      <a:pt x="1706" y="159"/>
                      <a:pt x="1692" y="159"/>
                    </a:cubicBezTo>
                    <a:lnTo>
                      <a:pt x="25" y="159"/>
                    </a:lnTo>
                    <a:cubicBezTo>
                      <a:pt x="11" y="159"/>
                      <a:pt x="0" y="148"/>
                      <a:pt x="0" y="134"/>
                    </a:cubicBezTo>
                    <a:cubicBezTo>
                      <a:pt x="0" y="120"/>
                      <a:pt x="11" y="109"/>
                      <a:pt x="25" y="109"/>
                    </a:cubicBezTo>
                    <a:close/>
                    <a:moveTo>
                      <a:pt x="1625" y="0"/>
                    </a:moveTo>
                    <a:lnTo>
                      <a:pt x="2025" y="134"/>
                    </a:lnTo>
                    <a:lnTo>
                      <a:pt x="1625" y="267"/>
                    </a:lnTo>
                    <a:lnTo>
                      <a:pt x="16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89" name="Line 230"/>
              <p:cNvSpPr>
                <a:spLocks noChangeShapeType="1"/>
              </p:cNvSpPr>
              <p:nvPr/>
            </p:nvSpPr>
            <p:spPr bwMode="auto">
              <a:xfrm flipV="1">
                <a:off x="2629" y="2180"/>
                <a:ext cx="0" cy="34"/>
              </a:xfrm>
              <a:prstGeom prst="line">
                <a:avLst/>
              </a:prstGeom>
              <a:noFill/>
              <a:ln w="19050" cap="rnd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0" name="Line 231"/>
              <p:cNvSpPr>
                <a:spLocks noChangeShapeType="1"/>
              </p:cNvSpPr>
              <p:nvPr/>
            </p:nvSpPr>
            <p:spPr bwMode="auto">
              <a:xfrm>
                <a:off x="2697" y="2747"/>
                <a:ext cx="1068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1" name="Line 232"/>
              <p:cNvSpPr>
                <a:spLocks noChangeShapeType="1"/>
              </p:cNvSpPr>
              <p:nvPr/>
            </p:nvSpPr>
            <p:spPr bwMode="auto">
              <a:xfrm flipH="1">
                <a:off x="2336" y="2456"/>
                <a:ext cx="189" cy="0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2" name="Line 233"/>
              <p:cNvSpPr>
                <a:spLocks noChangeShapeType="1"/>
              </p:cNvSpPr>
              <p:nvPr/>
            </p:nvSpPr>
            <p:spPr bwMode="auto">
              <a:xfrm>
                <a:off x="2697" y="2541"/>
                <a:ext cx="156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3" name="Line 234"/>
              <p:cNvSpPr>
                <a:spLocks noChangeShapeType="1"/>
              </p:cNvSpPr>
              <p:nvPr/>
            </p:nvSpPr>
            <p:spPr bwMode="auto">
              <a:xfrm flipV="1">
                <a:off x="2853" y="2180"/>
                <a:ext cx="0" cy="36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4" name="Line 235"/>
              <p:cNvSpPr>
                <a:spLocks noChangeShapeType="1"/>
              </p:cNvSpPr>
              <p:nvPr/>
            </p:nvSpPr>
            <p:spPr bwMode="auto">
              <a:xfrm>
                <a:off x="2629" y="2180"/>
                <a:ext cx="224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5" name="Line 236"/>
              <p:cNvSpPr>
                <a:spLocks noChangeShapeType="1"/>
              </p:cNvSpPr>
              <p:nvPr/>
            </p:nvSpPr>
            <p:spPr bwMode="auto">
              <a:xfrm flipV="1">
                <a:off x="2336" y="2456"/>
                <a:ext cx="1" cy="463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6" name="Line 237"/>
              <p:cNvSpPr>
                <a:spLocks noChangeShapeType="1"/>
              </p:cNvSpPr>
              <p:nvPr/>
            </p:nvSpPr>
            <p:spPr bwMode="auto">
              <a:xfrm flipV="1">
                <a:off x="2216" y="2387"/>
                <a:ext cx="1" cy="704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7" name="Line 238"/>
              <p:cNvSpPr>
                <a:spLocks noChangeShapeType="1"/>
              </p:cNvSpPr>
              <p:nvPr/>
            </p:nvSpPr>
            <p:spPr bwMode="auto">
              <a:xfrm>
                <a:off x="2336" y="2919"/>
                <a:ext cx="2358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8" name="Freeform 239"/>
              <p:cNvSpPr>
                <a:spLocks noEditPoints="1"/>
              </p:cNvSpPr>
              <p:nvPr/>
            </p:nvSpPr>
            <p:spPr bwMode="auto">
              <a:xfrm>
                <a:off x="1343" y="2575"/>
                <a:ext cx="24" cy="156"/>
              </a:xfrm>
              <a:custGeom>
                <a:avLst/>
                <a:gdLst>
                  <a:gd name="T0" fmla="*/ 18 w 27"/>
                  <a:gd name="T1" fmla="*/ 0 h 176"/>
                  <a:gd name="T2" fmla="*/ 18 w 27"/>
                  <a:gd name="T3" fmla="*/ 125 h 176"/>
                  <a:gd name="T4" fmla="*/ 6 w 27"/>
                  <a:gd name="T5" fmla="*/ 125 h 176"/>
                  <a:gd name="T6" fmla="*/ 6 w 27"/>
                  <a:gd name="T7" fmla="*/ 0 h 176"/>
                  <a:gd name="T8" fmla="*/ 18 w 27"/>
                  <a:gd name="T9" fmla="*/ 0 h 176"/>
                  <a:gd name="T10" fmla="*/ 24 w 27"/>
                  <a:gd name="T11" fmla="*/ 120 h 176"/>
                  <a:gd name="T12" fmla="*/ 12 w 27"/>
                  <a:gd name="T13" fmla="*/ 156 h 176"/>
                  <a:gd name="T14" fmla="*/ 0 w 27"/>
                  <a:gd name="T15" fmla="*/ 120 h 176"/>
                  <a:gd name="T16" fmla="*/ 24 w 27"/>
                  <a:gd name="T17" fmla="*/ 120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176"/>
                  <a:gd name="T29" fmla="*/ 27 w 27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176">
                    <a:moveTo>
                      <a:pt x="20" y="0"/>
                    </a:moveTo>
                    <a:lnTo>
                      <a:pt x="20" y="141"/>
                    </a:lnTo>
                    <a:lnTo>
                      <a:pt x="7" y="141"/>
                    </a:lnTo>
                    <a:lnTo>
                      <a:pt x="7" y="0"/>
                    </a:lnTo>
                    <a:lnTo>
                      <a:pt x="20" y="0"/>
                    </a:lnTo>
                    <a:close/>
                    <a:moveTo>
                      <a:pt x="27" y="135"/>
                    </a:moveTo>
                    <a:lnTo>
                      <a:pt x="13" y="176"/>
                    </a:lnTo>
                    <a:lnTo>
                      <a:pt x="0" y="135"/>
                    </a:lnTo>
                    <a:lnTo>
                      <a:pt x="27" y="135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299" name="Line 240"/>
              <p:cNvSpPr>
                <a:spLocks noChangeShapeType="1"/>
              </p:cNvSpPr>
              <p:nvPr/>
            </p:nvSpPr>
            <p:spPr bwMode="auto">
              <a:xfrm flipV="1">
                <a:off x="1459" y="2954"/>
                <a:ext cx="0" cy="137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0" name="Line 241"/>
              <p:cNvSpPr>
                <a:spLocks noChangeShapeType="1"/>
              </p:cNvSpPr>
              <p:nvPr/>
            </p:nvSpPr>
            <p:spPr bwMode="auto">
              <a:xfrm flipH="1">
                <a:off x="1459" y="3091"/>
                <a:ext cx="757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301" name="Group 242"/>
              <p:cNvGrpSpPr>
                <a:grpSpLocks/>
              </p:cNvGrpSpPr>
              <p:nvPr/>
            </p:nvGrpSpPr>
            <p:grpSpPr bwMode="auto">
              <a:xfrm>
                <a:off x="2612" y="2214"/>
                <a:ext cx="34" cy="18"/>
                <a:chOff x="2434" y="2287"/>
                <a:chExt cx="39" cy="20"/>
              </a:xfrm>
            </p:grpSpPr>
            <p:sp>
              <p:nvSpPr>
                <p:cNvPr id="45302" name="Line 243"/>
                <p:cNvSpPr>
                  <a:spLocks noChangeShapeType="1"/>
                </p:cNvSpPr>
                <p:nvPr/>
              </p:nvSpPr>
              <p:spPr bwMode="auto">
                <a:xfrm>
                  <a:off x="2453" y="2287"/>
                  <a:ext cx="20" cy="20"/>
                </a:xfrm>
                <a:prstGeom prst="line">
                  <a:avLst/>
                </a:prstGeom>
                <a:noFill/>
                <a:ln w="19050" cap="rnd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45303" name="Line 244"/>
                <p:cNvSpPr>
                  <a:spLocks noChangeShapeType="1"/>
                </p:cNvSpPr>
                <p:nvPr/>
              </p:nvSpPr>
              <p:spPr bwMode="auto">
                <a:xfrm flipH="1">
                  <a:off x="2434" y="2287"/>
                  <a:ext cx="19" cy="20"/>
                </a:xfrm>
                <a:prstGeom prst="line">
                  <a:avLst/>
                </a:prstGeom>
                <a:noFill/>
                <a:ln w="19050" cap="rnd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</p:grpSp>
          <p:sp>
            <p:nvSpPr>
              <p:cNvPr id="45304" name="Freeform 245"/>
              <p:cNvSpPr>
                <a:spLocks noEditPoints="1"/>
              </p:cNvSpPr>
              <p:nvPr/>
            </p:nvSpPr>
            <p:spPr bwMode="auto">
              <a:xfrm>
                <a:off x="1524" y="2567"/>
                <a:ext cx="24" cy="156"/>
              </a:xfrm>
              <a:custGeom>
                <a:avLst/>
                <a:gdLst>
                  <a:gd name="T0" fmla="*/ 18 w 27"/>
                  <a:gd name="T1" fmla="*/ 0 h 176"/>
                  <a:gd name="T2" fmla="*/ 18 w 27"/>
                  <a:gd name="T3" fmla="*/ 125 h 176"/>
                  <a:gd name="T4" fmla="*/ 5 w 27"/>
                  <a:gd name="T5" fmla="*/ 125 h 176"/>
                  <a:gd name="T6" fmla="*/ 5 w 27"/>
                  <a:gd name="T7" fmla="*/ 0 h 176"/>
                  <a:gd name="T8" fmla="*/ 18 w 27"/>
                  <a:gd name="T9" fmla="*/ 0 h 176"/>
                  <a:gd name="T10" fmla="*/ 24 w 27"/>
                  <a:gd name="T11" fmla="*/ 120 h 176"/>
                  <a:gd name="T12" fmla="*/ 12 w 27"/>
                  <a:gd name="T13" fmla="*/ 156 h 176"/>
                  <a:gd name="T14" fmla="*/ 0 w 27"/>
                  <a:gd name="T15" fmla="*/ 120 h 176"/>
                  <a:gd name="T16" fmla="*/ 24 w 27"/>
                  <a:gd name="T17" fmla="*/ 120 h 17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176"/>
                  <a:gd name="T29" fmla="*/ 27 w 27"/>
                  <a:gd name="T30" fmla="*/ 176 h 17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176">
                    <a:moveTo>
                      <a:pt x="20" y="0"/>
                    </a:moveTo>
                    <a:lnTo>
                      <a:pt x="20" y="141"/>
                    </a:lnTo>
                    <a:lnTo>
                      <a:pt x="6" y="141"/>
                    </a:lnTo>
                    <a:lnTo>
                      <a:pt x="6" y="0"/>
                    </a:lnTo>
                    <a:lnTo>
                      <a:pt x="20" y="0"/>
                    </a:lnTo>
                    <a:close/>
                    <a:moveTo>
                      <a:pt x="27" y="135"/>
                    </a:moveTo>
                    <a:lnTo>
                      <a:pt x="13" y="176"/>
                    </a:lnTo>
                    <a:lnTo>
                      <a:pt x="0" y="135"/>
                    </a:lnTo>
                    <a:lnTo>
                      <a:pt x="27" y="135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5" name="Line 246"/>
              <p:cNvSpPr>
                <a:spLocks noChangeShapeType="1"/>
              </p:cNvSpPr>
              <p:nvPr/>
            </p:nvSpPr>
            <p:spPr bwMode="auto">
              <a:xfrm flipH="1">
                <a:off x="2216" y="2387"/>
                <a:ext cx="378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6" name="Line 247"/>
              <p:cNvSpPr>
                <a:spLocks noChangeShapeType="1"/>
              </p:cNvSpPr>
              <p:nvPr/>
            </p:nvSpPr>
            <p:spPr bwMode="auto">
              <a:xfrm flipV="1">
                <a:off x="3765" y="1422"/>
                <a:ext cx="1" cy="1324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7" name="Line 248"/>
              <p:cNvSpPr>
                <a:spLocks noChangeShapeType="1"/>
              </p:cNvSpPr>
              <p:nvPr/>
            </p:nvSpPr>
            <p:spPr bwMode="auto">
              <a:xfrm>
                <a:off x="4023" y="1989"/>
                <a:ext cx="586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8" name="Line 249"/>
              <p:cNvSpPr>
                <a:spLocks noChangeShapeType="1"/>
              </p:cNvSpPr>
              <p:nvPr/>
            </p:nvSpPr>
            <p:spPr bwMode="auto">
              <a:xfrm flipV="1">
                <a:off x="4694" y="2333"/>
                <a:ext cx="1" cy="584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09" name="Line 250"/>
              <p:cNvSpPr>
                <a:spLocks noChangeShapeType="1"/>
              </p:cNvSpPr>
              <p:nvPr/>
            </p:nvSpPr>
            <p:spPr bwMode="auto">
              <a:xfrm>
                <a:off x="3937" y="2574"/>
                <a:ext cx="1016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0" name="Line 251"/>
              <p:cNvSpPr>
                <a:spLocks noChangeShapeType="1"/>
              </p:cNvSpPr>
              <p:nvPr/>
            </p:nvSpPr>
            <p:spPr bwMode="auto">
              <a:xfrm flipV="1">
                <a:off x="4953" y="1572"/>
                <a:ext cx="1" cy="1002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1" name="Line 252"/>
              <p:cNvSpPr>
                <a:spLocks noChangeShapeType="1"/>
              </p:cNvSpPr>
              <p:nvPr/>
            </p:nvSpPr>
            <p:spPr bwMode="auto">
              <a:xfrm>
                <a:off x="4957" y="1568"/>
                <a:ext cx="327" cy="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2" name="Freeform 253"/>
              <p:cNvSpPr>
                <a:spLocks noEditPoints="1"/>
              </p:cNvSpPr>
              <p:nvPr/>
            </p:nvSpPr>
            <p:spPr bwMode="auto">
              <a:xfrm>
                <a:off x="3942" y="1938"/>
                <a:ext cx="25" cy="223"/>
              </a:xfrm>
              <a:custGeom>
                <a:avLst/>
                <a:gdLst>
                  <a:gd name="T0" fmla="*/ 19 w 28"/>
                  <a:gd name="T1" fmla="*/ 0 h 253"/>
                  <a:gd name="T2" fmla="*/ 19 w 28"/>
                  <a:gd name="T3" fmla="*/ 193 h 253"/>
                  <a:gd name="T4" fmla="*/ 6 w 28"/>
                  <a:gd name="T5" fmla="*/ 193 h 253"/>
                  <a:gd name="T6" fmla="*/ 6 w 28"/>
                  <a:gd name="T7" fmla="*/ 0 h 253"/>
                  <a:gd name="T8" fmla="*/ 19 w 28"/>
                  <a:gd name="T9" fmla="*/ 0 h 253"/>
                  <a:gd name="T10" fmla="*/ 25 w 28"/>
                  <a:gd name="T11" fmla="*/ 187 h 253"/>
                  <a:gd name="T12" fmla="*/ 13 w 28"/>
                  <a:gd name="T13" fmla="*/ 223 h 253"/>
                  <a:gd name="T14" fmla="*/ 0 w 28"/>
                  <a:gd name="T15" fmla="*/ 187 h 253"/>
                  <a:gd name="T16" fmla="*/ 25 w 28"/>
                  <a:gd name="T17" fmla="*/ 187 h 25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253"/>
                  <a:gd name="T29" fmla="*/ 28 w 28"/>
                  <a:gd name="T30" fmla="*/ 253 h 25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253">
                    <a:moveTo>
                      <a:pt x="21" y="0"/>
                    </a:moveTo>
                    <a:lnTo>
                      <a:pt x="21" y="219"/>
                    </a:lnTo>
                    <a:lnTo>
                      <a:pt x="7" y="219"/>
                    </a:lnTo>
                    <a:lnTo>
                      <a:pt x="7" y="0"/>
                    </a:lnTo>
                    <a:lnTo>
                      <a:pt x="21" y="0"/>
                    </a:lnTo>
                    <a:close/>
                    <a:moveTo>
                      <a:pt x="28" y="212"/>
                    </a:moveTo>
                    <a:lnTo>
                      <a:pt x="14" y="253"/>
                    </a:lnTo>
                    <a:lnTo>
                      <a:pt x="0" y="212"/>
                    </a:lnTo>
                    <a:lnTo>
                      <a:pt x="28" y="212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3" name="Freeform 254"/>
              <p:cNvSpPr>
                <a:spLocks noEditPoints="1"/>
              </p:cNvSpPr>
              <p:nvPr/>
            </p:nvSpPr>
            <p:spPr bwMode="auto">
              <a:xfrm>
                <a:off x="3765" y="1410"/>
                <a:ext cx="155" cy="24"/>
              </a:xfrm>
              <a:custGeom>
                <a:avLst/>
                <a:gdLst>
                  <a:gd name="T0" fmla="*/ 0 w 176"/>
                  <a:gd name="T1" fmla="*/ 6 h 27"/>
                  <a:gd name="T2" fmla="*/ 125 w 176"/>
                  <a:gd name="T3" fmla="*/ 6 h 27"/>
                  <a:gd name="T4" fmla="*/ 125 w 176"/>
                  <a:gd name="T5" fmla="*/ 18 h 27"/>
                  <a:gd name="T6" fmla="*/ 0 w 176"/>
                  <a:gd name="T7" fmla="*/ 18 h 27"/>
                  <a:gd name="T8" fmla="*/ 0 w 176"/>
                  <a:gd name="T9" fmla="*/ 6 h 27"/>
                  <a:gd name="T10" fmla="*/ 119 w 176"/>
                  <a:gd name="T11" fmla="*/ 0 h 27"/>
                  <a:gd name="T12" fmla="*/ 155 w 176"/>
                  <a:gd name="T13" fmla="*/ 12 h 27"/>
                  <a:gd name="T14" fmla="*/ 119 w 176"/>
                  <a:gd name="T15" fmla="*/ 24 h 27"/>
                  <a:gd name="T16" fmla="*/ 119 w 176"/>
                  <a:gd name="T17" fmla="*/ 0 h 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6"/>
                  <a:gd name="T28" fmla="*/ 0 h 27"/>
                  <a:gd name="T29" fmla="*/ 176 w 176"/>
                  <a:gd name="T30" fmla="*/ 27 h 2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6" h="27">
                    <a:moveTo>
                      <a:pt x="0" y="7"/>
                    </a:moveTo>
                    <a:lnTo>
                      <a:pt x="142" y="7"/>
                    </a:lnTo>
                    <a:lnTo>
                      <a:pt x="142" y="20"/>
                    </a:lnTo>
                    <a:lnTo>
                      <a:pt x="0" y="20"/>
                    </a:lnTo>
                    <a:lnTo>
                      <a:pt x="0" y="7"/>
                    </a:lnTo>
                    <a:close/>
                    <a:moveTo>
                      <a:pt x="135" y="0"/>
                    </a:moveTo>
                    <a:lnTo>
                      <a:pt x="176" y="14"/>
                    </a:lnTo>
                    <a:lnTo>
                      <a:pt x="135" y="27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4" name="Freeform 255"/>
              <p:cNvSpPr>
                <a:spLocks noEditPoints="1"/>
              </p:cNvSpPr>
              <p:nvPr/>
            </p:nvSpPr>
            <p:spPr bwMode="auto">
              <a:xfrm>
                <a:off x="5276" y="1884"/>
                <a:ext cx="52" cy="1476"/>
              </a:xfrm>
              <a:custGeom>
                <a:avLst/>
                <a:gdLst>
                  <a:gd name="T0" fmla="*/ 39 w 27"/>
                  <a:gd name="T1" fmla="*/ 0 h 273"/>
                  <a:gd name="T2" fmla="*/ 39 w 27"/>
                  <a:gd name="T3" fmla="*/ 1287 h 273"/>
                  <a:gd name="T4" fmla="*/ 12 w 27"/>
                  <a:gd name="T5" fmla="*/ 1287 h 273"/>
                  <a:gd name="T6" fmla="*/ 12 w 27"/>
                  <a:gd name="T7" fmla="*/ 0 h 273"/>
                  <a:gd name="T8" fmla="*/ 39 w 27"/>
                  <a:gd name="T9" fmla="*/ 0 h 273"/>
                  <a:gd name="T10" fmla="*/ 52 w 27"/>
                  <a:gd name="T11" fmla="*/ 1254 h 273"/>
                  <a:gd name="T12" fmla="*/ 25 w 27"/>
                  <a:gd name="T13" fmla="*/ 1476 h 273"/>
                  <a:gd name="T14" fmla="*/ 0 w 27"/>
                  <a:gd name="T15" fmla="*/ 1254 h 273"/>
                  <a:gd name="T16" fmla="*/ 52 w 27"/>
                  <a:gd name="T17" fmla="*/ 1254 h 27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273"/>
                  <a:gd name="T29" fmla="*/ 27 w 27"/>
                  <a:gd name="T30" fmla="*/ 273 h 27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273">
                    <a:moveTo>
                      <a:pt x="20" y="0"/>
                    </a:moveTo>
                    <a:lnTo>
                      <a:pt x="20" y="238"/>
                    </a:lnTo>
                    <a:lnTo>
                      <a:pt x="6" y="238"/>
                    </a:lnTo>
                    <a:lnTo>
                      <a:pt x="6" y="0"/>
                    </a:lnTo>
                    <a:lnTo>
                      <a:pt x="20" y="0"/>
                    </a:lnTo>
                    <a:close/>
                    <a:moveTo>
                      <a:pt x="27" y="232"/>
                    </a:moveTo>
                    <a:lnTo>
                      <a:pt x="13" y="273"/>
                    </a:lnTo>
                    <a:lnTo>
                      <a:pt x="0" y="232"/>
                    </a:lnTo>
                    <a:lnTo>
                      <a:pt x="27" y="232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5" name="Line 256"/>
              <p:cNvSpPr>
                <a:spLocks noChangeShapeType="1"/>
              </p:cNvSpPr>
              <p:nvPr/>
            </p:nvSpPr>
            <p:spPr bwMode="auto">
              <a:xfrm flipV="1">
                <a:off x="4023" y="1938"/>
                <a:ext cx="1" cy="5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6" name="Freeform 257"/>
              <p:cNvSpPr>
                <a:spLocks noEditPoints="1"/>
              </p:cNvSpPr>
              <p:nvPr/>
            </p:nvSpPr>
            <p:spPr bwMode="auto">
              <a:xfrm>
                <a:off x="2514" y="2456"/>
                <a:ext cx="24" cy="85"/>
              </a:xfrm>
              <a:custGeom>
                <a:avLst/>
                <a:gdLst>
                  <a:gd name="T0" fmla="*/ 18 w 27"/>
                  <a:gd name="T1" fmla="*/ 0 h 97"/>
                  <a:gd name="T2" fmla="*/ 18 w 27"/>
                  <a:gd name="T3" fmla="*/ 55 h 97"/>
                  <a:gd name="T4" fmla="*/ 5 w 27"/>
                  <a:gd name="T5" fmla="*/ 55 h 97"/>
                  <a:gd name="T6" fmla="*/ 5 w 27"/>
                  <a:gd name="T7" fmla="*/ 0 h 97"/>
                  <a:gd name="T8" fmla="*/ 18 w 27"/>
                  <a:gd name="T9" fmla="*/ 0 h 97"/>
                  <a:gd name="T10" fmla="*/ 24 w 27"/>
                  <a:gd name="T11" fmla="*/ 49 h 97"/>
                  <a:gd name="T12" fmla="*/ 12 w 27"/>
                  <a:gd name="T13" fmla="*/ 85 h 97"/>
                  <a:gd name="T14" fmla="*/ 0 w 27"/>
                  <a:gd name="T15" fmla="*/ 49 h 97"/>
                  <a:gd name="T16" fmla="*/ 24 w 27"/>
                  <a:gd name="T17" fmla="*/ 49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97"/>
                  <a:gd name="T29" fmla="*/ 27 w 27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97">
                    <a:moveTo>
                      <a:pt x="20" y="0"/>
                    </a:moveTo>
                    <a:lnTo>
                      <a:pt x="20" y="63"/>
                    </a:lnTo>
                    <a:lnTo>
                      <a:pt x="6" y="63"/>
                    </a:lnTo>
                    <a:lnTo>
                      <a:pt x="6" y="0"/>
                    </a:lnTo>
                    <a:lnTo>
                      <a:pt x="20" y="0"/>
                    </a:lnTo>
                    <a:close/>
                    <a:moveTo>
                      <a:pt x="27" y="56"/>
                    </a:moveTo>
                    <a:lnTo>
                      <a:pt x="13" y="97"/>
                    </a:lnTo>
                    <a:lnTo>
                      <a:pt x="0" y="56"/>
                    </a:lnTo>
                    <a:lnTo>
                      <a:pt x="27" y="56"/>
                    </a:lnTo>
                    <a:close/>
                  </a:path>
                </a:pathLst>
              </a:custGeom>
              <a:solidFill>
                <a:srgbClr val="FF6600"/>
              </a:solidFill>
              <a:ln w="0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7" name="Freeform 258"/>
              <p:cNvSpPr>
                <a:spLocks noEditPoints="1"/>
              </p:cNvSpPr>
              <p:nvPr/>
            </p:nvSpPr>
            <p:spPr bwMode="auto">
              <a:xfrm>
                <a:off x="2583" y="2387"/>
                <a:ext cx="24" cy="154"/>
              </a:xfrm>
              <a:custGeom>
                <a:avLst/>
                <a:gdLst>
                  <a:gd name="T0" fmla="*/ 18 w 27"/>
                  <a:gd name="T1" fmla="*/ 0 h 175"/>
                  <a:gd name="T2" fmla="*/ 18 w 27"/>
                  <a:gd name="T3" fmla="*/ 124 h 175"/>
                  <a:gd name="T4" fmla="*/ 5 w 27"/>
                  <a:gd name="T5" fmla="*/ 124 h 175"/>
                  <a:gd name="T6" fmla="*/ 5 w 27"/>
                  <a:gd name="T7" fmla="*/ 0 h 175"/>
                  <a:gd name="T8" fmla="*/ 18 w 27"/>
                  <a:gd name="T9" fmla="*/ 0 h 175"/>
                  <a:gd name="T10" fmla="*/ 24 w 27"/>
                  <a:gd name="T11" fmla="*/ 118 h 175"/>
                  <a:gd name="T12" fmla="*/ 12 w 27"/>
                  <a:gd name="T13" fmla="*/ 154 h 175"/>
                  <a:gd name="T14" fmla="*/ 0 w 27"/>
                  <a:gd name="T15" fmla="*/ 118 h 175"/>
                  <a:gd name="T16" fmla="*/ 24 w 27"/>
                  <a:gd name="T17" fmla="*/ 118 h 17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175"/>
                  <a:gd name="T29" fmla="*/ 27 w 27"/>
                  <a:gd name="T30" fmla="*/ 175 h 17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175">
                    <a:moveTo>
                      <a:pt x="20" y="0"/>
                    </a:moveTo>
                    <a:lnTo>
                      <a:pt x="20" y="141"/>
                    </a:lnTo>
                    <a:lnTo>
                      <a:pt x="6" y="141"/>
                    </a:lnTo>
                    <a:lnTo>
                      <a:pt x="6" y="0"/>
                    </a:lnTo>
                    <a:lnTo>
                      <a:pt x="20" y="0"/>
                    </a:lnTo>
                    <a:close/>
                    <a:moveTo>
                      <a:pt x="27" y="134"/>
                    </a:moveTo>
                    <a:lnTo>
                      <a:pt x="13" y="175"/>
                    </a:lnTo>
                    <a:lnTo>
                      <a:pt x="0" y="134"/>
                    </a:lnTo>
                    <a:lnTo>
                      <a:pt x="27" y="134"/>
                    </a:lnTo>
                    <a:close/>
                  </a:path>
                </a:pathLst>
              </a:custGeom>
              <a:solidFill>
                <a:srgbClr val="FF6600"/>
              </a:solidFill>
              <a:ln w="0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8" name="Freeform 259"/>
              <p:cNvSpPr>
                <a:spLocks noEditPoints="1"/>
              </p:cNvSpPr>
              <p:nvPr/>
            </p:nvSpPr>
            <p:spPr bwMode="auto">
              <a:xfrm>
                <a:off x="4597" y="1989"/>
                <a:ext cx="24" cy="172"/>
              </a:xfrm>
              <a:custGeom>
                <a:avLst/>
                <a:gdLst>
                  <a:gd name="T0" fmla="*/ 18 w 28"/>
                  <a:gd name="T1" fmla="*/ 0 h 195"/>
                  <a:gd name="T2" fmla="*/ 18 w 28"/>
                  <a:gd name="T3" fmla="*/ 142 h 195"/>
                  <a:gd name="T4" fmla="*/ 6 w 28"/>
                  <a:gd name="T5" fmla="*/ 142 h 195"/>
                  <a:gd name="T6" fmla="*/ 6 w 28"/>
                  <a:gd name="T7" fmla="*/ 0 h 195"/>
                  <a:gd name="T8" fmla="*/ 18 w 28"/>
                  <a:gd name="T9" fmla="*/ 0 h 195"/>
                  <a:gd name="T10" fmla="*/ 24 w 28"/>
                  <a:gd name="T11" fmla="*/ 136 h 195"/>
                  <a:gd name="T12" fmla="*/ 12 w 28"/>
                  <a:gd name="T13" fmla="*/ 172 h 195"/>
                  <a:gd name="T14" fmla="*/ 0 w 28"/>
                  <a:gd name="T15" fmla="*/ 136 h 195"/>
                  <a:gd name="T16" fmla="*/ 24 w 28"/>
                  <a:gd name="T17" fmla="*/ 136 h 19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8"/>
                  <a:gd name="T28" fmla="*/ 0 h 195"/>
                  <a:gd name="T29" fmla="*/ 28 w 28"/>
                  <a:gd name="T30" fmla="*/ 195 h 19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8" h="195">
                    <a:moveTo>
                      <a:pt x="21" y="0"/>
                    </a:moveTo>
                    <a:lnTo>
                      <a:pt x="21" y="161"/>
                    </a:lnTo>
                    <a:lnTo>
                      <a:pt x="7" y="161"/>
                    </a:lnTo>
                    <a:lnTo>
                      <a:pt x="7" y="0"/>
                    </a:lnTo>
                    <a:lnTo>
                      <a:pt x="21" y="0"/>
                    </a:lnTo>
                    <a:close/>
                    <a:moveTo>
                      <a:pt x="28" y="154"/>
                    </a:moveTo>
                    <a:lnTo>
                      <a:pt x="14" y="195"/>
                    </a:lnTo>
                    <a:lnTo>
                      <a:pt x="0" y="154"/>
                    </a:lnTo>
                    <a:lnTo>
                      <a:pt x="28" y="154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19" name="Line 260"/>
              <p:cNvSpPr>
                <a:spLocks noChangeShapeType="1"/>
              </p:cNvSpPr>
              <p:nvPr/>
            </p:nvSpPr>
            <p:spPr bwMode="auto">
              <a:xfrm flipV="1">
                <a:off x="3937" y="2333"/>
                <a:ext cx="1" cy="241"/>
              </a:xfrm>
              <a:prstGeom prst="line">
                <a:avLst/>
              </a:prstGeom>
              <a:noFill/>
              <a:ln w="222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20" name="Freeform 261"/>
              <p:cNvSpPr>
                <a:spLocks noEditPoints="1"/>
              </p:cNvSpPr>
              <p:nvPr/>
            </p:nvSpPr>
            <p:spPr bwMode="auto">
              <a:xfrm>
                <a:off x="5269" y="1572"/>
                <a:ext cx="23" cy="103"/>
              </a:xfrm>
              <a:custGeom>
                <a:avLst/>
                <a:gdLst>
                  <a:gd name="T0" fmla="*/ 17 w 27"/>
                  <a:gd name="T1" fmla="*/ 0 h 117"/>
                  <a:gd name="T2" fmla="*/ 17 w 27"/>
                  <a:gd name="T3" fmla="*/ 73 h 117"/>
                  <a:gd name="T4" fmla="*/ 5 w 27"/>
                  <a:gd name="T5" fmla="*/ 73 h 117"/>
                  <a:gd name="T6" fmla="*/ 5 w 27"/>
                  <a:gd name="T7" fmla="*/ 0 h 117"/>
                  <a:gd name="T8" fmla="*/ 17 w 27"/>
                  <a:gd name="T9" fmla="*/ 0 h 117"/>
                  <a:gd name="T10" fmla="*/ 23 w 27"/>
                  <a:gd name="T11" fmla="*/ 67 h 117"/>
                  <a:gd name="T12" fmla="*/ 11 w 27"/>
                  <a:gd name="T13" fmla="*/ 103 h 117"/>
                  <a:gd name="T14" fmla="*/ 0 w 27"/>
                  <a:gd name="T15" fmla="*/ 67 h 117"/>
                  <a:gd name="T16" fmla="*/ 23 w 27"/>
                  <a:gd name="T17" fmla="*/ 67 h 11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7"/>
                  <a:gd name="T28" fmla="*/ 0 h 117"/>
                  <a:gd name="T29" fmla="*/ 27 w 27"/>
                  <a:gd name="T30" fmla="*/ 117 h 11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7" h="117">
                    <a:moveTo>
                      <a:pt x="20" y="0"/>
                    </a:moveTo>
                    <a:lnTo>
                      <a:pt x="20" y="83"/>
                    </a:lnTo>
                    <a:lnTo>
                      <a:pt x="6" y="83"/>
                    </a:lnTo>
                    <a:lnTo>
                      <a:pt x="6" y="0"/>
                    </a:lnTo>
                    <a:lnTo>
                      <a:pt x="20" y="0"/>
                    </a:lnTo>
                    <a:close/>
                    <a:moveTo>
                      <a:pt x="27" y="76"/>
                    </a:moveTo>
                    <a:lnTo>
                      <a:pt x="13" y="117"/>
                    </a:lnTo>
                    <a:lnTo>
                      <a:pt x="0" y="76"/>
                    </a:lnTo>
                    <a:lnTo>
                      <a:pt x="27" y="76"/>
                    </a:lnTo>
                    <a:close/>
                  </a:path>
                </a:pathLst>
              </a:custGeom>
              <a:solidFill>
                <a:srgbClr val="FF6600"/>
              </a:solidFill>
              <a:ln w="1651" cap="flat">
                <a:solidFill>
                  <a:srgbClr val="FF66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21" name="Rectangle 262"/>
              <p:cNvSpPr>
                <a:spLocks noChangeArrowheads="1"/>
              </p:cNvSpPr>
              <p:nvPr/>
            </p:nvSpPr>
            <p:spPr bwMode="auto">
              <a:xfrm>
                <a:off x="2861" y="1764"/>
                <a:ext cx="240" cy="1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200">
                    <a:solidFill>
                      <a:srgbClr val="006982"/>
                    </a:solidFill>
                  </a:rPr>
                  <a:t>H</a:t>
                </a:r>
                <a:r>
                  <a:rPr lang="en-US" sz="1200" baseline="-25000">
                    <a:solidFill>
                      <a:srgbClr val="006982"/>
                    </a:solidFill>
                  </a:rPr>
                  <a:t>2</a:t>
                </a:r>
                <a:r>
                  <a:rPr lang="en-US" sz="1200">
                    <a:solidFill>
                      <a:srgbClr val="006982"/>
                    </a:solidFill>
                  </a:rPr>
                  <a:t>O</a:t>
                </a:r>
                <a:endParaRPr lang="en-US" sz="1200" b="1">
                  <a:solidFill>
                    <a:srgbClr val="006982"/>
                  </a:solidFill>
                </a:endParaRPr>
              </a:p>
            </p:txBody>
          </p:sp>
          <p:sp>
            <p:nvSpPr>
              <p:cNvPr id="45322" name="Rectangle 263"/>
              <p:cNvSpPr>
                <a:spLocks noChangeArrowheads="1"/>
              </p:cNvSpPr>
              <p:nvPr/>
            </p:nvSpPr>
            <p:spPr bwMode="auto">
              <a:xfrm>
                <a:off x="5163" y="1677"/>
                <a:ext cx="241" cy="212"/>
              </a:xfrm>
              <a:prstGeom prst="rect">
                <a:avLst/>
              </a:prstGeom>
              <a:solidFill>
                <a:srgbClr val="FF9900">
                  <a:alpha val="50195"/>
                </a:srgbClr>
              </a:solidFill>
              <a:ln w="8001" cap="rnd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sz="1100"/>
              </a:p>
            </p:txBody>
          </p:sp>
          <p:sp>
            <p:nvSpPr>
              <p:cNvPr id="45323" name="Line 264"/>
              <p:cNvSpPr>
                <a:spLocks noChangeShapeType="1"/>
              </p:cNvSpPr>
              <p:nvPr/>
            </p:nvSpPr>
            <p:spPr bwMode="auto">
              <a:xfrm>
                <a:off x="3992" y="1293"/>
                <a:ext cx="319" cy="1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24" name="Line 265"/>
              <p:cNvSpPr>
                <a:spLocks noChangeShapeType="1"/>
              </p:cNvSpPr>
              <p:nvPr/>
            </p:nvSpPr>
            <p:spPr bwMode="auto">
              <a:xfrm flipH="1">
                <a:off x="4624" y="1440"/>
                <a:ext cx="672" cy="0"/>
              </a:xfrm>
              <a:prstGeom prst="line">
                <a:avLst/>
              </a:prstGeom>
              <a:noFill/>
              <a:ln w="19050">
                <a:solidFill>
                  <a:srgbClr val="666600"/>
                </a:solidFill>
                <a:round/>
                <a:headEnd/>
                <a:tailEnd type="arrow" w="sm" len="sm"/>
              </a:ln>
            </p:spPr>
            <p:txBody>
              <a:bodyPr wrap="none" anchor="ctr"/>
              <a:lstStyle/>
              <a:p>
                <a:endParaRPr lang="de-DE"/>
              </a:p>
            </p:txBody>
          </p:sp>
          <p:cxnSp>
            <p:nvCxnSpPr>
              <p:cNvPr id="45325" name="AutoShape 266"/>
              <p:cNvCxnSpPr>
                <a:cxnSpLocks noChangeShapeType="1"/>
                <a:stCxn id="45324" idx="0"/>
                <a:endCxn id="45070" idx="2"/>
              </p:cNvCxnSpPr>
              <p:nvPr/>
            </p:nvCxnSpPr>
            <p:spPr bwMode="auto">
              <a:xfrm flipH="1" flipV="1">
                <a:off x="5206" y="1189"/>
                <a:ext cx="90" cy="251"/>
              </a:xfrm>
              <a:prstGeom prst="straightConnector1">
                <a:avLst/>
              </a:prstGeom>
              <a:noFill/>
              <a:ln w="19050">
                <a:solidFill>
                  <a:srgbClr val="808000"/>
                </a:solidFill>
                <a:round/>
                <a:headEnd/>
                <a:tailEnd/>
              </a:ln>
            </p:spPr>
          </p:cxnSp>
          <p:sp>
            <p:nvSpPr>
              <p:cNvPr id="45326" name="Freeform 267"/>
              <p:cNvSpPr>
                <a:spLocks noEditPoints="1"/>
              </p:cNvSpPr>
              <p:nvPr/>
            </p:nvSpPr>
            <p:spPr bwMode="auto">
              <a:xfrm rot="12516672" flipV="1">
                <a:off x="816" y="1776"/>
                <a:ext cx="1632" cy="48"/>
              </a:xfrm>
              <a:custGeom>
                <a:avLst/>
                <a:gdLst>
                  <a:gd name="T0" fmla="*/ 1582 w 5725"/>
                  <a:gd name="T1" fmla="*/ 29 h 267"/>
                  <a:gd name="T2" fmla="*/ 1582 w 5725"/>
                  <a:gd name="T3" fmla="*/ 20 h 267"/>
                  <a:gd name="T4" fmla="*/ 1632 w 5725"/>
                  <a:gd name="T5" fmla="*/ 24 h 267"/>
                  <a:gd name="T6" fmla="*/ 1525 w 5725"/>
                  <a:gd name="T7" fmla="*/ 29 h 267"/>
                  <a:gd name="T8" fmla="*/ 1475 w 5725"/>
                  <a:gd name="T9" fmla="*/ 24 h 267"/>
                  <a:gd name="T10" fmla="*/ 1525 w 5725"/>
                  <a:gd name="T11" fmla="*/ 20 h 267"/>
                  <a:gd name="T12" fmla="*/ 1525 w 5725"/>
                  <a:gd name="T13" fmla="*/ 29 h 267"/>
                  <a:gd name="T14" fmla="*/ 1383 w 5725"/>
                  <a:gd name="T15" fmla="*/ 29 h 267"/>
                  <a:gd name="T16" fmla="*/ 1383 w 5725"/>
                  <a:gd name="T17" fmla="*/ 20 h 267"/>
                  <a:gd name="T18" fmla="*/ 1432 w 5725"/>
                  <a:gd name="T19" fmla="*/ 24 h 267"/>
                  <a:gd name="T20" fmla="*/ 1326 w 5725"/>
                  <a:gd name="T21" fmla="*/ 29 h 267"/>
                  <a:gd name="T22" fmla="*/ 1276 w 5725"/>
                  <a:gd name="T23" fmla="*/ 24 h 267"/>
                  <a:gd name="T24" fmla="*/ 1326 w 5725"/>
                  <a:gd name="T25" fmla="*/ 20 h 267"/>
                  <a:gd name="T26" fmla="*/ 1326 w 5725"/>
                  <a:gd name="T27" fmla="*/ 29 h 267"/>
                  <a:gd name="T28" fmla="*/ 1183 w 5725"/>
                  <a:gd name="T29" fmla="*/ 29 h 267"/>
                  <a:gd name="T30" fmla="*/ 1183 w 5725"/>
                  <a:gd name="T31" fmla="*/ 20 h 267"/>
                  <a:gd name="T32" fmla="*/ 1233 w 5725"/>
                  <a:gd name="T33" fmla="*/ 24 h 267"/>
                  <a:gd name="T34" fmla="*/ 1126 w 5725"/>
                  <a:gd name="T35" fmla="*/ 29 h 267"/>
                  <a:gd name="T36" fmla="*/ 1076 w 5725"/>
                  <a:gd name="T37" fmla="*/ 24 h 267"/>
                  <a:gd name="T38" fmla="*/ 1126 w 5725"/>
                  <a:gd name="T39" fmla="*/ 20 h 267"/>
                  <a:gd name="T40" fmla="*/ 1126 w 5725"/>
                  <a:gd name="T41" fmla="*/ 29 h 267"/>
                  <a:gd name="T42" fmla="*/ 983 w 5725"/>
                  <a:gd name="T43" fmla="*/ 29 h 267"/>
                  <a:gd name="T44" fmla="*/ 983 w 5725"/>
                  <a:gd name="T45" fmla="*/ 20 h 267"/>
                  <a:gd name="T46" fmla="*/ 1033 w 5725"/>
                  <a:gd name="T47" fmla="*/ 24 h 267"/>
                  <a:gd name="T48" fmla="*/ 926 w 5725"/>
                  <a:gd name="T49" fmla="*/ 29 h 267"/>
                  <a:gd name="T50" fmla="*/ 877 w 5725"/>
                  <a:gd name="T51" fmla="*/ 24 h 267"/>
                  <a:gd name="T52" fmla="*/ 926 w 5725"/>
                  <a:gd name="T53" fmla="*/ 20 h 267"/>
                  <a:gd name="T54" fmla="*/ 926 w 5725"/>
                  <a:gd name="T55" fmla="*/ 29 h 267"/>
                  <a:gd name="T56" fmla="*/ 784 w 5725"/>
                  <a:gd name="T57" fmla="*/ 29 h 267"/>
                  <a:gd name="T58" fmla="*/ 784 w 5725"/>
                  <a:gd name="T59" fmla="*/ 20 h 267"/>
                  <a:gd name="T60" fmla="*/ 834 w 5725"/>
                  <a:gd name="T61" fmla="*/ 24 h 267"/>
                  <a:gd name="T62" fmla="*/ 727 w 5725"/>
                  <a:gd name="T63" fmla="*/ 29 h 267"/>
                  <a:gd name="T64" fmla="*/ 677 w 5725"/>
                  <a:gd name="T65" fmla="*/ 24 h 267"/>
                  <a:gd name="T66" fmla="*/ 727 w 5725"/>
                  <a:gd name="T67" fmla="*/ 20 h 267"/>
                  <a:gd name="T68" fmla="*/ 727 w 5725"/>
                  <a:gd name="T69" fmla="*/ 29 h 267"/>
                  <a:gd name="T70" fmla="*/ 584 w 5725"/>
                  <a:gd name="T71" fmla="*/ 29 h 267"/>
                  <a:gd name="T72" fmla="*/ 584 w 5725"/>
                  <a:gd name="T73" fmla="*/ 20 h 267"/>
                  <a:gd name="T74" fmla="*/ 634 w 5725"/>
                  <a:gd name="T75" fmla="*/ 24 h 267"/>
                  <a:gd name="T76" fmla="*/ 527 w 5725"/>
                  <a:gd name="T77" fmla="*/ 29 h 267"/>
                  <a:gd name="T78" fmla="*/ 477 w 5725"/>
                  <a:gd name="T79" fmla="*/ 24 h 267"/>
                  <a:gd name="T80" fmla="*/ 527 w 5725"/>
                  <a:gd name="T81" fmla="*/ 20 h 267"/>
                  <a:gd name="T82" fmla="*/ 527 w 5725"/>
                  <a:gd name="T83" fmla="*/ 29 h 267"/>
                  <a:gd name="T84" fmla="*/ 385 w 5725"/>
                  <a:gd name="T85" fmla="*/ 29 h 267"/>
                  <a:gd name="T86" fmla="*/ 385 w 5725"/>
                  <a:gd name="T87" fmla="*/ 20 h 267"/>
                  <a:gd name="T88" fmla="*/ 435 w 5725"/>
                  <a:gd name="T89" fmla="*/ 24 h 267"/>
                  <a:gd name="T90" fmla="*/ 328 w 5725"/>
                  <a:gd name="T91" fmla="*/ 29 h 267"/>
                  <a:gd name="T92" fmla="*/ 278 w 5725"/>
                  <a:gd name="T93" fmla="*/ 24 h 267"/>
                  <a:gd name="T94" fmla="*/ 328 w 5725"/>
                  <a:gd name="T95" fmla="*/ 20 h 267"/>
                  <a:gd name="T96" fmla="*/ 328 w 5725"/>
                  <a:gd name="T97" fmla="*/ 29 h 267"/>
                  <a:gd name="T98" fmla="*/ 185 w 5725"/>
                  <a:gd name="T99" fmla="*/ 29 h 267"/>
                  <a:gd name="T100" fmla="*/ 185 w 5725"/>
                  <a:gd name="T101" fmla="*/ 20 h 267"/>
                  <a:gd name="T102" fmla="*/ 235 w 5725"/>
                  <a:gd name="T103" fmla="*/ 24 h 267"/>
                  <a:gd name="T104" fmla="*/ 128 w 5725"/>
                  <a:gd name="T105" fmla="*/ 29 h 267"/>
                  <a:gd name="T106" fmla="*/ 88 w 5725"/>
                  <a:gd name="T107" fmla="*/ 24 h 267"/>
                  <a:gd name="T108" fmla="*/ 128 w 5725"/>
                  <a:gd name="T109" fmla="*/ 20 h 267"/>
                  <a:gd name="T110" fmla="*/ 128 w 5725"/>
                  <a:gd name="T111" fmla="*/ 29 h 267"/>
                  <a:gd name="T112" fmla="*/ 0 w 5725"/>
                  <a:gd name="T113" fmla="*/ 24 h 267"/>
                  <a:gd name="T114" fmla="*/ 114 w 5725"/>
                  <a:gd name="T115" fmla="*/ 48 h 26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725"/>
                  <a:gd name="T175" fmla="*/ 0 h 267"/>
                  <a:gd name="T176" fmla="*/ 5725 w 5725"/>
                  <a:gd name="T177" fmla="*/ 267 h 26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725" h="267">
                    <a:moveTo>
                      <a:pt x="5700" y="159"/>
                    </a:moveTo>
                    <a:lnTo>
                      <a:pt x="5550" y="159"/>
                    </a:lnTo>
                    <a:cubicBezTo>
                      <a:pt x="5537" y="159"/>
                      <a:pt x="5525" y="148"/>
                      <a:pt x="5525" y="134"/>
                    </a:cubicBezTo>
                    <a:cubicBezTo>
                      <a:pt x="5525" y="120"/>
                      <a:pt x="5537" y="109"/>
                      <a:pt x="5550" y="109"/>
                    </a:cubicBezTo>
                    <a:lnTo>
                      <a:pt x="5700" y="109"/>
                    </a:lnTo>
                    <a:cubicBezTo>
                      <a:pt x="5714" y="109"/>
                      <a:pt x="5725" y="120"/>
                      <a:pt x="5725" y="134"/>
                    </a:cubicBezTo>
                    <a:cubicBezTo>
                      <a:pt x="5725" y="148"/>
                      <a:pt x="5714" y="159"/>
                      <a:pt x="5700" y="159"/>
                    </a:cubicBezTo>
                    <a:close/>
                    <a:moveTo>
                      <a:pt x="5350" y="159"/>
                    </a:moveTo>
                    <a:lnTo>
                      <a:pt x="5200" y="159"/>
                    </a:lnTo>
                    <a:cubicBezTo>
                      <a:pt x="5187" y="159"/>
                      <a:pt x="5175" y="148"/>
                      <a:pt x="5175" y="134"/>
                    </a:cubicBezTo>
                    <a:cubicBezTo>
                      <a:pt x="5175" y="120"/>
                      <a:pt x="5187" y="109"/>
                      <a:pt x="5200" y="109"/>
                    </a:cubicBezTo>
                    <a:lnTo>
                      <a:pt x="5350" y="109"/>
                    </a:lnTo>
                    <a:cubicBezTo>
                      <a:pt x="5364" y="109"/>
                      <a:pt x="5375" y="120"/>
                      <a:pt x="5375" y="134"/>
                    </a:cubicBezTo>
                    <a:cubicBezTo>
                      <a:pt x="5375" y="148"/>
                      <a:pt x="5364" y="159"/>
                      <a:pt x="5350" y="159"/>
                    </a:cubicBezTo>
                    <a:close/>
                    <a:moveTo>
                      <a:pt x="5000" y="159"/>
                    </a:moveTo>
                    <a:lnTo>
                      <a:pt x="4850" y="159"/>
                    </a:lnTo>
                    <a:cubicBezTo>
                      <a:pt x="4837" y="159"/>
                      <a:pt x="4825" y="148"/>
                      <a:pt x="4825" y="134"/>
                    </a:cubicBezTo>
                    <a:cubicBezTo>
                      <a:pt x="4825" y="120"/>
                      <a:pt x="4837" y="109"/>
                      <a:pt x="4850" y="109"/>
                    </a:cubicBezTo>
                    <a:lnTo>
                      <a:pt x="5000" y="109"/>
                    </a:lnTo>
                    <a:cubicBezTo>
                      <a:pt x="5014" y="109"/>
                      <a:pt x="5025" y="120"/>
                      <a:pt x="5025" y="134"/>
                    </a:cubicBezTo>
                    <a:cubicBezTo>
                      <a:pt x="5025" y="148"/>
                      <a:pt x="5014" y="159"/>
                      <a:pt x="5000" y="159"/>
                    </a:cubicBezTo>
                    <a:close/>
                    <a:moveTo>
                      <a:pt x="4650" y="159"/>
                    </a:moveTo>
                    <a:lnTo>
                      <a:pt x="4500" y="159"/>
                    </a:lnTo>
                    <a:cubicBezTo>
                      <a:pt x="4487" y="159"/>
                      <a:pt x="4475" y="148"/>
                      <a:pt x="4475" y="134"/>
                    </a:cubicBezTo>
                    <a:cubicBezTo>
                      <a:pt x="4475" y="120"/>
                      <a:pt x="4487" y="109"/>
                      <a:pt x="4500" y="109"/>
                    </a:cubicBezTo>
                    <a:lnTo>
                      <a:pt x="4650" y="109"/>
                    </a:lnTo>
                    <a:cubicBezTo>
                      <a:pt x="4664" y="109"/>
                      <a:pt x="4675" y="120"/>
                      <a:pt x="4675" y="134"/>
                    </a:cubicBezTo>
                    <a:cubicBezTo>
                      <a:pt x="4675" y="148"/>
                      <a:pt x="4664" y="159"/>
                      <a:pt x="4650" y="159"/>
                    </a:cubicBezTo>
                    <a:close/>
                    <a:moveTo>
                      <a:pt x="4300" y="159"/>
                    </a:moveTo>
                    <a:lnTo>
                      <a:pt x="4150" y="159"/>
                    </a:lnTo>
                    <a:cubicBezTo>
                      <a:pt x="4137" y="159"/>
                      <a:pt x="4125" y="148"/>
                      <a:pt x="4125" y="134"/>
                    </a:cubicBezTo>
                    <a:cubicBezTo>
                      <a:pt x="4125" y="120"/>
                      <a:pt x="4137" y="109"/>
                      <a:pt x="4150" y="109"/>
                    </a:cubicBezTo>
                    <a:lnTo>
                      <a:pt x="4300" y="109"/>
                    </a:lnTo>
                    <a:cubicBezTo>
                      <a:pt x="4314" y="109"/>
                      <a:pt x="4325" y="120"/>
                      <a:pt x="4325" y="134"/>
                    </a:cubicBezTo>
                    <a:cubicBezTo>
                      <a:pt x="4325" y="148"/>
                      <a:pt x="4314" y="159"/>
                      <a:pt x="4300" y="159"/>
                    </a:cubicBezTo>
                    <a:close/>
                    <a:moveTo>
                      <a:pt x="3950" y="159"/>
                    </a:moveTo>
                    <a:lnTo>
                      <a:pt x="3800" y="159"/>
                    </a:lnTo>
                    <a:cubicBezTo>
                      <a:pt x="3787" y="159"/>
                      <a:pt x="3775" y="148"/>
                      <a:pt x="3775" y="134"/>
                    </a:cubicBezTo>
                    <a:cubicBezTo>
                      <a:pt x="3775" y="120"/>
                      <a:pt x="3787" y="109"/>
                      <a:pt x="3800" y="109"/>
                    </a:cubicBezTo>
                    <a:lnTo>
                      <a:pt x="3950" y="109"/>
                    </a:lnTo>
                    <a:cubicBezTo>
                      <a:pt x="3964" y="109"/>
                      <a:pt x="3975" y="120"/>
                      <a:pt x="3975" y="134"/>
                    </a:cubicBezTo>
                    <a:cubicBezTo>
                      <a:pt x="3975" y="148"/>
                      <a:pt x="3964" y="159"/>
                      <a:pt x="3950" y="159"/>
                    </a:cubicBezTo>
                    <a:close/>
                    <a:moveTo>
                      <a:pt x="3600" y="159"/>
                    </a:moveTo>
                    <a:lnTo>
                      <a:pt x="3450" y="159"/>
                    </a:lnTo>
                    <a:cubicBezTo>
                      <a:pt x="3437" y="159"/>
                      <a:pt x="3425" y="148"/>
                      <a:pt x="3425" y="134"/>
                    </a:cubicBezTo>
                    <a:cubicBezTo>
                      <a:pt x="3425" y="120"/>
                      <a:pt x="3437" y="109"/>
                      <a:pt x="3450" y="109"/>
                    </a:cubicBezTo>
                    <a:lnTo>
                      <a:pt x="3600" y="109"/>
                    </a:lnTo>
                    <a:cubicBezTo>
                      <a:pt x="3614" y="109"/>
                      <a:pt x="3625" y="120"/>
                      <a:pt x="3625" y="134"/>
                    </a:cubicBezTo>
                    <a:cubicBezTo>
                      <a:pt x="3625" y="148"/>
                      <a:pt x="3614" y="159"/>
                      <a:pt x="3600" y="159"/>
                    </a:cubicBezTo>
                    <a:close/>
                    <a:moveTo>
                      <a:pt x="3250" y="159"/>
                    </a:moveTo>
                    <a:lnTo>
                      <a:pt x="3100" y="159"/>
                    </a:lnTo>
                    <a:cubicBezTo>
                      <a:pt x="3087" y="159"/>
                      <a:pt x="3075" y="148"/>
                      <a:pt x="3075" y="134"/>
                    </a:cubicBezTo>
                    <a:cubicBezTo>
                      <a:pt x="3075" y="120"/>
                      <a:pt x="3087" y="109"/>
                      <a:pt x="3100" y="109"/>
                    </a:cubicBezTo>
                    <a:lnTo>
                      <a:pt x="3250" y="109"/>
                    </a:lnTo>
                    <a:cubicBezTo>
                      <a:pt x="3264" y="109"/>
                      <a:pt x="3275" y="120"/>
                      <a:pt x="3275" y="134"/>
                    </a:cubicBezTo>
                    <a:cubicBezTo>
                      <a:pt x="3275" y="148"/>
                      <a:pt x="3264" y="159"/>
                      <a:pt x="3250" y="159"/>
                    </a:cubicBezTo>
                    <a:close/>
                    <a:moveTo>
                      <a:pt x="2900" y="159"/>
                    </a:moveTo>
                    <a:lnTo>
                      <a:pt x="2750" y="159"/>
                    </a:lnTo>
                    <a:cubicBezTo>
                      <a:pt x="2737" y="159"/>
                      <a:pt x="2725" y="148"/>
                      <a:pt x="2725" y="134"/>
                    </a:cubicBezTo>
                    <a:cubicBezTo>
                      <a:pt x="2725" y="120"/>
                      <a:pt x="2737" y="109"/>
                      <a:pt x="2750" y="109"/>
                    </a:cubicBezTo>
                    <a:lnTo>
                      <a:pt x="2900" y="109"/>
                    </a:lnTo>
                    <a:cubicBezTo>
                      <a:pt x="2914" y="109"/>
                      <a:pt x="2925" y="120"/>
                      <a:pt x="2925" y="134"/>
                    </a:cubicBezTo>
                    <a:cubicBezTo>
                      <a:pt x="2925" y="148"/>
                      <a:pt x="2914" y="159"/>
                      <a:pt x="2900" y="159"/>
                    </a:cubicBezTo>
                    <a:close/>
                    <a:moveTo>
                      <a:pt x="2550" y="159"/>
                    </a:moveTo>
                    <a:lnTo>
                      <a:pt x="2400" y="159"/>
                    </a:lnTo>
                    <a:cubicBezTo>
                      <a:pt x="2387" y="159"/>
                      <a:pt x="2375" y="148"/>
                      <a:pt x="2375" y="134"/>
                    </a:cubicBezTo>
                    <a:cubicBezTo>
                      <a:pt x="2375" y="120"/>
                      <a:pt x="2387" y="109"/>
                      <a:pt x="2400" y="109"/>
                    </a:cubicBezTo>
                    <a:lnTo>
                      <a:pt x="2550" y="109"/>
                    </a:lnTo>
                    <a:cubicBezTo>
                      <a:pt x="2564" y="109"/>
                      <a:pt x="2575" y="120"/>
                      <a:pt x="2575" y="134"/>
                    </a:cubicBezTo>
                    <a:cubicBezTo>
                      <a:pt x="2575" y="148"/>
                      <a:pt x="2564" y="159"/>
                      <a:pt x="2550" y="159"/>
                    </a:cubicBezTo>
                    <a:close/>
                    <a:moveTo>
                      <a:pt x="2200" y="159"/>
                    </a:moveTo>
                    <a:lnTo>
                      <a:pt x="2050" y="159"/>
                    </a:lnTo>
                    <a:cubicBezTo>
                      <a:pt x="2037" y="159"/>
                      <a:pt x="2025" y="148"/>
                      <a:pt x="2025" y="134"/>
                    </a:cubicBezTo>
                    <a:cubicBezTo>
                      <a:pt x="2025" y="120"/>
                      <a:pt x="2037" y="109"/>
                      <a:pt x="2050" y="109"/>
                    </a:cubicBezTo>
                    <a:lnTo>
                      <a:pt x="2200" y="109"/>
                    </a:lnTo>
                    <a:cubicBezTo>
                      <a:pt x="2214" y="109"/>
                      <a:pt x="2225" y="120"/>
                      <a:pt x="2225" y="134"/>
                    </a:cubicBezTo>
                    <a:cubicBezTo>
                      <a:pt x="2225" y="148"/>
                      <a:pt x="2214" y="159"/>
                      <a:pt x="2200" y="159"/>
                    </a:cubicBezTo>
                    <a:close/>
                    <a:moveTo>
                      <a:pt x="1850" y="159"/>
                    </a:moveTo>
                    <a:lnTo>
                      <a:pt x="1700" y="159"/>
                    </a:lnTo>
                    <a:cubicBezTo>
                      <a:pt x="1687" y="159"/>
                      <a:pt x="1675" y="148"/>
                      <a:pt x="1675" y="134"/>
                    </a:cubicBezTo>
                    <a:cubicBezTo>
                      <a:pt x="1675" y="120"/>
                      <a:pt x="1687" y="109"/>
                      <a:pt x="1700" y="109"/>
                    </a:cubicBezTo>
                    <a:lnTo>
                      <a:pt x="1850" y="109"/>
                    </a:lnTo>
                    <a:cubicBezTo>
                      <a:pt x="1864" y="109"/>
                      <a:pt x="1875" y="120"/>
                      <a:pt x="1875" y="134"/>
                    </a:cubicBezTo>
                    <a:cubicBezTo>
                      <a:pt x="1875" y="148"/>
                      <a:pt x="1864" y="159"/>
                      <a:pt x="1850" y="159"/>
                    </a:cubicBezTo>
                    <a:close/>
                    <a:moveTo>
                      <a:pt x="1500" y="159"/>
                    </a:moveTo>
                    <a:lnTo>
                      <a:pt x="1350" y="159"/>
                    </a:lnTo>
                    <a:cubicBezTo>
                      <a:pt x="1337" y="159"/>
                      <a:pt x="1325" y="148"/>
                      <a:pt x="1325" y="134"/>
                    </a:cubicBezTo>
                    <a:cubicBezTo>
                      <a:pt x="1325" y="120"/>
                      <a:pt x="1337" y="109"/>
                      <a:pt x="1350" y="109"/>
                    </a:cubicBezTo>
                    <a:lnTo>
                      <a:pt x="1500" y="109"/>
                    </a:lnTo>
                    <a:cubicBezTo>
                      <a:pt x="1514" y="109"/>
                      <a:pt x="1525" y="120"/>
                      <a:pt x="1525" y="134"/>
                    </a:cubicBezTo>
                    <a:cubicBezTo>
                      <a:pt x="1525" y="148"/>
                      <a:pt x="1514" y="159"/>
                      <a:pt x="1500" y="159"/>
                    </a:cubicBezTo>
                    <a:close/>
                    <a:moveTo>
                      <a:pt x="1150" y="159"/>
                    </a:moveTo>
                    <a:lnTo>
                      <a:pt x="1000" y="159"/>
                    </a:lnTo>
                    <a:cubicBezTo>
                      <a:pt x="987" y="159"/>
                      <a:pt x="975" y="148"/>
                      <a:pt x="975" y="134"/>
                    </a:cubicBezTo>
                    <a:cubicBezTo>
                      <a:pt x="975" y="120"/>
                      <a:pt x="987" y="109"/>
                      <a:pt x="1000" y="109"/>
                    </a:cubicBezTo>
                    <a:lnTo>
                      <a:pt x="1150" y="109"/>
                    </a:lnTo>
                    <a:cubicBezTo>
                      <a:pt x="1164" y="109"/>
                      <a:pt x="1175" y="120"/>
                      <a:pt x="1175" y="134"/>
                    </a:cubicBezTo>
                    <a:cubicBezTo>
                      <a:pt x="1175" y="148"/>
                      <a:pt x="1164" y="159"/>
                      <a:pt x="1150" y="159"/>
                    </a:cubicBezTo>
                    <a:close/>
                    <a:moveTo>
                      <a:pt x="800" y="159"/>
                    </a:moveTo>
                    <a:lnTo>
                      <a:pt x="650" y="159"/>
                    </a:lnTo>
                    <a:cubicBezTo>
                      <a:pt x="637" y="159"/>
                      <a:pt x="625" y="148"/>
                      <a:pt x="625" y="134"/>
                    </a:cubicBezTo>
                    <a:cubicBezTo>
                      <a:pt x="625" y="120"/>
                      <a:pt x="637" y="109"/>
                      <a:pt x="650" y="109"/>
                    </a:cubicBezTo>
                    <a:lnTo>
                      <a:pt x="800" y="109"/>
                    </a:lnTo>
                    <a:cubicBezTo>
                      <a:pt x="814" y="109"/>
                      <a:pt x="825" y="120"/>
                      <a:pt x="825" y="134"/>
                    </a:cubicBezTo>
                    <a:cubicBezTo>
                      <a:pt x="825" y="148"/>
                      <a:pt x="814" y="159"/>
                      <a:pt x="800" y="159"/>
                    </a:cubicBezTo>
                    <a:close/>
                    <a:moveTo>
                      <a:pt x="450" y="159"/>
                    </a:moveTo>
                    <a:lnTo>
                      <a:pt x="334" y="159"/>
                    </a:lnTo>
                    <a:cubicBezTo>
                      <a:pt x="320" y="159"/>
                      <a:pt x="309" y="148"/>
                      <a:pt x="309" y="134"/>
                    </a:cubicBezTo>
                    <a:cubicBezTo>
                      <a:pt x="309" y="120"/>
                      <a:pt x="320" y="109"/>
                      <a:pt x="334" y="109"/>
                    </a:cubicBezTo>
                    <a:lnTo>
                      <a:pt x="450" y="109"/>
                    </a:lnTo>
                    <a:cubicBezTo>
                      <a:pt x="464" y="109"/>
                      <a:pt x="475" y="120"/>
                      <a:pt x="475" y="134"/>
                    </a:cubicBezTo>
                    <a:cubicBezTo>
                      <a:pt x="475" y="148"/>
                      <a:pt x="464" y="159"/>
                      <a:pt x="450" y="159"/>
                    </a:cubicBezTo>
                    <a:close/>
                    <a:moveTo>
                      <a:pt x="400" y="267"/>
                    </a:moveTo>
                    <a:lnTo>
                      <a:pt x="0" y="134"/>
                    </a:lnTo>
                    <a:lnTo>
                      <a:pt x="400" y="0"/>
                    </a:lnTo>
                    <a:lnTo>
                      <a:pt x="400" y="267"/>
                    </a:lnTo>
                    <a:close/>
                  </a:path>
                </a:pathLst>
              </a:custGeom>
              <a:solidFill>
                <a:schemeClr val="bg2"/>
              </a:solidFill>
              <a:ln w="1651" cap="flat">
                <a:solidFill>
                  <a:srgbClr val="3399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327" name="Group 268"/>
              <p:cNvGrpSpPr>
                <a:grpSpLocks/>
              </p:cNvGrpSpPr>
              <p:nvPr/>
            </p:nvGrpSpPr>
            <p:grpSpPr bwMode="auto">
              <a:xfrm>
                <a:off x="1710" y="1806"/>
                <a:ext cx="210" cy="210"/>
                <a:chOff x="1662" y="1819"/>
                <a:chExt cx="69" cy="69"/>
              </a:xfrm>
            </p:grpSpPr>
            <p:sp>
              <p:nvSpPr>
                <p:cNvPr id="45328" name="Line 269"/>
                <p:cNvSpPr>
                  <a:spLocks noChangeShapeType="1"/>
                </p:cNvSpPr>
                <p:nvPr/>
              </p:nvSpPr>
              <p:spPr bwMode="auto">
                <a:xfrm flipV="1">
                  <a:off x="1662" y="1819"/>
                  <a:ext cx="69" cy="69"/>
                </a:xfrm>
                <a:prstGeom prst="line">
                  <a:avLst/>
                </a:prstGeom>
                <a:noFill/>
                <a:ln w="7938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grpSp>
              <p:nvGrpSpPr>
                <p:cNvPr id="45329" name="Group 270"/>
                <p:cNvGrpSpPr>
                  <a:grpSpLocks/>
                </p:cNvGrpSpPr>
                <p:nvPr/>
              </p:nvGrpSpPr>
              <p:grpSpPr bwMode="auto">
                <a:xfrm>
                  <a:off x="1680" y="1836"/>
                  <a:ext cx="34" cy="35"/>
                  <a:chOff x="1321" y="1663"/>
                  <a:chExt cx="39" cy="39"/>
                </a:xfrm>
              </p:grpSpPr>
              <p:sp>
                <p:nvSpPr>
                  <p:cNvPr id="45330" name="Oval 271"/>
                  <p:cNvSpPr>
                    <a:spLocks noChangeArrowheads="1"/>
                  </p:cNvSpPr>
                  <p:nvPr/>
                </p:nvSpPr>
                <p:spPr bwMode="auto">
                  <a:xfrm>
                    <a:off x="1321" y="1663"/>
                    <a:ext cx="39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45331" name="Oval 272"/>
                  <p:cNvSpPr>
                    <a:spLocks noChangeArrowheads="1"/>
                  </p:cNvSpPr>
                  <p:nvPr/>
                </p:nvSpPr>
                <p:spPr bwMode="auto">
                  <a:xfrm>
                    <a:off x="1321" y="1663"/>
                    <a:ext cx="39" cy="3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</p:grpSp>
          </p:grpSp>
          <p:sp>
            <p:nvSpPr>
              <p:cNvPr id="45332" name="Freeform 273"/>
              <p:cNvSpPr>
                <a:spLocks noEditPoints="1"/>
              </p:cNvSpPr>
              <p:nvPr/>
            </p:nvSpPr>
            <p:spPr bwMode="auto">
              <a:xfrm>
                <a:off x="1104" y="1296"/>
                <a:ext cx="384" cy="48"/>
              </a:xfrm>
              <a:custGeom>
                <a:avLst/>
                <a:gdLst>
                  <a:gd name="T0" fmla="*/ 372 w 5725"/>
                  <a:gd name="T1" fmla="*/ 29 h 267"/>
                  <a:gd name="T2" fmla="*/ 372 w 5725"/>
                  <a:gd name="T3" fmla="*/ 20 h 267"/>
                  <a:gd name="T4" fmla="*/ 384 w 5725"/>
                  <a:gd name="T5" fmla="*/ 24 h 267"/>
                  <a:gd name="T6" fmla="*/ 359 w 5725"/>
                  <a:gd name="T7" fmla="*/ 29 h 267"/>
                  <a:gd name="T8" fmla="*/ 347 w 5725"/>
                  <a:gd name="T9" fmla="*/ 24 h 267"/>
                  <a:gd name="T10" fmla="*/ 359 w 5725"/>
                  <a:gd name="T11" fmla="*/ 20 h 267"/>
                  <a:gd name="T12" fmla="*/ 359 w 5725"/>
                  <a:gd name="T13" fmla="*/ 29 h 267"/>
                  <a:gd name="T14" fmla="*/ 325 w 5725"/>
                  <a:gd name="T15" fmla="*/ 29 h 267"/>
                  <a:gd name="T16" fmla="*/ 325 w 5725"/>
                  <a:gd name="T17" fmla="*/ 20 h 267"/>
                  <a:gd name="T18" fmla="*/ 337 w 5725"/>
                  <a:gd name="T19" fmla="*/ 24 h 267"/>
                  <a:gd name="T20" fmla="*/ 312 w 5725"/>
                  <a:gd name="T21" fmla="*/ 29 h 267"/>
                  <a:gd name="T22" fmla="*/ 300 w 5725"/>
                  <a:gd name="T23" fmla="*/ 24 h 267"/>
                  <a:gd name="T24" fmla="*/ 312 w 5725"/>
                  <a:gd name="T25" fmla="*/ 20 h 267"/>
                  <a:gd name="T26" fmla="*/ 312 w 5725"/>
                  <a:gd name="T27" fmla="*/ 29 h 267"/>
                  <a:gd name="T28" fmla="*/ 278 w 5725"/>
                  <a:gd name="T29" fmla="*/ 29 h 267"/>
                  <a:gd name="T30" fmla="*/ 278 w 5725"/>
                  <a:gd name="T31" fmla="*/ 20 h 267"/>
                  <a:gd name="T32" fmla="*/ 290 w 5725"/>
                  <a:gd name="T33" fmla="*/ 24 h 267"/>
                  <a:gd name="T34" fmla="*/ 265 w 5725"/>
                  <a:gd name="T35" fmla="*/ 29 h 267"/>
                  <a:gd name="T36" fmla="*/ 253 w 5725"/>
                  <a:gd name="T37" fmla="*/ 24 h 267"/>
                  <a:gd name="T38" fmla="*/ 265 w 5725"/>
                  <a:gd name="T39" fmla="*/ 20 h 267"/>
                  <a:gd name="T40" fmla="*/ 265 w 5725"/>
                  <a:gd name="T41" fmla="*/ 29 h 267"/>
                  <a:gd name="T42" fmla="*/ 231 w 5725"/>
                  <a:gd name="T43" fmla="*/ 29 h 267"/>
                  <a:gd name="T44" fmla="*/ 231 w 5725"/>
                  <a:gd name="T45" fmla="*/ 20 h 267"/>
                  <a:gd name="T46" fmla="*/ 243 w 5725"/>
                  <a:gd name="T47" fmla="*/ 24 h 267"/>
                  <a:gd name="T48" fmla="*/ 218 w 5725"/>
                  <a:gd name="T49" fmla="*/ 29 h 267"/>
                  <a:gd name="T50" fmla="*/ 206 w 5725"/>
                  <a:gd name="T51" fmla="*/ 24 h 267"/>
                  <a:gd name="T52" fmla="*/ 218 w 5725"/>
                  <a:gd name="T53" fmla="*/ 20 h 267"/>
                  <a:gd name="T54" fmla="*/ 218 w 5725"/>
                  <a:gd name="T55" fmla="*/ 29 h 267"/>
                  <a:gd name="T56" fmla="*/ 184 w 5725"/>
                  <a:gd name="T57" fmla="*/ 29 h 267"/>
                  <a:gd name="T58" fmla="*/ 184 w 5725"/>
                  <a:gd name="T59" fmla="*/ 20 h 267"/>
                  <a:gd name="T60" fmla="*/ 196 w 5725"/>
                  <a:gd name="T61" fmla="*/ 24 h 267"/>
                  <a:gd name="T62" fmla="*/ 171 w 5725"/>
                  <a:gd name="T63" fmla="*/ 29 h 267"/>
                  <a:gd name="T64" fmla="*/ 159 w 5725"/>
                  <a:gd name="T65" fmla="*/ 24 h 267"/>
                  <a:gd name="T66" fmla="*/ 171 w 5725"/>
                  <a:gd name="T67" fmla="*/ 20 h 267"/>
                  <a:gd name="T68" fmla="*/ 171 w 5725"/>
                  <a:gd name="T69" fmla="*/ 29 h 267"/>
                  <a:gd name="T70" fmla="*/ 138 w 5725"/>
                  <a:gd name="T71" fmla="*/ 29 h 267"/>
                  <a:gd name="T72" fmla="*/ 138 w 5725"/>
                  <a:gd name="T73" fmla="*/ 20 h 267"/>
                  <a:gd name="T74" fmla="*/ 149 w 5725"/>
                  <a:gd name="T75" fmla="*/ 24 h 267"/>
                  <a:gd name="T76" fmla="*/ 124 w 5725"/>
                  <a:gd name="T77" fmla="*/ 29 h 267"/>
                  <a:gd name="T78" fmla="*/ 112 w 5725"/>
                  <a:gd name="T79" fmla="*/ 24 h 267"/>
                  <a:gd name="T80" fmla="*/ 124 w 5725"/>
                  <a:gd name="T81" fmla="*/ 20 h 267"/>
                  <a:gd name="T82" fmla="*/ 124 w 5725"/>
                  <a:gd name="T83" fmla="*/ 29 h 267"/>
                  <a:gd name="T84" fmla="*/ 91 w 5725"/>
                  <a:gd name="T85" fmla="*/ 29 h 267"/>
                  <a:gd name="T86" fmla="*/ 91 w 5725"/>
                  <a:gd name="T87" fmla="*/ 20 h 267"/>
                  <a:gd name="T88" fmla="*/ 102 w 5725"/>
                  <a:gd name="T89" fmla="*/ 24 h 267"/>
                  <a:gd name="T90" fmla="*/ 77 w 5725"/>
                  <a:gd name="T91" fmla="*/ 29 h 267"/>
                  <a:gd name="T92" fmla="*/ 65 w 5725"/>
                  <a:gd name="T93" fmla="*/ 24 h 267"/>
                  <a:gd name="T94" fmla="*/ 77 w 5725"/>
                  <a:gd name="T95" fmla="*/ 20 h 267"/>
                  <a:gd name="T96" fmla="*/ 77 w 5725"/>
                  <a:gd name="T97" fmla="*/ 29 h 267"/>
                  <a:gd name="T98" fmla="*/ 44 w 5725"/>
                  <a:gd name="T99" fmla="*/ 29 h 267"/>
                  <a:gd name="T100" fmla="*/ 44 w 5725"/>
                  <a:gd name="T101" fmla="*/ 20 h 267"/>
                  <a:gd name="T102" fmla="*/ 55 w 5725"/>
                  <a:gd name="T103" fmla="*/ 24 h 267"/>
                  <a:gd name="T104" fmla="*/ 30 w 5725"/>
                  <a:gd name="T105" fmla="*/ 29 h 267"/>
                  <a:gd name="T106" fmla="*/ 21 w 5725"/>
                  <a:gd name="T107" fmla="*/ 24 h 267"/>
                  <a:gd name="T108" fmla="*/ 30 w 5725"/>
                  <a:gd name="T109" fmla="*/ 20 h 267"/>
                  <a:gd name="T110" fmla="*/ 30 w 5725"/>
                  <a:gd name="T111" fmla="*/ 29 h 267"/>
                  <a:gd name="T112" fmla="*/ 0 w 5725"/>
                  <a:gd name="T113" fmla="*/ 24 h 267"/>
                  <a:gd name="T114" fmla="*/ 27 w 5725"/>
                  <a:gd name="T115" fmla="*/ 48 h 26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5725"/>
                  <a:gd name="T175" fmla="*/ 0 h 267"/>
                  <a:gd name="T176" fmla="*/ 5725 w 5725"/>
                  <a:gd name="T177" fmla="*/ 267 h 267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5725" h="267">
                    <a:moveTo>
                      <a:pt x="5700" y="159"/>
                    </a:moveTo>
                    <a:lnTo>
                      <a:pt x="5550" y="159"/>
                    </a:lnTo>
                    <a:cubicBezTo>
                      <a:pt x="5537" y="159"/>
                      <a:pt x="5525" y="148"/>
                      <a:pt x="5525" y="134"/>
                    </a:cubicBezTo>
                    <a:cubicBezTo>
                      <a:pt x="5525" y="120"/>
                      <a:pt x="5537" y="109"/>
                      <a:pt x="5550" y="109"/>
                    </a:cubicBezTo>
                    <a:lnTo>
                      <a:pt x="5700" y="109"/>
                    </a:lnTo>
                    <a:cubicBezTo>
                      <a:pt x="5714" y="109"/>
                      <a:pt x="5725" y="120"/>
                      <a:pt x="5725" y="134"/>
                    </a:cubicBezTo>
                    <a:cubicBezTo>
                      <a:pt x="5725" y="148"/>
                      <a:pt x="5714" y="159"/>
                      <a:pt x="5700" y="159"/>
                    </a:cubicBezTo>
                    <a:close/>
                    <a:moveTo>
                      <a:pt x="5350" y="159"/>
                    </a:moveTo>
                    <a:lnTo>
                      <a:pt x="5200" y="159"/>
                    </a:lnTo>
                    <a:cubicBezTo>
                      <a:pt x="5187" y="159"/>
                      <a:pt x="5175" y="148"/>
                      <a:pt x="5175" y="134"/>
                    </a:cubicBezTo>
                    <a:cubicBezTo>
                      <a:pt x="5175" y="120"/>
                      <a:pt x="5187" y="109"/>
                      <a:pt x="5200" y="109"/>
                    </a:cubicBezTo>
                    <a:lnTo>
                      <a:pt x="5350" y="109"/>
                    </a:lnTo>
                    <a:cubicBezTo>
                      <a:pt x="5364" y="109"/>
                      <a:pt x="5375" y="120"/>
                      <a:pt x="5375" y="134"/>
                    </a:cubicBezTo>
                    <a:cubicBezTo>
                      <a:pt x="5375" y="148"/>
                      <a:pt x="5364" y="159"/>
                      <a:pt x="5350" y="159"/>
                    </a:cubicBezTo>
                    <a:close/>
                    <a:moveTo>
                      <a:pt x="5000" y="159"/>
                    </a:moveTo>
                    <a:lnTo>
                      <a:pt x="4850" y="159"/>
                    </a:lnTo>
                    <a:cubicBezTo>
                      <a:pt x="4837" y="159"/>
                      <a:pt x="4825" y="148"/>
                      <a:pt x="4825" y="134"/>
                    </a:cubicBezTo>
                    <a:cubicBezTo>
                      <a:pt x="4825" y="120"/>
                      <a:pt x="4837" y="109"/>
                      <a:pt x="4850" y="109"/>
                    </a:cubicBezTo>
                    <a:lnTo>
                      <a:pt x="5000" y="109"/>
                    </a:lnTo>
                    <a:cubicBezTo>
                      <a:pt x="5014" y="109"/>
                      <a:pt x="5025" y="120"/>
                      <a:pt x="5025" y="134"/>
                    </a:cubicBezTo>
                    <a:cubicBezTo>
                      <a:pt x="5025" y="148"/>
                      <a:pt x="5014" y="159"/>
                      <a:pt x="5000" y="159"/>
                    </a:cubicBezTo>
                    <a:close/>
                    <a:moveTo>
                      <a:pt x="4650" y="159"/>
                    </a:moveTo>
                    <a:lnTo>
                      <a:pt x="4500" y="159"/>
                    </a:lnTo>
                    <a:cubicBezTo>
                      <a:pt x="4487" y="159"/>
                      <a:pt x="4475" y="148"/>
                      <a:pt x="4475" y="134"/>
                    </a:cubicBezTo>
                    <a:cubicBezTo>
                      <a:pt x="4475" y="120"/>
                      <a:pt x="4487" y="109"/>
                      <a:pt x="4500" y="109"/>
                    </a:cubicBezTo>
                    <a:lnTo>
                      <a:pt x="4650" y="109"/>
                    </a:lnTo>
                    <a:cubicBezTo>
                      <a:pt x="4664" y="109"/>
                      <a:pt x="4675" y="120"/>
                      <a:pt x="4675" y="134"/>
                    </a:cubicBezTo>
                    <a:cubicBezTo>
                      <a:pt x="4675" y="148"/>
                      <a:pt x="4664" y="159"/>
                      <a:pt x="4650" y="159"/>
                    </a:cubicBezTo>
                    <a:close/>
                    <a:moveTo>
                      <a:pt x="4300" y="159"/>
                    </a:moveTo>
                    <a:lnTo>
                      <a:pt x="4150" y="159"/>
                    </a:lnTo>
                    <a:cubicBezTo>
                      <a:pt x="4137" y="159"/>
                      <a:pt x="4125" y="148"/>
                      <a:pt x="4125" y="134"/>
                    </a:cubicBezTo>
                    <a:cubicBezTo>
                      <a:pt x="4125" y="120"/>
                      <a:pt x="4137" y="109"/>
                      <a:pt x="4150" y="109"/>
                    </a:cubicBezTo>
                    <a:lnTo>
                      <a:pt x="4300" y="109"/>
                    </a:lnTo>
                    <a:cubicBezTo>
                      <a:pt x="4314" y="109"/>
                      <a:pt x="4325" y="120"/>
                      <a:pt x="4325" y="134"/>
                    </a:cubicBezTo>
                    <a:cubicBezTo>
                      <a:pt x="4325" y="148"/>
                      <a:pt x="4314" y="159"/>
                      <a:pt x="4300" y="159"/>
                    </a:cubicBezTo>
                    <a:close/>
                    <a:moveTo>
                      <a:pt x="3950" y="159"/>
                    </a:moveTo>
                    <a:lnTo>
                      <a:pt x="3800" y="159"/>
                    </a:lnTo>
                    <a:cubicBezTo>
                      <a:pt x="3787" y="159"/>
                      <a:pt x="3775" y="148"/>
                      <a:pt x="3775" y="134"/>
                    </a:cubicBezTo>
                    <a:cubicBezTo>
                      <a:pt x="3775" y="120"/>
                      <a:pt x="3787" y="109"/>
                      <a:pt x="3800" y="109"/>
                    </a:cubicBezTo>
                    <a:lnTo>
                      <a:pt x="3950" y="109"/>
                    </a:lnTo>
                    <a:cubicBezTo>
                      <a:pt x="3964" y="109"/>
                      <a:pt x="3975" y="120"/>
                      <a:pt x="3975" y="134"/>
                    </a:cubicBezTo>
                    <a:cubicBezTo>
                      <a:pt x="3975" y="148"/>
                      <a:pt x="3964" y="159"/>
                      <a:pt x="3950" y="159"/>
                    </a:cubicBezTo>
                    <a:close/>
                    <a:moveTo>
                      <a:pt x="3600" y="159"/>
                    </a:moveTo>
                    <a:lnTo>
                      <a:pt x="3450" y="159"/>
                    </a:lnTo>
                    <a:cubicBezTo>
                      <a:pt x="3437" y="159"/>
                      <a:pt x="3425" y="148"/>
                      <a:pt x="3425" y="134"/>
                    </a:cubicBezTo>
                    <a:cubicBezTo>
                      <a:pt x="3425" y="120"/>
                      <a:pt x="3437" y="109"/>
                      <a:pt x="3450" y="109"/>
                    </a:cubicBezTo>
                    <a:lnTo>
                      <a:pt x="3600" y="109"/>
                    </a:lnTo>
                    <a:cubicBezTo>
                      <a:pt x="3614" y="109"/>
                      <a:pt x="3625" y="120"/>
                      <a:pt x="3625" y="134"/>
                    </a:cubicBezTo>
                    <a:cubicBezTo>
                      <a:pt x="3625" y="148"/>
                      <a:pt x="3614" y="159"/>
                      <a:pt x="3600" y="159"/>
                    </a:cubicBezTo>
                    <a:close/>
                    <a:moveTo>
                      <a:pt x="3250" y="159"/>
                    </a:moveTo>
                    <a:lnTo>
                      <a:pt x="3100" y="159"/>
                    </a:lnTo>
                    <a:cubicBezTo>
                      <a:pt x="3087" y="159"/>
                      <a:pt x="3075" y="148"/>
                      <a:pt x="3075" y="134"/>
                    </a:cubicBezTo>
                    <a:cubicBezTo>
                      <a:pt x="3075" y="120"/>
                      <a:pt x="3087" y="109"/>
                      <a:pt x="3100" y="109"/>
                    </a:cubicBezTo>
                    <a:lnTo>
                      <a:pt x="3250" y="109"/>
                    </a:lnTo>
                    <a:cubicBezTo>
                      <a:pt x="3264" y="109"/>
                      <a:pt x="3275" y="120"/>
                      <a:pt x="3275" y="134"/>
                    </a:cubicBezTo>
                    <a:cubicBezTo>
                      <a:pt x="3275" y="148"/>
                      <a:pt x="3264" y="159"/>
                      <a:pt x="3250" y="159"/>
                    </a:cubicBezTo>
                    <a:close/>
                    <a:moveTo>
                      <a:pt x="2900" y="159"/>
                    </a:moveTo>
                    <a:lnTo>
                      <a:pt x="2750" y="159"/>
                    </a:lnTo>
                    <a:cubicBezTo>
                      <a:pt x="2737" y="159"/>
                      <a:pt x="2725" y="148"/>
                      <a:pt x="2725" y="134"/>
                    </a:cubicBezTo>
                    <a:cubicBezTo>
                      <a:pt x="2725" y="120"/>
                      <a:pt x="2737" y="109"/>
                      <a:pt x="2750" y="109"/>
                    </a:cubicBezTo>
                    <a:lnTo>
                      <a:pt x="2900" y="109"/>
                    </a:lnTo>
                    <a:cubicBezTo>
                      <a:pt x="2914" y="109"/>
                      <a:pt x="2925" y="120"/>
                      <a:pt x="2925" y="134"/>
                    </a:cubicBezTo>
                    <a:cubicBezTo>
                      <a:pt x="2925" y="148"/>
                      <a:pt x="2914" y="159"/>
                      <a:pt x="2900" y="159"/>
                    </a:cubicBezTo>
                    <a:close/>
                    <a:moveTo>
                      <a:pt x="2550" y="159"/>
                    </a:moveTo>
                    <a:lnTo>
                      <a:pt x="2400" y="159"/>
                    </a:lnTo>
                    <a:cubicBezTo>
                      <a:pt x="2387" y="159"/>
                      <a:pt x="2375" y="148"/>
                      <a:pt x="2375" y="134"/>
                    </a:cubicBezTo>
                    <a:cubicBezTo>
                      <a:pt x="2375" y="120"/>
                      <a:pt x="2387" y="109"/>
                      <a:pt x="2400" y="109"/>
                    </a:cubicBezTo>
                    <a:lnTo>
                      <a:pt x="2550" y="109"/>
                    </a:lnTo>
                    <a:cubicBezTo>
                      <a:pt x="2564" y="109"/>
                      <a:pt x="2575" y="120"/>
                      <a:pt x="2575" y="134"/>
                    </a:cubicBezTo>
                    <a:cubicBezTo>
                      <a:pt x="2575" y="148"/>
                      <a:pt x="2564" y="159"/>
                      <a:pt x="2550" y="159"/>
                    </a:cubicBezTo>
                    <a:close/>
                    <a:moveTo>
                      <a:pt x="2200" y="159"/>
                    </a:moveTo>
                    <a:lnTo>
                      <a:pt x="2050" y="159"/>
                    </a:lnTo>
                    <a:cubicBezTo>
                      <a:pt x="2037" y="159"/>
                      <a:pt x="2025" y="148"/>
                      <a:pt x="2025" y="134"/>
                    </a:cubicBezTo>
                    <a:cubicBezTo>
                      <a:pt x="2025" y="120"/>
                      <a:pt x="2037" y="109"/>
                      <a:pt x="2050" y="109"/>
                    </a:cubicBezTo>
                    <a:lnTo>
                      <a:pt x="2200" y="109"/>
                    </a:lnTo>
                    <a:cubicBezTo>
                      <a:pt x="2214" y="109"/>
                      <a:pt x="2225" y="120"/>
                      <a:pt x="2225" y="134"/>
                    </a:cubicBezTo>
                    <a:cubicBezTo>
                      <a:pt x="2225" y="148"/>
                      <a:pt x="2214" y="159"/>
                      <a:pt x="2200" y="159"/>
                    </a:cubicBezTo>
                    <a:close/>
                    <a:moveTo>
                      <a:pt x="1850" y="159"/>
                    </a:moveTo>
                    <a:lnTo>
                      <a:pt x="1700" y="159"/>
                    </a:lnTo>
                    <a:cubicBezTo>
                      <a:pt x="1687" y="159"/>
                      <a:pt x="1675" y="148"/>
                      <a:pt x="1675" y="134"/>
                    </a:cubicBezTo>
                    <a:cubicBezTo>
                      <a:pt x="1675" y="120"/>
                      <a:pt x="1687" y="109"/>
                      <a:pt x="1700" y="109"/>
                    </a:cubicBezTo>
                    <a:lnTo>
                      <a:pt x="1850" y="109"/>
                    </a:lnTo>
                    <a:cubicBezTo>
                      <a:pt x="1864" y="109"/>
                      <a:pt x="1875" y="120"/>
                      <a:pt x="1875" y="134"/>
                    </a:cubicBezTo>
                    <a:cubicBezTo>
                      <a:pt x="1875" y="148"/>
                      <a:pt x="1864" y="159"/>
                      <a:pt x="1850" y="159"/>
                    </a:cubicBezTo>
                    <a:close/>
                    <a:moveTo>
                      <a:pt x="1500" y="159"/>
                    </a:moveTo>
                    <a:lnTo>
                      <a:pt x="1350" y="159"/>
                    </a:lnTo>
                    <a:cubicBezTo>
                      <a:pt x="1337" y="159"/>
                      <a:pt x="1325" y="148"/>
                      <a:pt x="1325" y="134"/>
                    </a:cubicBezTo>
                    <a:cubicBezTo>
                      <a:pt x="1325" y="120"/>
                      <a:pt x="1337" y="109"/>
                      <a:pt x="1350" y="109"/>
                    </a:cubicBezTo>
                    <a:lnTo>
                      <a:pt x="1500" y="109"/>
                    </a:lnTo>
                    <a:cubicBezTo>
                      <a:pt x="1514" y="109"/>
                      <a:pt x="1525" y="120"/>
                      <a:pt x="1525" y="134"/>
                    </a:cubicBezTo>
                    <a:cubicBezTo>
                      <a:pt x="1525" y="148"/>
                      <a:pt x="1514" y="159"/>
                      <a:pt x="1500" y="159"/>
                    </a:cubicBezTo>
                    <a:close/>
                    <a:moveTo>
                      <a:pt x="1150" y="159"/>
                    </a:moveTo>
                    <a:lnTo>
                      <a:pt x="1000" y="159"/>
                    </a:lnTo>
                    <a:cubicBezTo>
                      <a:pt x="987" y="159"/>
                      <a:pt x="975" y="148"/>
                      <a:pt x="975" y="134"/>
                    </a:cubicBezTo>
                    <a:cubicBezTo>
                      <a:pt x="975" y="120"/>
                      <a:pt x="987" y="109"/>
                      <a:pt x="1000" y="109"/>
                    </a:cubicBezTo>
                    <a:lnTo>
                      <a:pt x="1150" y="109"/>
                    </a:lnTo>
                    <a:cubicBezTo>
                      <a:pt x="1164" y="109"/>
                      <a:pt x="1175" y="120"/>
                      <a:pt x="1175" y="134"/>
                    </a:cubicBezTo>
                    <a:cubicBezTo>
                      <a:pt x="1175" y="148"/>
                      <a:pt x="1164" y="159"/>
                      <a:pt x="1150" y="159"/>
                    </a:cubicBezTo>
                    <a:close/>
                    <a:moveTo>
                      <a:pt x="800" y="159"/>
                    </a:moveTo>
                    <a:lnTo>
                      <a:pt x="650" y="159"/>
                    </a:lnTo>
                    <a:cubicBezTo>
                      <a:pt x="637" y="159"/>
                      <a:pt x="625" y="148"/>
                      <a:pt x="625" y="134"/>
                    </a:cubicBezTo>
                    <a:cubicBezTo>
                      <a:pt x="625" y="120"/>
                      <a:pt x="637" y="109"/>
                      <a:pt x="650" y="109"/>
                    </a:cubicBezTo>
                    <a:lnTo>
                      <a:pt x="800" y="109"/>
                    </a:lnTo>
                    <a:cubicBezTo>
                      <a:pt x="814" y="109"/>
                      <a:pt x="825" y="120"/>
                      <a:pt x="825" y="134"/>
                    </a:cubicBezTo>
                    <a:cubicBezTo>
                      <a:pt x="825" y="148"/>
                      <a:pt x="814" y="159"/>
                      <a:pt x="800" y="159"/>
                    </a:cubicBezTo>
                    <a:close/>
                    <a:moveTo>
                      <a:pt x="450" y="159"/>
                    </a:moveTo>
                    <a:lnTo>
                      <a:pt x="334" y="159"/>
                    </a:lnTo>
                    <a:cubicBezTo>
                      <a:pt x="320" y="159"/>
                      <a:pt x="309" y="148"/>
                      <a:pt x="309" y="134"/>
                    </a:cubicBezTo>
                    <a:cubicBezTo>
                      <a:pt x="309" y="120"/>
                      <a:pt x="320" y="109"/>
                      <a:pt x="334" y="109"/>
                    </a:cubicBezTo>
                    <a:lnTo>
                      <a:pt x="450" y="109"/>
                    </a:lnTo>
                    <a:cubicBezTo>
                      <a:pt x="464" y="109"/>
                      <a:pt x="475" y="120"/>
                      <a:pt x="475" y="134"/>
                    </a:cubicBezTo>
                    <a:cubicBezTo>
                      <a:pt x="475" y="148"/>
                      <a:pt x="464" y="159"/>
                      <a:pt x="450" y="159"/>
                    </a:cubicBezTo>
                    <a:close/>
                    <a:moveTo>
                      <a:pt x="400" y="267"/>
                    </a:moveTo>
                    <a:lnTo>
                      <a:pt x="0" y="134"/>
                    </a:lnTo>
                    <a:lnTo>
                      <a:pt x="400" y="0"/>
                    </a:lnTo>
                    <a:lnTo>
                      <a:pt x="400" y="267"/>
                    </a:lnTo>
                    <a:close/>
                  </a:path>
                </a:pathLst>
              </a:custGeom>
              <a:solidFill>
                <a:schemeClr val="bg2"/>
              </a:solidFill>
              <a:ln w="1651" cap="flat">
                <a:solidFill>
                  <a:srgbClr val="3399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5333" name="Freeform 274"/>
              <p:cNvSpPr>
                <a:spLocks noEditPoints="1"/>
              </p:cNvSpPr>
              <p:nvPr/>
            </p:nvSpPr>
            <p:spPr bwMode="auto">
              <a:xfrm>
                <a:off x="1440" y="1344"/>
                <a:ext cx="48" cy="348"/>
              </a:xfrm>
              <a:custGeom>
                <a:avLst/>
                <a:gdLst>
                  <a:gd name="T0" fmla="*/ 0 w 50"/>
                  <a:gd name="T1" fmla="*/ 329 h 3280"/>
                  <a:gd name="T2" fmla="*/ 48 w 50"/>
                  <a:gd name="T3" fmla="*/ 329 h 3280"/>
                  <a:gd name="T4" fmla="*/ 24 w 50"/>
                  <a:gd name="T5" fmla="*/ 348 h 3280"/>
                  <a:gd name="T6" fmla="*/ 0 w 50"/>
                  <a:gd name="T7" fmla="*/ 308 h 3280"/>
                  <a:gd name="T8" fmla="*/ 24 w 50"/>
                  <a:gd name="T9" fmla="*/ 290 h 3280"/>
                  <a:gd name="T10" fmla="*/ 48 w 50"/>
                  <a:gd name="T11" fmla="*/ 308 h 3280"/>
                  <a:gd name="T12" fmla="*/ 0 w 50"/>
                  <a:gd name="T13" fmla="*/ 308 h 3280"/>
                  <a:gd name="T14" fmla="*/ 0 w 50"/>
                  <a:gd name="T15" fmla="*/ 255 h 3280"/>
                  <a:gd name="T16" fmla="*/ 48 w 50"/>
                  <a:gd name="T17" fmla="*/ 255 h 3280"/>
                  <a:gd name="T18" fmla="*/ 24 w 50"/>
                  <a:gd name="T19" fmla="*/ 274 h 3280"/>
                  <a:gd name="T20" fmla="*/ 0 w 50"/>
                  <a:gd name="T21" fmla="*/ 234 h 3280"/>
                  <a:gd name="T22" fmla="*/ 24 w 50"/>
                  <a:gd name="T23" fmla="*/ 215 h 3280"/>
                  <a:gd name="T24" fmla="*/ 48 w 50"/>
                  <a:gd name="T25" fmla="*/ 234 h 3280"/>
                  <a:gd name="T26" fmla="*/ 0 w 50"/>
                  <a:gd name="T27" fmla="*/ 234 h 3280"/>
                  <a:gd name="T28" fmla="*/ 0 w 50"/>
                  <a:gd name="T29" fmla="*/ 181 h 3280"/>
                  <a:gd name="T30" fmla="*/ 48 w 50"/>
                  <a:gd name="T31" fmla="*/ 181 h 3280"/>
                  <a:gd name="T32" fmla="*/ 24 w 50"/>
                  <a:gd name="T33" fmla="*/ 199 h 3280"/>
                  <a:gd name="T34" fmla="*/ 0 w 50"/>
                  <a:gd name="T35" fmla="*/ 160 h 3280"/>
                  <a:gd name="T36" fmla="*/ 24 w 50"/>
                  <a:gd name="T37" fmla="*/ 141 h 3280"/>
                  <a:gd name="T38" fmla="*/ 48 w 50"/>
                  <a:gd name="T39" fmla="*/ 160 h 3280"/>
                  <a:gd name="T40" fmla="*/ 0 w 50"/>
                  <a:gd name="T41" fmla="*/ 160 h 3280"/>
                  <a:gd name="T42" fmla="*/ 0 w 50"/>
                  <a:gd name="T43" fmla="*/ 107 h 3280"/>
                  <a:gd name="T44" fmla="*/ 48 w 50"/>
                  <a:gd name="T45" fmla="*/ 107 h 3280"/>
                  <a:gd name="T46" fmla="*/ 24 w 50"/>
                  <a:gd name="T47" fmla="*/ 125 h 3280"/>
                  <a:gd name="T48" fmla="*/ 0 w 50"/>
                  <a:gd name="T49" fmla="*/ 85 h 3280"/>
                  <a:gd name="T50" fmla="*/ 24 w 50"/>
                  <a:gd name="T51" fmla="*/ 67 h 3280"/>
                  <a:gd name="T52" fmla="*/ 48 w 50"/>
                  <a:gd name="T53" fmla="*/ 85 h 3280"/>
                  <a:gd name="T54" fmla="*/ 0 w 50"/>
                  <a:gd name="T55" fmla="*/ 85 h 3280"/>
                  <a:gd name="T56" fmla="*/ 0 w 50"/>
                  <a:gd name="T57" fmla="*/ 32 h 3280"/>
                  <a:gd name="T58" fmla="*/ 48 w 50"/>
                  <a:gd name="T59" fmla="*/ 32 h 3280"/>
                  <a:gd name="T60" fmla="*/ 24 w 50"/>
                  <a:gd name="T61" fmla="*/ 51 h 3280"/>
                  <a:gd name="T62" fmla="*/ 0 w 50"/>
                  <a:gd name="T63" fmla="*/ 11 h 3280"/>
                  <a:gd name="T64" fmla="*/ 24 w 50"/>
                  <a:gd name="T65" fmla="*/ 0 h 3280"/>
                  <a:gd name="T66" fmla="*/ 48 w 50"/>
                  <a:gd name="T67" fmla="*/ 11 h 3280"/>
                  <a:gd name="T68" fmla="*/ 0 w 50"/>
                  <a:gd name="T69" fmla="*/ 11 h 3280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w 50"/>
                  <a:gd name="T106" fmla="*/ 0 h 3280"/>
                  <a:gd name="T107" fmla="*/ 50 w 50"/>
                  <a:gd name="T108" fmla="*/ 3280 h 3280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T105" t="T106" r="T107" b="T108"/>
                <a:pathLst>
                  <a:path w="50" h="3280">
                    <a:moveTo>
                      <a:pt x="0" y="3255"/>
                    </a:moveTo>
                    <a:lnTo>
                      <a:pt x="0" y="3105"/>
                    </a:lnTo>
                    <a:cubicBezTo>
                      <a:pt x="0" y="3091"/>
                      <a:pt x="12" y="3080"/>
                      <a:pt x="25" y="3080"/>
                    </a:cubicBezTo>
                    <a:cubicBezTo>
                      <a:pt x="39" y="3080"/>
                      <a:pt x="50" y="3091"/>
                      <a:pt x="50" y="3105"/>
                    </a:cubicBezTo>
                    <a:lnTo>
                      <a:pt x="50" y="3255"/>
                    </a:lnTo>
                    <a:cubicBezTo>
                      <a:pt x="50" y="3269"/>
                      <a:pt x="39" y="3280"/>
                      <a:pt x="25" y="3280"/>
                    </a:cubicBezTo>
                    <a:cubicBezTo>
                      <a:pt x="12" y="3280"/>
                      <a:pt x="0" y="3269"/>
                      <a:pt x="0" y="3255"/>
                    </a:cubicBezTo>
                    <a:close/>
                    <a:moveTo>
                      <a:pt x="0" y="2905"/>
                    </a:moveTo>
                    <a:lnTo>
                      <a:pt x="0" y="2755"/>
                    </a:lnTo>
                    <a:cubicBezTo>
                      <a:pt x="0" y="2741"/>
                      <a:pt x="12" y="2730"/>
                      <a:pt x="25" y="2730"/>
                    </a:cubicBezTo>
                    <a:cubicBezTo>
                      <a:pt x="39" y="2730"/>
                      <a:pt x="50" y="2741"/>
                      <a:pt x="50" y="2755"/>
                    </a:cubicBezTo>
                    <a:lnTo>
                      <a:pt x="50" y="2905"/>
                    </a:lnTo>
                    <a:cubicBezTo>
                      <a:pt x="50" y="2919"/>
                      <a:pt x="39" y="2930"/>
                      <a:pt x="25" y="2930"/>
                    </a:cubicBezTo>
                    <a:cubicBezTo>
                      <a:pt x="12" y="2930"/>
                      <a:pt x="0" y="2919"/>
                      <a:pt x="0" y="2905"/>
                    </a:cubicBezTo>
                    <a:close/>
                    <a:moveTo>
                      <a:pt x="0" y="2555"/>
                    </a:moveTo>
                    <a:lnTo>
                      <a:pt x="0" y="2405"/>
                    </a:lnTo>
                    <a:cubicBezTo>
                      <a:pt x="0" y="2391"/>
                      <a:pt x="12" y="2380"/>
                      <a:pt x="25" y="2380"/>
                    </a:cubicBezTo>
                    <a:cubicBezTo>
                      <a:pt x="39" y="2380"/>
                      <a:pt x="50" y="2391"/>
                      <a:pt x="50" y="2405"/>
                    </a:cubicBezTo>
                    <a:lnTo>
                      <a:pt x="50" y="2555"/>
                    </a:lnTo>
                    <a:cubicBezTo>
                      <a:pt x="50" y="2569"/>
                      <a:pt x="39" y="2580"/>
                      <a:pt x="25" y="2580"/>
                    </a:cubicBezTo>
                    <a:cubicBezTo>
                      <a:pt x="12" y="2580"/>
                      <a:pt x="0" y="2569"/>
                      <a:pt x="0" y="2555"/>
                    </a:cubicBezTo>
                    <a:close/>
                    <a:moveTo>
                      <a:pt x="0" y="2205"/>
                    </a:moveTo>
                    <a:lnTo>
                      <a:pt x="0" y="2055"/>
                    </a:lnTo>
                    <a:cubicBezTo>
                      <a:pt x="0" y="2041"/>
                      <a:pt x="12" y="2030"/>
                      <a:pt x="25" y="2030"/>
                    </a:cubicBezTo>
                    <a:cubicBezTo>
                      <a:pt x="39" y="2030"/>
                      <a:pt x="50" y="2041"/>
                      <a:pt x="50" y="2055"/>
                    </a:cubicBezTo>
                    <a:lnTo>
                      <a:pt x="50" y="2205"/>
                    </a:lnTo>
                    <a:cubicBezTo>
                      <a:pt x="50" y="2219"/>
                      <a:pt x="39" y="2230"/>
                      <a:pt x="25" y="2230"/>
                    </a:cubicBezTo>
                    <a:cubicBezTo>
                      <a:pt x="12" y="2230"/>
                      <a:pt x="0" y="2219"/>
                      <a:pt x="0" y="2205"/>
                    </a:cubicBezTo>
                    <a:close/>
                    <a:moveTo>
                      <a:pt x="0" y="1855"/>
                    </a:moveTo>
                    <a:lnTo>
                      <a:pt x="0" y="1705"/>
                    </a:lnTo>
                    <a:cubicBezTo>
                      <a:pt x="0" y="1691"/>
                      <a:pt x="12" y="1680"/>
                      <a:pt x="25" y="1680"/>
                    </a:cubicBezTo>
                    <a:cubicBezTo>
                      <a:pt x="39" y="1680"/>
                      <a:pt x="50" y="1691"/>
                      <a:pt x="50" y="1705"/>
                    </a:cubicBezTo>
                    <a:lnTo>
                      <a:pt x="50" y="1855"/>
                    </a:lnTo>
                    <a:cubicBezTo>
                      <a:pt x="50" y="1869"/>
                      <a:pt x="39" y="1880"/>
                      <a:pt x="25" y="1880"/>
                    </a:cubicBezTo>
                    <a:cubicBezTo>
                      <a:pt x="12" y="1880"/>
                      <a:pt x="0" y="1869"/>
                      <a:pt x="0" y="1855"/>
                    </a:cubicBezTo>
                    <a:close/>
                    <a:moveTo>
                      <a:pt x="0" y="1505"/>
                    </a:moveTo>
                    <a:lnTo>
                      <a:pt x="0" y="1355"/>
                    </a:lnTo>
                    <a:cubicBezTo>
                      <a:pt x="0" y="1341"/>
                      <a:pt x="12" y="1330"/>
                      <a:pt x="25" y="1330"/>
                    </a:cubicBezTo>
                    <a:cubicBezTo>
                      <a:pt x="39" y="1330"/>
                      <a:pt x="50" y="1341"/>
                      <a:pt x="50" y="1355"/>
                    </a:cubicBezTo>
                    <a:lnTo>
                      <a:pt x="50" y="1505"/>
                    </a:lnTo>
                    <a:cubicBezTo>
                      <a:pt x="50" y="1519"/>
                      <a:pt x="39" y="1530"/>
                      <a:pt x="25" y="1530"/>
                    </a:cubicBezTo>
                    <a:cubicBezTo>
                      <a:pt x="12" y="1530"/>
                      <a:pt x="0" y="1519"/>
                      <a:pt x="0" y="1505"/>
                    </a:cubicBezTo>
                    <a:close/>
                    <a:moveTo>
                      <a:pt x="0" y="1155"/>
                    </a:moveTo>
                    <a:lnTo>
                      <a:pt x="0" y="1005"/>
                    </a:lnTo>
                    <a:cubicBezTo>
                      <a:pt x="0" y="991"/>
                      <a:pt x="12" y="980"/>
                      <a:pt x="25" y="980"/>
                    </a:cubicBezTo>
                    <a:cubicBezTo>
                      <a:pt x="39" y="980"/>
                      <a:pt x="50" y="991"/>
                      <a:pt x="50" y="1005"/>
                    </a:cubicBezTo>
                    <a:lnTo>
                      <a:pt x="50" y="1155"/>
                    </a:lnTo>
                    <a:cubicBezTo>
                      <a:pt x="50" y="1169"/>
                      <a:pt x="39" y="1180"/>
                      <a:pt x="25" y="1180"/>
                    </a:cubicBezTo>
                    <a:cubicBezTo>
                      <a:pt x="12" y="1180"/>
                      <a:pt x="0" y="1169"/>
                      <a:pt x="0" y="1155"/>
                    </a:cubicBezTo>
                    <a:close/>
                    <a:moveTo>
                      <a:pt x="0" y="805"/>
                    </a:moveTo>
                    <a:lnTo>
                      <a:pt x="0" y="655"/>
                    </a:lnTo>
                    <a:cubicBezTo>
                      <a:pt x="0" y="641"/>
                      <a:pt x="12" y="630"/>
                      <a:pt x="25" y="630"/>
                    </a:cubicBezTo>
                    <a:cubicBezTo>
                      <a:pt x="39" y="630"/>
                      <a:pt x="50" y="641"/>
                      <a:pt x="50" y="655"/>
                    </a:cubicBezTo>
                    <a:lnTo>
                      <a:pt x="50" y="805"/>
                    </a:lnTo>
                    <a:cubicBezTo>
                      <a:pt x="50" y="819"/>
                      <a:pt x="39" y="830"/>
                      <a:pt x="25" y="830"/>
                    </a:cubicBezTo>
                    <a:cubicBezTo>
                      <a:pt x="12" y="830"/>
                      <a:pt x="0" y="819"/>
                      <a:pt x="0" y="805"/>
                    </a:cubicBezTo>
                    <a:close/>
                    <a:moveTo>
                      <a:pt x="0" y="455"/>
                    </a:moveTo>
                    <a:lnTo>
                      <a:pt x="0" y="305"/>
                    </a:lnTo>
                    <a:cubicBezTo>
                      <a:pt x="0" y="291"/>
                      <a:pt x="12" y="280"/>
                      <a:pt x="25" y="280"/>
                    </a:cubicBezTo>
                    <a:cubicBezTo>
                      <a:pt x="39" y="280"/>
                      <a:pt x="50" y="291"/>
                      <a:pt x="50" y="305"/>
                    </a:cubicBezTo>
                    <a:lnTo>
                      <a:pt x="50" y="455"/>
                    </a:lnTo>
                    <a:cubicBezTo>
                      <a:pt x="50" y="469"/>
                      <a:pt x="39" y="480"/>
                      <a:pt x="25" y="480"/>
                    </a:cubicBezTo>
                    <a:cubicBezTo>
                      <a:pt x="12" y="480"/>
                      <a:pt x="0" y="469"/>
                      <a:pt x="0" y="455"/>
                    </a:cubicBezTo>
                    <a:close/>
                    <a:moveTo>
                      <a:pt x="0" y="105"/>
                    </a:moveTo>
                    <a:lnTo>
                      <a:pt x="0" y="25"/>
                    </a:lnTo>
                    <a:cubicBezTo>
                      <a:pt x="0" y="11"/>
                      <a:pt x="12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lnTo>
                      <a:pt x="50" y="105"/>
                    </a:lnTo>
                    <a:cubicBezTo>
                      <a:pt x="50" y="119"/>
                      <a:pt x="39" y="130"/>
                      <a:pt x="25" y="130"/>
                    </a:cubicBezTo>
                    <a:cubicBezTo>
                      <a:pt x="12" y="130"/>
                      <a:pt x="0" y="119"/>
                      <a:pt x="0" y="105"/>
                    </a:cubicBezTo>
                    <a:close/>
                  </a:path>
                </a:pathLst>
              </a:custGeom>
              <a:solidFill>
                <a:schemeClr val="bg2"/>
              </a:solidFill>
              <a:ln w="1651" cap="flat">
                <a:solidFill>
                  <a:srgbClr val="339900"/>
                </a:solidFill>
                <a:prstDash val="solid"/>
                <a:bevel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5334" name="Group 275"/>
              <p:cNvGrpSpPr>
                <a:grpSpLocks/>
              </p:cNvGrpSpPr>
              <p:nvPr/>
            </p:nvGrpSpPr>
            <p:grpSpPr bwMode="auto">
              <a:xfrm>
                <a:off x="1360" y="1368"/>
                <a:ext cx="210" cy="210"/>
                <a:chOff x="1662" y="1819"/>
                <a:chExt cx="69" cy="69"/>
              </a:xfrm>
            </p:grpSpPr>
            <p:sp>
              <p:nvSpPr>
                <p:cNvPr id="45335" name="Line 276"/>
                <p:cNvSpPr>
                  <a:spLocks noChangeShapeType="1"/>
                </p:cNvSpPr>
                <p:nvPr/>
              </p:nvSpPr>
              <p:spPr bwMode="auto">
                <a:xfrm flipV="1">
                  <a:off x="1662" y="1819"/>
                  <a:ext cx="69" cy="69"/>
                </a:xfrm>
                <a:prstGeom prst="line">
                  <a:avLst/>
                </a:prstGeom>
                <a:noFill/>
                <a:ln w="7938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grpSp>
              <p:nvGrpSpPr>
                <p:cNvPr id="45336" name="Group 277"/>
                <p:cNvGrpSpPr>
                  <a:grpSpLocks/>
                </p:cNvGrpSpPr>
                <p:nvPr/>
              </p:nvGrpSpPr>
              <p:grpSpPr bwMode="auto">
                <a:xfrm>
                  <a:off x="1680" y="1836"/>
                  <a:ext cx="34" cy="35"/>
                  <a:chOff x="1321" y="1663"/>
                  <a:chExt cx="39" cy="39"/>
                </a:xfrm>
              </p:grpSpPr>
              <p:sp>
                <p:nvSpPr>
                  <p:cNvPr id="45337" name="Oval 278"/>
                  <p:cNvSpPr>
                    <a:spLocks noChangeArrowheads="1"/>
                  </p:cNvSpPr>
                  <p:nvPr/>
                </p:nvSpPr>
                <p:spPr bwMode="auto">
                  <a:xfrm>
                    <a:off x="1321" y="1663"/>
                    <a:ext cx="39" cy="39"/>
                  </a:xfrm>
                  <a:prstGeom prst="ellipse">
                    <a:avLst/>
                  </a:prstGeom>
                  <a:solidFill>
                    <a:srgbClr val="FFFFFF"/>
                  </a:solidFill>
                  <a:ln w="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  <p:sp>
                <p:nvSpPr>
                  <p:cNvPr id="45338" name="Oval 279"/>
                  <p:cNvSpPr>
                    <a:spLocks noChangeArrowheads="1"/>
                  </p:cNvSpPr>
                  <p:nvPr/>
                </p:nvSpPr>
                <p:spPr bwMode="auto">
                  <a:xfrm>
                    <a:off x="1321" y="1663"/>
                    <a:ext cx="39" cy="39"/>
                  </a:xfrm>
                  <a:prstGeom prst="ellipse">
                    <a:avLst/>
                  </a:prstGeom>
                  <a:noFill/>
                  <a:ln w="7938" cap="rnd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sz="1100"/>
                  </a:p>
                </p:txBody>
              </p:sp>
            </p:grpSp>
          </p:grpSp>
        </p:grpSp>
        <p:sp>
          <p:nvSpPr>
            <p:cNvPr id="45339" name="AutoShape 280"/>
            <p:cNvSpPr>
              <a:spLocks/>
            </p:cNvSpPr>
            <p:nvPr/>
          </p:nvSpPr>
          <p:spPr bwMode="auto">
            <a:xfrm>
              <a:off x="5576888" y="790575"/>
              <a:ext cx="215900" cy="1439863"/>
            </a:xfrm>
            <a:prstGeom prst="leftBracket">
              <a:avLst>
                <a:gd name="adj" fmla="val 5557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45340" name="AutoShape 281"/>
            <p:cNvSpPr>
              <a:spLocks/>
            </p:cNvSpPr>
            <p:nvPr/>
          </p:nvSpPr>
          <p:spPr bwMode="auto">
            <a:xfrm flipH="1">
              <a:off x="7626350" y="790575"/>
              <a:ext cx="288925" cy="1439863"/>
            </a:xfrm>
            <a:prstGeom prst="leftBracket">
              <a:avLst>
                <a:gd name="adj" fmla="val 4152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100"/>
            </a:p>
          </p:txBody>
        </p:sp>
      </p:grpSp>
      <p:sp>
        <p:nvSpPr>
          <p:cNvPr id="45341" name="Rectangle 3"/>
          <p:cNvSpPr txBox="1">
            <a:spLocks noChangeArrowheads="1"/>
          </p:cNvSpPr>
          <p:nvPr/>
        </p:nvSpPr>
        <p:spPr bwMode="auto">
          <a:xfrm>
            <a:off x="515938" y="1163638"/>
            <a:ext cx="8077200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Absorber tower incl.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sz="1400"/>
              <a:t>Redundant gas quench at the scrubber inlet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sz="1400"/>
              <a:t>3 nozzle stages</a:t>
            </a:r>
          </a:p>
          <a:p>
            <a:pPr marL="534988" lvl="1" indent="-265113">
              <a:spcBef>
                <a:spcPts val="25"/>
              </a:spcBef>
              <a:buClr>
                <a:srgbClr val="FF1100"/>
              </a:buClr>
              <a:buSzPct val="60000"/>
              <a:buFont typeface="Wingdings 3" pitchFamily="18" charset="2"/>
              <a:buChar char=""/>
            </a:pPr>
            <a:r>
              <a:rPr lang="en-US" sz="1400"/>
              <a:t>Mist eliminator (chevron type 3 layers)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Stack (fixed to the preheater tower)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Pumps for circulating the slurry (e.g. 3)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Gypsum dewatering</a:t>
            </a:r>
            <a:br>
              <a:rPr lang="en-US" sz="1600"/>
            </a:br>
            <a:r>
              <a:rPr lang="en-US" sz="1600"/>
              <a:t>(hydrocyclone,</a:t>
            </a:r>
            <a:br>
              <a:rPr lang="en-US" sz="1600"/>
            </a:br>
            <a:r>
              <a:rPr lang="en-US" sz="1600"/>
              <a:t>settling tank,</a:t>
            </a:r>
            <a:br>
              <a:rPr lang="en-US" sz="1600"/>
            </a:br>
            <a:r>
              <a:rPr lang="en-US" sz="1600"/>
              <a:t>centrifuge and</a:t>
            </a:r>
            <a:br>
              <a:rPr lang="en-US" sz="1600"/>
            </a:br>
            <a:r>
              <a:rPr lang="en-US" sz="1600"/>
              <a:t>weighing belt.</a:t>
            </a:r>
            <a:br>
              <a:rPr lang="en-US" sz="1600"/>
            </a:br>
            <a:r>
              <a:rPr lang="en-US" sz="1600"/>
              <a:t>Flocculant generally</a:t>
            </a:r>
            <a:br>
              <a:rPr lang="en-US" sz="1600"/>
            </a:br>
            <a:r>
              <a:rPr lang="en-US" sz="1600"/>
              <a:t>not required)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Silos for reagent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Emergency tank</a:t>
            </a:r>
            <a:br>
              <a:rPr lang="en-US" sz="1600"/>
            </a:br>
            <a:r>
              <a:rPr lang="en-US" sz="1600"/>
              <a:t>(for emptying scrubber</a:t>
            </a:r>
            <a:br>
              <a:rPr lang="en-US" sz="1600"/>
            </a:br>
            <a:r>
              <a:rPr lang="en-US" sz="1600"/>
              <a:t>or buffering gypsum</a:t>
            </a:r>
            <a:br>
              <a:rPr lang="en-US" sz="1600"/>
            </a:br>
            <a:r>
              <a:rPr lang="en-US" sz="1600"/>
              <a:t>slurry) (e.g. 150 m3)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1600"/>
              <a:t>Bleed stream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F5CE0FE-B0EF-4CBE-BAAF-1B4A786AA145}" type="slidenum">
              <a:rPr lang="en-US" sz="800"/>
              <a:pPr algn="r"/>
              <a:t>28</a:t>
            </a:fld>
            <a:endParaRPr lang="en-US" sz="800"/>
          </a:p>
        </p:txBody>
      </p:sp>
      <p:sp>
        <p:nvSpPr>
          <p:cNvPr id="46085" name="Title 1"/>
          <p:cNvSpPr>
            <a:spLocks/>
          </p:cNvSpPr>
          <p:nvPr/>
        </p:nvSpPr>
        <p:spPr bwMode="auto">
          <a:xfrm>
            <a:off x="531813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Schematic process flow sheet for wet scrubber</a:t>
            </a:r>
          </a:p>
        </p:txBody>
      </p:sp>
      <p:grpSp>
        <p:nvGrpSpPr>
          <p:cNvPr id="46086" name="Group 417"/>
          <p:cNvGrpSpPr>
            <a:grpSpLocks/>
          </p:cNvGrpSpPr>
          <p:nvPr/>
        </p:nvGrpSpPr>
        <p:grpSpPr bwMode="auto">
          <a:xfrm>
            <a:off x="806450" y="1371600"/>
            <a:ext cx="8686800" cy="4864100"/>
            <a:chOff x="336" y="672"/>
            <a:chExt cx="5472" cy="3064"/>
          </a:xfrm>
        </p:grpSpPr>
        <p:sp>
          <p:nvSpPr>
            <p:cNvPr id="46087" name="Rectangle 205"/>
            <p:cNvSpPr>
              <a:spLocks noChangeArrowheads="1"/>
            </p:cNvSpPr>
            <p:nvPr/>
          </p:nvSpPr>
          <p:spPr bwMode="auto">
            <a:xfrm>
              <a:off x="3216" y="672"/>
              <a:ext cx="1039" cy="472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/>
                <a:t>Gypsum</a:t>
              </a:r>
              <a:br>
                <a:rPr lang="en-US" sz="2400"/>
              </a:br>
              <a:r>
                <a:rPr lang="en-US" sz="2400"/>
                <a:t>conditioning</a:t>
              </a:r>
            </a:p>
          </p:txBody>
        </p:sp>
        <p:sp>
          <p:nvSpPr>
            <p:cNvPr id="46088" name="Rectangle 210"/>
            <p:cNvSpPr>
              <a:spLocks noChangeArrowheads="1"/>
            </p:cNvSpPr>
            <p:nvPr/>
          </p:nvSpPr>
          <p:spPr bwMode="auto">
            <a:xfrm>
              <a:off x="4800" y="3281"/>
              <a:ext cx="1008" cy="447"/>
            </a:xfrm>
            <a:prstGeom prst="rect">
              <a:avLst/>
            </a:prstGeom>
            <a:solidFill>
              <a:schemeClr val="bg2">
                <a:alpha val="50195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108000" rIns="0" bIns="72000"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30000"/>
                </a:spcBef>
              </a:pPr>
              <a:r>
                <a:rPr lang="en-US" sz="2400"/>
                <a:t>Gypsum</a:t>
              </a:r>
              <a:br>
                <a:rPr lang="en-US" sz="2400"/>
              </a:br>
              <a:r>
                <a:rPr lang="en-US" sz="2400"/>
                <a:t>dosage</a:t>
              </a:r>
            </a:p>
          </p:txBody>
        </p:sp>
        <p:sp>
          <p:nvSpPr>
            <p:cNvPr id="46089" name="Rectangle 184"/>
            <p:cNvSpPr>
              <a:spLocks noChangeArrowheads="1"/>
            </p:cNvSpPr>
            <p:nvPr/>
          </p:nvSpPr>
          <p:spPr bwMode="auto">
            <a:xfrm>
              <a:off x="4859" y="1008"/>
              <a:ext cx="87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>
                  <a:solidFill>
                    <a:srgbClr val="666600"/>
                  </a:solidFill>
                </a:rPr>
                <a:t>Flocculant</a:t>
              </a:r>
            </a:p>
          </p:txBody>
        </p:sp>
        <p:sp>
          <p:nvSpPr>
            <p:cNvPr id="46090" name="Rectangle 394"/>
            <p:cNvSpPr>
              <a:spLocks noChangeArrowheads="1"/>
            </p:cNvSpPr>
            <p:nvPr/>
          </p:nvSpPr>
          <p:spPr bwMode="auto">
            <a:xfrm>
              <a:off x="672" y="3264"/>
              <a:ext cx="1039" cy="472"/>
            </a:xfrm>
            <a:prstGeom prst="rect">
              <a:avLst/>
            </a:prstGeom>
            <a:solidFill>
              <a:srgbClr val="9966CC">
                <a:alpha val="50195"/>
              </a:srgbClr>
            </a:solidFill>
            <a:ln w="19050">
              <a:solidFill>
                <a:srgbClr val="9966CC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/>
                <a:t>Reagents</a:t>
              </a:r>
              <a:br>
                <a:rPr lang="en-US" sz="2400"/>
              </a:br>
              <a:r>
                <a:rPr lang="en-US" sz="2400"/>
                <a:t>conditioning</a:t>
              </a:r>
            </a:p>
          </p:txBody>
        </p:sp>
        <p:sp>
          <p:nvSpPr>
            <p:cNvPr id="46091" name="Rectangle 127"/>
            <p:cNvSpPr>
              <a:spLocks noChangeArrowheads="1"/>
            </p:cNvSpPr>
            <p:nvPr/>
          </p:nvSpPr>
          <p:spPr bwMode="auto">
            <a:xfrm>
              <a:off x="2160" y="672"/>
              <a:ext cx="1008" cy="480"/>
            </a:xfrm>
            <a:prstGeom prst="rect">
              <a:avLst/>
            </a:prstGeom>
            <a:solidFill>
              <a:srgbClr val="3399CC">
                <a:alpha val="50195"/>
              </a:srgbClr>
            </a:solidFill>
            <a:ln w="19050">
              <a:solidFill>
                <a:srgbClr val="3399CC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lang="en-US" sz="2400"/>
                <a:t>Scrubber </a:t>
              </a:r>
            </a:p>
          </p:txBody>
        </p:sp>
        <p:sp>
          <p:nvSpPr>
            <p:cNvPr id="46092" name="Rectangle 11"/>
            <p:cNvSpPr>
              <a:spLocks noChangeArrowheads="1"/>
            </p:cNvSpPr>
            <p:nvPr/>
          </p:nvSpPr>
          <p:spPr bwMode="auto">
            <a:xfrm>
              <a:off x="820" y="960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grpSp>
          <p:nvGrpSpPr>
            <p:cNvPr id="46093" name="Group 18"/>
            <p:cNvGrpSpPr>
              <a:grpSpLocks/>
            </p:cNvGrpSpPr>
            <p:nvPr/>
          </p:nvGrpSpPr>
          <p:grpSpPr bwMode="auto">
            <a:xfrm>
              <a:off x="2440" y="1854"/>
              <a:ext cx="327" cy="928"/>
              <a:chOff x="2239" y="1878"/>
              <a:chExt cx="371" cy="1053"/>
            </a:xfrm>
          </p:grpSpPr>
          <p:sp>
            <p:nvSpPr>
              <p:cNvPr id="46094" name="Rectangle 16"/>
              <p:cNvSpPr>
                <a:spLocks noChangeArrowheads="1"/>
              </p:cNvSpPr>
              <p:nvPr/>
            </p:nvSpPr>
            <p:spPr bwMode="auto">
              <a:xfrm>
                <a:off x="2239" y="1878"/>
                <a:ext cx="371" cy="1053"/>
              </a:xfrm>
              <a:prstGeom prst="rect">
                <a:avLst/>
              </a:prstGeom>
              <a:solidFill>
                <a:srgbClr val="3399CC">
                  <a:alpha val="50195"/>
                </a:srgbClr>
              </a:solidFill>
              <a:ln w="1905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5" name="Rectangle 17"/>
              <p:cNvSpPr>
                <a:spLocks noChangeArrowheads="1"/>
              </p:cNvSpPr>
              <p:nvPr/>
            </p:nvSpPr>
            <p:spPr bwMode="auto">
              <a:xfrm>
                <a:off x="2239" y="1878"/>
                <a:ext cx="371" cy="1053"/>
              </a:xfrm>
              <a:prstGeom prst="rect">
                <a:avLst/>
              </a:prstGeom>
              <a:solidFill>
                <a:srgbClr val="3399CC">
                  <a:alpha val="50195"/>
                </a:srgbClr>
              </a:solidFill>
              <a:ln w="19050" cap="rnd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96" name="Line 20"/>
            <p:cNvSpPr>
              <a:spLocks noChangeShapeType="1"/>
            </p:cNvSpPr>
            <p:nvPr/>
          </p:nvSpPr>
          <p:spPr bwMode="auto">
            <a:xfrm flipV="1">
              <a:off x="2663" y="2353"/>
              <a:ext cx="1" cy="343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097" name="Line 21"/>
            <p:cNvSpPr>
              <a:spLocks noChangeShapeType="1"/>
            </p:cNvSpPr>
            <p:nvPr/>
          </p:nvSpPr>
          <p:spPr bwMode="auto">
            <a:xfrm flipH="1">
              <a:off x="2113" y="2353"/>
              <a:ext cx="550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098" name="Line 22"/>
            <p:cNvSpPr>
              <a:spLocks noChangeShapeType="1"/>
            </p:cNvSpPr>
            <p:nvPr/>
          </p:nvSpPr>
          <p:spPr bwMode="auto">
            <a:xfrm>
              <a:off x="2491" y="2490"/>
              <a:ext cx="1" cy="51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099" name="Line 23"/>
            <p:cNvSpPr>
              <a:spLocks noChangeShapeType="1"/>
            </p:cNvSpPr>
            <p:nvPr/>
          </p:nvSpPr>
          <p:spPr bwMode="auto">
            <a:xfrm flipV="1">
              <a:off x="2560" y="2421"/>
              <a:ext cx="1" cy="12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0" name="Line 24"/>
            <p:cNvSpPr>
              <a:spLocks noChangeShapeType="1"/>
            </p:cNvSpPr>
            <p:nvPr/>
          </p:nvSpPr>
          <p:spPr bwMode="auto">
            <a:xfrm flipH="1">
              <a:off x="2285" y="2421"/>
              <a:ext cx="275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1" name="Line 26"/>
            <p:cNvSpPr>
              <a:spLocks noChangeShapeType="1"/>
            </p:cNvSpPr>
            <p:nvPr/>
          </p:nvSpPr>
          <p:spPr bwMode="auto">
            <a:xfrm flipH="1">
              <a:off x="2388" y="2490"/>
              <a:ext cx="103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2" name="Line 29"/>
            <p:cNvSpPr>
              <a:spLocks noChangeShapeType="1"/>
            </p:cNvSpPr>
            <p:nvPr/>
          </p:nvSpPr>
          <p:spPr bwMode="auto">
            <a:xfrm flipH="1" flipV="1">
              <a:off x="2370" y="2249"/>
              <a:ext cx="70" cy="69"/>
            </a:xfrm>
            <a:prstGeom prst="line">
              <a:avLst/>
            </a:prstGeom>
            <a:noFill/>
            <a:ln w="17526" cap="rnd">
              <a:solidFill>
                <a:srgbClr val="3399CC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3" name="Line 30"/>
            <p:cNvSpPr>
              <a:spLocks noChangeShapeType="1"/>
            </p:cNvSpPr>
            <p:nvPr/>
          </p:nvSpPr>
          <p:spPr bwMode="auto">
            <a:xfrm flipH="1" flipV="1">
              <a:off x="2405" y="2215"/>
              <a:ext cx="35" cy="34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4" name="Line 31"/>
            <p:cNvSpPr>
              <a:spLocks noChangeShapeType="1"/>
            </p:cNvSpPr>
            <p:nvPr/>
          </p:nvSpPr>
          <p:spPr bwMode="auto">
            <a:xfrm flipV="1">
              <a:off x="2370" y="2215"/>
              <a:ext cx="35" cy="34"/>
            </a:xfrm>
            <a:prstGeom prst="line">
              <a:avLst/>
            </a:prstGeom>
            <a:noFill/>
            <a:ln w="17526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5" name="Line 33"/>
            <p:cNvSpPr>
              <a:spLocks noChangeShapeType="1"/>
            </p:cNvSpPr>
            <p:nvPr/>
          </p:nvSpPr>
          <p:spPr bwMode="auto">
            <a:xfrm>
              <a:off x="2491" y="1922"/>
              <a:ext cx="465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6" name="Line 34"/>
            <p:cNvSpPr>
              <a:spLocks noChangeShapeType="1"/>
            </p:cNvSpPr>
            <p:nvPr/>
          </p:nvSpPr>
          <p:spPr bwMode="auto">
            <a:xfrm>
              <a:off x="2491" y="1922"/>
              <a:ext cx="18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7" name="Line 35"/>
            <p:cNvSpPr>
              <a:spLocks noChangeShapeType="1"/>
            </p:cNvSpPr>
            <p:nvPr/>
          </p:nvSpPr>
          <p:spPr bwMode="auto">
            <a:xfrm flipH="1">
              <a:off x="2474" y="1922"/>
              <a:ext cx="17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8" name="Line 36"/>
            <p:cNvSpPr>
              <a:spLocks noChangeShapeType="1"/>
            </p:cNvSpPr>
            <p:nvPr/>
          </p:nvSpPr>
          <p:spPr bwMode="auto">
            <a:xfrm>
              <a:off x="2578" y="1922"/>
              <a:ext cx="16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09" name="Line 37"/>
            <p:cNvSpPr>
              <a:spLocks noChangeShapeType="1"/>
            </p:cNvSpPr>
            <p:nvPr/>
          </p:nvSpPr>
          <p:spPr bwMode="auto">
            <a:xfrm flipH="1">
              <a:off x="2560" y="1922"/>
              <a:ext cx="18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10" name="Line 38"/>
            <p:cNvSpPr>
              <a:spLocks noChangeShapeType="1"/>
            </p:cNvSpPr>
            <p:nvPr/>
          </p:nvSpPr>
          <p:spPr bwMode="auto">
            <a:xfrm>
              <a:off x="2663" y="1922"/>
              <a:ext cx="18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11" name="Line 39"/>
            <p:cNvSpPr>
              <a:spLocks noChangeShapeType="1"/>
            </p:cNvSpPr>
            <p:nvPr/>
          </p:nvSpPr>
          <p:spPr bwMode="auto">
            <a:xfrm flipH="1">
              <a:off x="2646" y="1922"/>
              <a:ext cx="17" cy="17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12" name="Line 40"/>
            <p:cNvSpPr>
              <a:spLocks noChangeShapeType="1"/>
            </p:cNvSpPr>
            <p:nvPr/>
          </p:nvSpPr>
          <p:spPr bwMode="auto">
            <a:xfrm flipV="1">
              <a:off x="2388" y="2490"/>
              <a:ext cx="1" cy="36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13" name="Line 43"/>
            <p:cNvSpPr>
              <a:spLocks noChangeShapeType="1"/>
            </p:cNvSpPr>
            <p:nvPr/>
          </p:nvSpPr>
          <p:spPr bwMode="auto">
            <a:xfrm flipV="1">
              <a:off x="2388" y="2848"/>
              <a:ext cx="1070" cy="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14" name="Rectangle 45"/>
            <p:cNvSpPr>
              <a:spLocks noChangeArrowheads="1"/>
            </p:cNvSpPr>
            <p:nvPr/>
          </p:nvSpPr>
          <p:spPr bwMode="auto">
            <a:xfrm>
              <a:off x="1304" y="2731"/>
              <a:ext cx="309" cy="223"/>
            </a:xfrm>
            <a:prstGeom prst="rect">
              <a:avLst/>
            </a:prstGeom>
            <a:solidFill>
              <a:srgbClr val="9966CC">
                <a:alpha val="50195"/>
              </a:srgbClr>
            </a:solidFill>
            <a:ln w="8001" cap="rnd">
              <a:solidFill>
                <a:srgbClr val="9966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15" name="Rectangle 46"/>
            <p:cNvSpPr>
              <a:spLocks noChangeArrowheads="1"/>
            </p:cNvSpPr>
            <p:nvPr/>
          </p:nvSpPr>
          <p:spPr bwMode="auto">
            <a:xfrm>
              <a:off x="1468" y="2739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16" name="Rectangle 48"/>
            <p:cNvSpPr>
              <a:spLocks noChangeArrowheads="1"/>
            </p:cNvSpPr>
            <p:nvPr/>
          </p:nvSpPr>
          <p:spPr bwMode="auto">
            <a:xfrm>
              <a:off x="1565" y="2806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17" name="Rectangle 50"/>
            <p:cNvSpPr>
              <a:spLocks noChangeArrowheads="1"/>
            </p:cNvSpPr>
            <p:nvPr/>
          </p:nvSpPr>
          <p:spPr bwMode="auto">
            <a:xfrm>
              <a:off x="1603" y="2861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18" name="Rectangle 51"/>
            <p:cNvSpPr>
              <a:spLocks noChangeArrowheads="1"/>
            </p:cNvSpPr>
            <p:nvPr/>
          </p:nvSpPr>
          <p:spPr bwMode="auto">
            <a:xfrm>
              <a:off x="1269" y="2284"/>
              <a:ext cx="155" cy="188"/>
            </a:xfrm>
            <a:prstGeom prst="rect">
              <a:avLst/>
            </a:prstGeom>
            <a:solidFill>
              <a:srgbClr val="9966CC">
                <a:alpha val="50195"/>
              </a:srgbClr>
            </a:solidFill>
            <a:ln w="8001" cap="rnd">
              <a:solidFill>
                <a:srgbClr val="9966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Rectangle 52"/>
            <p:cNvSpPr>
              <a:spLocks noChangeArrowheads="1"/>
            </p:cNvSpPr>
            <p:nvPr/>
          </p:nvSpPr>
          <p:spPr bwMode="auto">
            <a:xfrm>
              <a:off x="384" y="1968"/>
              <a:ext cx="576" cy="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2400">
                  <a:solidFill>
                    <a:srgbClr val="9966CC"/>
                  </a:solidFill>
                </a:rPr>
                <a:t>Lime-</a:t>
              </a:r>
              <a:br>
                <a:rPr lang="en-US" sz="2400">
                  <a:solidFill>
                    <a:srgbClr val="9966CC"/>
                  </a:solidFill>
                </a:rPr>
              </a:br>
              <a:r>
                <a:rPr lang="en-US" sz="2400">
                  <a:solidFill>
                    <a:srgbClr val="9966CC"/>
                  </a:solidFill>
                </a:rPr>
                <a:t>stone</a:t>
              </a:r>
              <a:br>
                <a:rPr lang="en-US" sz="2400">
                  <a:solidFill>
                    <a:srgbClr val="9966CC"/>
                  </a:solidFill>
                </a:rPr>
              </a:br>
              <a:r>
                <a:rPr lang="en-US" sz="2400">
                  <a:solidFill>
                    <a:srgbClr val="9966CC"/>
                  </a:solidFill>
                </a:rPr>
                <a:t>&amp; Dust</a:t>
              </a:r>
            </a:p>
          </p:txBody>
        </p:sp>
        <p:sp>
          <p:nvSpPr>
            <p:cNvPr id="46120" name="Rectangle 53"/>
            <p:cNvSpPr>
              <a:spLocks noChangeArrowheads="1"/>
            </p:cNvSpPr>
            <p:nvPr/>
          </p:nvSpPr>
          <p:spPr bwMode="auto">
            <a:xfrm>
              <a:off x="1403" y="2291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21" name="Rectangle 55"/>
            <p:cNvSpPr>
              <a:spLocks noChangeArrowheads="1"/>
            </p:cNvSpPr>
            <p:nvPr/>
          </p:nvSpPr>
          <p:spPr bwMode="auto">
            <a:xfrm>
              <a:off x="1407" y="2346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22" name="Line 56"/>
            <p:cNvSpPr>
              <a:spLocks noChangeShapeType="1"/>
            </p:cNvSpPr>
            <p:nvPr/>
          </p:nvSpPr>
          <p:spPr bwMode="auto">
            <a:xfrm>
              <a:off x="1269" y="2472"/>
              <a:ext cx="86" cy="1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23" name="Line 57"/>
            <p:cNvSpPr>
              <a:spLocks noChangeShapeType="1"/>
            </p:cNvSpPr>
            <p:nvPr/>
          </p:nvSpPr>
          <p:spPr bwMode="auto">
            <a:xfrm flipH="1">
              <a:off x="1355" y="2472"/>
              <a:ext cx="69" cy="1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24" name="Rectangle 58"/>
            <p:cNvSpPr>
              <a:spLocks noChangeArrowheads="1"/>
            </p:cNvSpPr>
            <p:nvPr/>
          </p:nvSpPr>
          <p:spPr bwMode="auto">
            <a:xfrm>
              <a:off x="1459" y="2284"/>
              <a:ext cx="154" cy="188"/>
            </a:xfrm>
            <a:prstGeom prst="rect">
              <a:avLst/>
            </a:prstGeom>
            <a:solidFill>
              <a:srgbClr val="9966CC">
                <a:alpha val="50195"/>
              </a:srgbClr>
            </a:solidFill>
            <a:ln w="8001" cap="rnd">
              <a:solidFill>
                <a:srgbClr val="9966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Rectangle 59"/>
            <p:cNvSpPr>
              <a:spLocks noChangeArrowheads="1"/>
            </p:cNvSpPr>
            <p:nvPr/>
          </p:nvSpPr>
          <p:spPr bwMode="auto">
            <a:xfrm>
              <a:off x="1546" y="2292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26" name="Rectangle 61"/>
            <p:cNvSpPr>
              <a:spLocks noChangeArrowheads="1"/>
            </p:cNvSpPr>
            <p:nvPr/>
          </p:nvSpPr>
          <p:spPr bwMode="auto">
            <a:xfrm>
              <a:off x="1609" y="2359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27" name="Line 62"/>
            <p:cNvSpPr>
              <a:spLocks noChangeShapeType="1"/>
            </p:cNvSpPr>
            <p:nvPr/>
          </p:nvSpPr>
          <p:spPr bwMode="auto">
            <a:xfrm>
              <a:off x="1459" y="2472"/>
              <a:ext cx="85" cy="1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28" name="Line 63"/>
            <p:cNvSpPr>
              <a:spLocks noChangeShapeType="1"/>
            </p:cNvSpPr>
            <p:nvPr/>
          </p:nvSpPr>
          <p:spPr bwMode="auto">
            <a:xfrm flipH="1">
              <a:off x="1544" y="2472"/>
              <a:ext cx="69" cy="10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29" name="Line 67"/>
            <p:cNvSpPr>
              <a:spLocks noChangeShapeType="1"/>
            </p:cNvSpPr>
            <p:nvPr/>
          </p:nvSpPr>
          <p:spPr bwMode="auto">
            <a:xfrm flipV="1">
              <a:off x="2113" y="2353"/>
              <a:ext cx="1" cy="68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130" name="Group 395"/>
            <p:cNvGrpSpPr>
              <a:grpSpLocks/>
            </p:cNvGrpSpPr>
            <p:nvPr/>
          </p:nvGrpSpPr>
          <p:grpSpPr bwMode="auto">
            <a:xfrm>
              <a:off x="2440" y="1785"/>
              <a:ext cx="327" cy="69"/>
              <a:chOff x="2239" y="1800"/>
              <a:chExt cx="371" cy="78"/>
            </a:xfrm>
          </p:grpSpPr>
          <p:sp>
            <p:nvSpPr>
              <p:cNvPr id="46131" name="Line 68"/>
              <p:cNvSpPr>
                <a:spLocks noChangeShapeType="1"/>
              </p:cNvSpPr>
              <p:nvPr/>
            </p:nvSpPr>
            <p:spPr bwMode="auto">
              <a:xfrm flipV="1">
                <a:off x="2239" y="1800"/>
                <a:ext cx="78" cy="78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32" name="Line 69"/>
              <p:cNvSpPr>
                <a:spLocks noChangeShapeType="1"/>
              </p:cNvSpPr>
              <p:nvPr/>
            </p:nvSpPr>
            <p:spPr bwMode="auto">
              <a:xfrm flipH="1" flipV="1">
                <a:off x="2531" y="1800"/>
                <a:ext cx="79" cy="78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33" name="Line 70"/>
              <p:cNvSpPr>
                <a:spLocks noChangeShapeType="1"/>
              </p:cNvSpPr>
              <p:nvPr/>
            </p:nvSpPr>
            <p:spPr bwMode="auto">
              <a:xfrm>
                <a:off x="2317" y="1800"/>
                <a:ext cx="214" cy="1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134" name="Rectangle 72"/>
            <p:cNvSpPr>
              <a:spLocks noChangeArrowheads="1"/>
            </p:cNvSpPr>
            <p:nvPr/>
          </p:nvSpPr>
          <p:spPr bwMode="auto">
            <a:xfrm>
              <a:off x="2709" y="2031"/>
              <a:ext cx="28" cy="79"/>
            </a:xfrm>
            <a:prstGeom prst="rect">
              <a:avLst/>
            </a:prstGeom>
            <a:noFill/>
            <a:ln w="1905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grpSp>
          <p:nvGrpSpPr>
            <p:cNvPr id="46135" name="Group 77"/>
            <p:cNvGrpSpPr>
              <a:grpSpLocks/>
            </p:cNvGrpSpPr>
            <p:nvPr/>
          </p:nvGrpSpPr>
          <p:grpSpPr bwMode="auto">
            <a:xfrm>
              <a:off x="2474" y="2541"/>
              <a:ext cx="35" cy="17"/>
              <a:chOff x="2278" y="2658"/>
              <a:chExt cx="39" cy="19"/>
            </a:xfrm>
          </p:grpSpPr>
          <p:sp>
            <p:nvSpPr>
              <p:cNvPr id="46136" name="Line 75"/>
              <p:cNvSpPr>
                <a:spLocks noChangeShapeType="1"/>
              </p:cNvSpPr>
              <p:nvPr/>
            </p:nvSpPr>
            <p:spPr bwMode="auto">
              <a:xfrm>
                <a:off x="2297" y="2658"/>
                <a:ext cx="20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37" name="Line 76"/>
              <p:cNvSpPr>
                <a:spLocks noChangeShapeType="1"/>
              </p:cNvSpPr>
              <p:nvPr/>
            </p:nvSpPr>
            <p:spPr bwMode="auto">
              <a:xfrm flipH="1">
                <a:off x="2278" y="2658"/>
                <a:ext cx="19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46138" name="Group 81"/>
            <p:cNvGrpSpPr>
              <a:grpSpLocks/>
            </p:cNvGrpSpPr>
            <p:nvPr/>
          </p:nvGrpSpPr>
          <p:grpSpPr bwMode="auto">
            <a:xfrm>
              <a:off x="2509" y="2541"/>
              <a:ext cx="34" cy="17"/>
              <a:chOff x="2317" y="2658"/>
              <a:chExt cx="39" cy="19"/>
            </a:xfrm>
          </p:grpSpPr>
          <p:sp>
            <p:nvSpPr>
              <p:cNvPr id="46139" name="Line 79"/>
              <p:cNvSpPr>
                <a:spLocks noChangeShapeType="1"/>
              </p:cNvSpPr>
              <p:nvPr/>
            </p:nvSpPr>
            <p:spPr bwMode="auto">
              <a:xfrm>
                <a:off x="2336" y="2658"/>
                <a:ext cx="20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40" name="Line 80"/>
              <p:cNvSpPr>
                <a:spLocks noChangeShapeType="1"/>
              </p:cNvSpPr>
              <p:nvPr/>
            </p:nvSpPr>
            <p:spPr bwMode="auto">
              <a:xfrm flipH="1">
                <a:off x="2317" y="2658"/>
                <a:ext cx="19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141" name="Line 82"/>
            <p:cNvSpPr>
              <a:spLocks noChangeShapeType="1"/>
            </p:cNvSpPr>
            <p:nvPr/>
          </p:nvSpPr>
          <p:spPr bwMode="auto">
            <a:xfrm flipV="1">
              <a:off x="2525" y="2507"/>
              <a:ext cx="1" cy="34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142" name="Group 85"/>
            <p:cNvGrpSpPr>
              <a:grpSpLocks/>
            </p:cNvGrpSpPr>
            <p:nvPr/>
          </p:nvGrpSpPr>
          <p:grpSpPr bwMode="auto">
            <a:xfrm>
              <a:off x="2543" y="2541"/>
              <a:ext cx="35" cy="17"/>
              <a:chOff x="2356" y="2658"/>
              <a:chExt cx="39" cy="19"/>
            </a:xfrm>
          </p:grpSpPr>
          <p:sp>
            <p:nvSpPr>
              <p:cNvPr id="46143" name="Line 83"/>
              <p:cNvSpPr>
                <a:spLocks noChangeShapeType="1"/>
              </p:cNvSpPr>
              <p:nvPr/>
            </p:nvSpPr>
            <p:spPr bwMode="auto">
              <a:xfrm>
                <a:off x="2375" y="2658"/>
                <a:ext cx="20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44" name="Line 84"/>
              <p:cNvSpPr>
                <a:spLocks noChangeShapeType="1"/>
              </p:cNvSpPr>
              <p:nvPr/>
            </p:nvSpPr>
            <p:spPr bwMode="auto">
              <a:xfrm flipH="1">
                <a:off x="2356" y="2658"/>
                <a:ext cx="19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145" name="Line 86"/>
            <p:cNvSpPr>
              <a:spLocks noChangeShapeType="1"/>
            </p:cNvSpPr>
            <p:nvPr/>
          </p:nvSpPr>
          <p:spPr bwMode="auto">
            <a:xfrm flipV="1">
              <a:off x="2560" y="2507"/>
              <a:ext cx="1" cy="34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46" name="Line 91"/>
            <p:cNvSpPr>
              <a:spLocks noChangeShapeType="1"/>
            </p:cNvSpPr>
            <p:nvPr/>
          </p:nvSpPr>
          <p:spPr bwMode="auto">
            <a:xfrm flipH="1">
              <a:off x="1052" y="1008"/>
              <a:ext cx="17" cy="43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47" name="Line 92"/>
            <p:cNvSpPr>
              <a:spLocks noChangeShapeType="1"/>
            </p:cNvSpPr>
            <p:nvPr/>
          </p:nvSpPr>
          <p:spPr bwMode="auto">
            <a:xfrm>
              <a:off x="1104" y="1008"/>
              <a:ext cx="35" cy="43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48" name="Line 93"/>
            <p:cNvSpPr>
              <a:spLocks noChangeShapeType="1"/>
            </p:cNvSpPr>
            <p:nvPr/>
          </p:nvSpPr>
          <p:spPr bwMode="auto">
            <a:xfrm>
              <a:off x="1052" y="1438"/>
              <a:ext cx="87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49" name="Line 94"/>
            <p:cNvSpPr>
              <a:spLocks noChangeShapeType="1"/>
            </p:cNvSpPr>
            <p:nvPr/>
          </p:nvSpPr>
          <p:spPr bwMode="auto">
            <a:xfrm>
              <a:off x="1069" y="1008"/>
              <a:ext cx="35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50" name="Rectangle 106"/>
            <p:cNvSpPr>
              <a:spLocks noChangeArrowheads="1"/>
            </p:cNvSpPr>
            <p:nvPr/>
          </p:nvSpPr>
          <p:spPr bwMode="auto">
            <a:xfrm>
              <a:off x="2061" y="2421"/>
              <a:ext cx="69" cy="189"/>
            </a:xfrm>
            <a:prstGeom prst="rect">
              <a:avLst/>
            </a:prstGeom>
            <a:noFill/>
            <a:ln w="7938" cap="rnd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1" name="Rectangle 107"/>
            <p:cNvSpPr>
              <a:spLocks noChangeArrowheads="1"/>
            </p:cNvSpPr>
            <p:nvPr/>
          </p:nvSpPr>
          <p:spPr bwMode="auto">
            <a:xfrm>
              <a:off x="2105" y="2429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52" name="Rectangle 108"/>
            <p:cNvSpPr>
              <a:spLocks noChangeArrowheads="1"/>
            </p:cNvSpPr>
            <p:nvPr/>
          </p:nvSpPr>
          <p:spPr bwMode="auto">
            <a:xfrm>
              <a:off x="2105" y="2496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53" name="Rectangle 109"/>
            <p:cNvSpPr>
              <a:spLocks noChangeArrowheads="1"/>
            </p:cNvSpPr>
            <p:nvPr/>
          </p:nvSpPr>
          <p:spPr bwMode="auto">
            <a:xfrm>
              <a:off x="1886" y="2102"/>
              <a:ext cx="2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99CCFF"/>
                  </a:solidFill>
                </a:rPr>
                <a:t>H</a:t>
              </a:r>
              <a:r>
                <a:rPr lang="en-US" sz="2000" baseline="-25000">
                  <a:solidFill>
                    <a:srgbClr val="99CCFF"/>
                  </a:solidFill>
                </a:rPr>
                <a:t>2</a:t>
              </a:r>
              <a:r>
                <a:rPr lang="en-US" sz="2000">
                  <a:solidFill>
                    <a:srgbClr val="99CCFF"/>
                  </a:solidFill>
                </a:rPr>
                <a:t>O</a:t>
              </a:r>
            </a:p>
          </p:txBody>
        </p:sp>
        <p:sp>
          <p:nvSpPr>
            <p:cNvPr id="46154" name="Rectangle 110"/>
            <p:cNvSpPr>
              <a:spLocks noChangeArrowheads="1"/>
            </p:cNvSpPr>
            <p:nvPr/>
          </p:nvSpPr>
          <p:spPr bwMode="auto">
            <a:xfrm>
              <a:off x="2137" y="2220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55" name="Rectangle 111"/>
            <p:cNvSpPr>
              <a:spLocks noChangeArrowheads="1"/>
            </p:cNvSpPr>
            <p:nvPr/>
          </p:nvSpPr>
          <p:spPr bwMode="auto">
            <a:xfrm>
              <a:off x="2007" y="2282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56" name="Freeform 112"/>
            <p:cNvSpPr>
              <a:spLocks noEditPoints="1"/>
            </p:cNvSpPr>
            <p:nvPr/>
          </p:nvSpPr>
          <p:spPr bwMode="auto">
            <a:xfrm>
              <a:off x="2083" y="2576"/>
              <a:ext cx="25" cy="105"/>
            </a:xfrm>
            <a:custGeom>
              <a:avLst/>
              <a:gdLst>
                <a:gd name="T0" fmla="*/ 10 w 267"/>
                <a:gd name="T1" fmla="*/ 103 h 1165"/>
                <a:gd name="T2" fmla="*/ 10 w 267"/>
                <a:gd name="T3" fmla="*/ 89 h 1165"/>
                <a:gd name="T4" fmla="*/ 12 w 267"/>
                <a:gd name="T5" fmla="*/ 87 h 1165"/>
                <a:gd name="T6" fmla="*/ 15 w 267"/>
                <a:gd name="T7" fmla="*/ 89 h 1165"/>
                <a:gd name="T8" fmla="*/ 15 w 267"/>
                <a:gd name="T9" fmla="*/ 103 h 1165"/>
                <a:gd name="T10" fmla="*/ 12 w 267"/>
                <a:gd name="T11" fmla="*/ 105 h 1165"/>
                <a:gd name="T12" fmla="*/ 10 w 267"/>
                <a:gd name="T13" fmla="*/ 103 h 1165"/>
                <a:gd name="T14" fmla="*/ 10 w 267"/>
                <a:gd name="T15" fmla="*/ 71 h 1165"/>
                <a:gd name="T16" fmla="*/ 10 w 267"/>
                <a:gd name="T17" fmla="*/ 58 h 1165"/>
                <a:gd name="T18" fmla="*/ 12 w 267"/>
                <a:gd name="T19" fmla="*/ 55 h 1165"/>
                <a:gd name="T20" fmla="*/ 15 w 267"/>
                <a:gd name="T21" fmla="*/ 58 h 1165"/>
                <a:gd name="T22" fmla="*/ 15 w 267"/>
                <a:gd name="T23" fmla="*/ 71 h 1165"/>
                <a:gd name="T24" fmla="*/ 12 w 267"/>
                <a:gd name="T25" fmla="*/ 73 h 1165"/>
                <a:gd name="T26" fmla="*/ 10 w 267"/>
                <a:gd name="T27" fmla="*/ 71 h 1165"/>
                <a:gd name="T28" fmla="*/ 10 w 267"/>
                <a:gd name="T29" fmla="*/ 40 h 1165"/>
                <a:gd name="T30" fmla="*/ 10 w 267"/>
                <a:gd name="T31" fmla="*/ 26 h 1165"/>
                <a:gd name="T32" fmla="*/ 12 w 267"/>
                <a:gd name="T33" fmla="*/ 24 h 1165"/>
                <a:gd name="T34" fmla="*/ 15 w 267"/>
                <a:gd name="T35" fmla="*/ 26 h 1165"/>
                <a:gd name="T36" fmla="*/ 15 w 267"/>
                <a:gd name="T37" fmla="*/ 40 h 1165"/>
                <a:gd name="T38" fmla="*/ 12 w 267"/>
                <a:gd name="T39" fmla="*/ 42 h 1165"/>
                <a:gd name="T40" fmla="*/ 10 w 267"/>
                <a:gd name="T41" fmla="*/ 40 h 1165"/>
                <a:gd name="T42" fmla="*/ 0 w 267"/>
                <a:gd name="T43" fmla="*/ 24 h 1165"/>
                <a:gd name="T44" fmla="*/ 12 w 267"/>
                <a:gd name="T45" fmla="*/ 0 h 1165"/>
                <a:gd name="T46" fmla="*/ 25 w 267"/>
                <a:gd name="T47" fmla="*/ 24 h 1165"/>
                <a:gd name="T48" fmla="*/ 0 w 267"/>
                <a:gd name="T49" fmla="*/ 24 h 11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67"/>
                <a:gd name="T76" fmla="*/ 0 h 1165"/>
                <a:gd name="T77" fmla="*/ 267 w 267"/>
                <a:gd name="T78" fmla="*/ 1165 h 11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67" h="1165">
                  <a:moveTo>
                    <a:pt x="108" y="1140"/>
                  </a:moveTo>
                  <a:lnTo>
                    <a:pt x="108" y="990"/>
                  </a:lnTo>
                  <a:cubicBezTo>
                    <a:pt x="108" y="976"/>
                    <a:pt x="120" y="965"/>
                    <a:pt x="133" y="965"/>
                  </a:cubicBezTo>
                  <a:cubicBezTo>
                    <a:pt x="147" y="965"/>
                    <a:pt x="158" y="976"/>
                    <a:pt x="158" y="990"/>
                  </a:cubicBezTo>
                  <a:lnTo>
                    <a:pt x="158" y="1140"/>
                  </a:lnTo>
                  <a:cubicBezTo>
                    <a:pt x="158" y="1154"/>
                    <a:pt x="147" y="1165"/>
                    <a:pt x="133" y="1165"/>
                  </a:cubicBezTo>
                  <a:cubicBezTo>
                    <a:pt x="120" y="1165"/>
                    <a:pt x="108" y="1154"/>
                    <a:pt x="108" y="1140"/>
                  </a:cubicBezTo>
                  <a:close/>
                  <a:moveTo>
                    <a:pt x="108" y="790"/>
                  </a:moveTo>
                  <a:lnTo>
                    <a:pt x="108" y="640"/>
                  </a:lnTo>
                  <a:cubicBezTo>
                    <a:pt x="108" y="626"/>
                    <a:pt x="120" y="615"/>
                    <a:pt x="133" y="615"/>
                  </a:cubicBezTo>
                  <a:cubicBezTo>
                    <a:pt x="147" y="615"/>
                    <a:pt x="158" y="626"/>
                    <a:pt x="158" y="640"/>
                  </a:cubicBezTo>
                  <a:lnTo>
                    <a:pt x="158" y="790"/>
                  </a:lnTo>
                  <a:cubicBezTo>
                    <a:pt x="158" y="804"/>
                    <a:pt x="147" y="815"/>
                    <a:pt x="133" y="815"/>
                  </a:cubicBezTo>
                  <a:cubicBezTo>
                    <a:pt x="120" y="815"/>
                    <a:pt x="108" y="804"/>
                    <a:pt x="108" y="790"/>
                  </a:cubicBezTo>
                  <a:close/>
                  <a:moveTo>
                    <a:pt x="108" y="440"/>
                  </a:moveTo>
                  <a:lnTo>
                    <a:pt x="108" y="290"/>
                  </a:lnTo>
                  <a:cubicBezTo>
                    <a:pt x="108" y="276"/>
                    <a:pt x="120" y="265"/>
                    <a:pt x="133" y="265"/>
                  </a:cubicBezTo>
                  <a:cubicBezTo>
                    <a:pt x="147" y="265"/>
                    <a:pt x="158" y="276"/>
                    <a:pt x="158" y="290"/>
                  </a:cubicBezTo>
                  <a:lnTo>
                    <a:pt x="158" y="440"/>
                  </a:lnTo>
                  <a:cubicBezTo>
                    <a:pt x="158" y="454"/>
                    <a:pt x="147" y="465"/>
                    <a:pt x="133" y="465"/>
                  </a:cubicBezTo>
                  <a:cubicBezTo>
                    <a:pt x="120" y="465"/>
                    <a:pt x="108" y="454"/>
                    <a:pt x="108" y="440"/>
                  </a:cubicBezTo>
                  <a:close/>
                  <a:moveTo>
                    <a:pt x="0" y="266"/>
                  </a:moveTo>
                  <a:lnTo>
                    <a:pt x="133" y="0"/>
                  </a:lnTo>
                  <a:lnTo>
                    <a:pt x="267" y="266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57" name="Rectangle 113"/>
            <p:cNvSpPr>
              <a:spLocks noChangeArrowheads="1"/>
            </p:cNvSpPr>
            <p:nvPr/>
          </p:nvSpPr>
          <p:spPr bwMode="auto">
            <a:xfrm>
              <a:off x="1976" y="2652"/>
              <a:ext cx="21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400">
                  <a:solidFill>
                    <a:srgbClr val="3366FF"/>
                  </a:solidFill>
                </a:rPr>
                <a:t>air</a:t>
              </a:r>
            </a:p>
          </p:txBody>
        </p:sp>
        <p:sp>
          <p:nvSpPr>
            <p:cNvPr id="46158" name="Rectangle 114"/>
            <p:cNvSpPr>
              <a:spLocks noChangeArrowheads="1"/>
            </p:cNvSpPr>
            <p:nvPr/>
          </p:nvSpPr>
          <p:spPr bwMode="auto">
            <a:xfrm>
              <a:off x="2136" y="2684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59" name="Rectangle 115"/>
            <p:cNvSpPr>
              <a:spLocks noChangeArrowheads="1"/>
            </p:cNvSpPr>
            <p:nvPr/>
          </p:nvSpPr>
          <p:spPr bwMode="auto">
            <a:xfrm>
              <a:off x="574" y="1104"/>
              <a:ext cx="321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>
                  <a:solidFill>
                    <a:srgbClr val="339900"/>
                  </a:solidFill>
                </a:rPr>
                <a:t>Kiln</a:t>
              </a:r>
              <a:br>
                <a:rPr lang="en-US" sz="2400">
                  <a:solidFill>
                    <a:srgbClr val="339900"/>
                  </a:solidFill>
                </a:rPr>
              </a:br>
              <a:r>
                <a:rPr lang="en-US" sz="2400">
                  <a:solidFill>
                    <a:srgbClr val="339900"/>
                  </a:solidFill>
                </a:rPr>
                <a:t>gas</a:t>
              </a:r>
            </a:p>
          </p:txBody>
        </p:sp>
        <p:sp>
          <p:nvSpPr>
            <p:cNvPr id="46160" name="Rectangle 116"/>
            <p:cNvSpPr>
              <a:spLocks noChangeArrowheads="1"/>
            </p:cNvSpPr>
            <p:nvPr/>
          </p:nvSpPr>
          <p:spPr bwMode="auto">
            <a:xfrm>
              <a:off x="1267" y="1601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61" name="Freeform 118"/>
            <p:cNvSpPr>
              <a:spLocks noEditPoints="1"/>
            </p:cNvSpPr>
            <p:nvPr/>
          </p:nvSpPr>
          <p:spPr bwMode="auto">
            <a:xfrm>
              <a:off x="2066" y="2281"/>
              <a:ext cx="24" cy="140"/>
            </a:xfrm>
            <a:custGeom>
              <a:avLst/>
              <a:gdLst>
                <a:gd name="T0" fmla="*/ 14 w 267"/>
                <a:gd name="T1" fmla="*/ 2 h 1545"/>
                <a:gd name="T2" fmla="*/ 14 w 267"/>
                <a:gd name="T3" fmla="*/ 110 h 1545"/>
                <a:gd name="T4" fmla="*/ 12 w 267"/>
                <a:gd name="T5" fmla="*/ 112 h 1545"/>
                <a:gd name="T6" fmla="*/ 10 w 267"/>
                <a:gd name="T7" fmla="*/ 110 h 1545"/>
                <a:gd name="T8" fmla="*/ 10 w 267"/>
                <a:gd name="T9" fmla="*/ 2 h 1545"/>
                <a:gd name="T10" fmla="*/ 12 w 267"/>
                <a:gd name="T11" fmla="*/ 0 h 1545"/>
                <a:gd name="T12" fmla="*/ 14 w 267"/>
                <a:gd name="T13" fmla="*/ 2 h 1545"/>
                <a:gd name="T14" fmla="*/ 24 w 267"/>
                <a:gd name="T15" fmla="*/ 104 h 1545"/>
                <a:gd name="T16" fmla="*/ 12 w 267"/>
                <a:gd name="T17" fmla="*/ 140 h 1545"/>
                <a:gd name="T18" fmla="*/ 0 w 267"/>
                <a:gd name="T19" fmla="*/ 104 h 1545"/>
                <a:gd name="T20" fmla="*/ 24 w 267"/>
                <a:gd name="T21" fmla="*/ 104 h 154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7"/>
                <a:gd name="T34" fmla="*/ 0 h 1545"/>
                <a:gd name="T35" fmla="*/ 267 w 267"/>
                <a:gd name="T36" fmla="*/ 1545 h 154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7" h="1545">
                  <a:moveTo>
                    <a:pt x="158" y="25"/>
                  </a:moveTo>
                  <a:lnTo>
                    <a:pt x="158" y="1211"/>
                  </a:lnTo>
                  <a:cubicBezTo>
                    <a:pt x="158" y="1225"/>
                    <a:pt x="147" y="1236"/>
                    <a:pt x="133" y="1236"/>
                  </a:cubicBezTo>
                  <a:cubicBezTo>
                    <a:pt x="120" y="1236"/>
                    <a:pt x="108" y="1225"/>
                    <a:pt x="108" y="1211"/>
                  </a:cubicBezTo>
                  <a:lnTo>
                    <a:pt x="108" y="25"/>
                  </a:lnTo>
                  <a:cubicBezTo>
                    <a:pt x="108" y="11"/>
                    <a:pt x="120" y="0"/>
                    <a:pt x="133" y="0"/>
                  </a:cubicBezTo>
                  <a:cubicBezTo>
                    <a:pt x="147" y="0"/>
                    <a:pt x="158" y="11"/>
                    <a:pt x="158" y="25"/>
                  </a:cubicBezTo>
                  <a:close/>
                  <a:moveTo>
                    <a:pt x="267" y="1145"/>
                  </a:moveTo>
                  <a:lnTo>
                    <a:pt x="133" y="1545"/>
                  </a:lnTo>
                  <a:lnTo>
                    <a:pt x="0" y="1145"/>
                  </a:lnTo>
                  <a:lnTo>
                    <a:pt x="267" y="1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62" name="Rectangle 137"/>
            <p:cNvSpPr>
              <a:spLocks noChangeArrowheads="1"/>
            </p:cNvSpPr>
            <p:nvPr/>
          </p:nvSpPr>
          <p:spPr bwMode="auto">
            <a:xfrm>
              <a:off x="1301" y="3148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grpSp>
          <p:nvGrpSpPr>
            <p:cNvPr id="46163" name="Group 140"/>
            <p:cNvGrpSpPr>
              <a:grpSpLocks/>
            </p:cNvGrpSpPr>
            <p:nvPr/>
          </p:nvGrpSpPr>
          <p:grpSpPr bwMode="auto">
            <a:xfrm>
              <a:off x="2818" y="2317"/>
              <a:ext cx="69" cy="69"/>
              <a:chOff x="2668" y="2404"/>
              <a:chExt cx="78" cy="78"/>
            </a:xfrm>
          </p:grpSpPr>
          <p:sp>
            <p:nvSpPr>
              <p:cNvPr id="46164" name="Oval 138"/>
              <p:cNvSpPr>
                <a:spLocks noChangeArrowheads="1"/>
              </p:cNvSpPr>
              <p:nvPr/>
            </p:nvSpPr>
            <p:spPr bwMode="auto">
              <a:xfrm>
                <a:off x="2668" y="2404"/>
                <a:ext cx="78" cy="78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65" name="Oval 139"/>
              <p:cNvSpPr>
                <a:spLocks noChangeArrowheads="1"/>
              </p:cNvSpPr>
              <p:nvPr/>
            </p:nvSpPr>
            <p:spPr bwMode="auto">
              <a:xfrm>
                <a:off x="2668" y="2404"/>
                <a:ext cx="78" cy="78"/>
              </a:xfrm>
              <a:prstGeom prst="ellips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66" name="Line 141"/>
            <p:cNvSpPr>
              <a:spLocks noChangeShapeType="1"/>
            </p:cNvSpPr>
            <p:nvPr/>
          </p:nvSpPr>
          <p:spPr bwMode="auto">
            <a:xfrm flipH="1">
              <a:off x="2831" y="2317"/>
              <a:ext cx="22" cy="6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67" name="Line 142"/>
            <p:cNvSpPr>
              <a:spLocks noChangeShapeType="1"/>
            </p:cNvSpPr>
            <p:nvPr/>
          </p:nvSpPr>
          <p:spPr bwMode="auto">
            <a:xfrm>
              <a:off x="2853" y="2317"/>
              <a:ext cx="20" cy="6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68" name="Line 143"/>
            <p:cNvSpPr>
              <a:spLocks noChangeShapeType="1"/>
            </p:cNvSpPr>
            <p:nvPr/>
          </p:nvSpPr>
          <p:spPr bwMode="auto">
            <a:xfrm>
              <a:off x="2440" y="2507"/>
              <a:ext cx="327" cy="1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69" name="Line 144"/>
            <p:cNvSpPr>
              <a:spLocks noChangeShapeType="1"/>
            </p:cNvSpPr>
            <p:nvPr/>
          </p:nvSpPr>
          <p:spPr bwMode="auto">
            <a:xfrm>
              <a:off x="2250" y="3177"/>
              <a:ext cx="1" cy="86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0" name="Line 145"/>
            <p:cNvSpPr>
              <a:spLocks noChangeShapeType="1"/>
            </p:cNvSpPr>
            <p:nvPr/>
          </p:nvSpPr>
          <p:spPr bwMode="auto">
            <a:xfrm>
              <a:off x="2250" y="3263"/>
              <a:ext cx="34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1" name="Line 146"/>
            <p:cNvSpPr>
              <a:spLocks noChangeShapeType="1"/>
            </p:cNvSpPr>
            <p:nvPr/>
          </p:nvSpPr>
          <p:spPr bwMode="auto">
            <a:xfrm>
              <a:off x="2594" y="3177"/>
              <a:ext cx="1" cy="86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172" name="Group 149"/>
            <p:cNvGrpSpPr>
              <a:grpSpLocks/>
            </p:cNvGrpSpPr>
            <p:nvPr/>
          </p:nvGrpSpPr>
          <p:grpSpPr bwMode="auto">
            <a:xfrm>
              <a:off x="2578" y="2541"/>
              <a:ext cx="34" cy="17"/>
              <a:chOff x="2395" y="2658"/>
              <a:chExt cx="39" cy="19"/>
            </a:xfrm>
          </p:grpSpPr>
          <p:sp>
            <p:nvSpPr>
              <p:cNvPr id="46173" name="Line 147"/>
              <p:cNvSpPr>
                <a:spLocks noChangeShapeType="1"/>
              </p:cNvSpPr>
              <p:nvPr/>
            </p:nvSpPr>
            <p:spPr bwMode="auto">
              <a:xfrm>
                <a:off x="2414" y="2658"/>
                <a:ext cx="20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174" name="Line 148"/>
              <p:cNvSpPr>
                <a:spLocks noChangeShapeType="1"/>
              </p:cNvSpPr>
              <p:nvPr/>
            </p:nvSpPr>
            <p:spPr bwMode="auto">
              <a:xfrm flipH="1">
                <a:off x="2395" y="2658"/>
                <a:ext cx="19" cy="19"/>
              </a:xfrm>
              <a:prstGeom prst="line">
                <a:avLst/>
              </a:prstGeom>
              <a:noFill/>
              <a:ln w="19050" cap="rnd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175" name="Line 150"/>
            <p:cNvSpPr>
              <a:spLocks noChangeShapeType="1"/>
            </p:cNvSpPr>
            <p:nvPr/>
          </p:nvSpPr>
          <p:spPr bwMode="auto">
            <a:xfrm flipV="1">
              <a:off x="2594" y="2507"/>
              <a:ext cx="1" cy="34"/>
            </a:xfrm>
            <a:prstGeom prst="line">
              <a:avLst/>
            </a:prstGeom>
            <a:noFill/>
            <a:ln w="19050" cap="rnd">
              <a:solidFill>
                <a:srgbClr val="3366FF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6" name="Line 152"/>
            <p:cNvSpPr>
              <a:spLocks noChangeShapeType="1"/>
            </p:cNvSpPr>
            <p:nvPr/>
          </p:nvSpPr>
          <p:spPr bwMode="auto">
            <a:xfrm flipV="1">
              <a:off x="2285" y="2421"/>
              <a:ext cx="1" cy="808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7" name="Freeform 153"/>
            <p:cNvSpPr>
              <a:spLocks noEditPoints="1"/>
            </p:cNvSpPr>
            <p:nvPr/>
          </p:nvSpPr>
          <p:spPr bwMode="auto">
            <a:xfrm>
              <a:off x="2496" y="2762"/>
              <a:ext cx="24" cy="467"/>
            </a:xfrm>
            <a:custGeom>
              <a:avLst/>
              <a:gdLst>
                <a:gd name="T0" fmla="*/ 14 w 267"/>
                <a:gd name="T1" fmla="*/ 2 h 5155"/>
                <a:gd name="T2" fmla="*/ 14 w 267"/>
                <a:gd name="T3" fmla="*/ 437 h 5155"/>
                <a:gd name="T4" fmla="*/ 12 w 267"/>
                <a:gd name="T5" fmla="*/ 439 h 5155"/>
                <a:gd name="T6" fmla="*/ 10 w 267"/>
                <a:gd name="T7" fmla="*/ 437 h 5155"/>
                <a:gd name="T8" fmla="*/ 10 w 267"/>
                <a:gd name="T9" fmla="*/ 2 h 5155"/>
                <a:gd name="T10" fmla="*/ 12 w 267"/>
                <a:gd name="T11" fmla="*/ 0 h 5155"/>
                <a:gd name="T12" fmla="*/ 14 w 267"/>
                <a:gd name="T13" fmla="*/ 2 h 5155"/>
                <a:gd name="T14" fmla="*/ 24 w 267"/>
                <a:gd name="T15" fmla="*/ 431 h 5155"/>
                <a:gd name="T16" fmla="*/ 12 w 267"/>
                <a:gd name="T17" fmla="*/ 467 h 5155"/>
                <a:gd name="T18" fmla="*/ 0 w 267"/>
                <a:gd name="T19" fmla="*/ 431 h 5155"/>
                <a:gd name="T20" fmla="*/ 24 w 267"/>
                <a:gd name="T21" fmla="*/ 431 h 51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7"/>
                <a:gd name="T34" fmla="*/ 0 h 5155"/>
                <a:gd name="T35" fmla="*/ 267 w 267"/>
                <a:gd name="T36" fmla="*/ 5155 h 515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7" h="5155">
                  <a:moveTo>
                    <a:pt x="158" y="25"/>
                  </a:moveTo>
                  <a:lnTo>
                    <a:pt x="158" y="4821"/>
                  </a:lnTo>
                  <a:cubicBezTo>
                    <a:pt x="158" y="4835"/>
                    <a:pt x="147" y="4846"/>
                    <a:pt x="133" y="4846"/>
                  </a:cubicBezTo>
                  <a:cubicBezTo>
                    <a:pt x="120" y="4846"/>
                    <a:pt x="108" y="4835"/>
                    <a:pt x="108" y="4821"/>
                  </a:cubicBezTo>
                  <a:lnTo>
                    <a:pt x="108" y="25"/>
                  </a:lnTo>
                  <a:cubicBezTo>
                    <a:pt x="108" y="11"/>
                    <a:pt x="120" y="0"/>
                    <a:pt x="133" y="0"/>
                  </a:cubicBezTo>
                  <a:cubicBezTo>
                    <a:pt x="147" y="0"/>
                    <a:pt x="158" y="11"/>
                    <a:pt x="158" y="25"/>
                  </a:cubicBezTo>
                  <a:close/>
                  <a:moveTo>
                    <a:pt x="267" y="4755"/>
                  </a:moveTo>
                  <a:lnTo>
                    <a:pt x="133" y="5155"/>
                  </a:lnTo>
                  <a:lnTo>
                    <a:pt x="0" y="4755"/>
                  </a:lnTo>
                  <a:lnTo>
                    <a:pt x="267" y="475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8" name="Freeform 154"/>
            <p:cNvSpPr>
              <a:spLocks noEditPoints="1"/>
            </p:cNvSpPr>
            <p:nvPr/>
          </p:nvSpPr>
          <p:spPr bwMode="auto">
            <a:xfrm>
              <a:off x="2697" y="2254"/>
              <a:ext cx="227" cy="25"/>
            </a:xfrm>
            <a:custGeom>
              <a:avLst/>
              <a:gdLst>
                <a:gd name="T0" fmla="*/ 225 w 2495"/>
                <a:gd name="T1" fmla="*/ 15 h 267"/>
                <a:gd name="T2" fmla="*/ 30 w 2495"/>
                <a:gd name="T3" fmla="*/ 15 h 267"/>
                <a:gd name="T4" fmla="*/ 28 w 2495"/>
                <a:gd name="T5" fmla="*/ 13 h 267"/>
                <a:gd name="T6" fmla="*/ 30 w 2495"/>
                <a:gd name="T7" fmla="*/ 10 h 267"/>
                <a:gd name="T8" fmla="*/ 225 w 2495"/>
                <a:gd name="T9" fmla="*/ 10 h 267"/>
                <a:gd name="T10" fmla="*/ 227 w 2495"/>
                <a:gd name="T11" fmla="*/ 13 h 267"/>
                <a:gd name="T12" fmla="*/ 225 w 2495"/>
                <a:gd name="T13" fmla="*/ 15 h 267"/>
                <a:gd name="T14" fmla="*/ 36 w 2495"/>
                <a:gd name="T15" fmla="*/ 25 h 267"/>
                <a:gd name="T16" fmla="*/ 0 w 2495"/>
                <a:gd name="T17" fmla="*/ 13 h 267"/>
                <a:gd name="T18" fmla="*/ 36 w 2495"/>
                <a:gd name="T19" fmla="*/ 0 h 267"/>
                <a:gd name="T20" fmla="*/ 36 w 2495"/>
                <a:gd name="T21" fmla="*/ 25 h 2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95"/>
                <a:gd name="T34" fmla="*/ 0 h 267"/>
                <a:gd name="T35" fmla="*/ 2495 w 2495"/>
                <a:gd name="T36" fmla="*/ 267 h 2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95" h="267">
                  <a:moveTo>
                    <a:pt x="2470" y="159"/>
                  </a:moveTo>
                  <a:lnTo>
                    <a:pt x="334" y="159"/>
                  </a:lnTo>
                  <a:cubicBezTo>
                    <a:pt x="320" y="159"/>
                    <a:pt x="309" y="148"/>
                    <a:pt x="309" y="134"/>
                  </a:cubicBezTo>
                  <a:cubicBezTo>
                    <a:pt x="309" y="120"/>
                    <a:pt x="320" y="109"/>
                    <a:pt x="334" y="109"/>
                  </a:cubicBezTo>
                  <a:lnTo>
                    <a:pt x="2470" y="109"/>
                  </a:lnTo>
                  <a:cubicBezTo>
                    <a:pt x="2484" y="109"/>
                    <a:pt x="2495" y="120"/>
                    <a:pt x="2495" y="134"/>
                  </a:cubicBezTo>
                  <a:cubicBezTo>
                    <a:pt x="2495" y="148"/>
                    <a:pt x="2484" y="159"/>
                    <a:pt x="2470" y="159"/>
                  </a:cubicBezTo>
                  <a:close/>
                  <a:moveTo>
                    <a:pt x="400" y="267"/>
                  </a:moveTo>
                  <a:lnTo>
                    <a:pt x="0" y="134"/>
                  </a:lnTo>
                  <a:lnTo>
                    <a:pt x="400" y="0"/>
                  </a:lnTo>
                  <a:lnTo>
                    <a:pt x="400" y="26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79" name="Line 155"/>
            <p:cNvSpPr>
              <a:spLocks noChangeShapeType="1"/>
            </p:cNvSpPr>
            <p:nvPr/>
          </p:nvSpPr>
          <p:spPr bwMode="auto">
            <a:xfrm flipV="1">
              <a:off x="2921" y="1922"/>
              <a:ext cx="1" cy="34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80" name="Rectangle 156"/>
            <p:cNvSpPr>
              <a:spLocks noChangeArrowheads="1"/>
            </p:cNvSpPr>
            <p:nvPr/>
          </p:nvSpPr>
          <p:spPr bwMode="auto">
            <a:xfrm>
              <a:off x="3278" y="2423"/>
              <a:ext cx="344" cy="258"/>
            </a:xfrm>
            <a:prstGeom prst="rect">
              <a:avLst/>
            </a:prstGeom>
            <a:solidFill>
              <a:srgbClr val="3399CC">
                <a:alpha val="50195"/>
              </a:srgbClr>
            </a:solidFill>
            <a:ln w="7938" cap="rnd">
              <a:solidFill>
                <a:srgbClr val="3399CC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1" name="Line 163"/>
            <p:cNvSpPr>
              <a:spLocks noChangeShapeType="1"/>
            </p:cNvSpPr>
            <p:nvPr/>
          </p:nvSpPr>
          <p:spPr bwMode="auto">
            <a:xfrm flipV="1">
              <a:off x="2958" y="2320"/>
              <a:ext cx="1" cy="43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82" name="Line 164"/>
            <p:cNvSpPr>
              <a:spLocks noChangeShapeType="1"/>
            </p:cNvSpPr>
            <p:nvPr/>
          </p:nvSpPr>
          <p:spPr bwMode="auto">
            <a:xfrm>
              <a:off x="2964" y="2320"/>
              <a:ext cx="492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83" name="Line 165"/>
            <p:cNvSpPr>
              <a:spLocks noChangeShapeType="1"/>
            </p:cNvSpPr>
            <p:nvPr/>
          </p:nvSpPr>
          <p:spPr bwMode="auto">
            <a:xfrm flipV="1">
              <a:off x="3456" y="2677"/>
              <a:ext cx="0" cy="172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84" name="Freeform 166"/>
            <p:cNvSpPr>
              <a:spLocks noEditPoints="1"/>
            </p:cNvSpPr>
            <p:nvPr/>
          </p:nvSpPr>
          <p:spPr bwMode="auto">
            <a:xfrm>
              <a:off x="3442" y="2318"/>
              <a:ext cx="25" cy="106"/>
            </a:xfrm>
            <a:custGeom>
              <a:avLst/>
              <a:gdLst>
                <a:gd name="T0" fmla="*/ 15 w 267"/>
                <a:gd name="T1" fmla="*/ 2 h 1165"/>
                <a:gd name="T2" fmla="*/ 15 w 267"/>
                <a:gd name="T3" fmla="*/ 76 h 1165"/>
                <a:gd name="T4" fmla="*/ 13 w 267"/>
                <a:gd name="T5" fmla="*/ 78 h 1165"/>
                <a:gd name="T6" fmla="*/ 10 w 267"/>
                <a:gd name="T7" fmla="*/ 76 h 1165"/>
                <a:gd name="T8" fmla="*/ 10 w 267"/>
                <a:gd name="T9" fmla="*/ 2 h 1165"/>
                <a:gd name="T10" fmla="*/ 13 w 267"/>
                <a:gd name="T11" fmla="*/ 0 h 1165"/>
                <a:gd name="T12" fmla="*/ 15 w 267"/>
                <a:gd name="T13" fmla="*/ 2 h 1165"/>
                <a:gd name="T14" fmla="*/ 25 w 267"/>
                <a:gd name="T15" fmla="*/ 70 h 1165"/>
                <a:gd name="T16" fmla="*/ 13 w 267"/>
                <a:gd name="T17" fmla="*/ 106 h 1165"/>
                <a:gd name="T18" fmla="*/ 0 w 267"/>
                <a:gd name="T19" fmla="*/ 70 h 1165"/>
                <a:gd name="T20" fmla="*/ 25 w 267"/>
                <a:gd name="T21" fmla="*/ 70 h 116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7"/>
                <a:gd name="T34" fmla="*/ 0 h 1165"/>
                <a:gd name="T35" fmla="*/ 267 w 267"/>
                <a:gd name="T36" fmla="*/ 1165 h 116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7" h="1165">
                  <a:moveTo>
                    <a:pt x="159" y="25"/>
                  </a:moveTo>
                  <a:lnTo>
                    <a:pt x="159" y="831"/>
                  </a:lnTo>
                  <a:cubicBezTo>
                    <a:pt x="159" y="845"/>
                    <a:pt x="148" y="856"/>
                    <a:pt x="134" y="856"/>
                  </a:cubicBezTo>
                  <a:cubicBezTo>
                    <a:pt x="120" y="856"/>
                    <a:pt x="109" y="845"/>
                    <a:pt x="109" y="831"/>
                  </a:cubicBezTo>
                  <a:lnTo>
                    <a:pt x="109" y="25"/>
                  </a:lnTo>
                  <a:cubicBezTo>
                    <a:pt x="109" y="11"/>
                    <a:pt x="120" y="0"/>
                    <a:pt x="134" y="0"/>
                  </a:cubicBezTo>
                  <a:cubicBezTo>
                    <a:pt x="148" y="0"/>
                    <a:pt x="159" y="11"/>
                    <a:pt x="159" y="25"/>
                  </a:cubicBezTo>
                  <a:close/>
                  <a:moveTo>
                    <a:pt x="267" y="765"/>
                  </a:moveTo>
                  <a:lnTo>
                    <a:pt x="134" y="1165"/>
                  </a:lnTo>
                  <a:lnTo>
                    <a:pt x="0" y="765"/>
                  </a:lnTo>
                  <a:lnTo>
                    <a:pt x="267" y="76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85" name="Rectangle 168"/>
            <p:cNvSpPr>
              <a:spLocks noChangeArrowheads="1"/>
            </p:cNvSpPr>
            <p:nvPr/>
          </p:nvSpPr>
          <p:spPr bwMode="auto">
            <a:xfrm>
              <a:off x="4366" y="960"/>
              <a:ext cx="2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99CCFF"/>
                  </a:solidFill>
                </a:rPr>
                <a:t>H</a:t>
              </a:r>
              <a:r>
                <a:rPr lang="en-US" sz="2000" baseline="-25000">
                  <a:solidFill>
                    <a:srgbClr val="99CCFF"/>
                  </a:solidFill>
                </a:rPr>
                <a:t>2</a:t>
              </a:r>
              <a:r>
                <a:rPr lang="en-US" sz="2000">
                  <a:solidFill>
                    <a:srgbClr val="99CCFF"/>
                  </a:solidFill>
                </a:rPr>
                <a:t>O</a:t>
              </a:r>
            </a:p>
          </p:txBody>
        </p:sp>
        <p:sp>
          <p:nvSpPr>
            <p:cNvPr id="46186" name="Rectangle 169"/>
            <p:cNvSpPr>
              <a:spLocks noChangeArrowheads="1"/>
            </p:cNvSpPr>
            <p:nvPr/>
          </p:nvSpPr>
          <p:spPr bwMode="auto">
            <a:xfrm>
              <a:off x="3738" y="1153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87" name="Rectangle 170"/>
            <p:cNvSpPr>
              <a:spLocks noChangeArrowheads="1"/>
            </p:cNvSpPr>
            <p:nvPr/>
          </p:nvSpPr>
          <p:spPr bwMode="auto">
            <a:xfrm>
              <a:off x="3817" y="2161"/>
              <a:ext cx="241" cy="172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Rectangle 178"/>
            <p:cNvSpPr>
              <a:spLocks noChangeArrowheads="1"/>
            </p:cNvSpPr>
            <p:nvPr/>
          </p:nvSpPr>
          <p:spPr bwMode="auto">
            <a:xfrm>
              <a:off x="4333" y="1371"/>
              <a:ext cx="292" cy="189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89" name="Rectangle 180"/>
            <p:cNvSpPr>
              <a:spLocks noChangeArrowheads="1"/>
            </p:cNvSpPr>
            <p:nvPr/>
          </p:nvSpPr>
          <p:spPr bwMode="auto">
            <a:xfrm>
              <a:off x="4626" y="1380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90" name="Rectangle 185"/>
            <p:cNvSpPr>
              <a:spLocks noChangeArrowheads="1"/>
            </p:cNvSpPr>
            <p:nvPr/>
          </p:nvSpPr>
          <p:spPr bwMode="auto">
            <a:xfrm>
              <a:off x="4547" y="1502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91" name="Freeform 201"/>
            <p:cNvSpPr>
              <a:spLocks noEditPoints="1"/>
            </p:cNvSpPr>
            <p:nvPr/>
          </p:nvSpPr>
          <p:spPr bwMode="auto">
            <a:xfrm>
              <a:off x="4304" y="2056"/>
              <a:ext cx="24" cy="105"/>
            </a:xfrm>
            <a:custGeom>
              <a:avLst/>
              <a:gdLst>
                <a:gd name="T0" fmla="*/ 14 w 133"/>
                <a:gd name="T1" fmla="*/ 2 h 582"/>
                <a:gd name="T2" fmla="*/ 14 w 133"/>
                <a:gd name="T3" fmla="*/ 75 h 582"/>
                <a:gd name="T4" fmla="*/ 12 w 133"/>
                <a:gd name="T5" fmla="*/ 77 h 582"/>
                <a:gd name="T6" fmla="*/ 10 w 133"/>
                <a:gd name="T7" fmla="*/ 75 h 582"/>
                <a:gd name="T8" fmla="*/ 10 w 133"/>
                <a:gd name="T9" fmla="*/ 2 h 582"/>
                <a:gd name="T10" fmla="*/ 12 w 133"/>
                <a:gd name="T11" fmla="*/ 0 h 582"/>
                <a:gd name="T12" fmla="*/ 14 w 133"/>
                <a:gd name="T13" fmla="*/ 2 h 582"/>
                <a:gd name="T14" fmla="*/ 24 w 133"/>
                <a:gd name="T15" fmla="*/ 69 h 582"/>
                <a:gd name="T16" fmla="*/ 12 w 133"/>
                <a:gd name="T17" fmla="*/ 105 h 582"/>
                <a:gd name="T18" fmla="*/ 0 w 133"/>
                <a:gd name="T19" fmla="*/ 69 h 582"/>
                <a:gd name="T20" fmla="*/ 24 w 133"/>
                <a:gd name="T21" fmla="*/ 69 h 5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582"/>
                <a:gd name="T35" fmla="*/ 133 w 133"/>
                <a:gd name="T36" fmla="*/ 582 h 5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582">
                  <a:moveTo>
                    <a:pt x="79" y="12"/>
                  </a:moveTo>
                  <a:lnTo>
                    <a:pt x="79" y="415"/>
                  </a:lnTo>
                  <a:cubicBezTo>
                    <a:pt x="79" y="422"/>
                    <a:pt x="73" y="428"/>
                    <a:pt x="66" y="428"/>
                  </a:cubicBezTo>
                  <a:cubicBezTo>
                    <a:pt x="60" y="428"/>
                    <a:pt x="54" y="422"/>
                    <a:pt x="54" y="415"/>
                  </a:cubicBezTo>
                  <a:lnTo>
                    <a:pt x="54" y="12"/>
                  </a:lnTo>
                  <a:cubicBezTo>
                    <a:pt x="54" y="5"/>
                    <a:pt x="60" y="0"/>
                    <a:pt x="66" y="0"/>
                  </a:cubicBezTo>
                  <a:cubicBezTo>
                    <a:pt x="73" y="0"/>
                    <a:pt x="79" y="5"/>
                    <a:pt x="79" y="12"/>
                  </a:cubicBezTo>
                  <a:close/>
                  <a:moveTo>
                    <a:pt x="133" y="382"/>
                  </a:moveTo>
                  <a:lnTo>
                    <a:pt x="66" y="582"/>
                  </a:lnTo>
                  <a:lnTo>
                    <a:pt x="0" y="382"/>
                  </a:lnTo>
                  <a:lnTo>
                    <a:pt x="133" y="3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92" name="Rectangle 206"/>
            <p:cNvSpPr>
              <a:spLocks noChangeArrowheads="1"/>
            </p:cNvSpPr>
            <p:nvPr/>
          </p:nvSpPr>
          <p:spPr bwMode="auto">
            <a:xfrm>
              <a:off x="4620" y="971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93" name="Rectangle 208"/>
            <p:cNvSpPr>
              <a:spLocks noChangeArrowheads="1"/>
            </p:cNvSpPr>
            <p:nvPr/>
          </p:nvSpPr>
          <p:spPr bwMode="auto">
            <a:xfrm>
              <a:off x="4382" y="1060"/>
              <a:ext cx="22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94" name="Freeform 214"/>
            <p:cNvSpPr>
              <a:spLocks noEditPoints="1"/>
            </p:cNvSpPr>
            <p:nvPr/>
          </p:nvSpPr>
          <p:spPr bwMode="auto">
            <a:xfrm>
              <a:off x="4304" y="2331"/>
              <a:ext cx="24" cy="896"/>
            </a:xfrm>
            <a:custGeom>
              <a:avLst/>
              <a:gdLst>
                <a:gd name="T0" fmla="*/ 14 w 133"/>
                <a:gd name="T1" fmla="*/ 2 h 4952"/>
                <a:gd name="T2" fmla="*/ 14 w 133"/>
                <a:gd name="T3" fmla="*/ 866 h 4952"/>
                <a:gd name="T4" fmla="*/ 12 w 133"/>
                <a:gd name="T5" fmla="*/ 868 h 4952"/>
                <a:gd name="T6" fmla="*/ 10 w 133"/>
                <a:gd name="T7" fmla="*/ 866 h 4952"/>
                <a:gd name="T8" fmla="*/ 10 w 133"/>
                <a:gd name="T9" fmla="*/ 2 h 4952"/>
                <a:gd name="T10" fmla="*/ 12 w 133"/>
                <a:gd name="T11" fmla="*/ 0 h 4952"/>
                <a:gd name="T12" fmla="*/ 14 w 133"/>
                <a:gd name="T13" fmla="*/ 2 h 4952"/>
                <a:gd name="T14" fmla="*/ 24 w 133"/>
                <a:gd name="T15" fmla="*/ 860 h 4952"/>
                <a:gd name="T16" fmla="*/ 12 w 133"/>
                <a:gd name="T17" fmla="*/ 896 h 4952"/>
                <a:gd name="T18" fmla="*/ 0 w 133"/>
                <a:gd name="T19" fmla="*/ 860 h 4952"/>
                <a:gd name="T20" fmla="*/ 24 w 133"/>
                <a:gd name="T21" fmla="*/ 860 h 49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4952"/>
                <a:gd name="T35" fmla="*/ 133 w 133"/>
                <a:gd name="T36" fmla="*/ 4952 h 49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4952">
                  <a:moveTo>
                    <a:pt x="79" y="12"/>
                  </a:moveTo>
                  <a:lnTo>
                    <a:pt x="79" y="4785"/>
                  </a:lnTo>
                  <a:cubicBezTo>
                    <a:pt x="79" y="4792"/>
                    <a:pt x="73" y="4798"/>
                    <a:pt x="66" y="4798"/>
                  </a:cubicBezTo>
                  <a:cubicBezTo>
                    <a:pt x="60" y="4798"/>
                    <a:pt x="54" y="4792"/>
                    <a:pt x="54" y="4785"/>
                  </a:cubicBezTo>
                  <a:lnTo>
                    <a:pt x="54" y="12"/>
                  </a:lnTo>
                  <a:cubicBezTo>
                    <a:pt x="54" y="5"/>
                    <a:pt x="60" y="0"/>
                    <a:pt x="66" y="0"/>
                  </a:cubicBezTo>
                  <a:cubicBezTo>
                    <a:pt x="73" y="0"/>
                    <a:pt x="79" y="5"/>
                    <a:pt x="79" y="12"/>
                  </a:cubicBezTo>
                  <a:close/>
                  <a:moveTo>
                    <a:pt x="133" y="4752"/>
                  </a:moveTo>
                  <a:lnTo>
                    <a:pt x="66" y="4952"/>
                  </a:lnTo>
                  <a:lnTo>
                    <a:pt x="0" y="4752"/>
                  </a:lnTo>
                  <a:lnTo>
                    <a:pt x="133" y="47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95" name="Freeform 218"/>
            <p:cNvSpPr>
              <a:spLocks noEditPoints="1"/>
            </p:cNvSpPr>
            <p:nvPr/>
          </p:nvSpPr>
          <p:spPr bwMode="auto">
            <a:xfrm>
              <a:off x="4779" y="2003"/>
              <a:ext cx="25" cy="150"/>
            </a:xfrm>
            <a:custGeom>
              <a:avLst/>
              <a:gdLst>
                <a:gd name="T0" fmla="*/ 16 w 133"/>
                <a:gd name="T1" fmla="*/ 2 h 832"/>
                <a:gd name="T2" fmla="*/ 15 w 133"/>
                <a:gd name="T3" fmla="*/ 120 h 832"/>
                <a:gd name="T4" fmla="*/ 12 w 133"/>
                <a:gd name="T5" fmla="*/ 122 h 832"/>
                <a:gd name="T6" fmla="*/ 10 w 133"/>
                <a:gd name="T7" fmla="*/ 120 h 832"/>
                <a:gd name="T8" fmla="*/ 11 w 133"/>
                <a:gd name="T9" fmla="*/ 2 h 832"/>
                <a:gd name="T10" fmla="*/ 13 w 133"/>
                <a:gd name="T11" fmla="*/ 0 h 832"/>
                <a:gd name="T12" fmla="*/ 16 w 133"/>
                <a:gd name="T13" fmla="*/ 2 h 832"/>
                <a:gd name="T14" fmla="*/ 25 w 133"/>
                <a:gd name="T15" fmla="*/ 114 h 832"/>
                <a:gd name="T16" fmla="*/ 12 w 133"/>
                <a:gd name="T17" fmla="*/ 150 h 832"/>
                <a:gd name="T18" fmla="*/ 0 w 133"/>
                <a:gd name="T19" fmla="*/ 114 h 832"/>
                <a:gd name="T20" fmla="*/ 25 w 133"/>
                <a:gd name="T21" fmla="*/ 114 h 8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832"/>
                <a:gd name="T35" fmla="*/ 133 w 133"/>
                <a:gd name="T36" fmla="*/ 832 h 8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832">
                  <a:moveTo>
                    <a:pt x="83" y="12"/>
                  </a:moveTo>
                  <a:lnTo>
                    <a:pt x="79" y="666"/>
                  </a:lnTo>
                  <a:cubicBezTo>
                    <a:pt x="79" y="672"/>
                    <a:pt x="73" y="678"/>
                    <a:pt x="66" y="678"/>
                  </a:cubicBezTo>
                  <a:cubicBezTo>
                    <a:pt x="59" y="678"/>
                    <a:pt x="54" y="672"/>
                    <a:pt x="54" y="665"/>
                  </a:cubicBezTo>
                  <a:lnTo>
                    <a:pt x="58" y="12"/>
                  </a:lnTo>
                  <a:cubicBezTo>
                    <a:pt x="58" y="5"/>
                    <a:pt x="63" y="0"/>
                    <a:pt x="70" y="0"/>
                  </a:cubicBezTo>
                  <a:cubicBezTo>
                    <a:pt x="77" y="0"/>
                    <a:pt x="83" y="5"/>
                    <a:pt x="83" y="12"/>
                  </a:cubicBezTo>
                  <a:close/>
                  <a:moveTo>
                    <a:pt x="133" y="633"/>
                  </a:moveTo>
                  <a:lnTo>
                    <a:pt x="65" y="832"/>
                  </a:lnTo>
                  <a:lnTo>
                    <a:pt x="0" y="632"/>
                  </a:lnTo>
                  <a:lnTo>
                    <a:pt x="133" y="633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96" name="Line 219"/>
            <p:cNvSpPr>
              <a:spLocks noChangeShapeType="1"/>
            </p:cNvSpPr>
            <p:nvPr/>
          </p:nvSpPr>
          <p:spPr bwMode="auto">
            <a:xfrm flipV="1">
              <a:off x="4794" y="2004"/>
              <a:ext cx="55" cy="3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97" name="Line 220"/>
            <p:cNvSpPr>
              <a:spLocks noChangeShapeType="1"/>
            </p:cNvSpPr>
            <p:nvPr/>
          </p:nvSpPr>
          <p:spPr bwMode="auto">
            <a:xfrm flipV="1">
              <a:off x="4849" y="2007"/>
              <a:ext cx="1" cy="110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198" name="Rectangle 222"/>
            <p:cNvSpPr>
              <a:spLocks noChangeArrowheads="1"/>
            </p:cNvSpPr>
            <p:nvPr/>
          </p:nvSpPr>
          <p:spPr bwMode="auto">
            <a:xfrm>
              <a:off x="4154" y="2974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199" name="Rectangle 224"/>
            <p:cNvSpPr>
              <a:spLocks noChangeArrowheads="1"/>
            </p:cNvSpPr>
            <p:nvPr/>
          </p:nvSpPr>
          <p:spPr bwMode="auto">
            <a:xfrm>
              <a:off x="4154" y="3030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00" name="Rectangle 226"/>
            <p:cNvSpPr>
              <a:spLocks noChangeArrowheads="1"/>
            </p:cNvSpPr>
            <p:nvPr/>
          </p:nvSpPr>
          <p:spPr bwMode="auto">
            <a:xfrm>
              <a:off x="4154" y="3086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01" name="Line 227"/>
            <p:cNvSpPr>
              <a:spLocks noChangeShapeType="1"/>
            </p:cNvSpPr>
            <p:nvPr/>
          </p:nvSpPr>
          <p:spPr bwMode="auto">
            <a:xfrm flipH="1">
              <a:off x="1723" y="1008"/>
              <a:ext cx="18" cy="43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2" name="Line 228"/>
            <p:cNvSpPr>
              <a:spLocks noChangeShapeType="1"/>
            </p:cNvSpPr>
            <p:nvPr/>
          </p:nvSpPr>
          <p:spPr bwMode="auto">
            <a:xfrm>
              <a:off x="1775" y="1008"/>
              <a:ext cx="35" cy="43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3" name="Line 229"/>
            <p:cNvSpPr>
              <a:spLocks noChangeShapeType="1"/>
            </p:cNvSpPr>
            <p:nvPr/>
          </p:nvSpPr>
          <p:spPr bwMode="auto">
            <a:xfrm>
              <a:off x="1723" y="1438"/>
              <a:ext cx="87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4" name="Line 230"/>
            <p:cNvSpPr>
              <a:spLocks noChangeShapeType="1"/>
            </p:cNvSpPr>
            <p:nvPr/>
          </p:nvSpPr>
          <p:spPr bwMode="auto">
            <a:xfrm>
              <a:off x="1741" y="1008"/>
              <a:ext cx="3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5" name="Freeform 232"/>
            <p:cNvSpPr>
              <a:spLocks noEditPoints="1"/>
            </p:cNvSpPr>
            <p:nvPr/>
          </p:nvSpPr>
          <p:spPr bwMode="auto">
            <a:xfrm>
              <a:off x="1824" y="1344"/>
              <a:ext cx="768" cy="48"/>
            </a:xfrm>
            <a:custGeom>
              <a:avLst/>
              <a:gdLst>
                <a:gd name="T0" fmla="*/ 745 w 5725"/>
                <a:gd name="T1" fmla="*/ 29 h 267"/>
                <a:gd name="T2" fmla="*/ 745 w 5725"/>
                <a:gd name="T3" fmla="*/ 20 h 267"/>
                <a:gd name="T4" fmla="*/ 768 w 5725"/>
                <a:gd name="T5" fmla="*/ 24 h 267"/>
                <a:gd name="T6" fmla="*/ 718 w 5725"/>
                <a:gd name="T7" fmla="*/ 29 h 267"/>
                <a:gd name="T8" fmla="*/ 694 w 5725"/>
                <a:gd name="T9" fmla="*/ 24 h 267"/>
                <a:gd name="T10" fmla="*/ 718 w 5725"/>
                <a:gd name="T11" fmla="*/ 20 h 267"/>
                <a:gd name="T12" fmla="*/ 718 w 5725"/>
                <a:gd name="T13" fmla="*/ 29 h 267"/>
                <a:gd name="T14" fmla="*/ 651 w 5725"/>
                <a:gd name="T15" fmla="*/ 29 h 267"/>
                <a:gd name="T16" fmla="*/ 651 w 5725"/>
                <a:gd name="T17" fmla="*/ 20 h 267"/>
                <a:gd name="T18" fmla="*/ 674 w 5725"/>
                <a:gd name="T19" fmla="*/ 24 h 267"/>
                <a:gd name="T20" fmla="*/ 624 w 5725"/>
                <a:gd name="T21" fmla="*/ 29 h 267"/>
                <a:gd name="T22" fmla="*/ 600 w 5725"/>
                <a:gd name="T23" fmla="*/ 24 h 267"/>
                <a:gd name="T24" fmla="*/ 624 w 5725"/>
                <a:gd name="T25" fmla="*/ 20 h 267"/>
                <a:gd name="T26" fmla="*/ 624 w 5725"/>
                <a:gd name="T27" fmla="*/ 29 h 267"/>
                <a:gd name="T28" fmla="*/ 557 w 5725"/>
                <a:gd name="T29" fmla="*/ 29 h 267"/>
                <a:gd name="T30" fmla="*/ 557 w 5725"/>
                <a:gd name="T31" fmla="*/ 20 h 267"/>
                <a:gd name="T32" fmla="*/ 580 w 5725"/>
                <a:gd name="T33" fmla="*/ 24 h 267"/>
                <a:gd name="T34" fmla="*/ 530 w 5725"/>
                <a:gd name="T35" fmla="*/ 29 h 267"/>
                <a:gd name="T36" fmla="*/ 506 w 5725"/>
                <a:gd name="T37" fmla="*/ 24 h 267"/>
                <a:gd name="T38" fmla="*/ 530 w 5725"/>
                <a:gd name="T39" fmla="*/ 20 h 267"/>
                <a:gd name="T40" fmla="*/ 530 w 5725"/>
                <a:gd name="T41" fmla="*/ 29 h 267"/>
                <a:gd name="T42" fmla="*/ 463 w 5725"/>
                <a:gd name="T43" fmla="*/ 29 h 267"/>
                <a:gd name="T44" fmla="*/ 463 w 5725"/>
                <a:gd name="T45" fmla="*/ 20 h 267"/>
                <a:gd name="T46" fmla="*/ 486 w 5725"/>
                <a:gd name="T47" fmla="*/ 24 h 267"/>
                <a:gd name="T48" fmla="*/ 436 w 5725"/>
                <a:gd name="T49" fmla="*/ 29 h 267"/>
                <a:gd name="T50" fmla="*/ 413 w 5725"/>
                <a:gd name="T51" fmla="*/ 24 h 267"/>
                <a:gd name="T52" fmla="*/ 436 w 5725"/>
                <a:gd name="T53" fmla="*/ 20 h 267"/>
                <a:gd name="T54" fmla="*/ 436 w 5725"/>
                <a:gd name="T55" fmla="*/ 29 h 267"/>
                <a:gd name="T56" fmla="*/ 369 w 5725"/>
                <a:gd name="T57" fmla="*/ 29 h 267"/>
                <a:gd name="T58" fmla="*/ 369 w 5725"/>
                <a:gd name="T59" fmla="*/ 20 h 267"/>
                <a:gd name="T60" fmla="*/ 392 w 5725"/>
                <a:gd name="T61" fmla="*/ 24 h 267"/>
                <a:gd name="T62" fmla="*/ 342 w 5725"/>
                <a:gd name="T63" fmla="*/ 29 h 267"/>
                <a:gd name="T64" fmla="*/ 319 w 5725"/>
                <a:gd name="T65" fmla="*/ 24 h 267"/>
                <a:gd name="T66" fmla="*/ 342 w 5725"/>
                <a:gd name="T67" fmla="*/ 20 h 267"/>
                <a:gd name="T68" fmla="*/ 342 w 5725"/>
                <a:gd name="T69" fmla="*/ 29 h 267"/>
                <a:gd name="T70" fmla="*/ 275 w 5725"/>
                <a:gd name="T71" fmla="*/ 29 h 267"/>
                <a:gd name="T72" fmla="*/ 275 w 5725"/>
                <a:gd name="T73" fmla="*/ 20 h 267"/>
                <a:gd name="T74" fmla="*/ 298 w 5725"/>
                <a:gd name="T75" fmla="*/ 24 h 267"/>
                <a:gd name="T76" fmla="*/ 248 w 5725"/>
                <a:gd name="T77" fmla="*/ 29 h 267"/>
                <a:gd name="T78" fmla="*/ 225 w 5725"/>
                <a:gd name="T79" fmla="*/ 24 h 267"/>
                <a:gd name="T80" fmla="*/ 248 w 5725"/>
                <a:gd name="T81" fmla="*/ 20 h 267"/>
                <a:gd name="T82" fmla="*/ 248 w 5725"/>
                <a:gd name="T83" fmla="*/ 29 h 267"/>
                <a:gd name="T84" fmla="*/ 181 w 5725"/>
                <a:gd name="T85" fmla="*/ 29 h 267"/>
                <a:gd name="T86" fmla="*/ 181 w 5725"/>
                <a:gd name="T87" fmla="*/ 20 h 267"/>
                <a:gd name="T88" fmla="*/ 205 w 5725"/>
                <a:gd name="T89" fmla="*/ 24 h 267"/>
                <a:gd name="T90" fmla="*/ 154 w 5725"/>
                <a:gd name="T91" fmla="*/ 29 h 267"/>
                <a:gd name="T92" fmla="*/ 131 w 5725"/>
                <a:gd name="T93" fmla="*/ 24 h 267"/>
                <a:gd name="T94" fmla="*/ 154 w 5725"/>
                <a:gd name="T95" fmla="*/ 20 h 267"/>
                <a:gd name="T96" fmla="*/ 154 w 5725"/>
                <a:gd name="T97" fmla="*/ 29 h 267"/>
                <a:gd name="T98" fmla="*/ 87 w 5725"/>
                <a:gd name="T99" fmla="*/ 29 h 267"/>
                <a:gd name="T100" fmla="*/ 87 w 5725"/>
                <a:gd name="T101" fmla="*/ 20 h 267"/>
                <a:gd name="T102" fmla="*/ 111 w 5725"/>
                <a:gd name="T103" fmla="*/ 24 h 267"/>
                <a:gd name="T104" fmla="*/ 60 w 5725"/>
                <a:gd name="T105" fmla="*/ 29 h 267"/>
                <a:gd name="T106" fmla="*/ 41 w 5725"/>
                <a:gd name="T107" fmla="*/ 24 h 267"/>
                <a:gd name="T108" fmla="*/ 60 w 5725"/>
                <a:gd name="T109" fmla="*/ 20 h 267"/>
                <a:gd name="T110" fmla="*/ 60 w 5725"/>
                <a:gd name="T111" fmla="*/ 29 h 267"/>
                <a:gd name="T112" fmla="*/ 0 w 5725"/>
                <a:gd name="T113" fmla="*/ 24 h 267"/>
                <a:gd name="T114" fmla="*/ 54 w 5725"/>
                <a:gd name="T115" fmla="*/ 48 h 26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725"/>
                <a:gd name="T175" fmla="*/ 0 h 267"/>
                <a:gd name="T176" fmla="*/ 5725 w 5725"/>
                <a:gd name="T177" fmla="*/ 267 h 26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725" h="267">
                  <a:moveTo>
                    <a:pt x="5700" y="159"/>
                  </a:moveTo>
                  <a:lnTo>
                    <a:pt x="5550" y="159"/>
                  </a:lnTo>
                  <a:cubicBezTo>
                    <a:pt x="5537" y="159"/>
                    <a:pt x="5525" y="148"/>
                    <a:pt x="5525" y="134"/>
                  </a:cubicBezTo>
                  <a:cubicBezTo>
                    <a:pt x="5525" y="120"/>
                    <a:pt x="5537" y="109"/>
                    <a:pt x="5550" y="109"/>
                  </a:cubicBezTo>
                  <a:lnTo>
                    <a:pt x="5700" y="109"/>
                  </a:lnTo>
                  <a:cubicBezTo>
                    <a:pt x="5714" y="109"/>
                    <a:pt x="5725" y="120"/>
                    <a:pt x="5725" y="134"/>
                  </a:cubicBezTo>
                  <a:cubicBezTo>
                    <a:pt x="5725" y="148"/>
                    <a:pt x="5714" y="159"/>
                    <a:pt x="5700" y="159"/>
                  </a:cubicBezTo>
                  <a:close/>
                  <a:moveTo>
                    <a:pt x="5350" y="159"/>
                  </a:moveTo>
                  <a:lnTo>
                    <a:pt x="5200" y="159"/>
                  </a:lnTo>
                  <a:cubicBezTo>
                    <a:pt x="5187" y="159"/>
                    <a:pt x="5175" y="148"/>
                    <a:pt x="5175" y="134"/>
                  </a:cubicBezTo>
                  <a:cubicBezTo>
                    <a:pt x="5175" y="120"/>
                    <a:pt x="5187" y="109"/>
                    <a:pt x="5200" y="109"/>
                  </a:cubicBezTo>
                  <a:lnTo>
                    <a:pt x="5350" y="109"/>
                  </a:lnTo>
                  <a:cubicBezTo>
                    <a:pt x="5364" y="109"/>
                    <a:pt x="5375" y="120"/>
                    <a:pt x="5375" y="134"/>
                  </a:cubicBezTo>
                  <a:cubicBezTo>
                    <a:pt x="5375" y="148"/>
                    <a:pt x="5364" y="159"/>
                    <a:pt x="5350" y="159"/>
                  </a:cubicBezTo>
                  <a:close/>
                  <a:moveTo>
                    <a:pt x="5000" y="159"/>
                  </a:moveTo>
                  <a:lnTo>
                    <a:pt x="4850" y="159"/>
                  </a:lnTo>
                  <a:cubicBezTo>
                    <a:pt x="4837" y="159"/>
                    <a:pt x="4825" y="148"/>
                    <a:pt x="4825" y="134"/>
                  </a:cubicBezTo>
                  <a:cubicBezTo>
                    <a:pt x="4825" y="120"/>
                    <a:pt x="4837" y="109"/>
                    <a:pt x="4850" y="109"/>
                  </a:cubicBezTo>
                  <a:lnTo>
                    <a:pt x="5000" y="109"/>
                  </a:lnTo>
                  <a:cubicBezTo>
                    <a:pt x="5014" y="109"/>
                    <a:pt x="5025" y="120"/>
                    <a:pt x="5025" y="134"/>
                  </a:cubicBezTo>
                  <a:cubicBezTo>
                    <a:pt x="5025" y="148"/>
                    <a:pt x="5014" y="159"/>
                    <a:pt x="5000" y="159"/>
                  </a:cubicBezTo>
                  <a:close/>
                  <a:moveTo>
                    <a:pt x="4650" y="159"/>
                  </a:moveTo>
                  <a:lnTo>
                    <a:pt x="4500" y="159"/>
                  </a:lnTo>
                  <a:cubicBezTo>
                    <a:pt x="4487" y="159"/>
                    <a:pt x="4475" y="148"/>
                    <a:pt x="4475" y="134"/>
                  </a:cubicBezTo>
                  <a:cubicBezTo>
                    <a:pt x="4475" y="120"/>
                    <a:pt x="4487" y="109"/>
                    <a:pt x="4500" y="109"/>
                  </a:cubicBezTo>
                  <a:lnTo>
                    <a:pt x="4650" y="109"/>
                  </a:lnTo>
                  <a:cubicBezTo>
                    <a:pt x="4664" y="109"/>
                    <a:pt x="4675" y="120"/>
                    <a:pt x="4675" y="134"/>
                  </a:cubicBezTo>
                  <a:cubicBezTo>
                    <a:pt x="4675" y="148"/>
                    <a:pt x="4664" y="159"/>
                    <a:pt x="4650" y="159"/>
                  </a:cubicBezTo>
                  <a:close/>
                  <a:moveTo>
                    <a:pt x="4300" y="159"/>
                  </a:moveTo>
                  <a:lnTo>
                    <a:pt x="4150" y="159"/>
                  </a:lnTo>
                  <a:cubicBezTo>
                    <a:pt x="4137" y="159"/>
                    <a:pt x="4125" y="148"/>
                    <a:pt x="4125" y="134"/>
                  </a:cubicBezTo>
                  <a:cubicBezTo>
                    <a:pt x="4125" y="120"/>
                    <a:pt x="4137" y="109"/>
                    <a:pt x="4150" y="109"/>
                  </a:cubicBezTo>
                  <a:lnTo>
                    <a:pt x="4300" y="109"/>
                  </a:lnTo>
                  <a:cubicBezTo>
                    <a:pt x="4314" y="109"/>
                    <a:pt x="4325" y="120"/>
                    <a:pt x="4325" y="134"/>
                  </a:cubicBezTo>
                  <a:cubicBezTo>
                    <a:pt x="4325" y="148"/>
                    <a:pt x="4314" y="159"/>
                    <a:pt x="4300" y="159"/>
                  </a:cubicBezTo>
                  <a:close/>
                  <a:moveTo>
                    <a:pt x="3950" y="159"/>
                  </a:moveTo>
                  <a:lnTo>
                    <a:pt x="3800" y="159"/>
                  </a:lnTo>
                  <a:cubicBezTo>
                    <a:pt x="3787" y="159"/>
                    <a:pt x="3775" y="148"/>
                    <a:pt x="3775" y="134"/>
                  </a:cubicBezTo>
                  <a:cubicBezTo>
                    <a:pt x="3775" y="120"/>
                    <a:pt x="3787" y="109"/>
                    <a:pt x="3800" y="109"/>
                  </a:cubicBezTo>
                  <a:lnTo>
                    <a:pt x="3950" y="109"/>
                  </a:lnTo>
                  <a:cubicBezTo>
                    <a:pt x="3964" y="109"/>
                    <a:pt x="3975" y="120"/>
                    <a:pt x="3975" y="134"/>
                  </a:cubicBezTo>
                  <a:cubicBezTo>
                    <a:pt x="3975" y="148"/>
                    <a:pt x="3964" y="159"/>
                    <a:pt x="3950" y="159"/>
                  </a:cubicBezTo>
                  <a:close/>
                  <a:moveTo>
                    <a:pt x="3600" y="159"/>
                  </a:moveTo>
                  <a:lnTo>
                    <a:pt x="3450" y="159"/>
                  </a:lnTo>
                  <a:cubicBezTo>
                    <a:pt x="3437" y="159"/>
                    <a:pt x="3425" y="148"/>
                    <a:pt x="3425" y="134"/>
                  </a:cubicBezTo>
                  <a:cubicBezTo>
                    <a:pt x="3425" y="120"/>
                    <a:pt x="3437" y="109"/>
                    <a:pt x="3450" y="109"/>
                  </a:cubicBezTo>
                  <a:lnTo>
                    <a:pt x="3600" y="109"/>
                  </a:lnTo>
                  <a:cubicBezTo>
                    <a:pt x="3614" y="109"/>
                    <a:pt x="3625" y="120"/>
                    <a:pt x="3625" y="134"/>
                  </a:cubicBezTo>
                  <a:cubicBezTo>
                    <a:pt x="3625" y="148"/>
                    <a:pt x="3614" y="159"/>
                    <a:pt x="3600" y="159"/>
                  </a:cubicBezTo>
                  <a:close/>
                  <a:moveTo>
                    <a:pt x="3250" y="159"/>
                  </a:moveTo>
                  <a:lnTo>
                    <a:pt x="3100" y="159"/>
                  </a:lnTo>
                  <a:cubicBezTo>
                    <a:pt x="3087" y="159"/>
                    <a:pt x="3075" y="148"/>
                    <a:pt x="3075" y="134"/>
                  </a:cubicBezTo>
                  <a:cubicBezTo>
                    <a:pt x="3075" y="120"/>
                    <a:pt x="3087" y="109"/>
                    <a:pt x="3100" y="109"/>
                  </a:cubicBezTo>
                  <a:lnTo>
                    <a:pt x="3250" y="109"/>
                  </a:lnTo>
                  <a:cubicBezTo>
                    <a:pt x="3264" y="109"/>
                    <a:pt x="3275" y="120"/>
                    <a:pt x="3275" y="134"/>
                  </a:cubicBezTo>
                  <a:cubicBezTo>
                    <a:pt x="3275" y="148"/>
                    <a:pt x="3264" y="159"/>
                    <a:pt x="3250" y="159"/>
                  </a:cubicBezTo>
                  <a:close/>
                  <a:moveTo>
                    <a:pt x="2900" y="159"/>
                  </a:moveTo>
                  <a:lnTo>
                    <a:pt x="2750" y="159"/>
                  </a:lnTo>
                  <a:cubicBezTo>
                    <a:pt x="2737" y="159"/>
                    <a:pt x="2725" y="148"/>
                    <a:pt x="2725" y="134"/>
                  </a:cubicBezTo>
                  <a:cubicBezTo>
                    <a:pt x="2725" y="120"/>
                    <a:pt x="2737" y="109"/>
                    <a:pt x="2750" y="109"/>
                  </a:cubicBezTo>
                  <a:lnTo>
                    <a:pt x="2900" y="109"/>
                  </a:lnTo>
                  <a:cubicBezTo>
                    <a:pt x="2914" y="109"/>
                    <a:pt x="2925" y="120"/>
                    <a:pt x="2925" y="134"/>
                  </a:cubicBezTo>
                  <a:cubicBezTo>
                    <a:pt x="2925" y="148"/>
                    <a:pt x="2914" y="159"/>
                    <a:pt x="2900" y="159"/>
                  </a:cubicBezTo>
                  <a:close/>
                  <a:moveTo>
                    <a:pt x="2550" y="159"/>
                  </a:moveTo>
                  <a:lnTo>
                    <a:pt x="2400" y="159"/>
                  </a:lnTo>
                  <a:cubicBezTo>
                    <a:pt x="2387" y="159"/>
                    <a:pt x="2375" y="148"/>
                    <a:pt x="2375" y="134"/>
                  </a:cubicBezTo>
                  <a:cubicBezTo>
                    <a:pt x="2375" y="120"/>
                    <a:pt x="2387" y="109"/>
                    <a:pt x="2400" y="109"/>
                  </a:cubicBezTo>
                  <a:lnTo>
                    <a:pt x="2550" y="109"/>
                  </a:lnTo>
                  <a:cubicBezTo>
                    <a:pt x="2564" y="109"/>
                    <a:pt x="2575" y="120"/>
                    <a:pt x="2575" y="134"/>
                  </a:cubicBezTo>
                  <a:cubicBezTo>
                    <a:pt x="2575" y="148"/>
                    <a:pt x="2564" y="159"/>
                    <a:pt x="2550" y="159"/>
                  </a:cubicBezTo>
                  <a:close/>
                  <a:moveTo>
                    <a:pt x="2200" y="159"/>
                  </a:moveTo>
                  <a:lnTo>
                    <a:pt x="2050" y="159"/>
                  </a:lnTo>
                  <a:cubicBezTo>
                    <a:pt x="2037" y="159"/>
                    <a:pt x="2025" y="148"/>
                    <a:pt x="2025" y="134"/>
                  </a:cubicBezTo>
                  <a:cubicBezTo>
                    <a:pt x="2025" y="120"/>
                    <a:pt x="2037" y="109"/>
                    <a:pt x="2050" y="109"/>
                  </a:cubicBezTo>
                  <a:lnTo>
                    <a:pt x="2200" y="109"/>
                  </a:lnTo>
                  <a:cubicBezTo>
                    <a:pt x="2214" y="109"/>
                    <a:pt x="2225" y="120"/>
                    <a:pt x="2225" y="134"/>
                  </a:cubicBezTo>
                  <a:cubicBezTo>
                    <a:pt x="2225" y="148"/>
                    <a:pt x="2214" y="159"/>
                    <a:pt x="2200" y="159"/>
                  </a:cubicBezTo>
                  <a:close/>
                  <a:moveTo>
                    <a:pt x="1850" y="159"/>
                  </a:moveTo>
                  <a:lnTo>
                    <a:pt x="1700" y="159"/>
                  </a:lnTo>
                  <a:cubicBezTo>
                    <a:pt x="1687" y="159"/>
                    <a:pt x="1675" y="148"/>
                    <a:pt x="1675" y="134"/>
                  </a:cubicBezTo>
                  <a:cubicBezTo>
                    <a:pt x="1675" y="120"/>
                    <a:pt x="1687" y="109"/>
                    <a:pt x="1700" y="109"/>
                  </a:cubicBezTo>
                  <a:lnTo>
                    <a:pt x="1850" y="109"/>
                  </a:lnTo>
                  <a:cubicBezTo>
                    <a:pt x="1864" y="109"/>
                    <a:pt x="1875" y="120"/>
                    <a:pt x="1875" y="134"/>
                  </a:cubicBezTo>
                  <a:cubicBezTo>
                    <a:pt x="1875" y="148"/>
                    <a:pt x="1864" y="159"/>
                    <a:pt x="1850" y="159"/>
                  </a:cubicBezTo>
                  <a:close/>
                  <a:moveTo>
                    <a:pt x="1500" y="159"/>
                  </a:moveTo>
                  <a:lnTo>
                    <a:pt x="1350" y="159"/>
                  </a:lnTo>
                  <a:cubicBezTo>
                    <a:pt x="1337" y="159"/>
                    <a:pt x="1325" y="148"/>
                    <a:pt x="1325" y="134"/>
                  </a:cubicBezTo>
                  <a:cubicBezTo>
                    <a:pt x="1325" y="120"/>
                    <a:pt x="1337" y="109"/>
                    <a:pt x="1350" y="109"/>
                  </a:cubicBezTo>
                  <a:lnTo>
                    <a:pt x="1500" y="109"/>
                  </a:lnTo>
                  <a:cubicBezTo>
                    <a:pt x="1514" y="109"/>
                    <a:pt x="1525" y="120"/>
                    <a:pt x="1525" y="134"/>
                  </a:cubicBezTo>
                  <a:cubicBezTo>
                    <a:pt x="1525" y="148"/>
                    <a:pt x="1514" y="159"/>
                    <a:pt x="1500" y="159"/>
                  </a:cubicBezTo>
                  <a:close/>
                  <a:moveTo>
                    <a:pt x="1150" y="159"/>
                  </a:moveTo>
                  <a:lnTo>
                    <a:pt x="1000" y="159"/>
                  </a:lnTo>
                  <a:cubicBezTo>
                    <a:pt x="987" y="159"/>
                    <a:pt x="975" y="148"/>
                    <a:pt x="975" y="134"/>
                  </a:cubicBezTo>
                  <a:cubicBezTo>
                    <a:pt x="975" y="120"/>
                    <a:pt x="987" y="109"/>
                    <a:pt x="1000" y="109"/>
                  </a:cubicBezTo>
                  <a:lnTo>
                    <a:pt x="1150" y="109"/>
                  </a:lnTo>
                  <a:cubicBezTo>
                    <a:pt x="1164" y="109"/>
                    <a:pt x="1175" y="120"/>
                    <a:pt x="1175" y="134"/>
                  </a:cubicBezTo>
                  <a:cubicBezTo>
                    <a:pt x="1175" y="148"/>
                    <a:pt x="1164" y="159"/>
                    <a:pt x="1150" y="159"/>
                  </a:cubicBezTo>
                  <a:close/>
                  <a:moveTo>
                    <a:pt x="800" y="159"/>
                  </a:moveTo>
                  <a:lnTo>
                    <a:pt x="650" y="159"/>
                  </a:lnTo>
                  <a:cubicBezTo>
                    <a:pt x="637" y="159"/>
                    <a:pt x="625" y="148"/>
                    <a:pt x="625" y="134"/>
                  </a:cubicBezTo>
                  <a:cubicBezTo>
                    <a:pt x="625" y="120"/>
                    <a:pt x="637" y="109"/>
                    <a:pt x="650" y="109"/>
                  </a:cubicBezTo>
                  <a:lnTo>
                    <a:pt x="800" y="109"/>
                  </a:lnTo>
                  <a:cubicBezTo>
                    <a:pt x="814" y="109"/>
                    <a:pt x="825" y="120"/>
                    <a:pt x="825" y="134"/>
                  </a:cubicBezTo>
                  <a:cubicBezTo>
                    <a:pt x="825" y="148"/>
                    <a:pt x="814" y="159"/>
                    <a:pt x="800" y="159"/>
                  </a:cubicBezTo>
                  <a:close/>
                  <a:moveTo>
                    <a:pt x="450" y="159"/>
                  </a:moveTo>
                  <a:lnTo>
                    <a:pt x="334" y="159"/>
                  </a:lnTo>
                  <a:cubicBezTo>
                    <a:pt x="320" y="159"/>
                    <a:pt x="309" y="148"/>
                    <a:pt x="309" y="134"/>
                  </a:cubicBezTo>
                  <a:cubicBezTo>
                    <a:pt x="309" y="120"/>
                    <a:pt x="320" y="109"/>
                    <a:pt x="334" y="109"/>
                  </a:cubicBezTo>
                  <a:lnTo>
                    <a:pt x="450" y="109"/>
                  </a:lnTo>
                  <a:cubicBezTo>
                    <a:pt x="464" y="109"/>
                    <a:pt x="475" y="120"/>
                    <a:pt x="475" y="134"/>
                  </a:cubicBezTo>
                  <a:cubicBezTo>
                    <a:pt x="475" y="148"/>
                    <a:pt x="464" y="159"/>
                    <a:pt x="450" y="159"/>
                  </a:cubicBezTo>
                  <a:close/>
                  <a:moveTo>
                    <a:pt x="400" y="267"/>
                  </a:moveTo>
                  <a:lnTo>
                    <a:pt x="0" y="134"/>
                  </a:lnTo>
                  <a:lnTo>
                    <a:pt x="400" y="0"/>
                  </a:lnTo>
                  <a:lnTo>
                    <a:pt x="400" y="267"/>
                  </a:lnTo>
                  <a:close/>
                </a:path>
              </a:pathLst>
            </a:custGeom>
            <a:solidFill>
              <a:schemeClr val="bg1"/>
            </a:solidFill>
            <a:ln w="1651" cap="flat">
              <a:solidFill>
                <a:srgbClr val="3399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6" name="Freeform 233"/>
            <p:cNvSpPr>
              <a:spLocks noEditPoints="1"/>
            </p:cNvSpPr>
            <p:nvPr/>
          </p:nvSpPr>
          <p:spPr bwMode="auto">
            <a:xfrm flipH="1">
              <a:off x="2560" y="1392"/>
              <a:ext cx="48" cy="396"/>
            </a:xfrm>
            <a:custGeom>
              <a:avLst/>
              <a:gdLst>
                <a:gd name="T0" fmla="*/ 0 w 50"/>
                <a:gd name="T1" fmla="*/ 375 h 3280"/>
                <a:gd name="T2" fmla="*/ 48 w 50"/>
                <a:gd name="T3" fmla="*/ 375 h 3280"/>
                <a:gd name="T4" fmla="*/ 24 w 50"/>
                <a:gd name="T5" fmla="*/ 396 h 3280"/>
                <a:gd name="T6" fmla="*/ 0 w 50"/>
                <a:gd name="T7" fmla="*/ 351 h 3280"/>
                <a:gd name="T8" fmla="*/ 24 w 50"/>
                <a:gd name="T9" fmla="*/ 330 h 3280"/>
                <a:gd name="T10" fmla="*/ 48 w 50"/>
                <a:gd name="T11" fmla="*/ 351 h 3280"/>
                <a:gd name="T12" fmla="*/ 0 w 50"/>
                <a:gd name="T13" fmla="*/ 351 h 3280"/>
                <a:gd name="T14" fmla="*/ 0 w 50"/>
                <a:gd name="T15" fmla="*/ 290 h 3280"/>
                <a:gd name="T16" fmla="*/ 48 w 50"/>
                <a:gd name="T17" fmla="*/ 290 h 3280"/>
                <a:gd name="T18" fmla="*/ 24 w 50"/>
                <a:gd name="T19" fmla="*/ 311 h 3280"/>
                <a:gd name="T20" fmla="*/ 0 w 50"/>
                <a:gd name="T21" fmla="*/ 266 h 3280"/>
                <a:gd name="T22" fmla="*/ 24 w 50"/>
                <a:gd name="T23" fmla="*/ 245 h 3280"/>
                <a:gd name="T24" fmla="*/ 48 w 50"/>
                <a:gd name="T25" fmla="*/ 266 h 3280"/>
                <a:gd name="T26" fmla="*/ 0 w 50"/>
                <a:gd name="T27" fmla="*/ 266 h 3280"/>
                <a:gd name="T28" fmla="*/ 0 w 50"/>
                <a:gd name="T29" fmla="*/ 206 h 3280"/>
                <a:gd name="T30" fmla="*/ 48 w 50"/>
                <a:gd name="T31" fmla="*/ 206 h 3280"/>
                <a:gd name="T32" fmla="*/ 24 w 50"/>
                <a:gd name="T33" fmla="*/ 227 h 3280"/>
                <a:gd name="T34" fmla="*/ 0 w 50"/>
                <a:gd name="T35" fmla="*/ 182 h 3280"/>
                <a:gd name="T36" fmla="*/ 24 w 50"/>
                <a:gd name="T37" fmla="*/ 161 h 3280"/>
                <a:gd name="T38" fmla="*/ 48 w 50"/>
                <a:gd name="T39" fmla="*/ 182 h 3280"/>
                <a:gd name="T40" fmla="*/ 0 w 50"/>
                <a:gd name="T41" fmla="*/ 182 h 3280"/>
                <a:gd name="T42" fmla="*/ 0 w 50"/>
                <a:gd name="T43" fmla="*/ 121 h 3280"/>
                <a:gd name="T44" fmla="*/ 48 w 50"/>
                <a:gd name="T45" fmla="*/ 121 h 3280"/>
                <a:gd name="T46" fmla="*/ 24 w 50"/>
                <a:gd name="T47" fmla="*/ 142 h 3280"/>
                <a:gd name="T48" fmla="*/ 0 w 50"/>
                <a:gd name="T49" fmla="*/ 97 h 3280"/>
                <a:gd name="T50" fmla="*/ 24 w 50"/>
                <a:gd name="T51" fmla="*/ 76 h 3280"/>
                <a:gd name="T52" fmla="*/ 48 w 50"/>
                <a:gd name="T53" fmla="*/ 97 h 3280"/>
                <a:gd name="T54" fmla="*/ 0 w 50"/>
                <a:gd name="T55" fmla="*/ 97 h 3280"/>
                <a:gd name="T56" fmla="*/ 0 w 50"/>
                <a:gd name="T57" fmla="*/ 37 h 3280"/>
                <a:gd name="T58" fmla="*/ 48 w 50"/>
                <a:gd name="T59" fmla="*/ 37 h 3280"/>
                <a:gd name="T60" fmla="*/ 24 w 50"/>
                <a:gd name="T61" fmla="*/ 58 h 3280"/>
                <a:gd name="T62" fmla="*/ 0 w 50"/>
                <a:gd name="T63" fmla="*/ 13 h 3280"/>
                <a:gd name="T64" fmla="*/ 24 w 50"/>
                <a:gd name="T65" fmla="*/ 0 h 3280"/>
                <a:gd name="T66" fmla="*/ 48 w 50"/>
                <a:gd name="T67" fmla="*/ 13 h 3280"/>
                <a:gd name="T68" fmla="*/ 0 w 50"/>
                <a:gd name="T69" fmla="*/ 13 h 328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"/>
                <a:gd name="T106" fmla="*/ 0 h 3280"/>
                <a:gd name="T107" fmla="*/ 50 w 50"/>
                <a:gd name="T108" fmla="*/ 3280 h 328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" h="3280">
                  <a:moveTo>
                    <a:pt x="0" y="3255"/>
                  </a:moveTo>
                  <a:lnTo>
                    <a:pt x="0" y="3105"/>
                  </a:lnTo>
                  <a:cubicBezTo>
                    <a:pt x="0" y="3091"/>
                    <a:pt x="12" y="3080"/>
                    <a:pt x="25" y="3080"/>
                  </a:cubicBezTo>
                  <a:cubicBezTo>
                    <a:pt x="39" y="3080"/>
                    <a:pt x="50" y="3091"/>
                    <a:pt x="50" y="3105"/>
                  </a:cubicBezTo>
                  <a:lnTo>
                    <a:pt x="50" y="3255"/>
                  </a:lnTo>
                  <a:cubicBezTo>
                    <a:pt x="50" y="3269"/>
                    <a:pt x="39" y="3280"/>
                    <a:pt x="25" y="3280"/>
                  </a:cubicBezTo>
                  <a:cubicBezTo>
                    <a:pt x="12" y="3280"/>
                    <a:pt x="0" y="3269"/>
                    <a:pt x="0" y="3255"/>
                  </a:cubicBezTo>
                  <a:close/>
                  <a:moveTo>
                    <a:pt x="0" y="2905"/>
                  </a:moveTo>
                  <a:lnTo>
                    <a:pt x="0" y="2755"/>
                  </a:lnTo>
                  <a:cubicBezTo>
                    <a:pt x="0" y="2741"/>
                    <a:pt x="12" y="2730"/>
                    <a:pt x="25" y="2730"/>
                  </a:cubicBezTo>
                  <a:cubicBezTo>
                    <a:pt x="39" y="2730"/>
                    <a:pt x="50" y="2741"/>
                    <a:pt x="50" y="2755"/>
                  </a:cubicBezTo>
                  <a:lnTo>
                    <a:pt x="50" y="2905"/>
                  </a:lnTo>
                  <a:cubicBezTo>
                    <a:pt x="50" y="2919"/>
                    <a:pt x="39" y="2930"/>
                    <a:pt x="25" y="2930"/>
                  </a:cubicBezTo>
                  <a:cubicBezTo>
                    <a:pt x="12" y="2930"/>
                    <a:pt x="0" y="2919"/>
                    <a:pt x="0" y="2905"/>
                  </a:cubicBezTo>
                  <a:close/>
                  <a:moveTo>
                    <a:pt x="0" y="2555"/>
                  </a:moveTo>
                  <a:lnTo>
                    <a:pt x="0" y="2405"/>
                  </a:lnTo>
                  <a:cubicBezTo>
                    <a:pt x="0" y="2391"/>
                    <a:pt x="12" y="2380"/>
                    <a:pt x="25" y="2380"/>
                  </a:cubicBezTo>
                  <a:cubicBezTo>
                    <a:pt x="39" y="2380"/>
                    <a:pt x="50" y="2391"/>
                    <a:pt x="50" y="2405"/>
                  </a:cubicBezTo>
                  <a:lnTo>
                    <a:pt x="50" y="2555"/>
                  </a:lnTo>
                  <a:cubicBezTo>
                    <a:pt x="50" y="2569"/>
                    <a:pt x="39" y="2580"/>
                    <a:pt x="25" y="2580"/>
                  </a:cubicBezTo>
                  <a:cubicBezTo>
                    <a:pt x="12" y="2580"/>
                    <a:pt x="0" y="2569"/>
                    <a:pt x="0" y="2555"/>
                  </a:cubicBezTo>
                  <a:close/>
                  <a:moveTo>
                    <a:pt x="0" y="2205"/>
                  </a:moveTo>
                  <a:lnTo>
                    <a:pt x="0" y="2055"/>
                  </a:lnTo>
                  <a:cubicBezTo>
                    <a:pt x="0" y="2041"/>
                    <a:pt x="12" y="2030"/>
                    <a:pt x="25" y="2030"/>
                  </a:cubicBezTo>
                  <a:cubicBezTo>
                    <a:pt x="39" y="2030"/>
                    <a:pt x="50" y="2041"/>
                    <a:pt x="50" y="2055"/>
                  </a:cubicBezTo>
                  <a:lnTo>
                    <a:pt x="50" y="2205"/>
                  </a:lnTo>
                  <a:cubicBezTo>
                    <a:pt x="50" y="2219"/>
                    <a:pt x="39" y="2230"/>
                    <a:pt x="25" y="2230"/>
                  </a:cubicBezTo>
                  <a:cubicBezTo>
                    <a:pt x="12" y="2230"/>
                    <a:pt x="0" y="2219"/>
                    <a:pt x="0" y="2205"/>
                  </a:cubicBezTo>
                  <a:close/>
                  <a:moveTo>
                    <a:pt x="0" y="1855"/>
                  </a:moveTo>
                  <a:lnTo>
                    <a:pt x="0" y="1705"/>
                  </a:lnTo>
                  <a:cubicBezTo>
                    <a:pt x="0" y="1691"/>
                    <a:pt x="12" y="1680"/>
                    <a:pt x="25" y="1680"/>
                  </a:cubicBezTo>
                  <a:cubicBezTo>
                    <a:pt x="39" y="1680"/>
                    <a:pt x="50" y="1691"/>
                    <a:pt x="50" y="1705"/>
                  </a:cubicBezTo>
                  <a:lnTo>
                    <a:pt x="50" y="1855"/>
                  </a:lnTo>
                  <a:cubicBezTo>
                    <a:pt x="50" y="1869"/>
                    <a:pt x="39" y="1880"/>
                    <a:pt x="25" y="1880"/>
                  </a:cubicBezTo>
                  <a:cubicBezTo>
                    <a:pt x="12" y="1880"/>
                    <a:pt x="0" y="1869"/>
                    <a:pt x="0" y="1855"/>
                  </a:cubicBezTo>
                  <a:close/>
                  <a:moveTo>
                    <a:pt x="0" y="1505"/>
                  </a:moveTo>
                  <a:lnTo>
                    <a:pt x="0" y="1355"/>
                  </a:lnTo>
                  <a:cubicBezTo>
                    <a:pt x="0" y="1341"/>
                    <a:pt x="12" y="1330"/>
                    <a:pt x="25" y="1330"/>
                  </a:cubicBezTo>
                  <a:cubicBezTo>
                    <a:pt x="39" y="1330"/>
                    <a:pt x="50" y="1341"/>
                    <a:pt x="50" y="1355"/>
                  </a:cubicBezTo>
                  <a:lnTo>
                    <a:pt x="50" y="1505"/>
                  </a:lnTo>
                  <a:cubicBezTo>
                    <a:pt x="50" y="1519"/>
                    <a:pt x="39" y="1530"/>
                    <a:pt x="25" y="1530"/>
                  </a:cubicBezTo>
                  <a:cubicBezTo>
                    <a:pt x="12" y="1530"/>
                    <a:pt x="0" y="1519"/>
                    <a:pt x="0" y="1505"/>
                  </a:cubicBezTo>
                  <a:close/>
                  <a:moveTo>
                    <a:pt x="0" y="1155"/>
                  </a:moveTo>
                  <a:lnTo>
                    <a:pt x="0" y="1005"/>
                  </a:lnTo>
                  <a:cubicBezTo>
                    <a:pt x="0" y="991"/>
                    <a:pt x="12" y="980"/>
                    <a:pt x="25" y="980"/>
                  </a:cubicBezTo>
                  <a:cubicBezTo>
                    <a:pt x="39" y="980"/>
                    <a:pt x="50" y="991"/>
                    <a:pt x="50" y="1005"/>
                  </a:cubicBezTo>
                  <a:lnTo>
                    <a:pt x="50" y="1155"/>
                  </a:lnTo>
                  <a:cubicBezTo>
                    <a:pt x="50" y="1169"/>
                    <a:pt x="39" y="1180"/>
                    <a:pt x="25" y="1180"/>
                  </a:cubicBezTo>
                  <a:cubicBezTo>
                    <a:pt x="12" y="1180"/>
                    <a:pt x="0" y="1169"/>
                    <a:pt x="0" y="1155"/>
                  </a:cubicBezTo>
                  <a:close/>
                  <a:moveTo>
                    <a:pt x="0" y="805"/>
                  </a:moveTo>
                  <a:lnTo>
                    <a:pt x="0" y="655"/>
                  </a:lnTo>
                  <a:cubicBezTo>
                    <a:pt x="0" y="641"/>
                    <a:pt x="12" y="630"/>
                    <a:pt x="25" y="630"/>
                  </a:cubicBezTo>
                  <a:cubicBezTo>
                    <a:pt x="39" y="630"/>
                    <a:pt x="50" y="641"/>
                    <a:pt x="50" y="655"/>
                  </a:cubicBezTo>
                  <a:lnTo>
                    <a:pt x="50" y="805"/>
                  </a:lnTo>
                  <a:cubicBezTo>
                    <a:pt x="50" y="819"/>
                    <a:pt x="39" y="830"/>
                    <a:pt x="25" y="830"/>
                  </a:cubicBezTo>
                  <a:cubicBezTo>
                    <a:pt x="12" y="830"/>
                    <a:pt x="0" y="819"/>
                    <a:pt x="0" y="805"/>
                  </a:cubicBezTo>
                  <a:close/>
                  <a:moveTo>
                    <a:pt x="0" y="455"/>
                  </a:moveTo>
                  <a:lnTo>
                    <a:pt x="0" y="305"/>
                  </a:lnTo>
                  <a:cubicBezTo>
                    <a:pt x="0" y="291"/>
                    <a:pt x="12" y="280"/>
                    <a:pt x="25" y="280"/>
                  </a:cubicBezTo>
                  <a:cubicBezTo>
                    <a:pt x="39" y="280"/>
                    <a:pt x="50" y="291"/>
                    <a:pt x="50" y="305"/>
                  </a:cubicBezTo>
                  <a:lnTo>
                    <a:pt x="50" y="455"/>
                  </a:lnTo>
                  <a:cubicBezTo>
                    <a:pt x="50" y="469"/>
                    <a:pt x="39" y="480"/>
                    <a:pt x="25" y="480"/>
                  </a:cubicBezTo>
                  <a:cubicBezTo>
                    <a:pt x="12" y="480"/>
                    <a:pt x="0" y="469"/>
                    <a:pt x="0" y="455"/>
                  </a:cubicBezTo>
                  <a:close/>
                  <a:moveTo>
                    <a:pt x="0" y="105"/>
                  </a:moveTo>
                  <a:lnTo>
                    <a:pt x="0" y="25"/>
                  </a:lnTo>
                  <a:cubicBezTo>
                    <a:pt x="0" y="11"/>
                    <a:pt x="12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lnTo>
                    <a:pt x="50" y="105"/>
                  </a:lnTo>
                  <a:cubicBezTo>
                    <a:pt x="50" y="119"/>
                    <a:pt x="39" y="130"/>
                    <a:pt x="25" y="130"/>
                  </a:cubicBezTo>
                  <a:cubicBezTo>
                    <a:pt x="12" y="130"/>
                    <a:pt x="0" y="119"/>
                    <a:pt x="0" y="105"/>
                  </a:cubicBezTo>
                  <a:close/>
                </a:path>
              </a:pathLst>
            </a:custGeom>
            <a:solidFill>
              <a:schemeClr val="bg1"/>
            </a:solidFill>
            <a:ln w="1651" cap="flat">
              <a:solidFill>
                <a:srgbClr val="3399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07" name="Rectangle 235"/>
            <p:cNvSpPr>
              <a:spLocks noChangeArrowheads="1"/>
            </p:cNvSpPr>
            <p:nvPr/>
          </p:nvSpPr>
          <p:spPr bwMode="auto">
            <a:xfrm>
              <a:off x="2224" y="1068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08" name="Rectangle 236"/>
            <p:cNvSpPr>
              <a:spLocks noChangeArrowheads="1"/>
            </p:cNvSpPr>
            <p:nvPr/>
          </p:nvSpPr>
          <p:spPr bwMode="auto">
            <a:xfrm>
              <a:off x="1052" y="768"/>
              <a:ext cx="769" cy="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2400"/>
                <a:t>old / new</a:t>
              </a:r>
              <a:br>
                <a:rPr lang="en-US" sz="2400"/>
              </a:br>
              <a:r>
                <a:rPr lang="en-US" sz="2400"/>
                <a:t>stack</a:t>
              </a:r>
            </a:p>
          </p:txBody>
        </p:sp>
        <p:sp>
          <p:nvSpPr>
            <p:cNvPr id="46209" name="Rectangle 238"/>
            <p:cNvSpPr>
              <a:spLocks noChangeArrowheads="1"/>
            </p:cNvSpPr>
            <p:nvPr/>
          </p:nvSpPr>
          <p:spPr bwMode="auto">
            <a:xfrm>
              <a:off x="3920" y="1371"/>
              <a:ext cx="138" cy="258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10" name="Rectangle 239"/>
            <p:cNvSpPr>
              <a:spLocks noChangeArrowheads="1"/>
            </p:cNvSpPr>
            <p:nvPr/>
          </p:nvSpPr>
          <p:spPr bwMode="auto">
            <a:xfrm>
              <a:off x="3998" y="1380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11" name="Rectangle 242"/>
            <p:cNvSpPr>
              <a:spLocks noChangeArrowheads="1"/>
            </p:cNvSpPr>
            <p:nvPr/>
          </p:nvSpPr>
          <p:spPr bwMode="auto">
            <a:xfrm>
              <a:off x="3998" y="1514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12" name="Freeform 243"/>
            <p:cNvSpPr>
              <a:spLocks noEditPoints="1"/>
            </p:cNvSpPr>
            <p:nvPr/>
          </p:nvSpPr>
          <p:spPr bwMode="auto">
            <a:xfrm>
              <a:off x="3977" y="1729"/>
              <a:ext cx="24" cy="106"/>
            </a:xfrm>
            <a:custGeom>
              <a:avLst/>
              <a:gdLst>
                <a:gd name="T0" fmla="*/ 14 w 133"/>
                <a:gd name="T1" fmla="*/ 2 h 582"/>
                <a:gd name="T2" fmla="*/ 14 w 133"/>
                <a:gd name="T3" fmla="*/ 76 h 582"/>
                <a:gd name="T4" fmla="*/ 12 w 133"/>
                <a:gd name="T5" fmla="*/ 78 h 582"/>
                <a:gd name="T6" fmla="*/ 10 w 133"/>
                <a:gd name="T7" fmla="*/ 76 h 582"/>
                <a:gd name="T8" fmla="*/ 10 w 133"/>
                <a:gd name="T9" fmla="*/ 2 h 582"/>
                <a:gd name="T10" fmla="*/ 12 w 133"/>
                <a:gd name="T11" fmla="*/ 0 h 582"/>
                <a:gd name="T12" fmla="*/ 14 w 133"/>
                <a:gd name="T13" fmla="*/ 2 h 582"/>
                <a:gd name="T14" fmla="*/ 24 w 133"/>
                <a:gd name="T15" fmla="*/ 70 h 582"/>
                <a:gd name="T16" fmla="*/ 12 w 133"/>
                <a:gd name="T17" fmla="*/ 106 h 582"/>
                <a:gd name="T18" fmla="*/ 0 w 133"/>
                <a:gd name="T19" fmla="*/ 70 h 582"/>
                <a:gd name="T20" fmla="*/ 24 w 133"/>
                <a:gd name="T21" fmla="*/ 70 h 5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582"/>
                <a:gd name="T35" fmla="*/ 133 w 133"/>
                <a:gd name="T36" fmla="*/ 582 h 5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582">
                  <a:moveTo>
                    <a:pt x="79" y="12"/>
                  </a:moveTo>
                  <a:lnTo>
                    <a:pt x="79" y="415"/>
                  </a:lnTo>
                  <a:cubicBezTo>
                    <a:pt x="79" y="422"/>
                    <a:pt x="73" y="428"/>
                    <a:pt x="66" y="428"/>
                  </a:cubicBezTo>
                  <a:cubicBezTo>
                    <a:pt x="60" y="428"/>
                    <a:pt x="54" y="422"/>
                    <a:pt x="54" y="415"/>
                  </a:cubicBezTo>
                  <a:lnTo>
                    <a:pt x="54" y="12"/>
                  </a:lnTo>
                  <a:cubicBezTo>
                    <a:pt x="54" y="5"/>
                    <a:pt x="60" y="0"/>
                    <a:pt x="66" y="0"/>
                  </a:cubicBezTo>
                  <a:cubicBezTo>
                    <a:pt x="73" y="0"/>
                    <a:pt x="79" y="5"/>
                    <a:pt x="79" y="12"/>
                  </a:cubicBezTo>
                  <a:close/>
                  <a:moveTo>
                    <a:pt x="133" y="382"/>
                  </a:moveTo>
                  <a:lnTo>
                    <a:pt x="66" y="582"/>
                  </a:lnTo>
                  <a:lnTo>
                    <a:pt x="0" y="382"/>
                  </a:lnTo>
                  <a:lnTo>
                    <a:pt x="133" y="38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13" name="Rectangle 244"/>
            <p:cNvSpPr>
              <a:spLocks noChangeArrowheads="1"/>
            </p:cNvSpPr>
            <p:nvPr/>
          </p:nvSpPr>
          <p:spPr bwMode="auto">
            <a:xfrm>
              <a:off x="3937" y="1835"/>
              <a:ext cx="103" cy="103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14" name="Rectangle 245"/>
            <p:cNvSpPr>
              <a:spLocks noChangeArrowheads="1"/>
            </p:cNvSpPr>
            <p:nvPr/>
          </p:nvSpPr>
          <p:spPr bwMode="auto">
            <a:xfrm>
              <a:off x="3998" y="1842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15" name="Rectangle 246"/>
            <p:cNvSpPr>
              <a:spLocks noChangeArrowheads="1"/>
            </p:cNvSpPr>
            <p:nvPr/>
          </p:nvSpPr>
          <p:spPr bwMode="auto">
            <a:xfrm>
              <a:off x="4195" y="2161"/>
              <a:ext cx="241" cy="172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16" name="Rectangle 257"/>
            <p:cNvSpPr>
              <a:spLocks noChangeArrowheads="1"/>
            </p:cNvSpPr>
            <p:nvPr/>
          </p:nvSpPr>
          <p:spPr bwMode="auto">
            <a:xfrm>
              <a:off x="4298" y="1732"/>
              <a:ext cx="242" cy="172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17" name="Rectangle 258"/>
            <p:cNvSpPr>
              <a:spLocks noChangeArrowheads="1"/>
            </p:cNvSpPr>
            <p:nvPr/>
          </p:nvSpPr>
          <p:spPr bwMode="auto">
            <a:xfrm>
              <a:off x="4429" y="1740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18" name="Rectangle 260"/>
            <p:cNvSpPr>
              <a:spLocks noChangeArrowheads="1"/>
            </p:cNvSpPr>
            <p:nvPr/>
          </p:nvSpPr>
          <p:spPr bwMode="auto">
            <a:xfrm>
              <a:off x="4482" y="1807"/>
              <a:ext cx="16" cy="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219" name="Freeform 261"/>
            <p:cNvSpPr>
              <a:spLocks noEditPoints="1"/>
            </p:cNvSpPr>
            <p:nvPr/>
          </p:nvSpPr>
          <p:spPr bwMode="auto">
            <a:xfrm>
              <a:off x="4459" y="1558"/>
              <a:ext cx="24" cy="174"/>
            </a:xfrm>
            <a:custGeom>
              <a:avLst/>
              <a:gdLst>
                <a:gd name="T0" fmla="*/ 14 w 133"/>
                <a:gd name="T1" fmla="*/ 2 h 962"/>
                <a:gd name="T2" fmla="*/ 14 w 133"/>
                <a:gd name="T3" fmla="*/ 144 h 962"/>
                <a:gd name="T4" fmla="*/ 12 w 133"/>
                <a:gd name="T5" fmla="*/ 146 h 962"/>
                <a:gd name="T6" fmla="*/ 10 w 133"/>
                <a:gd name="T7" fmla="*/ 144 h 962"/>
                <a:gd name="T8" fmla="*/ 10 w 133"/>
                <a:gd name="T9" fmla="*/ 2 h 962"/>
                <a:gd name="T10" fmla="*/ 12 w 133"/>
                <a:gd name="T11" fmla="*/ 0 h 962"/>
                <a:gd name="T12" fmla="*/ 14 w 133"/>
                <a:gd name="T13" fmla="*/ 2 h 962"/>
                <a:gd name="T14" fmla="*/ 24 w 133"/>
                <a:gd name="T15" fmla="*/ 138 h 962"/>
                <a:gd name="T16" fmla="*/ 12 w 133"/>
                <a:gd name="T17" fmla="*/ 174 h 962"/>
                <a:gd name="T18" fmla="*/ 0 w 133"/>
                <a:gd name="T19" fmla="*/ 138 h 962"/>
                <a:gd name="T20" fmla="*/ 24 w 133"/>
                <a:gd name="T21" fmla="*/ 138 h 96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962"/>
                <a:gd name="T35" fmla="*/ 133 w 133"/>
                <a:gd name="T36" fmla="*/ 962 h 96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962">
                  <a:moveTo>
                    <a:pt x="79" y="12"/>
                  </a:moveTo>
                  <a:lnTo>
                    <a:pt x="79" y="795"/>
                  </a:lnTo>
                  <a:cubicBezTo>
                    <a:pt x="79" y="802"/>
                    <a:pt x="73" y="808"/>
                    <a:pt x="66" y="808"/>
                  </a:cubicBezTo>
                  <a:cubicBezTo>
                    <a:pt x="60" y="808"/>
                    <a:pt x="54" y="802"/>
                    <a:pt x="54" y="795"/>
                  </a:cubicBezTo>
                  <a:lnTo>
                    <a:pt x="54" y="12"/>
                  </a:lnTo>
                  <a:cubicBezTo>
                    <a:pt x="54" y="5"/>
                    <a:pt x="60" y="0"/>
                    <a:pt x="66" y="0"/>
                  </a:cubicBezTo>
                  <a:cubicBezTo>
                    <a:pt x="73" y="0"/>
                    <a:pt x="79" y="5"/>
                    <a:pt x="79" y="12"/>
                  </a:cubicBezTo>
                  <a:close/>
                  <a:moveTo>
                    <a:pt x="133" y="762"/>
                  </a:moveTo>
                  <a:lnTo>
                    <a:pt x="66" y="962"/>
                  </a:lnTo>
                  <a:lnTo>
                    <a:pt x="0" y="762"/>
                  </a:lnTo>
                  <a:lnTo>
                    <a:pt x="133" y="762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0" name="Line 264"/>
            <p:cNvSpPr>
              <a:spLocks noChangeShapeType="1"/>
            </p:cNvSpPr>
            <p:nvPr/>
          </p:nvSpPr>
          <p:spPr bwMode="auto">
            <a:xfrm flipH="1">
              <a:off x="3955" y="1835"/>
              <a:ext cx="34" cy="103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1" name="Line 265"/>
            <p:cNvSpPr>
              <a:spLocks noChangeShapeType="1"/>
            </p:cNvSpPr>
            <p:nvPr/>
          </p:nvSpPr>
          <p:spPr bwMode="auto">
            <a:xfrm flipH="1" flipV="1">
              <a:off x="3920" y="1629"/>
              <a:ext cx="69" cy="103"/>
            </a:xfrm>
            <a:prstGeom prst="line">
              <a:avLst/>
            </a:prstGeom>
            <a:noFill/>
            <a:ln w="8001" cap="rnd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2" name="Line 266"/>
            <p:cNvSpPr>
              <a:spLocks noChangeShapeType="1"/>
            </p:cNvSpPr>
            <p:nvPr/>
          </p:nvSpPr>
          <p:spPr bwMode="auto">
            <a:xfrm flipV="1">
              <a:off x="3989" y="1629"/>
              <a:ext cx="69" cy="103"/>
            </a:xfrm>
            <a:prstGeom prst="line">
              <a:avLst/>
            </a:prstGeom>
            <a:noFill/>
            <a:ln w="7938" cap="rnd">
              <a:solidFill>
                <a:srgbClr val="FF99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3" name="Line 267"/>
            <p:cNvSpPr>
              <a:spLocks noChangeShapeType="1"/>
            </p:cNvSpPr>
            <p:nvPr/>
          </p:nvSpPr>
          <p:spPr bwMode="auto">
            <a:xfrm flipV="1">
              <a:off x="3987" y="1290"/>
              <a:ext cx="1" cy="76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4" name="Line 269"/>
            <p:cNvSpPr>
              <a:spLocks noChangeShapeType="1"/>
            </p:cNvSpPr>
            <p:nvPr/>
          </p:nvSpPr>
          <p:spPr bwMode="auto">
            <a:xfrm>
              <a:off x="4316" y="2058"/>
              <a:ext cx="103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25" name="Line 270"/>
            <p:cNvSpPr>
              <a:spLocks noChangeShapeType="1"/>
            </p:cNvSpPr>
            <p:nvPr/>
          </p:nvSpPr>
          <p:spPr bwMode="auto">
            <a:xfrm flipV="1">
              <a:off x="4419" y="1904"/>
              <a:ext cx="1" cy="154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226" name="Group 393"/>
            <p:cNvGrpSpPr>
              <a:grpSpLocks/>
            </p:cNvGrpSpPr>
            <p:nvPr/>
          </p:nvGrpSpPr>
          <p:grpSpPr bwMode="auto">
            <a:xfrm>
              <a:off x="336" y="1680"/>
              <a:ext cx="480" cy="245"/>
              <a:chOff x="462" y="2424"/>
              <a:chExt cx="234" cy="98"/>
            </a:xfrm>
          </p:grpSpPr>
          <p:sp>
            <p:nvSpPr>
              <p:cNvPr id="46227" name="Freeform 271"/>
              <p:cNvSpPr>
                <a:spLocks/>
              </p:cNvSpPr>
              <p:nvPr/>
            </p:nvSpPr>
            <p:spPr bwMode="auto">
              <a:xfrm>
                <a:off x="462" y="2521"/>
                <a:ext cx="234" cy="1"/>
              </a:xfrm>
              <a:custGeom>
                <a:avLst/>
                <a:gdLst>
                  <a:gd name="T0" fmla="*/ 0 w 234"/>
                  <a:gd name="T1" fmla="*/ 0 h 1"/>
                  <a:gd name="T2" fmla="*/ 234 w 234"/>
                  <a:gd name="T3" fmla="*/ 0 h 1"/>
                  <a:gd name="T4" fmla="*/ 234 w 23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34"/>
                  <a:gd name="T10" fmla="*/ 0 h 1"/>
                  <a:gd name="T11" fmla="*/ 234 w 23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4" h="1">
                    <a:moveTo>
                      <a:pt x="0" y="0"/>
                    </a:moveTo>
                    <a:lnTo>
                      <a:pt x="234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28" name="Freeform 272"/>
              <p:cNvSpPr>
                <a:spLocks/>
              </p:cNvSpPr>
              <p:nvPr/>
            </p:nvSpPr>
            <p:spPr bwMode="auto">
              <a:xfrm>
                <a:off x="479" y="2498"/>
                <a:ext cx="24" cy="23"/>
              </a:xfrm>
              <a:custGeom>
                <a:avLst/>
                <a:gdLst>
                  <a:gd name="T0" fmla="*/ 0 w 24"/>
                  <a:gd name="T1" fmla="*/ 12 h 23"/>
                  <a:gd name="T2" fmla="*/ 2 w 24"/>
                  <a:gd name="T3" fmla="*/ 6 h 23"/>
                  <a:gd name="T4" fmla="*/ 6 w 24"/>
                  <a:gd name="T5" fmla="*/ 2 h 23"/>
                  <a:gd name="T6" fmla="*/ 12 w 24"/>
                  <a:gd name="T7" fmla="*/ 0 h 23"/>
                  <a:gd name="T8" fmla="*/ 18 w 24"/>
                  <a:gd name="T9" fmla="*/ 2 h 23"/>
                  <a:gd name="T10" fmla="*/ 22 w 24"/>
                  <a:gd name="T11" fmla="*/ 6 h 23"/>
                  <a:gd name="T12" fmla="*/ 24 w 24"/>
                  <a:gd name="T13" fmla="*/ 12 h 23"/>
                  <a:gd name="T14" fmla="*/ 22 w 24"/>
                  <a:gd name="T15" fmla="*/ 17 h 23"/>
                  <a:gd name="T16" fmla="*/ 18 w 24"/>
                  <a:gd name="T17" fmla="*/ 21 h 23"/>
                  <a:gd name="T18" fmla="*/ 12 w 24"/>
                  <a:gd name="T19" fmla="*/ 23 h 23"/>
                  <a:gd name="T20" fmla="*/ 6 w 24"/>
                  <a:gd name="T21" fmla="*/ 21 h 23"/>
                  <a:gd name="T22" fmla="*/ 2 w 24"/>
                  <a:gd name="T23" fmla="*/ 17 h 23"/>
                  <a:gd name="T24" fmla="*/ 0 w 24"/>
                  <a:gd name="T25" fmla="*/ 12 h 23"/>
                  <a:gd name="T26" fmla="*/ 0 w 24"/>
                  <a:gd name="T27" fmla="*/ 12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23"/>
                  <a:gd name="T44" fmla="*/ 24 w 24"/>
                  <a:gd name="T45" fmla="*/ 23 h 2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23">
                    <a:moveTo>
                      <a:pt x="0" y="12"/>
                    </a:moveTo>
                    <a:lnTo>
                      <a:pt x="2" y="6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2" y="6"/>
                    </a:lnTo>
                    <a:lnTo>
                      <a:pt x="24" y="12"/>
                    </a:lnTo>
                    <a:lnTo>
                      <a:pt x="22" y="17"/>
                    </a:lnTo>
                    <a:lnTo>
                      <a:pt x="18" y="21"/>
                    </a:lnTo>
                    <a:lnTo>
                      <a:pt x="12" y="23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0" y="12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29" name="Freeform 273"/>
              <p:cNvSpPr>
                <a:spLocks/>
              </p:cNvSpPr>
              <p:nvPr/>
            </p:nvSpPr>
            <p:spPr bwMode="auto">
              <a:xfrm>
                <a:off x="468" y="2470"/>
                <a:ext cx="22" cy="5"/>
              </a:xfrm>
              <a:custGeom>
                <a:avLst/>
                <a:gdLst>
                  <a:gd name="T0" fmla="*/ 0 w 22"/>
                  <a:gd name="T1" fmla="*/ 5 h 5"/>
                  <a:gd name="T2" fmla="*/ 22 w 22"/>
                  <a:gd name="T3" fmla="*/ 0 h 5"/>
                  <a:gd name="T4" fmla="*/ 22 w 22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22"/>
                  <a:gd name="T10" fmla="*/ 0 h 5"/>
                  <a:gd name="T11" fmla="*/ 22 w 22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" h="5">
                    <a:moveTo>
                      <a:pt x="0" y="5"/>
                    </a:moveTo>
                    <a:lnTo>
                      <a:pt x="22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0" name="Freeform 274"/>
              <p:cNvSpPr>
                <a:spLocks/>
              </p:cNvSpPr>
              <p:nvPr/>
            </p:nvSpPr>
            <p:spPr bwMode="auto">
              <a:xfrm>
                <a:off x="549" y="2427"/>
                <a:ext cx="130" cy="1"/>
              </a:xfrm>
              <a:custGeom>
                <a:avLst/>
                <a:gdLst>
                  <a:gd name="T0" fmla="*/ 130 w 130"/>
                  <a:gd name="T1" fmla="*/ 0 h 1"/>
                  <a:gd name="T2" fmla="*/ 0 w 130"/>
                  <a:gd name="T3" fmla="*/ 0 h 1"/>
                  <a:gd name="T4" fmla="*/ 0 w 13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30"/>
                  <a:gd name="T10" fmla="*/ 0 h 1"/>
                  <a:gd name="T11" fmla="*/ 130 w 13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0" h="1">
                    <a:moveTo>
                      <a:pt x="130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1" name="Freeform 275"/>
              <p:cNvSpPr>
                <a:spLocks/>
              </p:cNvSpPr>
              <p:nvPr/>
            </p:nvSpPr>
            <p:spPr bwMode="auto">
              <a:xfrm>
                <a:off x="549" y="2496"/>
                <a:ext cx="130" cy="1"/>
              </a:xfrm>
              <a:custGeom>
                <a:avLst/>
                <a:gdLst>
                  <a:gd name="T0" fmla="*/ 130 w 130"/>
                  <a:gd name="T1" fmla="*/ 0 h 1"/>
                  <a:gd name="T2" fmla="*/ 0 w 130"/>
                  <a:gd name="T3" fmla="*/ 0 h 1"/>
                  <a:gd name="T4" fmla="*/ 0 w 13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30"/>
                  <a:gd name="T10" fmla="*/ 0 h 1"/>
                  <a:gd name="T11" fmla="*/ 130 w 13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0" h="1">
                    <a:moveTo>
                      <a:pt x="130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2" name="Freeform 276"/>
              <p:cNvSpPr>
                <a:spLocks/>
              </p:cNvSpPr>
              <p:nvPr/>
            </p:nvSpPr>
            <p:spPr bwMode="auto">
              <a:xfrm>
                <a:off x="596" y="2498"/>
                <a:ext cx="24" cy="23"/>
              </a:xfrm>
              <a:custGeom>
                <a:avLst/>
                <a:gdLst>
                  <a:gd name="T0" fmla="*/ 0 w 24"/>
                  <a:gd name="T1" fmla="*/ 12 h 23"/>
                  <a:gd name="T2" fmla="*/ 2 w 24"/>
                  <a:gd name="T3" fmla="*/ 6 h 23"/>
                  <a:gd name="T4" fmla="*/ 6 w 24"/>
                  <a:gd name="T5" fmla="*/ 2 h 23"/>
                  <a:gd name="T6" fmla="*/ 12 w 24"/>
                  <a:gd name="T7" fmla="*/ 0 h 23"/>
                  <a:gd name="T8" fmla="*/ 18 w 24"/>
                  <a:gd name="T9" fmla="*/ 2 h 23"/>
                  <a:gd name="T10" fmla="*/ 22 w 24"/>
                  <a:gd name="T11" fmla="*/ 6 h 23"/>
                  <a:gd name="T12" fmla="*/ 24 w 24"/>
                  <a:gd name="T13" fmla="*/ 12 h 23"/>
                  <a:gd name="T14" fmla="*/ 22 w 24"/>
                  <a:gd name="T15" fmla="*/ 17 h 23"/>
                  <a:gd name="T16" fmla="*/ 18 w 24"/>
                  <a:gd name="T17" fmla="*/ 21 h 23"/>
                  <a:gd name="T18" fmla="*/ 12 w 24"/>
                  <a:gd name="T19" fmla="*/ 23 h 23"/>
                  <a:gd name="T20" fmla="*/ 6 w 24"/>
                  <a:gd name="T21" fmla="*/ 21 h 23"/>
                  <a:gd name="T22" fmla="*/ 2 w 24"/>
                  <a:gd name="T23" fmla="*/ 17 h 23"/>
                  <a:gd name="T24" fmla="*/ 0 w 24"/>
                  <a:gd name="T25" fmla="*/ 12 h 23"/>
                  <a:gd name="T26" fmla="*/ 0 w 24"/>
                  <a:gd name="T27" fmla="*/ 12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4"/>
                  <a:gd name="T43" fmla="*/ 0 h 23"/>
                  <a:gd name="T44" fmla="*/ 24 w 24"/>
                  <a:gd name="T45" fmla="*/ 23 h 2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4" h="23">
                    <a:moveTo>
                      <a:pt x="0" y="12"/>
                    </a:moveTo>
                    <a:lnTo>
                      <a:pt x="2" y="6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8" y="2"/>
                    </a:lnTo>
                    <a:lnTo>
                      <a:pt x="22" y="6"/>
                    </a:lnTo>
                    <a:lnTo>
                      <a:pt x="24" y="12"/>
                    </a:lnTo>
                    <a:lnTo>
                      <a:pt x="22" y="17"/>
                    </a:lnTo>
                    <a:lnTo>
                      <a:pt x="18" y="21"/>
                    </a:lnTo>
                    <a:lnTo>
                      <a:pt x="12" y="23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0" y="12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3" name="Freeform 277"/>
              <p:cNvSpPr>
                <a:spLocks/>
              </p:cNvSpPr>
              <p:nvPr/>
            </p:nvSpPr>
            <p:spPr bwMode="auto">
              <a:xfrm>
                <a:off x="679" y="2427"/>
                <a:ext cx="8" cy="69"/>
              </a:xfrm>
              <a:custGeom>
                <a:avLst/>
                <a:gdLst>
                  <a:gd name="T0" fmla="*/ 0 w 8"/>
                  <a:gd name="T1" fmla="*/ 0 h 69"/>
                  <a:gd name="T2" fmla="*/ 6 w 8"/>
                  <a:gd name="T3" fmla="*/ 17 h 69"/>
                  <a:gd name="T4" fmla="*/ 8 w 8"/>
                  <a:gd name="T5" fmla="*/ 34 h 69"/>
                  <a:gd name="T6" fmla="*/ 6 w 8"/>
                  <a:gd name="T7" fmla="*/ 52 h 69"/>
                  <a:gd name="T8" fmla="*/ 0 w 8"/>
                  <a:gd name="T9" fmla="*/ 69 h 69"/>
                  <a:gd name="T10" fmla="*/ 0 w 8"/>
                  <a:gd name="T11" fmla="*/ 69 h 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"/>
                  <a:gd name="T19" fmla="*/ 0 h 69"/>
                  <a:gd name="T20" fmla="*/ 8 w 8"/>
                  <a:gd name="T21" fmla="*/ 69 h 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" h="69">
                    <a:moveTo>
                      <a:pt x="0" y="0"/>
                    </a:moveTo>
                    <a:lnTo>
                      <a:pt x="6" y="17"/>
                    </a:lnTo>
                    <a:lnTo>
                      <a:pt x="8" y="34"/>
                    </a:lnTo>
                    <a:lnTo>
                      <a:pt x="6" y="52"/>
                    </a:lnTo>
                    <a:lnTo>
                      <a:pt x="0" y="69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4" name="Freeform 278"/>
              <p:cNvSpPr>
                <a:spLocks/>
              </p:cNvSpPr>
              <p:nvPr/>
            </p:nvSpPr>
            <p:spPr bwMode="auto">
              <a:xfrm>
                <a:off x="651" y="2501"/>
                <a:ext cx="28" cy="1"/>
              </a:xfrm>
              <a:custGeom>
                <a:avLst/>
                <a:gdLst>
                  <a:gd name="T0" fmla="*/ 0 w 28"/>
                  <a:gd name="T1" fmla="*/ 0 h 1"/>
                  <a:gd name="T2" fmla="*/ 28 w 28"/>
                  <a:gd name="T3" fmla="*/ 0 h 1"/>
                  <a:gd name="T4" fmla="*/ 28 w 2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8"/>
                  <a:gd name="T10" fmla="*/ 0 h 1"/>
                  <a:gd name="T11" fmla="*/ 28 w 2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8" h="1">
                    <a:moveTo>
                      <a:pt x="0" y="0"/>
                    </a:moveTo>
                    <a:lnTo>
                      <a:pt x="28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5" name="Freeform 279"/>
              <p:cNvSpPr>
                <a:spLocks/>
              </p:cNvSpPr>
              <p:nvPr/>
            </p:nvSpPr>
            <p:spPr bwMode="auto">
              <a:xfrm>
                <a:off x="655" y="2510"/>
                <a:ext cx="24" cy="1"/>
              </a:xfrm>
              <a:custGeom>
                <a:avLst/>
                <a:gdLst>
                  <a:gd name="T0" fmla="*/ 24 w 24"/>
                  <a:gd name="T1" fmla="*/ 0 h 1"/>
                  <a:gd name="T2" fmla="*/ 0 w 24"/>
                  <a:gd name="T3" fmla="*/ 0 h 1"/>
                  <a:gd name="T4" fmla="*/ 0 w 2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4"/>
                  <a:gd name="T10" fmla="*/ 0 h 1"/>
                  <a:gd name="T11" fmla="*/ 24 w 2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" h="1">
                    <a:moveTo>
                      <a:pt x="2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6" name="Freeform 280"/>
              <p:cNvSpPr>
                <a:spLocks/>
              </p:cNvSpPr>
              <p:nvPr/>
            </p:nvSpPr>
            <p:spPr bwMode="auto">
              <a:xfrm>
                <a:off x="678" y="2501"/>
                <a:ext cx="1" cy="9"/>
              </a:xfrm>
              <a:custGeom>
                <a:avLst/>
                <a:gdLst>
                  <a:gd name="T0" fmla="*/ 1 w 1"/>
                  <a:gd name="T1" fmla="*/ 0 h 9"/>
                  <a:gd name="T2" fmla="*/ 1 w 1"/>
                  <a:gd name="T3" fmla="*/ 9 h 9"/>
                  <a:gd name="T4" fmla="*/ 0 w 1"/>
                  <a:gd name="T5" fmla="*/ 9 h 9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9"/>
                  <a:gd name="T11" fmla="*/ 1 w 1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9">
                    <a:moveTo>
                      <a:pt x="1" y="0"/>
                    </a:moveTo>
                    <a:lnTo>
                      <a:pt x="1" y="9"/>
                    </a:lnTo>
                    <a:lnTo>
                      <a:pt x="0" y="9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7" name="Freeform 281"/>
              <p:cNvSpPr>
                <a:spLocks/>
              </p:cNvSpPr>
              <p:nvPr/>
            </p:nvSpPr>
            <p:spPr bwMode="auto">
              <a:xfrm>
                <a:off x="620" y="2498"/>
                <a:ext cx="35" cy="23"/>
              </a:xfrm>
              <a:custGeom>
                <a:avLst/>
                <a:gdLst>
                  <a:gd name="T0" fmla="*/ 12 w 35"/>
                  <a:gd name="T1" fmla="*/ 12 h 23"/>
                  <a:gd name="T2" fmla="*/ 13 w 35"/>
                  <a:gd name="T3" fmla="*/ 6 h 23"/>
                  <a:gd name="T4" fmla="*/ 17 w 35"/>
                  <a:gd name="T5" fmla="*/ 2 h 23"/>
                  <a:gd name="T6" fmla="*/ 23 w 35"/>
                  <a:gd name="T7" fmla="*/ 0 h 23"/>
                  <a:gd name="T8" fmla="*/ 29 w 35"/>
                  <a:gd name="T9" fmla="*/ 2 h 23"/>
                  <a:gd name="T10" fmla="*/ 33 w 35"/>
                  <a:gd name="T11" fmla="*/ 6 h 23"/>
                  <a:gd name="T12" fmla="*/ 35 w 35"/>
                  <a:gd name="T13" fmla="*/ 12 h 23"/>
                  <a:gd name="T14" fmla="*/ 33 w 35"/>
                  <a:gd name="T15" fmla="*/ 17 h 23"/>
                  <a:gd name="T16" fmla="*/ 29 w 35"/>
                  <a:gd name="T17" fmla="*/ 21 h 23"/>
                  <a:gd name="T18" fmla="*/ 23 w 35"/>
                  <a:gd name="T19" fmla="*/ 23 h 23"/>
                  <a:gd name="T20" fmla="*/ 17 w 35"/>
                  <a:gd name="T21" fmla="*/ 21 h 23"/>
                  <a:gd name="T22" fmla="*/ 13 w 35"/>
                  <a:gd name="T23" fmla="*/ 17 h 23"/>
                  <a:gd name="T24" fmla="*/ 12 w 35"/>
                  <a:gd name="T25" fmla="*/ 12 h 23"/>
                  <a:gd name="T26" fmla="*/ 0 w 35"/>
                  <a:gd name="T27" fmla="*/ 12 h 23"/>
                  <a:gd name="T28" fmla="*/ 0 w 35"/>
                  <a:gd name="T29" fmla="*/ 12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5"/>
                  <a:gd name="T46" fmla="*/ 0 h 23"/>
                  <a:gd name="T47" fmla="*/ 35 w 35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5" h="23">
                    <a:moveTo>
                      <a:pt x="12" y="12"/>
                    </a:moveTo>
                    <a:lnTo>
                      <a:pt x="13" y="6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2"/>
                    </a:lnTo>
                    <a:lnTo>
                      <a:pt x="33" y="6"/>
                    </a:lnTo>
                    <a:lnTo>
                      <a:pt x="35" y="12"/>
                    </a:lnTo>
                    <a:lnTo>
                      <a:pt x="33" y="17"/>
                    </a:lnTo>
                    <a:lnTo>
                      <a:pt x="29" y="21"/>
                    </a:lnTo>
                    <a:lnTo>
                      <a:pt x="23" y="23"/>
                    </a:lnTo>
                    <a:lnTo>
                      <a:pt x="17" y="21"/>
                    </a:lnTo>
                    <a:lnTo>
                      <a:pt x="13" y="17"/>
                    </a:lnTo>
                    <a:lnTo>
                      <a:pt x="12" y="12"/>
                    </a:lnTo>
                    <a:lnTo>
                      <a:pt x="0" y="12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8" name="Freeform 282"/>
              <p:cNvSpPr>
                <a:spLocks/>
              </p:cNvSpPr>
              <p:nvPr/>
            </p:nvSpPr>
            <p:spPr bwMode="auto">
              <a:xfrm>
                <a:off x="616" y="2501"/>
                <a:ext cx="19" cy="1"/>
              </a:xfrm>
              <a:custGeom>
                <a:avLst/>
                <a:gdLst>
                  <a:gd name="T0" fmla="*/ 19 w 19"/>
                  <a:gd name="T1" fmla="*/ 0 h 1"/>
                  <a:gd name="T2" fmla="*/ 0 w 19"/>
                  <a:gd name="T3" fmla="*/ 0 h 1"/>
                  <a:gd name="T4" fmla="*/ 0 w 1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1"/>
                  <a:gd name="T11" fmla="*/ 19 w 1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1">
                    <a:moveTo>
                      <a:pt x="19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39" name="Freeform 283"/>
              <p:cNvSpPr>
                <a:spLocks/>
              </p:cNvSpPr>
              <p:nvPr/>
            </p:nvSpPr>
            <p:spPr bwMode="auto">
              <a:xfrm>
                <a:off x="642" y="2424"/>
                <a:ext cx="14" cy="1"/>
              </a:xfrm>
              <a:custGeom>
                <a:avLst/>
                <a:gdLst>
                  <a:gd name="T0" fmla="*/ 14 w 14"/>
                  <a:gd name="T1" fmla="*/ 0 h 1"/>
                  <a:gd name="T2" fmla="*/ 0 w 14"/>
                  <a:gd name="T3" fmla="*/ 0 h 1"/>
                  <a:gd name="T4" fmla="*/ 0 w 1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1"/>
                  <a:gd name="T11" fmla="*/ 14 w 1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1">
                    <a:moveTo>
                      <a:pt x="1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0" name="Freeform 284"/>
              <p:cNvSpPr>
                <a:spLocks/>
              </p:cNvSpPr>
              <p:nvPr/>
            </p:nvSpPr>
            <p:spPr bwMode="auto">
              <a:xfrm>
                <a:off x="643" y="2424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3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1" name="Freeform 285"/>
              <p:cNvSpPr>
                <a:spLocks/>
              </p:cNvSpPr>
              <p:nvPr/>
            </p:nvSpPr>
            <p:spPr bwMode="auto">
              <a:xfrm>
                <a:off x="655" y="2424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0 h 3"/>
                  <a:gd name="T4" fmla="*/ 0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2" name="Freeform 286"/>
              <p:cNvSpPr>
                <a:spLocks/>
              </p:cNvSpPr>
              <p:nvPr/>
            </p:nvSpPr>
            <p:spPr bwMode="auto">
              <a:xfrm>
                <a:off x="495" y="2441"/>
                <a:ext cx="8" cy="30"/>
              </a:xfrm>
              <a:custGeom>
                <a:avLst/>
                <a:gdLst>
                  <a:gd name="T0" fmla="*/ 0 w 8"/>
                  <a:gd name="T1" fmla="*/ 30 h 30"/>
                  <a:gd name="T2" fmla="*/ 8 w 8"/>
                  <a:gd name="T3" fmla="*/ 0 h 30"/>
                  <a:gd name="T4" fmla="*/ 8 w 8"/>
                  <a:gd name="T5" fmla="*/ 0 h 30"/>
                  <a:gd name="T6" fmla="*/ 0 60000 65536"/>
                  <a:gd name="T7" fmla="*/ 0 60000 65536"/>
                  <a:gd name="T8" fmla="*/ 0 60000 65536"/>
                  <a:gd name="T9" fmla="*/ 0 w 8"/>
                  <a:gd name="T10" fmla="*/ 0 h 30"/>
                  <a:gd name="T11" fmla="*/ 8 w 8"/>
                  <a:gd name="T12" fmla="*/ 30 h 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" h="30">
                    <a:moveTo>
                      <a:pt x="0" y="30"/>
                    </a:moveTo>
                    <a:lnTo>
                      <a:pt x="8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3" name="Freeform 287"/>
              <p:cNvSpPr>
                <a:spLocks/>
              </p:cNvSpPr>
              <p:nvPr/>
            </p:nvSpPr>
            <p:spPr bwMode="auto">
              <a:xfrm>
                <a:off x="527" y="2441"/>
                <a:ext cx="1" cy="64"/>
              </a:xfrm>
              <a:custGeom>
                <a:avLst/>
                <a:gdLst>
                  <a:gd name="T0" fmla="*/ 0 w 1"/>
                  <a:gd name="T1" fmla="*/ 0 h 64"/>
                  <a:gd name="T2" fmla="*/ 0 w 1"/>
                  <a:gd name="T3" fmla="*/ 64 h 64"/>
                  <a:gd name="T4" fmla="*/ 0 w 1"/>
                  <a:gd name="T5" fmla="*/ 64 h 6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4"/>
                  <a:gd name="T11" fmla="*/ 1 w 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4">
                    <a:moveTo>
                      <a:pt x="0" y="0"/>
                    </a:moveTo>
                    <a:lnTo>
                      <a:pt x="0" y="64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4" name="Freeform 288"/>
              <p:cNvSpPr>
                <a:spLocks/>
              </p:cNvSpPr>
              <p:nvPr/>
            </p:nvSpPr>
            <p:spPr bwMode="auto">
              <a:xfrm>
                <a:off x="541" y="2427"/>
                <a:ext cx="8" cy="69"/>
              </a:xfrm>
              <a:custGeom>
                <a:avLst/>
                <a:gdLst>
                  <a:gd name="T0" fmla="*/ 8 w 8"/>
                  <a:gd name="T1" fmla="*/ 69 h 69"/>
                  <a:gd name="T2" fmla="*/ 2 w 8"/>
                  <a:gd name="T3" fmla="*/ 52 h 69"/>
                  <a:gd name="T4" fmla="*/ 0 w 8"/>
                  <a:gd name="T5" fmla="*/ 34 h 69"/>
                  <a:gd name="T6" fmla="*/ 2 w 8"/>
                  <a:gd name="T7" fmla="*/ 17 h 69"/>
                  <a:gd name="T8" fmla="*/ 8 w 8"/>
                  <a:gd name="T9" fmla="*/ 0 h 69"/>
                  <a:gd name="T10" fmla="*/ 8 w 8"/>
                  <a:gd name="T11" fmla="*/ 0 h 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8"/>
                  <a:gd name="T19" fmla="*/ 0 h 69"/>
                  <a:gd name="T20" fmla="*/ 8 w 8"/>
                  <a:gd name="T21" fmla="*/ 69 h 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8" h="69">
                    <a:moveTo>
                      <a:pt x="8" y="69"/>
                    </a:moveTo>
                    <a:lnTo>
                      <a:pt x="2" y="52"/>
                    </a:lnTo>
                    <a:lnTo>
                      <a:pt x="0" y="34"/>
                    </a:lnTo>
                    <a:lnTo>
                      <a:pt x="2" y="17"/>
                    </a:lnTo>
                    <a:lnTo>
                      <a:pt x="8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5" name="Freeform 289"/>
              <p:cNvSpPr>
                <a:spLocks/>
              </p:cNvSpPr>
              <p:nvPr/>
            </p:nvSpPr>
            <p:spPr bwMode="auto">
              <a:xfrm>
                <a:off x="532" y="2437"/>
                <a:ext cx="1" cy="73"/>
              </a:xfrm>
              <a:custGeom>
                <a:avLst/>
                <a:gdLst>
                  <a:gd name="T0" fmla="*/ 0 w 1"/>
                  <a:gd name="T1" fmla="*/ 0 h 73"/>
                  <a:gd name="T2" fmla="*/ 0 w 1"/>
                  <a:gd name="T3" fmla="*/ 73 h 73"/>
                  <a:gd name="T4" fmla="*/ 0 w 1"/>
                  <a:gd name="T5" fmla="*/ 73 h 7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3"/>
                  <a:gd name="T11" fmla="*/ 1 w 1"/>
                  <a:gd name="T12" fmla="*/ 73 h 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3">
                    <a:moveTo>
                      <a:pt x="0" y="0"/>
                    </a:moveTo>
                    <a:lnTo>
                      <a:pt x="0" y="73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6" name="Freeform 290"/>
              <p:cNvSpPr>
                <a:spLocks/>
              </p:cNvSpPr>
              <p:nvPr/>
            </p:nvSpPr>
            <p:spPr bwMode="auto">
              <a:xfrm>
                <a:off x="490" y="2437"/>
                <a:ext cx="9" cy="33"/>
              </a:xfrm>
              <a:custGeom>
                <a:avLst/>
                <a:gdLst>
                  <a:gd name="T0" fmla="*/ 0 w 9"/>
                  <a:gd name="T1" fmla="*/ 33 h 33"/>
                  <a:gd name="T2" fmla="*/ 9 w 9"/>
                  <a:gd name="T3" fmla="*/ 0 h 33"/>
                  <a:gd name="T4" fmla="*/ 9 w 9"/>
                  <a:gd name="T5" fmla="*/ 0 h 33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33"/>
                  <a:gd name="T11" fmla="*/ 9 w 9"/>
                  <a:gd name="T12" fmla="*/ 33 h 3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33">
                    <a:moveTo>
                      <a:pt x="0" y="33"/>
                    </a:moveTo>
                    <a:lnTo>
                      <a:pt x="9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7" name="Freeform 291"/>
              <p:cNvSpPr>
                <a:spLocks/>
              </p:cNvSpPr>
              <p:nvPr/>
            </p:nvSpPr>
            <p:spPr bwMode="auto">
              <a:xfrm>
                <a:off x="503" y="2510"/>
                <a:ext cx="93" cy="1"/>
              </a:xfrm>
              <a:custGeom>
                <a:avLst/>
                <a:gdLst>
                  <a:gd name="T0" fmla="*/ 93 w 93"/>
                  <a:gd name="T1" fmla="*/ 0 h 1"/>
                  <a:gd name="T2" fmla="*/ 0 w 93"/>
                  <a:gd name="T3" fmla="*/ 0 h 1"/>
                  <a:gd name="T4" fmla="*/ 0 w 9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3"/>
                  <a:gd name="T10" fmla="*/ 0 h 1"/>
                  <a:gd name="T11" fmla="*/ 93 w 9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" h="1">
                    <a:moveTo>
                      <a:pt x="93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8" name="Freeform 292"/>
              <p:cNvSpPr>
                <a:spLocks/>
              </p:cNvSpPr>
              <p:nvPr/>
            </p:nvSpPr>
            <p:spPr bwMode="auto">
              <a:xfrm>
                <a:off x="532" y="2501"/>
                <a:ext cx="68" cy="1"/>
              </a:xfrm>
              <a:custGeom>
                <a:avLst/>
                <a:gdLst>
                  <a:gd name="T0" fmla="*/ 68 w 68"/>
                  <a:gd name="T1" fmla="*/ 0 h 1"/>
                  <a:gd name="T2" fmla="*/ 0 w 68"/>
                  <a:gd name="T3" fmla="*/ 0 h 1"/>
                  <a:gd name="T4" fmla="*/ 0 w 68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8"/>
                  <a:gd name="T10" fmla="*/ 0 h 1"/>
                  <a:gd name="T11" fmla="*/ 68 w 68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8" h="1">
                    <a:moveTo>
                      <a:pt x="68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49" name="Freeform 293"/>
              <p:cNvSpPr>
                <a:spLocks/>
              </p:cNvSpPr>
              <p:nvPr/>
            </p:nvSpPr>
            <p:spPr bwMode="auto">
              <a:xfrm>
                <a:off x="495" y="2494"/>
                <a:ext cx="12" cy="11"/>
              </a:xfrm>
              <a:custGeom>
                <a:avLst/>
                <a:gdLst>
                  <a:gd name="T0" fmla="*/ 0 w 12"/>
                  <a:gd name="T1" fmla="*/ 0 h 11"/>
                  <a:gd name="T2" fmla="*/ 7 w 12"/>
                  <a:gd name="T3" fmla="*/ 4 h 11"/>
                  <a:gd name="T4" fmla="*/ 12 w 12"/>
                  <a:gd name="T5" fmla="*/ 11 h 11"/>
                  <a:gd name="T6" fmla="*/ 12 w 12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11"/>
                  <a:gd name="T14" fmla="*/ 12 w 12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11">
                    <a:moveTo>
                      <a:pt x="0" y="0"/>
                    </a:moveTo>
                    <a:lnTo>
                      <a:pt x="7" y="4"/>
                    </a:lnTo>
                    <a:lnTo>
                      <a:pt x="12" y="11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0" name="Freeform 294"/>
              <p:cNvSpPr>
                <a:spLocks/>
              </p:cNvSpPr>
              <p:nvPr/>
            </p:nvSpPr>
            <p:spPr bwMode="auto">
              <a:xfrm>
                <a:off x="507" y="2505"/>
                <a:ext cx="20" cy="1"/>
              </a:xfrm>
              <a:custGeom>
                <a:avLst/>
                <a:gdLst>
                  <a:gd name="T0" fmla="*/ 20 w 20"/>
                  <a:gd name="T1" fmla="*/ 0 h 1"/>
                  <a:gd name="T2" fmla="*/ 0 w 20"/>
                  <a:gd name="T3" fmla="*/ 0 h 1"/>
                  <a:gd name="T4" fmla="*/ 0 w 2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0"/>
                  <a:gd name="T10" fmla="*/ 0 h 1"/>
                  <a:gd name="T11" fmla="*/ 20 w 2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" h="1">
                    <a:moveTo>
                      <a:pt x="20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1" name="Freeform 295"/>
              <p:cNvSpPr>
                <a:spLocks/>
              </p:cNvSpPr>
              <p:nvPr/>
            </p:nvSpPr>
            <p:spPr bwMode="auto">
              <a:xfrm>
                <a:off x="495" y="2471"/>
                <a:ext cx="32" cy="1"/>
              </a:xfrm>
              <a:custGeom>
                <a:avLst/>
                <a:gdLst>
                  <a:gd name="T0" fmla="*/ 0 w 32"/>
                  <a:gd name="T1" fmla="*/ 0 h 1"/>
                  <a:gd name="T2" fmla="*/ 32 w 32"/>
                  <a:gd name="T3" fmla="*/ 0 h 1"/>
                  <a:gd name="T4" fmla="*/ 32 w 3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2"/>
                  <a:gd name="T10" fmla="*/ 0 h 1"/>
                  <a:gd name="T11" fmla="*/ 32 w 3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" h="1">
                    <a:moveTo>
                      <a:pt x="0" y="0"/>
                    </a:moveTo>
                    <a:lnTo>
                      <a:pt x="32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2" name="Freeform 296"/>
              <p:cNvSpPr>
                <a:spLocks/>
              </p:cNvSpPr>
              <p:nvPr/>
            </p:nvSpPr>
            <p:spPr bwMode="auto">
              <a:xfrm>
                <a:off x="495" y="2471"/>
                <a:ext cx="1" cy="23"/>
              </a:xfrm>
              <a:custGeom>
                <a:avLst/>
                <a:gdLst>
                  <a:gd name="T0" fmla="*/ 0 w 1"/>
                  <a:gd name="T1" fmla="*/ 0 h 23"/>
                  <a:gd name="T2" fmla="*/ 0 w 1"/>
                  <a:gd name="T3" fmla="*/ 23 h 23"/>
                  <a:gd name="T4" fmla="*/ 0 w 1"/>
                  <a:gd name="T5" fmla="*/ 23 h 2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3"/>
                  <a:gd name="T11" fmla="*/ 1 w 1"/>
                  <a:gd name="T12" fmla="*/ 23 h 2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3">
                    <a:moveTo>
                      <a:pt x="0" y="0"/>
                    </a:moveTo>
                    <a:lnTo>
                      <a:pt x="0" y="23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3" name="Freeform 297"/>
              <p:cNvSpPr>
                <a:spLocks/>
              </p:cNvSpPr>
              <p:nvPr/>
            </p:nvSpPr>
            <p:spPr bwMode="auto">
              <a:xfrm>
                <a:off x="572" y="2424"/>
                <a:ext cx="14" cy="1"/>
              </a:xfrm>
              <a:custGeom>
                <a:avLst/>
                <a:gdLst>
                  <a:gd name="T0" fmla="*/ 14 w 14"/>
                  <a:gd name="T1" fmla="*/ 0 h 1"/>
                  <a:gd name="T2" fmla="*/ 0 w 14"/>
                  <a:gd name="T3" fmla="*/ 0 h 1"/>
                  <a:gd name="T4" fmla="*/ 0 w 1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1"/>
                  <a:gd name="T11" fmla="*/ 14 w 1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1">
                    <a:moveTo>
                      <a:pt x="1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4" name="Freeform 298"/>
              <p:cNvSpPr>
                <a:spLocks/>
              </p:cNvSpPr>
              <p:nvPr/>
            </p:nvSpPr>
            <p:spPr bwMode="auto">
              <a:xfrm>
                <a:off x="584" y="2424"/>
                <a:ext cx="1" cy="3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0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1" y="3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5" name="Freeform 299"/>
              <p:cNvSpPr>
                <a:spLocks/>
              </p:cNvSpPr>
              <p:nvPr/>
            </p:nvSpPr>
            <p:spPr bwMode="auto">
              <a:xfrm>
                <a:off x="573" y="2424"/>
                <a:ext cx="1" cy="3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0 w 1"/>
                  <a:gd name="T5" fmla="*/ 3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0"/>
                    </a:moveTo>
                    <a:lnTo>
                      <a:pt x="0" y="3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6" name="Freeform 300"/>
              <p:cNvSpPr>
                <a:spLocks/>
              </p:cNvSpPr>
              <p:nvPr/>
            </p:nvSpPr>
            <p:spPr bwMode="auto">
              <a:xfrm>
                <a:off x="499" y="2437"/>
                <a:ext cx="33" cy="1"/>
              </a:xfrm>
              <a:custGeom>
                <a:avLst/>
                <a:gdLst>
                  <a:gd name="T0" fmla="*/ 0 w 33"/>
                  <a:gd name="T1" fmla="*/ 0 h 1"/>
                  <a:gd name="T2" fmla="*/ 33 w 33"/>
                  <a:gd name="T3" fmla="*/ 0 h 1"/>
                  <a:gd name="T4" fmla="*/ 33 w 3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1"/>
                  <a:gd name="T11" fmla="*/ 33 w 3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1">
                    <a:moveTo>
                      <a:pt x="0" y="0"/>
                    </a:moveTo>
                    <a:lnTo>
                      <a:pt x="33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7" name="Freeform 301"/>
              <p:cNvSpPr>
                <a:spLocks/>
              </p:cNvSpPr>
              <p:nvPr/>
            </p:nvSpPr>
            <p:spPr bwMode="auto">
              <a:xfrm>
                <a:off x="503" y="2441"/>
                <a:ext cx="24" cy="1"/>
              </a:xfrm>
              <a:custGeom>
                <a:avLst/>
                <a:gdLst>
                  <a:gd name="T0" fmla="*/ 24 w 24"/>
                  <a:gd name="T1" fmla="*/ 0 h 1"/>
                  <a:gd name="T2" fmla="*/ 0 w 24"/>
                  <a:gd name="T3" fmla="*/ 0 h 1"/>
                  <a:gd name="T4" fmla="*/ 0 w 2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4"/>
                  <a:gd name="T10" fmla="*/ 0 h 1"/>
                  <a:gd name="T11" fmla="*/ 24 w 2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" h="1">
                    <a:moveTo>
                      <a:pt x="2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8" name="Freeform 302"/>
              <p:cNvSpPr>
                <a:spLocks/>
              </p:cNvSpPr>
              <p:nvPr/>
            </p:nvSpPr>
            <p:spPr bwMode="auto">
              <a:xfrm>
                <a:off x="468" y="2475"/>
                <a:ext cx="1" cy="35"/>
              </a:xfrm>
              <a:custGeom>
                <a:avLst/>
                <a:gdLst>
                  <a:gd name="T0" fmla="*/ 0 w 1"/>
                  <a:gd name="T1" fmla="*/ 35 h 35"/>
                  <a:gd name="T2" fmla="*/ 0 w 1"/>
                  <a:gd name="T3" fmla="*/ 0 h 35"/>
                  <a:gd name="T4" fmla="*/ 0 w 1"/>
                  <a:gd name="T5" fmla="*/ 0 h 35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5"/>
                  <a:gd name="T11" fmla="*/ 1 w 1"/>
                  <a:gd name="T12" fmla="*/ 35 h 3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5">
                    <a:moveTo>
                      <a:pt x="0" y="35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59" name="Freeform 303"/>
              <p:cNvSpPr>
                <a:spLocks/>
              </p:cNvSpPr>
              <p:nvPr/>
            </p:nvSpPr>
            <p:spPr bwMode="auto">
              <a:xfrm>
                <a:off x="468" y="2510"/>
                <a:ext cx="11" cy="1"/>
              </a:xfrm>
              <a:custGeom>
                <a:avLst/>
                <a:gdLst>
                  <a:gd name="T0" fmla="*/ 11 w 11"/>
                  <a:gd name="T1" fmla="*/ 0 h 1"/>
                  <a:gd name="T2" fmla="*/ 0 w 11"/>
                  <a:gd name="T3" fmla="*/ 0 h 1"/>
                  <a:gd name="T4" fmla="*/ 0 w 1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1"/>
                  <a:gd name="T11" fmla="*/ 11 w 1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1">
                    <a:moveTo>
                      <a:pt x="11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9966CC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260" name="Freeform 305"/>
            <p:cNvSpPr>
              <a:spLocks noEditPoints="1"/>
            </p:cNvSpPr>
            <p:nvPr/>
          </p:nvSpPr>
          <p:spPr bwMode="auto">
            <a:xfrm>
              <a:off x="1312" y="2187"/>
              <a:ext cx="42" cy="97"/>
            </a:xfrm>
            <a:custGeom>
              <a:avLst/>
              <a:gdLst>
                <a:gd name="T0" fmla="*/ 25 w 533"/>
                <a:gd name="T1" fmla="*/ 2 h 3090"/>
                <a:gd name="T2" fmla="*/ 25 w 533"/>
                <a:gd name="T3" fmla="*/ 76 h 3090"/>
                <a:gd name="T4" fmla="*/ 21 w 533"/>
                <a:gd name="T5" fmla="*/ 78 h 3090"/>
                <a:gd name="T6" fmla="*/ 17 w 533"/>
                <a:gd name="T7" fmla="*/ 76 h 3090"/>
                <a:gd name="T8" fmla="*/ 17 w 533"/>
                <a:gd name="T9" fmla="*/ 2 h 3090"/>
                <a:gd name="T10" fmla="*/ 21 w 533"/>
                <a:gd name="T11" fmla="*/ 0 h 3090"/>
                <a:gd name="T12" fmla="*/ 25 w 533"/>
                <a:gd name="T13" fmla="*/ 2 h 3090"/>
                <a:gd name="T14" fmla="*/ 42 w 533"/>
                <a:gd name="T15" fmla="*/ 72 h 3090"/>
                <a:gd name="T16" fmla="*/ 21 w 533"/>
                <a:gd name="T17" fmla="*/ 97 h 3090"/>
                <a:gd name="T18" fmla="*/ 0 w 533"/>
                <a:gd name="T19" fmla="*/ 72 h 3090"/>
                <a:gd name="T20" fmla="*/ 42 w 533"/>
                <a:gd name="T21" fmla="*/ 72 h 309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33"/>
                <a:gd name="T34" fmla="*/ 0 h 3090"/>
                <a:gd name="T35" fmla="*/ 533 w 533"/>
                <a:gd name="T36" fmla="*/ 3090 h 309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33" h="3090">
                  <a:moveTo>
                    <a:pt x="316" y="50"/>
                  </a:moveTo>
                  <a:lnTo>
                    <a:pt x="316" y="2423"/>
                  </a:lnTo>
                  <a:cubicBezTo>
                    <a:pt x="316" y="2451"/>
                    <a:pt x="294" y="2473"/>
                    <a:pt x="266" y="2473"/>
                  </a:cubicBezTo>
                  <a:cubicBezTo>
                    <a:pt x="239" y="2473"/>
                    <a:pt x="216" y="2451"/>
                    <a:pt x="216" y="2423"/>
                  </a:cubicBezTo>
                  <a:lnTo>
                    <a:pt x="216" y="50"/>
                  </a:lnTo>
                  <a:cubicBezTo>
                    <a:pt x="216" y="23"/>
                    <a:pt x="239" y="0"/>
                    <a:pt x="266" y="0"/>
                  </a:cubicBezTo>
                  <a:cubicBezTo>
                    <a:pt x="294" y="0"/>
                    <a:pt x="316" y="23"/>
                    <a:pt x="316" y="50"/>
                  </a:cubicBezTo>
                  <a:close/>
                  <a:moveTo>
                    <a:pt x="533" y="2290"/>
                  </a:moveTo>
                  <a:lnTo>
                    <a:pt x="266" y="3090"/>
                  </a:lnTo>
                  <a:lnTo>
                    <a:pt x="0" y="2290"/>
                  </a:lnTo>
                  <a:lnTo>
                    <a:pt x="533" y="2290"/>
                  </a:lnTo>
                  <a:close/>
                </a:path>
              </a:pathLst>
            </a:custGeom>
            <a:solidFill>
              <a:srgbClr val="9966CC"/>
            </a:solidFill>
            <a:ln w="1651" cap="flat">
              <a:solidFill>
                <a:srgbClr val="9966CC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61" name="Line 306"/>
            <p:cNvSpPr>
              <a:spLocks noChangeShapeType="1"/>
            </p:cNvSpPr>
            <p:nvPr/>
          </p:nvSpPr>
          <p:spPr bwMode="auto">
            <a:xfrm flipH="1">
              <a:off x="993" y="2187"/>
              <a:ext cx="345" cy="1"/>
            </a:xfrm>
            <a:prstGeom prst="line">
              <a:avLst/>
            </a:prstGeom>
            <a:noFill/>
            <a:ln w="20701" cap="rnd">
              <a:solidFill>
                <a:srgbClr val="9966CC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62" name="Rectangle 318"/>
            <p:cNvSpPr>
              <a:spLocks noChangeArrowheads="1"/>
            </p:cNvSpPr>
            <p:nvPr/>
          </p:nvSpPr>
          <p:spPr bwMode="auto">
            <a:xfrm>
              <a:off x="4566" y="2153"/>
              <a:ext cx="242" cy="171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7938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63" name="Freeform 325"/>
            <p:cNvSpPr>
              <a:spLocks noEditPoints="1"/>
            </p:cNvSpPr>
            <p:nvPr/>
          </p:nvSpPr>
          <p:spPr bwMode="auto">
            <a:xfrm>
              <a:off x="4300" y="1290"/>
              <a:ext cx="25" cy="441"/>
            </a:xfrm>
            <a:custGeom>
              <a:avLst/>
              <a:gdLst>
                <a:gd name="T0" fmla="*/ 13 w 133"/>
                <a:gd name="T1" fmla="*/ 2 h 2437"/>
                <a:gd name="T2" fmla="*/ 15 w 133"/>
                <a:gd name="T3" fmla="*/ 411 h 2437"/>
                <a:gd name="T4" fmla="*/ 12 w 133"/>
                <a:gd name="T5" fmla="*/ 413 h 2437"/>
                <a:gd name="T6" fmla="*/ 10 w 133"/>
                <a:gd name="T7" fmla="*/ 411 h 2437"/>
                <a:gd name="T8" fmla="*/ 8 w 133"/>
                <a:gd name="T9" fmla="*/ 2 h 2437"/>
                <a:gd name="T10" fmla="*/ 10 w 133"/>
                <a:gd name="T11" fmla="*/ 0 h 2437"/>
                <a:gd name="T12" fmla="*/ 13 w 133"/>
                <a:gd name="T13" fmla="*/ 2 h 2437"/>
                <a:gd name="T14" fmla="*/ 25 w 133"/>
                <a:gd name="T15" fmla="*/ 405 h 2437"/>
                <a:gd name="T16" fmla="*/ 13 w 133"/>
                <a:gd name="T17" fmla="*/ 441 h 2437"/>
                <a:gd name="T18" fmla="*/ 0 w 133"/>
                <a:gd name="T19" fmla="*/ 405 h 2437"/>
                <a:gd name="T20" fmla="*/ 25 w 133"/>
                <a:gd name="T21" fmla="*/ 405 h 24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2437"/>
                <a:gd name="T35" fmla="*/ 133 w 133"/>
                <a:gd name="T36" fmla="*/ 2437 h 24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2437">
                  <a:moveTo>
                    <a:pt x="68" y="12"/>
                  </a:moveTo>
                  <a:lnTo>
                    <a:pt x="79" y="2270"/>
                  </a:lnTo>
                  <a:cubicBezTo>
                    <a:pt x="79" y="2277"/>
                    <a:pt x="73" y="2283"/>
                    <a:pt x="66" y="2283"/>
                  </a:cubicBezTo>
                  <a:cubicBezTo>
                    <a:pt x="59" y="2283"/>
                    <a:pt x="54" y="2277"/>
                    <a:pt x="54" y="2271"/>
                  </a:cubicBezTo>
                  <a:lnTo>
                    <a:pt x="43" y="12"/>
                  </a:lnTo>
                  <a:cubicBezTo>
                    <a:pt x="43" y="5"/>
                    <a:pt x="49" y="0"/>
                    <a:pt x="55" y="0"/>
                  </a:cubicBezTo>
                  <a:cubicBezTo>
                    <a:pt x="62" y="0"/>
                    <a:pt x="68" y="5"/>
                    <a:pt x="68" y="12"/>
                  </a:cubicBezTo>
                  <a:close/>
                  <a:moveTo>
                    <a:pt x="133" y="2237"/>
                  </a:moveTo>
                  <a:lnTo>
                    <a:pt x="67" y="2437"/>
                  </a:lnTo>
                  <a:lnTo>
                    <a:pt x="0" y="2237"/>
                  </a:lnTo>
                  <a:lnTo>
                    <a:pt x="133" y="2237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64" name="Freeform 326"/>
            <p:cNvSpPr>
              <a:spLocks noEditPoints="1"/>
            </p:cNvSpPr>
            <p:nvPr/>
          </p:nvSpPr>
          <p:spPr bwMode="auto">
            <a:xfrm>
              <a:off x="4461" y="1176"/>
              <a:ext cx="24" cy="196"/>
            </a:xfrm>
            <a:custGeom>
              <a:avLst/>
              <a:gdLst>
                <a:gd name="T0" fmla="*/ 14 w 134"/>
                <a:gd name="T1" fmla="*/ 2 h 1087"/>
                <a:gd name="T2" fmla="*/ 14 w 134"/>
                <a:gd name="T3" fmla="*/ 166 h 1087"/>
                <a:gd name="T4" fmla="*/ 12 w 134"/>
                <a:gd name="T5" fmla="*/ 168 h 1087"/>
                <a:gd name="T6" fmla="*/ 10 w 134"/>
                <a:gd name="T7" fmla="*/ 166 h 1087"/>
                <a:gd name="T8" fmla="*/ 10 w 134"/>
                <a:gd name="T9" fmla="*/ 2 h 1087"/>
                <a:gd name="T10" fmla="*/ 12 w 134"/>
                <a:gd name="T11" fmla="*/ 0 h 1087"/>
                <a:gd name="T12" fmla="*/ 14 w 134"/>
                <a:gd name="T13" fmla="*/ 2 h 1087"/>
                <a:gd name="T14" fmla="*/ 24 w 134"/>
                <a:gd name="T15" fmla="*/ 160 h 1087"/>
                <a:gd name="T16" fmla="*/ 12 w 134"/>
                <a:gd name="T17" fmla="*/ 196 h 1087"/>
                <a:gd name="T18" fmla="*/ 0 w 134"/>
                <a:gd name="T19" fmla="*/ 160 h 1087"/>
                <a:gd name="T20" fmla="*/ 24 w 134"/>
                <a:gd name="T21" fmla="*/ 160 h 10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4"/>
                <a:gd name="T34" fmla="*/ 0 h 1087"/>
                <a:gd name="T35" fmla="*/ 134 w 134"/>
                <a:gd name="T36" fmla="*/ 1087 h 108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4" h="1087">
                  <a:moveTo>
                    <a:pt x="80" y="12"/>
                  </a:moveTo>
                  <a:lnTo>
                    <a:pt x="80" y="921"/>
                  </a:lnTo>
                  <a:cubicBezTo>
                    <a:pt x="80" y="928"/>
                    <a:pt x="74" y="933"/>
                    <a:pt x="67" y="933"/>
                  </a:cubicBezTo>
                  <a:cubicBezTo>
                    <a:pt x="60" y="933"/>
                    <a:pt x="55" y="928"/>
                    <a:pt x="55" y="921"/>
                  </a:cubicBezTo>
                  <a:lnTo>
                    <a:pt x="55" y="12"/>
                  </a:lnTo>
                  <a:cubicBezTo>
                    <a:pt x="55" y="6"/>
                    <a:pt x="60" y="0"/>
                    <a:pt x="67" y="0"/>
                  </a:cubicBezTo>
                  <a:cubicBezTo>
                    <a:pt x="74" y="0"/>
                    <a:pt x="80" y="6"/>
                    <a:pt x="80" y="12"/>
                  </a:cubicBezTo>
                  <a:close/>
                  <a:moveTo>
                    <a:pt x="134" y="887"/>
                  </a:moveTo>
                  <a:lnTo>
                    <a:pt x="67" y="1087"/>
                  </a:lnTo>
                  <a:lnTo>
                    <a:pt x="0" y="887"/>
                  </a:lnTo>
                  <a:lnTo>
                    <a:pt x="134" y="887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65" name="Line 327"/>
            <p:cNvSpPr>
              <a:spLocks noChangeShapeType="1"/>
            </p:cNvSpPr>
            <p:nvPr/>
          </p:nvSpPr>
          <p:spPr bwMode="auto">
            <a:xfrm>
              <a:off x="4539" y="1752"/>
              <a:ext cx="134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266" name="Freeform 328"/>
            <p:cNvSpPr>
              <a:spLocks noEditPoints="1"/>
            </p:cNvSpPr>
            <p:nvPr/>
          </p:nvSpPr>
          <p:spPr bwMode="auto">
            <a:xfrm>
              <a:off x="4668" y="1752"/>
              <a:ext cx="24" cy="397"/>
            </a:xfrm>
            <a:custGeom>
              <a:avLst/>
              <a:gdLst>
                <a:gd name="T0" fmla="*/ 14 w 133"/>
                <a:gd name="T1" fmla="*/ 2 h 2200"/>
                <a:gd name="T2" fmla="*/ 14 w 133"/>
                <a:gd name="T3" fmla="*/ 367 h 2200"/>
                <a:gd name="T4" fmla="*/ 12 w 133"/>
                <a:gd name="T5" fmla="*/ 369 h 2200"/>
                <a:gd name="T6" fmla="*/ 10 w 133"/>
                <a:gd name="T7" fmla="*/ 367 h 2200"/>
                <a:gd name="T8" fmla="*/ 10 w 133"/>
                <a:gd name="T9" fmla="*/ 2 h 2200"/>
                <a:gd name="T10" fmla="*/ 12 w 133"/>
                <a:gd name="T11" fmla="*/ 0 h 2200"/>
                <a:gd name="T12" fmla="*/ 14 w 133"/>
                <a:gd name="T13" fmla="*/ 2 h 2200"/>
                <a:gd name="T14" fmla="*/ 24 w 133"/>
                <a:gd name="T15" fmla="*/ 361 h 2200"/>
                <a:gd name="T16" fmla="*/ 12 w 133"/>
                <a:gd name="T17" fmla="*/ 397 h 2200"/>
                <a:gd name="T18" fmla="*/ 0 w 133"/>
                <a:gd name="T19" fmla="*/ 361 h 2200"/>
                <a:gd name="T20" fmla="*/ 24 w 133"/>
                <a:gd name="T21" fmla="*/ 361 h 2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3"/>
                <a:gd name="T34" fmla="*/ 0 h 2200"/>
                <a:gd name="T35" fmla="*/ 133 w 133"/>
                <a:gd name="T36" fmla="*/ 2200 h 22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3" h="2200">
                  <a:moveTo>
                    <a:pt x="79" y="12"/>
                  </a:moveTo>
                  <a:lnTo>
                    <a:pt x="79" y="2034"/>
                  </a:lnTo>
                  <a:cubicBezTo>
                    <a:pt x="79" y="2041"/>
                    <a:pt x="74" y="2046"/>
                    <a:pt x="67" y="2046"/>
                  </a:cubicBezTo>
                  <a:cubicBezTo>
                    <a:pt x="60" y="2046"/>
                    <a:pt x="54" y="2041"/>
                    <a:pt x="54" y="2034"/>
                  </a:cubicBezTo>
                  <a:lnTo>
                    <a:pt x="54" y="12"/>
                  </a:lnTo>
                  <a:cubicBezTo>
                    <a:pt x="54" y="5"/>
                    <a:pt x="60" y="0"/>
                    <a:pt x="67" y="0"/>
                  </a:cubicBezTo>
                  <a:cubicBezTo>
                    <a:pt x="74" y="0"/>
                    <a:pt x="79" y="5"/>
                    <a:pt x="79" y="12"/>
                  </a:cubicBezTo>
                  <a:close/>
                  <a:moveTo>
                    <a:pt x="133" y="2000"/>
                  </a:moveTo>
                  <a:lnTo>
                    <a:pt x="67" y="2200"/>
                  </a:lnTo>
                  <a:lnTo>
                    <a:pt x="0" y="2000"/>
                  </a:lnTo>
                  <a:lnTo>
                    <a:pt x="133" y="2000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267" name="Group 392"/>
            <p:cNvGrpSpPr>
              <a:grpSpLocks/>
            </p:cNvGrpSpPr>
            <p:nvPr/>
          </p:nvGrpSpPr>
          <p:grpSpPr bwMode="auto">
            <a:xfrm>
              <a:off x="5136" y="768"/>
              <a:ext cx="539" cy="225"/>
              <a:chOff x="4765" y="1067"/>
              <a:chExt cx="235" cy="98"/>
            </a:xfrm>
          </p:grpSpPr>
          <p:sp>
            <p:nvSpPr>
              <p:cNvPr id="46268" name="Freeform 329"/>
              <p:cNvSpPr>
                <a:spLocks/>
              </p:cNvSpPr>
              <p:nvPr/>
            </p:nvSpPr>
            <p:spPr bwMode="auto">
              <a:xfrm>
                <a:off x="4765" y="1164"/>
                <a:ext cx="235" cy="1"/>
              </a:xfrm>
              <a:custGeom>
                <a:avLst/>
                <a:gdLst>
                  <a:gd name="T0" fmla="*/ 0 w 235"/>
                  <a:gd name="T1" fmla="*/ 0 h 1"/>
                  <a:gd name="T2" fmla="*/ 235 w 235"/>
                  <a:gd name="T3" fmla="*/ 0 h 1"/>
                  <a:gd name="T4" fmla="*/ 235 w 23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35"/>
                  <a:gd name="T10" fmla="*/ 0 h 1"/>
                  <a:gd name="T11" fmla="*/ 235 w 23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5" h="1">
                    <a:moveTo>
                      <a:pt x="0" y="0"/>
                    </a:moveTo>
                    <a:lnTo>
                      <a:pt x="235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69" name="Freeform 330"/>
              <p:cNvSpPr>
                <a:spLocks/>
              </p:cNvSpPr>
              <p:nvPr/>
            </p:nvSpPr>
            <p:spPr bwMode="auto">
              <a:xfrm>
                <a:off x="4783" y="1141"/>
                <a:ext cx="23" cy="23"/>
              </a:xfrm>
              <a:custGeom>
                <a:avLst/>
                <a:gdLst>
                  <a:gd name="T0" fmla="*/ 0 w 23"/>
                  <a:gd name="T1" fmla="*/ 11 h 23"/>
                  <a:gd name="T2" fmla="*/ 1 w 23"/>
                  <a:gd name="T3" fmla="*/ 6 h 23"/>
                  <a:gd name="T4" fmla="*/ 6 w 23"/>
                  <a:gd name="T5" fmla="*/ 2 h 23"/>
                  <a:gd name="T6" fmla="*/ 11 w 23"/>
                  <a:gd name="T7" fmla="*/ 0 h 23"/>
                  <a:gd name="T8" fmla="*/ 17 w 23"/>
                  <a:gd name="T9" fmla="*/ 2 h 23"/>
                  <a:gd name="T10" fmla="*/ 21 w 23"/>
                  <a:gd name="T11" fmla="*/ 6 h 23"/>
                  <a:gd name="T12" fmla="*/ 23 w 23"/>
                  <a:gd name="T13" fmla="*/ 11 h 23"/>
                  <a:gd name="T14" fmla="*/ 21 w 23"/>
                  <a:gd name="T15" fmla="*/ 17 h 23"/>
                  <a:gd name="T16" fmla="*/ 17 w 23"/>
                  <a:gd name="T17" fmla="*/ 21 h 23"/>
                  <a:gd name="T18" fmla="*/ 11 w 23"/>
                  <a:gd name="T19" fmla="*/ 23 h 23"/>
                  <a:gd name="T20" fmla="*/ 6 w 23"/>
                  <a:gd name="T21" fmla="*/ 21 h 23"/>
                  <a:gd name="T22" fmla="*/ 1 w 23"/>
                  <a:gd name="T23" fmla="*/ 17 h 23"/>
                  <a:gd name="T24" fmla="*/ 0 w 23"/>
                  <a:gd name="T25" fmla="*/ 11 h 23"/>
                  <a:gd name="T26" fmla="*/ 0 w 23"/>
                  <a:gd name="T27" fmla="*/ 11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"/>
                  <a:gd name="T43" fmla="*/ 0 h 23"/>
                  <a:gd name="T44" fmla="*/ 23 w 23"/>
                  <a:gd name="T45" fmla="*/ 23 h 2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" h="23">
                    <a:moveTo>
                      <a:pt x="0" y="11"/>
                    </a:moveTo>
                    <a:lnTo>
                      <a:pt x="1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1" y="6"/>
                    </a:lnTo>
                    <a:lnTo>
                      <a:pt x="23" y="11"/>
                    </a:lnTo>
                    <a:lnTo>
                      <a:pt x="21" y="17"/>
                    </a:lnTo>
                    <a:lnTo>
                      <a:pt x="17" y="21"/>
                    </a:lnTo>
                    <a:lnTo>
                      <a:pt x="11" y="23"/>
                    </a:lnTo>
                    <a:lnTo>
                      <a:pt x="6" y="21"/>
                    </a:lnTo>
                    <a:lnTo>
                      <a:pt x="1" y="17"/>
                    </a:lnTo>
                    <a:lnTo>
                      <a:pt x="0" y="11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0" name="Freeform 331"/>
              <p:cNvSpPr>
                <a:spLocks/>
              </p:cNvSpPr>
              <p:nvPr/>
            </p:nvSpPr>
            <p:spPr bwMode="auto">
              <a:xfrm>
                <a:off x="4771" y="1112"/>
                <a:ext cx="23" cy="6"/>
              </a:xfrm>
              <a:custGeom>
                <a:avLst/>
                <a:gdLst>
                  <a:gd name="T0" fmla="*/ 0 w 23"/>
                  <a:gd name="T1" fmla="*/ 6 h 6"/>
                  <a:gd name="T2" fmla="*/ 23 w 23"/>
                  <a:gd name="T3" fmla="*/ 0 h 6"/>
                  <a:gd name="T4" fmla="*/ 23 w 23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23"/>
                  <a:gd name="T10" fmla="*/ 0 h 6"/>
                  <a:gd name="T11" fmla="*/ 23 w 23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" h="6">
                    <a:moveTo>
                      <a:pt x="0" y="6"/>
                    </a:moveTo>
                    <a:lnTo>
                      <a:pt x="23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1" name="Freeform 332"/>
              <p:cNvSpPr>
                <a:spLocks/>
              </p:cNvSpPr>
              <p:nvPr/>
            </p:nvSpPr>
            <p:spPr bwMode="auto">
              <a:xfrm>
                <a:off x="4853" y="1070"/>
                <a:ext cx="129" cy="1"/>
              </a:xfrm>
              <a:custGeom>
                <a:avLst/>
                <a:gdLst>
                  <a:gd name="T0" fmla="*/ 129 w 129"/>
                  <a:gd name="T1" fmla="*/ 0 h 1"/>
                  <a:gd name="T2" fmla="*/ 0 w 129"/>
                  <a:gd name="T3" fmla="*/ 0 h 1"/>
                  <a:gd name="T4" fmla="*/ 0 w 12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1"/>
                  <a:gd name="T11" fmla="*/ 129 w 12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1">
                    <a:moveTo>
                      <a:pt x="129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2" name="Freeform 333"/>
              <p:cNvSpPr>
                <a:spLocks/>
              </p:cNvSpPr>
              <p:nvPr/>
            </p:nvSpPr>
            <p:spPr bwMode="auto">
              <a:xfrm>
                <a:off x="4853" y="1138"/>
                <a:ext cx="129" cy="1"/>
              </a:xfrm>
              <a:custGeom>
                <a:avLst/>
                <a:gdLst>
                  <a:gd name="T0" fmla="*/ 129 w 129"/>
                  <a:gd name="T1" fmla="*/ 0 h 1"/>
                  <a:gd name="T2" fmla="*/ 0 w 129"/>
                  <a:gd name="T3" fmla="*/ 0 h 1"/>
                  <a:gd name="T4" fmla="*/ 0 w 12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9"/>
                  <a:gd name="T10" fmla="*/ 0 h 1"/>
                  <a:gd name="T11" fmla="*/ 129 w 12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9" h="1">
                    <a:moveTo>
                      <a:pt x="129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3" name="Freeform 334"/>
              <p:cNvSpPr>
                <a:spLocks/>
              </p:cNvSpPr>
              <p:nvPr/>
            </p:nvSpPr>
            <p:spPr bwMode="auto">
              <a:xfrm>
                <a:off x="4900" y="1141"/>
                <a:ext cx="23" cy="23"/>
              </a:xfrm>
              <a:custGeom>
                <a:avLst/>
                <a:gdLst>
                  <a:gd name="T0" fmla="*/ 0 w 23"/>
                  <a:gd name="T1" fmla="*/ 11 h 23"/>
                  <a:gd name="T2" fmla="*/ 2 w 23"/>
                  <a:gd name="T3" fmla="*/ 6 h 23"/>
                  <a:gd name="T4" fmla="*/ 6 w 23"/>
                  <a:gd name="T5" fmla="*/ 2 h 23"/>
                  <a:gd name="T6" fmla="*/ 12 w 23"/>
                  <a:gd name="T7" fmla="*/ 0 h 23"/>
                  <a:gd name="T8" fmla="*/ 17 w 23"/>
                  <a:gd name="T9" fmla="*/ 2 h 23"/>
                  <a:gd name="T10" fmla="*/ 22 w 23"/>
                  <a:gd name="T11" fmla="*/ 6 h 23"/>
                  <a:gd name="T12" fmla="*/ 23 w 23"/>
                  <a:gd name="T13" fmla="*/ 11 h 23"/>
                  <a:gd name="T14" fmla="*/ 22 w 23"/>
                  <a:gd name="T15" fmla="*/ 17 h 23"/>
                  <a:gd name="T16" fmla="*/ 17 w 23"/>
                  <a:gd name="T17" fmla="*/ 21 h 23"/>
                  <a:gd name="T18" fmla="*/ 12 w 23"/>
                  <a:gd name="T19" fmla="*/ 23 h 23"/>
                  <a:gd name="T20" fmla="*/ 6 w 23"/>
                  <a:gd name="T21" fmla="*/ 21 h 23"/>
                  <a:gd name="T22" fmla="*/ 2 w 23"/>
                  <a:gd name="T23" fmla="*/ 17 h 23"/>
                  <a:gd name="T24" fmla="*/ 0 w 23"/>
                  <a:gd name="T25" fmla="*/ 11 h 23"/>
                  <a:gd name="T26" fmla="*/ 0 w 23"/>
                  <a:gd name="T27" fmla="*/ 11 h 23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3"/>
                  <a:gd name="T43" fmla="*/ 0 h 23"/>
                  <a:gd name="T44" fmla="*/ 23 w 23"/>
                  <a:gd name="T45" fmla="*/ 23 h 23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3" h="23">
                    <a:moveTo>
                      <a:pt x="0" y="11"/>
                    </a:moveTo>
                    <a:lnTo>
                      <a:pt x="2" y="6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2" y="6"/>
                    </a:lnTo>
                    <a:lnTo>
                      <a:pt x="23" y="11"/>
                    </a:lnTo>
                    <a:lnTo>
                      <a:pt x="22" y="17"/>
                    </a:lnTo>
                    <a:lnTo>
                      <a:pt x="17" y="21"/>
                    </a:lnTo>
                    <a:lnTo>
                      <a:pt x="12" y="23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0" y="11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4" name="Freeform 335"/>
              <p:cNvSpPr>
                <a:spLocks/>
              </p:cNvSpPr>
              <p:nvPr/>
            </p:nvSpPr>
            <p:spPr bwMode="auto">
              <a:xfrm>
                <a:off x="4982" y="1070"/>
                <a:ext cx="9" cy="68"/>
              </a:xfrm>
              <a:custGeom>
                <a:avLst/>
                <a:gdLst>
                  <a:gd name="T0" fmla="*/ 0 w 9"/>
                  <a:gd name="T1" fmla="*/ 0 h 68"/>
                  <a:gd name="T2" fmla="*/ 7 w 9"/>
                  <a:gd name="T3" fmla="*/ 17 h 68"/>
                  <a:gd name="T4" fmla="*/ 9 w 9"/>
                  <a:gd name="T5" fmla="*/ 34 h 68"/>
                  <a:gd name="T6" fmla="*/ 7 w 9"/>
                  <a:gd name="T7" fmla="*/ 52 h 68"/>
                  <a:gd name="T8" fmla="*/ 0 w 9"/>
                  <a:gd name="T9" fmla="*/ 68 h 68"/>
                  <a:gd name="T10" fmla="*/ 0 w 9"/>
                  <a:gd name="T11" fmla="*/ 68 h 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"/>
                  <a:gd name="T19" fmla="*/ 0 h 68"/>
                  <a:gd name="T20" fmla="*/ 9 w 9"/>
                  <a:gd name="T21" fmla="*/ 68 h 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" h="68">
                    <a:moveTo>
                      <a:pt x="0" y="0"/>
                    </a:moveTo>
                    <a:lnTo>
                      <a:pt x="7" y="17"/>
                    </a:lnTo>
                    <a:lnTo>
                      <a:pt x="9" y="34"/>
                    </a:lnTo>
                    <a:lnTo>
                      <a:pt x="7" y="52"/>
                    </a:lnTo>
                    <a:lnTo>
                      <a:pt x="0" y="68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5" name="Freeform 336"/>
              <p:cNvSpPr>
                <a:spLocks/>
              </p:cNvSpPr>
              <p:nvPr/>
            </p:nvSpPr>
            <p:spPr bwMode="auto">
              <a:xfrm>
                <a:off x="4955" y="1144"/>
                <a:ext cx="27" cy="1"/>
              </a:xfrm>
              <a:custGeom>
                <a:avLst/>
                <a:gdLst>
                  <a:gd name="T0" fmla="*/ 0 w 27"/>
                  <a:gd name="T1" fmla="*/ 0 h 1"/>
                  <a:gd name="T2" fmla="*/ 27 w 27"/>
                  <a:gd name="T3" fmla="*/ 0 h 1"/>
                  <a:gd name="T4" fmla="*/ 27 w 27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7"/>
                  <a:gd name="T10" fmla="*/ 0 h 1"/>
                  <a:gd name="T11" fmla="*/ 27 w 27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7" h="1">
                    <a:moveTo>
                      <a:pt x="0" y="0"/>
                    </a:moveTo>
                    <a:lnTo>
                      <a:pt x="27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6" name="Freeform 337"/>
              <p:cNvSpPr>
                <a:spLocks/>
              </p:cNvSpPr>
              <p:nvPr/>
            </p:nvSpPr>
            <p:spPr bwMode="auto">
              <a:xfrm>
                <a:off x="4959" y="1152"/>
                <a:ext cx="23" cy="1"/>
              </a:xfrm>
              <a:custGeom>
                <a:avLst/>
                <a:gdLst>
                  <a:gd name="T0" fmla="*/ 23 w 23"/>
                  <a:gd name="T1" fmla="*/ 0 h 1"/>
                  <a:gd name="T2" fmla="*/ 0 w 23"/>
                  <a:gd name="T3" fmla="*/ 0 h 1"/>
                  <a:gd name="T4" fmla="*/ 0 w 2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3"/>
                  <a:gd name="T10" fmla="*/ 0 h 1"/>
                  <a:gd name="T11" fmla="*/ 23 w 2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3" h="1">
                    <a:moveTo>
                      <a:pt x="23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7" name="Freeform 338"/>
              <p:cNvSpPr>
                <a:spLocks/>
              </p:cNvSpPr>
              <p:nvPr/>
            </p:nvSpPr>
            <p:spPr bwMode="auto">
              <a:xfrm>
                <a:off x="4982" y="1144"/>
                <a:ext cx="1" cy="8"/>
              </a:xfrm>
              <a:custGeom>
                <a:avLst/>
                <a:gdLst>
                  <a:gd name="T0" fmla="*/ 0 w 1"/>
                  <a:gd name="T1" fmla="*/ 0 h 8"/>
                  <a:gd name="T2" fmla="*/ 0 w 1"/>
                  <a:gd name="T3" fmla="*/ 8 h 8"/>
                  <a:gd name="T4" fmla="*/ 0 w 1"/>
                  <a:gd name="T5" fmla="*/ 8 h 8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8"/>
                  <a:gd name="T11" fmla="*/ 1 w 1"/>
                  <a:gd name="T12" fmla="*/ 8 h 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8">
                    <a:moveTo>
                      <a:pt x="0" y="0"/>
                    </a:moveTo>
                    <a:lnTo>
                      <a:pt x="0" y="8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8" name="Freeform 339"/>
              <p:cNvSpPr>
                <a:spLocks/>
              </p:cNvSpPr>
              <p:nvPr/>
            </p:nvSpPr>
            <p:spPr bwMode="auto">
              <a:xfrm>
                <a:off x="4923" y="1141"/>
                <a:ext cx="36" cy="23"/>
              </a:xfrm>
              <a:custGeom>
                <a:avLst/>
                <a:gdLst>
                  <a:gd name="T0" fmla="*/ 12 w 36"/>
                  <a:gd name="T1" fmla="*/ 11 h 23"/>
                  <a:gd name="T2" fmla="*/ 14 w 36"/>
                  <a:gd name="T3" fmla="*/ 6 h 23"/>
                  <a:gd name="T4" fmla="*/ 18 w 36"/>
                  <a:gd name="T5" fmla="*/ 2 h 23"/>
                  <a:gd name="T6" fmla="*/ 24 w 36"/>
                  <a:gd name="T7" fmla="*/ 0 h 23"/>
                  <a:gd name="T8" fmla="*/ 30 w 36"/>
                  <a:gd name="T9" fmla="*/ 2 h 23"/>
                  <a:gd name="T10" fmla="*/ 34 w 36"/>
                  <a:gd name="T11" fmla="*/ 6 h 23"/>
                  <a:gd name="T12" fmla="*/ 36 w 36"/>
                  <a:gd name="T13" fmla="*/ 11 h 23"/>
                  <a:gd name="T14" fmla="*/ 34 w 36"/>
                  <a:gd name="T15" fmla="*/ 17 h 23"/>
                  <a:gd name="T16" fmla="*/ 30 w 36"/>
                  <a:gd name="T17" fmla="*/ 21 h 23"/>
                  <a:gd name="T18" fmla="*/ 24 w 36"/>
                  <a:gd name="T19" fmla="*/ 23 h 23"/>
                  <a:gd name="T20" fmla="*/ 18 w 36"/>
                  <a:gd name="T21" fmla="*/ 21 h 23"/>
                  <a:gd name="T22" fmla="*/ 14 w 36"/>
                  <a:gd name="T23" fmla="*/ 17 h 23"/>
                  <a:gd name="T24" fmla="*/ 12 w 36"/>
                  <a:gd name="T25" fmla="*/ 11 h 23"/>
                  <a:gd name="T26" fmla="*/ 0 w 36"/>
                  <a:gd name="T27" fmla="*/ 11 h 23"/>
                  <a:gd name="T28" fmla="*/ 0 w 36"/>
                  <a:gd name="T29" fmla="*/ 11 h 2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6"/>
                  <a:gd name="T46" fmla="*/ 0 h 23"/>
                  <a:gd name="T47" fmla="*/ 36 w 36"/>
                  <a:gd name="T48" fmla="*/ 23 h 2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6" h="23">
                    <a:moveTo>
                      <a:pt x="12" y="11"/>
                    </a:moveTo>
                    <a:lnTo>
                      <a:pt x="14" y="6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4" y="6"/>
                    </a:lnTo>
                    <a:lnTo>
                      <a:pt x="36" y="11"/>
                    </a:lnTo>
                    <a:lnTo>
                      <a:pt x="34" y="17"/>
                    </a:lnTo>
                    <a:lnTo>
                      <a:pt x="30" y="21"/>
                    </a:lnTo>
                    <a:lnTo>
                      <a:pt x="24" y="23"/>
                    </a:lnTo>
                    <a:lnTo>
                      <a:pt x="18" y="21"/>
                    </a:lnTo>
                    <a:lnTo>
                      <a:pt x="14" y="17"/>
                    </a:lnTo>
                    <a:lnTo>
                      <a:pt x="12" y="11"/>
                    </a:lnTo>
                    <a:lnTo>
                      <a:pt x="0" y="11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79" name="Freeform 340"/>
              <p:cNvSpPr>
                <a:spLocks/>
              </p:cNvSpPr>
              <p:nvPr/>
            </p:nvSpPr>
            <p:spPr bwMode="auto">
              <a:xfrm>
                <a:off x="4919" y="1144"/>
                <a:ext cx="20" cy="1"/>
              </a:xfrm>
              <a:custGeom>
                <a:avLst/>
                <a:gdLst>
                  <a:gd name="T0" fmla="*/ 20 w 20"/>
                  <a:gd name="T1" fmla="*/ 0 h 1"/>
                  <a:gd name="T2" fmla="*/ 0 w 20"/>
                  <a:gd name="T3" fmla="*/ 0 h 1"/>
                  <a:gd name="T4" fmla="*/ 0 w 20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0"/>
                  <a:gd name="T10" fmla="*/ 0 h 1"/>
                  <a:gd name="T11" fmla="*/ 20 w 20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" h="1">
                    <a:moveTo>
                      <a:pt x="20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0" name="Freeform 341"/>
              <p:cNvSpPr>
                <a:spLocks/>
              </p:cNvSpPr>
              <p:nvPr/>
            </p:nvSpPr>
            <p:spPr bwMode="auto">
              <a:xfrm>
                <a:off x="4946" y="1067"/>
                <a:ext cx="14" cy="1"/>
              </a:xfrm>
              <a:custGeom>
                <a:avLst/>
                <a:gdLst>
                  <a:gd name="T0" fmla="*/ 14 w 14"/>
                  <a:gd name="T1" fmla="*/ 0 h 1"/>
                  <a:gd name="T2" fmla="*/ 0 w 14"/>
                  <a:gd name="T3" fmla="*/ 0 h 1"/>
                  <a:gd name="T4" fmla="*/ 0 w 1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1"/>
                  <a:gd name="T11" fmla="*/ 14 w 1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1">
                    <a:moveTo>
                      <a:pt x="1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1" name="Freeform 342"/>
              <p:cNvSpPr>
                <a:spLocks/>
              </p:cNvSpPr>
              <p:nvPr/>
            </p:nvSpPr>
            <p:spPr bwMode="auto">
              <a:xfrm>
                <a:off x="4946" y="1067"/>
                <a:ext cx="1" cy="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3 h 3"/>
                  <a:gd name="T4" fmla="*/ 0 w 1"/>
                  <a:gd name="T5" fmla="*/ 3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1" y="0"/>
                    </a:moveTo>
                    <a:lnTo>
                      <a:pt x="1" y="3"/>
                    </a:lnTo>
                    <a:lnTo>
                      <a:pt x="0" y="3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2" name="Freeform 343"/>
              <p:cNvSpPr>
                <a:spLocks/>
              </p:cNvSpPr>
              <p:nvPr/>
            </p:nvSpPr>
            <p:spPr bwMode="auto">
              <a:xfrm>
                <a:off x="4958" y="1067"/>
                <a:ext cx="1" cy="3"/>
              </a:xfrm>
              <a:custGeom>
                <a:avLst/>
                <a:gdLst>
                  <a:gd name="T0" fmla="*/ 1 w 1"/>
                  <a:gd name="T1" fmla="*/ 3 h 3"/>
                  <a:gd name="T2" fmla="*/ 1 w 1"/>
                  <a:gd name="T3" fmla="*/ 0 h 3"/>
                  <a:gd name="T4" fmla="*/ 0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1" y="3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3" name="Freeform 344"/>
              <p:cNvSpPr>
                <a:spLocks/>
              </p:cNvSpPr>
              <p:nvPr/>
            </p:nvSpPr>
            <p:spPr bwMode="auto">
              <a:xfrm>
                <a:off x="4798" y="1084"/>
                <a:ext cx="8" cy="29"/>
              </a:xfrm>
              <a:custGeom>
                <a:avLst/>
                <a:gdLst>
                  <a:gd name="T0" fmla="*/ 0 w 8"/>
                  <a:gd name="T1" fmla="*/ 29 h 29"/>
                  <a:gd name="T2" fmla="*/ 8 w 8"/>
                  <a:gd name="T3" fmla="*/ 0 h 29"/>
                  <a:gd name="T4" fmla="*/ 8 w 8"/>
                  <a:gd name="T5" fmla="*/ 0 h 29"/>
                  <a:gd name="T6" fmla="*/ 0 60000 65536"/>
                  <a:gd name="T7" fmla="*/ 0 60000 65536"/>
                  <a:gd name="T8" fmla="*/ 0 60000 65536"/>
                  <a:gd name="T9" fmla="*/ 0 w 8"/>
                  <a:gd name="T10" fmla="*/ 0 h 29"/>
                  <a:gd name="T11" fmla="*/ 8 w 8"/>
                  <a:gd name="T12" fmla="*/ 29 h 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" h="29">
                    <a:moveTo>
                      <a:pt x="0" y="29"/>
                    </a:moveTo>
                    <a:lnTo>
                      <a:pt x="8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4" name="Freeform 345"/>
              <p:cNvSpPr>
                <a:spLocks/>
              </p:cNvSpPr>
              <p:nvPr/>
            </p:nvSpPr>
            <p:spPr bwMode="auto">
              <a:xfrm>
                <a:off x="4831" y="1084"/>
                <a:ext cx="1" cy="64"/>
              </a:xfrm>
              <a:custGeom>
                <a:avLst/>
                <a:gdLst>
                  <a:gd name="T0" fmla="*/ 0 w 1"/>
                  <a:gd name="T1" fmla="*/ 0 h 64"/>
                  <a:gd name="T2" fmla="*/ 0 w 1"/>
                  <a:gd name="T3" fmla="*/ 64 h 64"/>
                  <a:gd name="T4" fmla="*/ 0 w 1"/>
                  <a:gd name="T5" fmla="*/ 64 h 6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64"/>
                  <a:gd name="T11" fmla="*/ 1 w 1"/>
                  <a:gd name="T12" fmla="*/ 64 h 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64">
                    <a:moveTo>
                      <a:pt x="0" y="0"/>
                    </a:moveTo>
                    <a:lnTo>
                      <a:pt x="0" y="64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5" name="Freeform 346"/>
              <p:cNvSpPr>
                <a:spLocks/>
              </p:cNvSpPr>
              <p:nvPr/>
            </p:nvSpPr>
            <p:spPr bwMode="auto">
              <a:xfrm>
                <a:off x="4844" y="1070"/>
                <a:ext cx="9" cy="68"/>
              </a:xfrm>
              <a:custGeom>
                <a:avLst/>
                <a:gdLst>
                  <a:gd name="T0" fmla="*/ 9 w 9"/>
                  <a:gd name="T1" fmla="*/ 68 h 68"/>
                  <a:gd name="T2" fmla="*/ 2 w 9"/>
                  <a:gd name="T3" fmla="*/ 52 h 68"/>
                  <a:gd name="T4" fmla="*/ 0 w 9"/>
                  <a:gd name="T5" fmla="*/ 34 h 68"/>
                  <a:gd name="T6" fmla="*/ 2 w 9"/>
                  <a:gd name="T7" fmla="*/ 17 h 68"/>
                  <a:gd name="T8" fmla="*/ 9 w 9"/>
                  <a:gd name="T9" fmla="*/ 0 h 68"/>
                  <a:gd name="T10" fmla="*/ 9 w 9"/>
                  <a:gd name="T11" fmla="*/ 0 h 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"/>
                  <a:gd name="T19" fmla="*/ 0 h 68"/>
                  <a:gd name="T20" fmla="*/ 9 w 9"/>
                  <a:gd name="T21" fmla="*/ 68 h 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" h="68">
                    <a:moveTo>
                      <a:pt x="9" y="68"/>
                    </a:moveTo>
                    <a:lnTo>
                      <a:pt x="2" y="52"/>
                    </a:lnTo>
                    <a:lnTo>
                      <a:pt x="0" y="34"/>
                    </a:lnTo>
                    <a:lnTo>
                      <a:pt x="2" y="17"/>
                    </a:lnTo>
                    <a:lnTo>
                      <a:pt x="9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6" name="Freeform 347"/>
              <p:cNvSpPr>
                <a:spLocks/>
              </p:cNvSpPr>
              <p:nvPr/>
            </p:nvSpPr>
            <p:spPr bwMode="auto">
              <a:xfrm>
                <a:off x="4835" y="1080"/>
                <a:ext cx="1" cy="72"/>
              </a:xfrm>
              <a:custGeom>
                <a:avLst/>
                <a:gdLst>
                  <a:gd name="T0" fmla="*/ 0 w 1"/>
                  <a:gd name="T1" fmla="*/ 0 h 72"/>
                  <a:gd name="T2" fmla="*/ 0 w 1"/>
                  <a:gd name="T3" fmla="*/ 72 h 72"/>
                  <a:gd name="T4" fmla="*/ 0 w 1"/>
                  <a:gd name="T5" fmla="*/ 72 h 7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72"/>
                  <a:gd name="T11" fmla="*/ 1 w 1"/>
                  <a:gd name="T12" fmla="*/ 72 h 7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72">
                    <a:moveTo>
                      <a:pt x="0" y="0"/>
                    </a:moveTo>
                    <a:lnTo>
                      <a:pt x="0" y="72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7" name="Freeform 348"/>
              <p:cNvSpPr>
                <a:spLocks/>
              </p:cNvSpPr>
              <p:nvPr/>
            </p:nvSpPr>
            <p:spPr bwMode="auto">
              <a:xfrm>
                <a:off x="4794" y="1080"/>
                <a:ext cx="9" cy="32"/>
              </a:xfrm>
              <a:custGeom>
                <a:avLst/>
                <a:gdLst>
                  <a:gd name="T0" fmla="*/ 0 w 9"/>
                  <a:gd name="T1" fmla="*/ 32 h 32"/>
                  <a:gd name="T2" fmla="*/ 9 w 9"/>
                  <a:gd name="T3" fmla="*/ 0 h 32"/>
                  <a:gd name="T4" fmla="*/ 9 w 9"/>
                  <a:gd name="T5" fmla="*/ 0 h 32"/>
                  <a:gd name="T6" fmla="*/ 0 60000 65536"/>
                  <a:gd name="T7" fmla="*/ 0 60000 65536"/>
                  <a:gd name="T8" fmla="*/ 0 60000 65536"/>
                  <a:gd name="T9" fmla="*/ 0 w 9"/>
                  <a:gd name="T10" fmla="*/ 0 h 32"/>
                  <a:gd name="T11" fmla="*/ 9 w 9"/>
                  <a:gd name="T12" fmla="*/ 32 h 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" h="32">
                    <a:moveTo>
                      <a:pt x="0" y="32"/>
                    </a:moveTo>
                    <a:lnTo>
                      <a:pt x="9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8" name="Freeform 349"/>
              <p:cNvSpPr>
                <a:spLocks/>
              </p:cNvSpPr>
              <p:nvPr/>
            </p:nvSpPr>
            <p:spPr bwMode="auto">
              <a:xfrm>
                <a:off x="4806" y="1152"/>
                <a:ext cx="94" cy="1"/>
              </a:xfrm>
              <a:custGeom>
                <a:avLst/>
                <a:gdLst>
                  <a:gd name="T0" fmla="*/ 94 w 94"/>
                  <a:gd name="T1" fmla="*/ 0 h 1"/>
                  <a:gd name="T2" fmla="*/ 0 w 94"/>
                  <a:gd name="T3" fmla="*/ 0 h 1"/>
                  <a:gd name="T4" fmla="*/ 0 w 9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94"/>
                  <a:gd name="T10" fmla="*/ 0 h 1"/>
                  <a:gd name="T11" fmla="*/ 94 w 9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4" h="1">
                    <a:moveTo>
                      <a:pt x="9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89" name="Freeform 350"/>
              <p:cNvSpPr>
                <a:spLocks/>
              </p:cNvSpPr>
              <p:nvPr/>
            </p:nvSpPr>
            <p:spPr bwMode="auto">
              <a:xfrm>
                <a:off x="4835" y="1144"/>
                <a:ext cx="69" cy="1"/>
              </a:xfrm>
              <a:custGeom>
                <a:avLst/>
                <a:gdLst>
                  <a:gd name="T0" fmla="*/ 69 w 69"/>
                  <a:gd name="T1" fmla="*/ 0 h 1"/>
                  <a:gd name="T2" fmla="*/ 1 w 69"/>
                  <a:gd name="T3" fmla="*/ 0 h 1"/>
                  <a:gd name="T4" fmla="*/ 0 w 69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69"/>
                  <a:gd name="T10" fmla="*/ 0 h 1"/>
                  <a:gd name="T11" fmla="*/ 69 w 69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" h="1">
                    <a:moveTo>
                      <a:pt x="69" y="0"/>
                    </a:moveTo>
                    <a:lnTo>
                      <a:pt x="1" y="0"/>
                    </a:ln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0" name="Freeform 351"/>
              <p:cNvSpPr>
                <a:spLocks/>
              </p:cNvSpPr>
              <p:nvPr/>
            </p:nvSpPr>
            <p:spPr bwMode="auto">
              <a:xfrm>
                <a:off x="4798" y="1137"/>
                <a:ext cx="12" cy="11"/>
              </a:xfrm>
              <a:custGeom>
                <a:avLst/>
                <a:gdLst>
                  <a:gd name="T0" fmla="*/ 0 w 12"/>
                  <a:gd name="T1" fmla="*/ 0 h 11"/>
                  <a:gd name="T2" fmla="*/ 8 w 12"/>
                  <a:gd name="T3" fmla="*/ 4 h 11"/>
                  <a:gd name="T4" fmla="*/ 12 w 12"/>
                  <a:gd name="T5" fmla="*/ 11 h 11"/>
                  <a:gd name="T6" fmla="*/ 12 w 12"/>
                  <a:gd name="T7" fmla="*/ 11 h 1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"/>
                  <a:gd name="T13" fmla="*/ 0 h 11"/>
                  <a:gd name="T14" fmla="*/ 12 w 12"/>
                  <a:gd name="T15" fmla="*/ 11 h 1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" h="11">
                    <a:moveTo>
                      <a:pt x="0" y="0"/>
                    </a:moveTo>
                    <a:lnTo>
                      <a:pt x="8" y="4"/>
                    </a:lnTo>
                    <a:lnTo>
                      <a:pt x="12" y="11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1" name="Freeform 352"/>
              <p:cNvSpPr>
                <a:spLocks/>
              </p:cNvSpPr>
              <p:nvPr/>
            </p:nvSpPr>
            <p:spPr bwMode="auto">
              <a:xfrm>
                <a:off x="4810" y="1148"/>
                <a:ext cx="21" cy="1"/>
              </a:xfrm>
              <a:custGeom>
                <a:avLst/>
                <a:gdLst>
                  <a:gd name="T0" fmla="*/ 21 w 21"/>
                  <a:gd name="T1" fmla="*/ 0 h 1"/>
                  <a:gd name="T2" fmla="*/ 0 w 21"/>
                  <a:gd name="T3" fmla="*/ 0 h 1"/>
                  <a:gd name="T4" fmla="*/ 0 w 21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1"/>
                  <a:gd name="T10" fmla="*/ 0 h 1"/>
                  <a:gd name="T11" fmla="*/ 21 w 21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" h="1">
                    <a:moveTo>
                      <a:pt x="21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2" name="Freeform 353"/>
              <p:cNvSpPr>
                <a:spLocks/>
              </p:cNvSpPr>
              <p:nvPr/>
            </p:nvSpPr>
            <p:spPr bwMode="auto">
              <a:xfrm>
                <a:off x="4798" y="1113"/>
                <a:ext cx="33" cy="1"/>
              </a:xfrm>
              <a:custGeom>
                <a:avLst/>
                <a:gdLst>
                  <a:gd name="T0" fmla="*/ 0 w 33"/>
                  <a:gd name="T1" fmla="*/ 0 h 1"/>
                  <a:gd name="T2" fmla="*/ 33 w 33"/>
                  <a:gd name="T3" fmla="*/ 0 h 1"/>
                  <a:gd name="T4" fmla="*/ 33 w 33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3"/>
                  <a:gd name="T10" fmla="*/ 0 h 1"/>
                  <a:gd name="T11" fmla="*/ 33 w 33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" h="1">
                    <a:moveTo>
                      <a:pt x="0" y="0"/>
                    </a:moveTo>
                    <a:lnTo>
                      <a:pt x="33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3" name="Freeform 354"/>
              <p:cNvSpPr>
                <a:spLocks/>
              </p:cNvSpPr>
              <p:nvPr/>
            </p:nvSpPr>
            <p:spPr bwMode="auto">
              <a:xfrm>
                <a:off x="4798" y="1113"/>
                <a:ext cx="1" cy="24"/>
              </a:xfrm>
              <a:custGeom>
                <a:avLst/>
                <a:gdLst>
                  <a:gd name="T0" fmla="*/ 0 w 1"/>
                  <a:gd name="T1" fmla="*/ 0 h 24"/>
                  <a:gd name="T2" fmla="*/ 0 w 1"/>
                  <a:gd name="T3" fmla="*/ 24 h 24"/>
                  <a:gd name="T4" fmla="*/ 0 w 1"/>
                  <a:gd name="T5" fmla="*/ 24 h 2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24"/>
                  <a:gd name="T11" fmla="*/ 1 w 1"/>
                  <a:gd name="T12" fmla="*/ 24 h 2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24">
                    <a:moveTo>
                      <a:pt x="0" y="0"/>
                    </a:moveTo>
                    <a:lnTo>
                      <a:pt x="0" y="24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4" name="Freeform 355"/>
              <p:cNvSpPr>
                <a:spLocks/>
              </p:cNvSpPr>
              <p:nvPr/>
            </p:nvSpPr>
            <p:spPr bwMode="auto">
              <a:xfrm>
                <a:off x="4875" y="1067"/>
                <a:ext cx="14" cy="1"/>
              </a:xfrm>
              <a:custGeom>
                <a:avLst/>
                <a:gdLst>
                  <a:gd name="T0" fmla="*/ 14 w 14"/>
                  <a:gd name="T1" fmla="*/ 0 h 1"/>
                  <a:gd name="T2" fmla="*/ 0 w 14"/>
                  <a:gd name="T3" fmla="*/ 0 h 1"/>
                  <a:gd name="T4" fmla="*/ 0 w 14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1"/>
                  <a:gd name="T11" fmla="*/ 14 w 14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1">
                    <a:moveTo>
                      <a:pt x="14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5" name="Freeform 356"/>
              <p:cNvSpPr>
                <a:spLocks/>
              </p:cNvSpPr>
              <p:nvPr/>
            </p:nvSpPr>
            <p:spPr bwMode="auto">
              <a:xfrm>
                <a:off x="4888" y="1067"/>
                <a:ext cx="1" cy="3"/>
              </a:xfrm>
              <a:custGeom>
                <a:avLst/>
                <a:gdLst>
                  <a:gd name="T0" fmla="*/ 0 w 1"/>
                  <a:gd name="T1" fmla="*/ 3 h 3"/>
                  <a:gd name="T2" fmla="*/ 0 w 1"/>
                  <a:gd name="T3" fmla="*/ 0 h 3"/>
                  <a:gd name="T4" fmla="*/ 0 w 1"/>
                  <a:gd name="T5" fmla="*/ 0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0" y="3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6" name="Freeform 357"/>
              <p:cNvSpPr>
                <a:spLocks/>
              </p:cNvSpPr>
              <p:nvPr/>
            </p:nvSpPr>
            <p:spPr bwMode="auto">
              <a:xfrm>
                <a:off x="4876" y="1067"/>
                <a:ext cx="1" cy="3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3 h 3"/>
                  <a:gd name="T4" fmla="*/ 0 w 1"/>
                  <a:gd name="T5" fmla="*/ 3 h 3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"/>
                  <a:gd name="T11" fmla="*/ 1 w 1"/>
                  <a:gd name="T12" fmla="*/ 3 h 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">
                    <a:moveTo>
                      <a:pt x="1" y="0"/>
                    </a:moveTo>
                    <a:lnTo>
                      <a:pt x="1" y="3"/>
                    </a:lnTo>
                    <a:lnTo>
                      <a:pt x="0" y="3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7" name="Freeform 358"/>
              <p:cNvSpPr>
                <a:spLocks/>
              </p:cNvSpPr>
              <p:nvPr/>
            </p:nvSpPr>
            <p:spPr bwMode="auto">
              <a:xfrm>
                <a:off x="4803" y="1080"/>
                <a:ext cx="32" cy="1"/>
              </a:xfrm>
              <a:custGeom>
                <a:avLst/>
                <a:gdLst>
                  <a:gd name="T0" fmla="*/ 0 w 32"/>
                  <a:gd name="T1" fmla="*/ 0 h 1"/>
                  <a:gd name="T2" fmla="*/ 32 w 32"/>
                  <a:gd name="T3" fmla="*/ 0 h 1"/>
                  <a:gd name="T4" fmla="*/ 32 w 3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32"/>
                  <a:gd name="T10" fmla="*/ 0 h 1"/>
                  <a:gd name="T11" fmla="*/ 32 w 3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2" h="1">
                    <a:moveTo>
                      <a:pt x="0" y="0"/>
                    </a:moveTo>
                    <a:lnTo>
                      <a:pt x="32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8" name="Freeform 359"/>
              <p:cNvSpPr>
                <a:spLocks/>
              </p:cNvSpPr>
              <p:nvPr/>
            </p:nvSpPr>
            <p:spPr bwMode="auto">
              <a:xfrm>
                <a:off x="4806" y="1084"/>
                <a:ext cx="25" cy="1"/>
              </a:xfrm>
              <a:custGeom>
                <a:avLst/>
                <a:gdLst>
                  <a:gd name="T0" fmla="*/ 25 w 25"/>
                  <a:gd name="T1" fmla="*/ 0 h 1"/>
                  <a:gd name="T2" fmla="*/ 0 w 25"/>
                  <a:gd name="T3" fmla="*/ 0 h 1"/>
                  <a:gd name="T4" fmla="*/ 0 w 25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25"/>
                  <a:gd name="T10" fmla="*/ 0 h 1"/>
                  <a:gd name="T11" fmla="*/ 25 w 25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5" h="1">
                    <a:moveTo>
                      <a:pt x="25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299" name="Freeform 360"/>
              <p:cNvSpPr>
                <a:spLocks/>
              </p:cNvSpPr>
              <p:nvPr/>
            </p:nvSpPr>
            <p:spPr bwMode="auto">
              <a:xfrm>
                <a:off x="4771" y="1118"/>
                <a:ext cx="1" cy="34"/>
              </a:xfrm>
              <a:custGeom>
                <a:avLst/>
                <a:gdLst>
                  <a:gd name="T0" fmla="*/ 0 w 1"/>
                  <a:gd name="T1" fmla="*/ 34 h 34"/>
                  <a:gd name="T2" fmla="*/ 0 w 1"/>
                  <a:gd name="T3" fmla="*/ 0 h 34"/>
                  <a:gd name="T4" fmla="*/ 0 w 1"/>
                  <a:gd name="T5" fmla="*/ 0 h 34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34"/>
                  <a:gd name="T11" fmla="*/ 1 w 1"/>
                  <a:gd name="T12" fmla="*/ 34 h 3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34">
                    <a:moveTo>
                      <a:pt x="0" y="34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300" name="Freeform 361"/>
              <p:cNvSpPr>
                <a:spLocks/>
              </p:cNvSpPr>
              <p:nvPr/>
            </p:nvSpPr>
            <p:spPr bwMode="auto">
              <a:xfrm>
                <a:off x="4771" y="1152"/>
                <a:ext cx="12" cy="1"/>
              </a:xfrm>
              <a:custGeom>
                <a:avLst/>
                <a:gdLst>
                  <a:gd name="T0" fmla="*/ 12 w 12"/>
                  <a:gd name="T1" fmla="*/ 0 h 1"/>
                  <a:gd name="T2" fmla="*/ 0 w 12"/>
                  <a:gd name="T3" fmla="*/ 0 h 1"/>
                  <a:gd name="T4" fmla="*/ 0 w 12"/>
                  <a:gd name="T5" fmla="*/ 0 h 1"/>
                  <a:gd name="T6" fmla="*/ 0 60000 65536"/>
                  <a:gd name="T7" fmla="*/ 0 60000 65536"/>
                  <a:gd name="T8" fmla="*/ 0 60000 65536"/>
                  <a:gd name="T9" fmla="*/ 0 w 12"/>
                  <a:gd name="T10" fmla="*/ 0 h 1"/>
                  <a:gd name="T11" fmla="*/ 12 w 12"/>
                  <a:gd name="T12" fmla="*/ 1 h 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" h="1">
                    <a:moveTo>
                      <a:pt x="12" y="0"/>
                    </a:moveTo>
                    <a:lnTo>
                      <a:pt x="0" y="0"/>
                    </a:lnTo>
                  </a:path>
                </a:pathLst>
              </a:custGeom>
              <a:noFill/>
              <a:ln w="20701" cap="rnd">
                <a:solidFill>
                  <a:srgbClr val="6666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301" name="Freeform 364"/>
            <p:cNvSpPr>
              <a:spLocks noEditPoints="1"/>
            </p:cNvSpPr>
            <p:nvPr/>
          </p:nvSpPr>
          <p:spPr bwMode="auto">
            <a:xfrm>
              <a:off x="4734" y="1752"/>
              <a:ext cx="24" cy="397"/>
            </a:xfrm>
            <a:custGeom>
              <a:avLst/>
              <a:gdLst>
                <a:gd name="T0" fmla="*/ 14 w 134"/>
                <a:gd name="T1" fmla="*/ 2 h 2200"/>
                <a:gd name="T2" fmla="*/ 14 w 134"/>
                <a:gd name="T3" fmla="*/ 367 h 2200"/>
                <a:gd name="T4" fmla="*/ 12 w 134"/>
                <a:gd name="T5" fmla="*/ 369 h 2200"/>
                <a:gd name="T6" fmla="*/ 10 w 134"/>
                <a:gd name="T7" fmla="*/ 367 h 2200"/>
                <a:gd name="T8" fmla="*/ 10 w 134"/>
                <a:gd name="T9" fmla="*/ 2 h 2200"/>
                <a:gd name="T10" fmla="*/ 12 w 134"/>
                <a:gd name="T11" fmla="*/ 0 h 2200"/>
                <a:gd name="T12" fmla="*/ 14 w 134"/>
                <a:gd name="T13" fmla="*/ 2 h 2200"/>
                <a:gd name="T14" fmla="*/ 24 w 134"/>
                <a:gd name="T15" fmla="*/ 361 h 2200"/>
                <a:gd name="T16" fmla="*/ 12 w 134"/>
                <a:gd name="T17" fmla="*/ 397 h 2200"/>
                <a:gd name="T18" fmla="*/ 0 w 134"/>
                <a:gd name="T19" fmla="*/ 361 h 2200"/>
                <a:gd name="T20" fmla="*/ 24 w 134"/>
                <a:gd name="T21" fmla="*/ 361 h 22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4"/>
                <a:gd name="T34" fmla="*/ 0 h 2200"/>
                <a:gd name="T35" fmla="*/ 134 w 134"/>
                <a:gd name="T36" fmla="*/ 2200 h 22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4" h="2200">
                  <a:moveTo>
                    <a:pt x="80" y="12"/>
                  </a:moveTo>
                  <a:lnTo>
                    <a:pt x="80" y="2034"/>
                  </a:lnTo>
                  <a:cubicBezTo>
                    <a:pt x="80" y="2041"/>
                    <a:pt x="74" y="2046"/>
                    <a:pt x="67" y="2046"/>
                  </a:cubicBezTo>
                  <a:cubicBezTo>
                    <a:pt x="60" y="2046"/>
                    <a:pt x="55" y="2041"/>
                    <a:pt x="55" y="2034"/>
                  </a:cubicBezTo>
                  <a:lnTo>
                    <a:pt x="55" y="12"/>
                  </a:lnTo>
                  <a:cubicBezTo>
                    <a:pt x="55" y="5"/>
                    <a:pt x="60" y="0"/>
                    <a:pt x="67" y="0"/>
                  </a:cubicBezTo>
                  <a:cubicBezTo>
                    <a:pt x="74" y="0"/>
                    <a:pt x="80" y="5"/>
                    <a:pt x="80" y="12"/>
                  </a:cubicBezTo>
                  <a:close/>
                  <a:moveTo>
                    <a:pt x="134" y="2000"/>
                  </a:moveTo>
                  <a:lnTo>
                    <a:pt x="67" y="2200"/>
                  </a:lnTo>
                  <a:lnTo>
                    <a:pt x="0" y="2000"/>
                  </a:lnTo>
                  <a:lnTo>
                    <a:pt x="134" y="200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2" name="Line 365"/>
            <p:cNvSpPr>
              <a:spLocks noChangeShapeType="1"/>
            </p:cNvSpPr>
            <p:nvPr/>
          </p:nvSpPr>
          <p:spPr bwMode="auto">
            <a:xfrm flipH="1" flipV="1">
              <a:off x="4745" y="1741"/>
              <a:ext cx="418" cy="0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3" name="Line 366"/>
            <p:cNvSpPr>
              <a:spLocks noChangeShapeType="1"/>
            </p:cNvSpPr>
            <p:nvPr/>
          </p:nvSpPr>
          <p:spPr bwMode="auto">
            <a:xfrm flipH="1">
              <a:off x="1452" y="2633"/>
              <a:ext cx="874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4" name="Freeform 367"/>
            <p:cNvSpPr>
              <a:spLocks noEditPoints="1"/>
            </p:cNvSpPr>
            <p:nvPr/>
          </p:nvSpPr>
          <p:spPr bwMode="auto">
            <a:xfrm>
              <a:off x="1436" y="2630"/>
              <a:ext cx="24" cy="107"/>
            </a:xfrm>
            <a:custGeom>
              <a:avLst/>
              <a:gdLst>
                <a:gd name="T0" fmla="*/ 14 w 267"/>
                <a:gd name="T1" fmla="*/ 2 h 1175"/>
                <a:gd name="T2" fmla="*/ 14 w 267"/>
                <a:gd name="T3" fmla="*/ 77 h 1175"/>
                <a:gd name="T4" fmla="*/ 12 w 267"/>
                <a:gd name="T5" fmla="*/ 79 h 1175"/>
                <a:gd name="T6" fmla="*/ 10 w 267"/>
                <a:gd name="T7" fmla="*/ 77 h 1175"/>
                <a:gd name="T8" fmla="*/ 10 w 267"/>
                <a:gd name="T9" fmla="*/ 2 h 1175"/>
                <a:gd name="T10" fmla="*/ 12 w 267"/>
                <a:gd name="T11" fmla="*/ 0 h 1175"/>
                <a:gd name="T12" fmla="*/ 14 w 267"/>
                <a:gd name="T13" fmla="*/ 2 h 1175"/>
                <a:gd name="T14" fmla="*/ 24 w 267"/>
                <a:gd name="T15" fmla="*/ 71 h 1175"/>
                <a:gd name="T16" fmla="*/ 12 w 267"/>
                <a:gd name="T17" fmla="*/ 107 h 1175"/>
                <a:gd name="T18" fmla="*/ 0 w 267"/>
                <a:gd name="T19" fmla="*/ 71 h 1175"/>
                <a:gd name="T20" fmla="*/ 24 w 267"/>
                <a:gd name="T21" fmla="*/ 71 h 117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7"/>
                <a:gd name="T34" fmla="*/ 0 h 1175"/>
                <a:gd name="T35" fmla="*/ 267 w 267"/>
                <a:gd name="T36" fmla="*/ 1175 h 117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7" h="1175">
                  <a:moveTo>
                    <a:pt x="158" y="25"/>
                  </a:moveTo>
                  <a:lnTo>
                    <a:pt x="158" y="841"/>
                  </a:lnTo>
                  <a:cubicBezTo>
                    <a:pt x="158" y="855"/>
                    <a:pt x="147" y="866"/>
                    <a:pt x="133" y="866"/>
                  </a:cubicBezTo>
                  <a:cubicBezTo>
                    <a:pt x="120" y="866"/>
                    <a:pt x="108" y="855"/>
                    <a:pt x="108" y="841"/>
                  </a:cubicBezTo>
                  <a:lnTo>
                    <a:pt x="108" y="25"/>
                  </a:lnTo>
                  <a:cubicBezTo>
                    <a:pt x="108" y="11"/>
                    <a:pt x="120" y="0"/>
                    <a:pt x="133" y="0"/>
                  </a:cubicBezTo>
                  <a:cubicBezTo>
                    <a:pt x="147" y="0"/>
                    <a:pt x="158" y="11"/>
                    <a:pt x="158" y="25"/>
                  </a:cubicBezTo>
                  <a:close/>
                  <a:moveTo>
                    <a:pt x="267" y="775"/>
                  </a:moveTo>
                  <a:lnTo>
                    <a:pt x="133" y="1175"/>
                  </a:lnTo>
                  <a:lnTo>
                    <a:pt x="0" y="775"/>
                  </a:lnTo>
                  <a:lnTo>
                    <a:pt x="267" y="775"/>
                  </a:lnTo>
                  <a:close/>
                </a:path>
              </a:pathLst>
            </a:custGeom>
            <a:solidFill>
              <a:srgbClr val="000000"/>
            </a:solidFill>
            <a:ln w="1588" cap="flat">
              <a:solidFill>
                <a:srgbClr val="0000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5" name="Rectangle 371"/>
            <p:cNvSpPr>
              <a:spLocks noChangeArrowheads="1"/>
            </p:cNvSpPr>
            <p:nvPr/>
          </p:nvSpPr>
          <p:spPr bwMode="auto">
            <a:xfrm>
              <a:off x="819" y="2695"/>
              <a:ext cx="2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99CCFF"/>
                  </a:solidFill>
                </a:rPr>
                <a:t>H</a:t>
              </a:r>
              <a:r>
                <a:rPr lang="en-US" sz="2000" baseline="-25000">
                  <a:solidFill>
                    <a:srgbClr val="99CCFF"/>
                  </a:solidFill>
                </a:rPr>
                <a:t>2</a:t>
              </a:r>
              <a:r>
                <a:rPr lang="en-US" sz="2000">
                  <a:solidFill>
                    <a:srgbClr val="99CCFF"/>
                  </a:solidFill>
                </a:rPr>
                <a:t>O</a:t>
              </a:r>
            </a:p>
          </p:txBody>
        </p:sp>
        <p:sp>
          <p:nvSpPr>
            <p:cNvPr id="46306" name="Rectangle 372"/>
            <p:cNvSpPr>
              <a:spLocks noChangeArrowheads="1"/>
            </p:cNvSpPr>
            <p:nvPr/>
          </p:nvSpPr>
          <p:spPr bwMode="auto">
            <a:xfrm>
              <a:off x="1097" y="2716"/>
              <a:ext cx="22" cy="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</a:rPr>
                <a:t> </a:t>
              </a:r>
              <a:endParaRPr lang="en-US"/>
            </a:p>
          </p:txBody>
        </p:sp>
        <p:sp>
          <p:nvSpPr>
            <p:cNvPr id="46307" name="Freeform 373"/>
            <p:cNvSpPr>
              <a:spLocks noEditPoints="1"/>
            </p:cNvSpPr>
            <p:nvPr/>
          </p:nvSpPr>
          <p:spPr bwMode="auto">
            <a:xfrm>
              <a:off x="1116" y="2743"/>
              <a:ext cx="183" cy="24"/>
            </a:xfrm>
            <a:custGeom>
              <a:avLst/>
              <a:gdLst>
                <a:gd name="T0" fmla="*/ 2 w 2025"/>
                <a:gd name="T1" fmla="*/ 10 h 267"/>
                <a:gd name="T2" fmla="*/ 153 w 2025"/>
                <a:gd name="T3" fmla="*/ 10 h 267"/>
                <a:gd name="T4" fmla="*/ 155 w 2025"/>
                <a:gd name="T5" fmla="*/ 12 h 267"/>
                <a:gd name="T6" fmla="*/ 153 w 2025"/>
                <a:gd name="T7" fmla="*/ 14 h 267"/>
                <a:gd name="T8" fmla="*/ 2 w 2025"/>
                <a:gd name="T9" fmla="*/ 14 h 267"/>
                <a:gd name="T10" fmla="*/ 0 w 2025"/>
                <a:gd name="T11" fmla="*/ 12 h 267"/>
                <a:gd name="T12" fmla="*/ 2 w 2025"/>
                <a:gd name="T13" fmla="*/ 10 h 267"/>
                <a:gd name="T14" fmla="*/ 147 w 2025"/>
                <a:gd name="T15" fmla="*/ 0 h 267"/>
                <a:gd name="T16" fmla="*/ 183 w 2025"/>
                <a:gd name="T17" fmla="*/ 12 h 267"/>
                <a:gd name="T18" fmla="*/ 147 w 2025"/>
                <a:gd name="T19" fmla="*/ 24 h 267"/>
                <a:gd name="T20" fmla="*/ 147 w 2025"/>
                <a:gd name="T21" fmla="*/ 0 h 26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25"/>
                <a:gd name="T34" fmla="*/ 0 h 267"/>
                <a:gd name="T35" fmla="*/ 2025 w 2025"/>
                <a:gd name="T36" fmla="*/ 267 h 26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25" h="267">
                  <a:moveTo>
                    <a:pt x="25" y="109"/>
                  </a:moveTo>
                  <a:lnTo>
                    <a:pt x="1692" y="109"/>
                  </a:lnTo>
                  <a:cubicBezTo>
                    <a:pt x="1706" y="109"/>
                    <a:pt x="1717" y="120"/>
                    <a:pt x="1717" y="134"/>
                  </a:cubicBezTo>
                  <a:cubicBezTo>
                    <a:pt x="1717" y="148"/>
                    <a:pt x="1706" y="159"/>
                    <a:pt x="1692" y="159"/>
                  </a:cubicBezTo>
                  <a:lnTo>
                    <a:pt x="25" y="159"/>
                  </a:lnTo>
                  <a:cubicBezTo>
                    <a:pt x="11" y="159"/>
                    <a:pt x="0" y="148"/>
                    <a:pt x="0" y="134"/>
                  </a:cubicBezTo>
                  <a:cubicBezTo>
                    <a:pt x="0" y="120"/>
                    <a:pt x="11" y="109"/>
                    <a:pt x="25" y="109"/>
                  </a:cubicBezTo>
                  <a:close/>
                  <a:moveTo>
                    <a:pt x="1625" y="0"/>
                  </a:moveTo>
                  <a:lnTo>
                    <a:pt x="2025" y="134"/>
                  </a:lnTo>
                  <a:lnTo>
                    <a:pt x="1625" y="267"/>
                  </a:lnTo>
                  <a:lnTo>
                    <a:pt x="16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8" name="Line 90"/>
            <p:cNvSpPr>
              <a:spLocks noChangeShapeType="1"/>
            </p:cNvSpPr>
            <p:nvPr/>
          </p:nvSpPr>
          <p:spPr bwMode="auto">
            <a:xfrm flipV="1">
              <a:off x="2629" y="2180"/>
              <a:ext cx="0" cy="34"/>
            </a:xfrm>
            <a:prstGeom prst="line">
              <a:avLst/>
            </a:prstGeom>
            <a:noFill/>
            <a:ln w="19050" cap="rnd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09" name="Line 19"/>
            <p:cNvSpPr>
              <a:spLocks noChangeShapeType="1"/>
            </p:cNvSpPr>
            <p:nvPr/>
          </p:nvSpPr>
          <p:spPr bwMode="auto">
            <a:xfrm>
              <a:off x="2697" y="2747"/>
              <a:ext cx="1068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0" name="Line 25"/>
            <p:cNvSpPr>
              <a:spLocks noChangeShapeType="1"/>
            </p:cNvSpPr>
            <p:nvPr/>
          </p:nvSpPr>
          <p:spPr bwMode="auto">
            <a:xfrm flipH="1">
              <a:off x="2336" y="2456"/>
              <a:ext cx="189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1" name="Line 27"/>
            <p:cNvSpPr>
              <a:spLocks noChangeShapeType="1"/>
            </p:cNvSpPr>
            <p:nvPr/>
          </p:nvSpPr>
          <p:spPr bwMode="auto">
            <a:xfrm>
              <a:off x="2697" y="2541"/>
              <a:ext cx="156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2" name="Line 28"/>
            <p:cNvSpPr>
              <a:spLocks noChangeShapeType="1"/>
            </p:cNvSpPr>
            <p:nvPr/>
          </p:nvSpPr>
          <p:spPr bwMode="auto">
            <a:xfrm flipV="1">
              <a:off x="2853" y="2180"/>
              <a:ext cx="0" cy="36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3" name="Line 32"/>
            <p:cNvSpPr>
              <a:spLocks noChangeShapeType="1"/>
            </p:cNvSpPr>
            <p:nvPr/>
          </p:nvSpPr>
          <p:spPr bwMode="auto">
            <a:xfrm>
              <a:off x="2629" y="2180"/>
              <a:ext cx="224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4" name="Line 41"/>
            <p:cNvSpPr>
              <a:spLocks noChangeShapeType="1"/>
            </p:cNvSpPr>
            <p:nvPr/>
          </p:nvSpPr>
          <p:spPr bwMode="auto">
            <a:xfrm flipV="1">
              <a:off x="2336" y="2456"/>
              <a:ext cx="1" cy="463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5" name="Line 42"/>
            <p:cNvSpPr>
              <a:spLocks noChangeShapeType="1"/>
            </p:cNvSpPr>
            <p:nvPr/>
          </p:nvSpPr>
          <p:spPr bwMode="auto">
            <a:xfrm flipV="1">
              <a:off x="2216" y="2387"/>
              <a:ext cx="1" cy="704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6" name="Line 44"/>
            <p:cNvSpPr>
              <a:spLocks noChangeShapeType="1"/>
            </p:cNvSpPr>
            <p:nvPr/>
          </p:nvSpPr>
          <p:spPr bwMode="auto">
            <a:xfrm>
              <a:off x="2336" y="2919"/>
              <a:ext cx="2358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7" name="Freeform 64"/>
            <p:cNvSpPr>
              <a:spLocks noEditPoints="1"/>
            </p:cNvSpPr>
            <p:nvPr/>
          </p:nvSpPr>
          <p:spPr bwMode="auto">
            <a:xfrm>
              <a:off x="1343" y="2575"/>
              <a:ext cx="24" cy="156"/>
            </a:xfrm>
            <a:custGeom>
              <a:avLst/>
              <a:gdLst>
                <a:gd name="T0" fmla="*/ 18 w 27"/>
                <a:gd name="T1" fmla="*/ 0 h 176"/>
                <a:gd name="T2" fmla="*/ 18 w 27"/>
                <a:gd name="T3" fmla="*/ 125 h 176"/>
                <a:gd name="T4" fmla="*/ 6 w 27"/>
                <a:gd name="T5" fmla="*/ 125 h 176"/>
                <a:gd name="T6" fmla="*/ 6 w 27"/>
                <a:gd name="T7" fmla="*/ 0 h 176"/>
                <a:gd name="T8" fmla="*/ 18 w 27"/>
                <a:gd name="T9" fmla="*/ 0 h 176"/>
                <a:gd name="T10" fmla="*/ 24 w 27"/>
                <a:gd name="T11" fmla="*/ 120 h 176"/>
                <a:gd name="T12" fmla="*/ 12 w 27"/>
                <a:gd name="T13" fmla="*/ 156 h 176"/>
                <a:gd name="T14" fmla="*/ 0 w 27"/>
                <a:gd name="T15" fmla="*/ 120 h 176"/>
                <a:gd name="T16" fmla="*/ 24 w 27"/>
                <a:gd name="T17" fmla="*/ 120 h 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76"/>
                <a:gd name="T29" fmla="*/ 27 w 27"/>
                <a:gd name="T30" fmla="*/ 176 h 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76">
                  <a:moveTo>
                    <a:pt x="20" y="0"/>
                  </a:moveTo>
                  <a:lnTo>
                    <a:pt x="20" y="141"/>
                  </a:lnTo>
                  <a:lnTo>
                    <a:pt x="7" y="141"/>
                  </a:lnTo>
                  <a:lnTo>
                    <a:pt x="7" y="0"/>
                  </a:lnTo>
                  <a:lnTo>
                    <a:pt x="20" y="0"/>
                  </a:lnTo>
                  <a:close/>
                  <a:moveTo>
                    <a:pt x="27" y="135"/>
                  </a:moveTo>
                  <a:lnTo>
                    <a:pt x="13" y="176"/>
                  </a:lnTo>
                  <a:lnTo>
                    <a:pt x="0" y="135"/>
                  </a:lnTo>
                  <a:lnTo>
                    <a:pt x="27" y="135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8" name="Line 65"/>
            <p:cNvSpPr>
              <a:spLocks noChangeShapeType="1"/>
            </p:cNvSpPr>
            <p:nvPr/>
          </p:nvSpPr>
          <p:spPr bwMode="auto">
            <a:xfrm flipV="1">
              <a:off x="1459" y="2954"/>
              <a:ext cx="0" cy="137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19" name="Line 66"/>
            <p:cNvSpPr>
              <a:spLocks noChangeShapeType="1"/>
            </p:cNvSpPr>
            <p:nvPr/>
          </p:nvSpPr>
          <p:spPr bwMode="auto">
            <a:xfrm flipH="1">
              <a:off x="1459" y="3091"/>
              <a:ext cx="757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320" name="Group 89"/>
            <p:cNvGrpSpPr>
              <a:grpSpLocks/>
            </p:cNvGrpSpPr>
            <p:nvPr/>
          </p:nvGrpSpPr>
          <p:grpSpPr bwMode="auto">
            <a:xfrm>
              <a:off x="2612" y="2214"/>
              <a:ext cx="34" cy="18"/>
              <a:chOff x="2434" y="2287"/>
              <a:chExt cx="39" cy="20"/>
            </a:xfrm>
          </p:grpSpPr>
          <p:sp>
            <p:nvSpPr>
              <p:cNvPr id="46321" name="Line 87"/>
              <p:cNvSpPr>
                <a:spLocks noChangeShapeType="1"/>
              </p:cNvSpPr>
              <p:nvPr/>
            </p:nvSpPr>
            <p:spPr bwMode="auto">
              <a:xfrm>
                <a:off x="2453" y="2287"/>
                <a:ext cx="20" cy="20"/>
              </a:xfrm>
              <a:prstGeom prst="line">
                <a:avLst/>
              </a:prstGeom>
              <a:noFill/>
              <a:ln w="19050" cap="rnd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6322" name="Line 88"/>
              <p:cNvSpPr>
                <a:spLocks noChangeShapeType="1"/>
              </p:cNvSpPr>
              <p:nvPr/>
            </p:nvSpPr>
            <p:spPr bwMode="auto">
              <a:xfrm flipH="1">
                <a:off x="2434" y="2287"/>
                <a:ext cx="19" cy="20"/>
              </a:xfrm>
              <a:prstGeom prst="line">
                <a:avLst/>
              </a:prstGeom>
              <a:noFill/>
              <a:ln w="19050" cap="rnd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6323" name="Freeform 117"/>
            <p:cNvSpPr>
              <a:spLocks noEditPoints="1"/>
            </p:cNvSpPr>
            <p:nvPr/>
          </p:nvSpPr>
          <p:spPr bwMode="auto">
            <a:xfrm>
              <a:off x="1524" y="2567"/>
              <a:ext cx="24" cy="156"/>
            </a:xfrm>
            <a:custGeom>
              <a:avLst/>
              <a:gdLst>
                <a:gd name="T0" fmla="*/ 18 w 27"/>
                <a:gd name="T1" fmla="*/ 0 h 176"/>
                <a:gd name="T2" fmla="*/ 18 w 27"/>
                <a:gd name="T3" fmla="*/ 125 h 176"/>
                <a:gd name="T4" fmla="*/ 5 w 27"/>
                <a:gd name="T5" fmla="*/ 125 h 176"/>
                <a:gd name="T6" fmla="*/ 5 w 27"/>
                <a:gd name="T7" fmla="*/ 0 h 176"/>
                <a:gd name="T8" fmla="*/ 18 w 27"/>
                <a:gd name="T9" fmla="*/ 0 h 176"/>
                <a:gd name="T10" fmla="*/ 24 w 27"/>
                <a:gd name="T11" fmla="*/ 120 h 176"/>
                <a:gd name="T12" fmla="*/ 12 w 27"/>
                <a:gd name="T13" fmla="*/ 156 h 176"/>
                <a:gd name="T14" fmla="*/ 0 w 27"/>
                <a:gd name="T15" fmla="*/ 120 h 176"/>
                <a:gd name="T16" fmla="*/ 24 w 27"/>
                <a:gd name="T17" fmla="*/ 120 h 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76"/>
                <a:gd name="T29" fmla="*/ 27 w 27"/>
                <a:gd name="T30" fmla="*/ 176 h 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76">
                  <a:moveTo>
                    <a:pt x="20" y="0"/>
                  </a:moveTo>
                  <a:lnTo>
                    <a:pt x="20" y="141"/>
                  </a:lnTo>
                  <a:lnTo>
                    <a:pt x="6" y="141"/>
                  </a:lnTo>
                  <a:lnTo>
                    <a:pt x="6" y="0"/>
                  </a:lnTo>
                  <a:lnTo>
                    <a:pt x="20" y="0"/>
                  </a:lnTo>
                  <a:close/>
                  <a:moveTo>
                    <a:pt x="27" y="135"/>
                  </a:moveTo>
                  <a:lnTo>
                    <a:pt x="13" y="176"/>
                  </a:lnTo>
                  <a:lnTo>
                    <a:pt x="0" y="135"/>
                  </a:lnTo>
                  <a:lnTo>
                    <a:pt x="27" y="135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4" name="Line 151"/>
            <p:cNvSpPr>
              <a:spLocks noChangeShapeType="1"/>
            </p:cNvSpPr>
            <p:nvPr/>
          </p:nvSpPr>
          <p:spPr bwMode="auto">
            <a:xfrm flipH="1">
              <a:off x="2216" y="2387"/>
              <a:ext cx="378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5" name="Line 176"/>
            <p:cNvSpPr>
              <a:spLocks noChangeShapeType="1"/>
            </p:cNvSpPr>
            <p:nvPr/>
          </p:nvSpPr>
          <p:spPr bwMode="auto">
            <a:xfrm flipV="1">
              <a:off x="3765" y="1422"/>
              <a:ext cx="1" cy="1324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6" name="Line 177"/>
            <p:cNvSpPr>
              <a:spLocks noChangeShapeType="1"/>
            </p:cNvSpPr>
            <p:nvPr/>
          </p:nvSpPr>
          <p:spPr bwMode="auto">
            <a:xfrm>
              <a:off x="4023" y="1989"/>
              <a:ext cx="586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7" name="Line 195"/>
            <p:cNvSpPr>
              <a:spLocks noChangeShapeType="1"/>
            </p:cNvSpPr>
            <p:nvPr/>
          </p:nvSpPr>
          <p:spPr bwMode="auto">
            <a:xfrm flipV="1">
              <a:off x="4694" y="2333"/>
              <a:ext cx="1" cy="584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8" name="Line 196"/>
            <p:cNvSpPr>
              <a:spLocks noChangeShapeType="1"/>
            </p:cNvSpPr>
            <p:nvPr/>
          </p:nvSpPr>
          <p:spPr bwMode="auto">
            <a:xfrm>
              <a:off x="3937" y="2574"/>
              <a:ext cx="1016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29" name="Line 197"/>
            <p:cNvSpPr>
              <a:spLocks noChangeShapeType="1"/>
            </p:cNvSpPr>
            <p:nvPr/>
          </p:nvSpPr>
          <p:spPr bwMode="auto">
            <a:xfrm flipV="1">
              <a:off x="4953" y="1572"/>
              <a:ext cx="1" cy="1002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0" name="Line 198"/>
            <p:cNvSpPr>
              <a:spLocks noChangeShapeType="1"/>
            </p:cNvSpPr>
            <p:nvPr/>
          </p:nvSpPr>
          <p:spPr bwMode="auto">
            <a:xfrm>
              <a:off x="4957" y="1568"/>
              <a:ext cx="327" cy="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1" name="Freeform 199"/>
            <p:cNvSpPr>
              <a:spLocks noEditPoints="1"/>
            </p:cNvSpPr>
            <p:nvPr/>
          </p:nvSpPr>
          <p:spPr bwMode="auto">
            <a:xfrm>
              <a:off x="3942" y="1938"/>
              <a:ext cx="25" cy="223"/>
            </a:xfrm>
            <a:custGeom>
              <a:avLst/>
              <a:gdLst>
                <a:gd name="T0" fmla="*/ 19 w 28"/>
                <a:gd name="T1" fmla="*/ 0 h 253"/>
                <a:gd name="T2" fmla="*/ 19 w 28"/>
                <a:gd name="T3" fmla="*/ 193 h 253"/>
                <a:gd name="T4" fmla="*/ 6 w 28"/>
                <a:gd name="T5" fmla="*/ 193 h 253"/>
                <a:gd name="T6" fmla="*/ 6 w 28"/>
                <a:gd name="T7" fmla="*/ 0 h 253"/>
                <a:gd name="T8" fmla="*/ 19 w 28"/>
                <a:gd name="T9" fmla="*/ 0 h 253"/>
                <a:gd name="T10" fmla="*/ 25 w 28"/>
                <a:gd name="T11" fmla="*/ 187 h 253"/>
                <a:gd name="T12" fmla="*/ 13 w 28"/>
                <a:gd name="T13" fmla="*/ 223 h 253"/>
                <a:gd name="T14" fmla="*/ 0 w 28"/>
                <a:gd name="T15" fmla="*/ 187 h 253"/>
                <a:gd name="T16" fmla="*/ 25 w 28"/>
                <a:gd name="T17" fmla="*/ 187 h 2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253"/>
                <a:gd name="T29" fmla="*/ 28 w 28"/>
                <a:gd name="T30" fmla="*/ 253 h 25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253">
                  <a:moveTo>
                    <a:pt x="21" y="0"/>
                  </a:moveTo>
                  <a:lnTo>
                    <a:pt x="21" y="219"/>
                  </a:lnTo>
                  <a:lnTo>
                    <a:pt x="7" y="219"/>
                  </a:lnTo>
                  <a:lnTo>
                    <a:pt x="7" y="0"/>
                  </a:lnTo>
                  <a:lnTo>
                    <a:pt x="21" y="0"/>
                  </a:lnTo>
                  <a:close/>
                  <a:moveTo>
                    <a:pt x="28" y="212"/>
                  </a:moveTo>
                  <a:lnTo>
                    <a:pt x="14" y="253"/>
                  </a:lnTo>
                  <a:lnTo>
                    <a:pt x="0" y="212"/>
                  </a:lnTo>
                  <a:lnTo>
                    <a:pt x="28" y="212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2" name="Freeform 200"/>
            <p:cNvSpPr>
              <a:spLocks noEditPoints="1"/>
            </p:cNvSpPr>
            <p:nvPr/>
          </p:nvSpPr>
          <p:spPr bwMode="auto">
            <a:xfrm>
              <a:off x="3765" y="1410"/>
              <a:ext cx="155" cy="24"/>
            </a:xfrm>
            <a:custGeom>
              <a:avLst/>
              <a:gdLst>
                <a:gd name="T0" fmla="*/ 0 w 176"/>
                <a:gd name="T1" fmla="*/ 6 h 27"/>
                <a:gd name="T2" fmla="*/ 125 w 176"/>
                <a:gd name="T3" fmla="*/ 6 h 27"/>
                <a:gd name="T4" fmla="*/ 125 w 176"/>
                <a:gd name="T5" fmla="*/ 18 h 27"/>
                <a:gd name="T6" fmla="*/ 0 w 176"/>
                <a:gd name="T7" fmla="*/ 18 h 27"/>
                <a:gd name="T8" fmla="*/ 0 w 176"/>
                <a:gd name="T9" fmla="*/ 6 h 27"/>
                <a:gd name="T10" fmla="*/ 119 w 176"/>
                <a:gd name="T11" fmla="*/ 0 h 27"/>
                <a:gd name="T12" fmla="*/ 155 w 176"/>
                <a:gd name="T13" fmla="*/ 12 h 27"/>
                <a:gd name="T14" fmla="*/ 119 w 176"/>
                <a:gd name="T15" fmla="*/ 24 h 27"/>
                <a:gd name="T16" fmla="*/ 119 w 176"/>
                <a:gd name="T17" fmla="*/ 0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76"/>
                <a:gd name="T28" fmla="*/ 0 h 27"/>
                <a:gd name="T29" fmla="*/ 176 w 176"/>
                <a:gd name="T30" fmla="*/ 27 h 2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76" h="27">
                  <a:moveTo>
                    <a:pt x="0" y="7"/>
                  </a:moveTo>
                  <a:lnTo>
                    <a:pt x="142" y="7"/>
                  </a:lnTo>
                  <a:lnTo>
                    <a:pt x="142" y="20"/>
                  </a:lnTo>
                  <a:lnTo>
                    <a:pt x="0" y="20"/>
                  </a:lnTo>
                  <a:lnTo>
                    <a:pt x="0" y="7"/>
                  </a:lnTo>
                  <a:close/>
                  <a:moveTo>
                    <a:pt x="135" y="0"/>
                  </a:moveTo>
                  <a:lnTo>
                    <a:pt x="176" y="14"/>
                  </a:lnTo>
                  <a:lnTo>
                    <a:pt x="135" y="27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3" name="Freeform 203"/>
            <p:cNvSpPr>
              <a:spLocks noEditPoints="1"/>
            </p:cNvSpPr>
            <p:nvPr/>
          </p:nvSpPr>
          <p:spPr bwMode="auto">
            <a:xfrm>
              <a:off x="5276" y="1884"/>
              <a:ext cx="52" cy="1476"/>
            </a:xfrm>
            <a:custGeom>
              <a:avLst/>
              <a:gdLst>
                <a:gd name="T0" fmla="*/ 39 w 27"/>
                <a:gd name="T1" fmla="*/ 0 h 273"/>
                <a:gd name="T2" fmla="*/ 39 w 27"/>
                <a:gd name="T3" fmla="*/ 1287 h 273"/>
                <a:gd name="T4" fmla="*/ 12 w 27"/>
                <a:gd name="T5" fmla="*/ 1287 h 273"/>
                <a:gd name="T6" fmla="*/ 12 w 27"/>
                <a:gd name="T7" fmla="*/ 0 h 273"/>
                <a:gd name="T8" fmla="*/ 39 w 27"/>
                <a:gd name="T9" fmla="*/ 0 h 273"/>
                <a:gd name="T10" fmla="*/ 52 w 27"/>
                <a:gd name="T11" fmla="*/ 1254 h 273"/>
                <a:gd name="T12" fmla="*/ 25 w 27"/>
                <a:gd name="T13" fmla="*/ 1476 h 273"/>
                <a:gd name="T14" fmla="*/ 0 w 27"/>
                <a:gd name="T15" fmla="*/ 1254 h 273"/>
                <a:gd name="T16" fmla="*/ 52 w 27"/>
                <a:gd name="T17" fmla="*/ 1254 h 2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273"/>
                <a:gd name="T29" fmla="*/ 27 w 27"/>
                <a:gd name="T30" fmla="*/ 273 h 27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273">
                  <a:moveTo>
                    <a:pt x="20" y="0"/>
                  </a:moveTo>
                  <a:lnTo>
                    <a:pt x="20" y="238"/>
                  </a:lnTo>
                  <a:lnTo>
                    <a:pt x="6" y="238"/>
                  </a:lnTo>
                  <a:lnTo>
                    <a:pt x="6" y="0"/>
                  </a:lnTo>
                  <a:lnTo>
                    <a:pt x="20" y="0"/>
                  </a:lnTo>
                  <a:close/>
                  <a:moveTo>
                    <a:pt x="27" y="232"/>
                  </a:moveTo>
                  <a:lnTo>
                    <a:pt x="13" y="273"/>
                  </a:lnTo>
                  <a:lnTo>
                    <a:pt x="0" y="232"/>
                  </a:lnTo>
                  <a:lnTo>
                    <a:pt x="27" y="232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4" name="Line 256"/>
            <p:cNvSpPr>
              <a:spLocks noChangeShapeType="1"/>
            </p:cNvSpPr>
            <p:nvPr/>
          </p:nvSpPr>
          <p:spPr bwMode="auto">
            <a:xfrm flipV="1">
              <a:off x="4023" y="1938"/>
              <a:ext cx="1" cy="5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5" name="Freeform 313"/>
            <p:cNvSpPr>
              <a:spLocks noEditPoints="1"/>
            </p:cNvSpPr>
            <p:nvPr/>
          </p:nvSpPr>
          <p:spPr bwMode="auto">
            <a:xfrm>
              <a:off x="2514" y="2456"/>
              <a:ext cx="24" cy="85"/>
            </a:xfrm>
            <a:custGeom>
              <a:avLst/>
              <a:gdLst>
                <a:gd name="T0" fmla="*/ 18 w 27"/>
                <a:gd name="T1" fmla="*/ 0 h 97"/>
                <a:gd name="T2" fmla="*/ 18 w 27"/>
                <a:gd name="T3" fmla="*/ 55 h 97"/>
                <a:gd name="T4" fmla="*/ 5 w 27"/>
                <a:gd name="T5" fmla="*/ 55 h 97"/>
                <a:gd name="T6" fmla="*/ 5 w 27"/>
                <a:gd name="T7" fmla="*/ 0 h 97"/>
                <a:gd name="T8" fmla="*/ 18 w 27"/>
                <a:gd name="T9" fmla="*/ 0 h 97"/>
                <a:gd name="T10" fmla="*/ 24 w 27"/>
                <a:gd name="T11" fmla="*/ 49 h 97"/>
                <a:gd name="T12" fmla="*/ 12 w 27"/>
                <a:gd name="T13" fmla="*/ 85 h 97"/>
                <a:gd name="T14" fmla="*/ 0 w 27"/>
                <a:gd name="T15" fmla="*/ 49 h 97"/>
                <a:gd name="T16" fmla="*/ 24 w 27"/>
                <a:gd name="T17" fmla="*/ 49 h 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97"/>
                <a:gd name="T29" fmla="*/ 27 w 27"/>
                <a:gd name="T30" fmla="*/ 97 h 9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97">
                  <a:moveTo>
                    <a:pt x="20" y="0"/>
                  </a:moveTo>
                  <a:lnTo>
                    <a:pt x="20" y="63"/>
                  </a:lnTo>
                  <a:lnTo>
                    <a:pt x="6" y="63"/>
                  </a:lnTo>
                  <a:lnTo>
                    <a:pt x="6" y="0"/>
                  </a:lnTo>
                  <a:lnTo>
                    <a:pt x="20" y="0"/>
                  </a:lnTo>
                  <a:close/>
                  <a:moveTo>
                    <a:pt x="27" y="56"/>
                  </a:moveTo>
                  <a:lnTo>
                    <a:pt x="13" y="97"/>
                  </a:lnTo>
                  <a:lnTo>
                    <a:pt x="0" y="56"/>
                  </a:lnTo>
                  <a:lnTo>
                    <a:pt x="27" y="56"/>
                  </a:ln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6" name="Freeform 314"/>
            <p:cNvSpPr>
              <a:spLocks noEditPoints="1"/>
            </p:cNvSpPr>
            <p:nvPr/>
          </p:nvSpPr>
          <p:spPr bwMode="auto">
            <a:xfrm>
              <a:off x="2583" y="2387"/>
              <a:ext cx="24" cy="154"/>
            </a:xfrm>
            <a:custGeom>
              <a:avLst/>
              <a:gdLst>
                <a:gd name="T0" fmla="*/ 18 w 27"/>
                <a:gd name="T1" fmla="*/ 0 h 175"/>
                <a:gd name="T2" fmla="*/ 18 w 27"/>
                <a:gd name="T3" fmla="*/ 124 h 175"/>
                <a:gd name="T4" fmla="*/ 5 w 27"/>
                <a:gd name="T5" fmla="*/ 124 h 175"/>
                <a:gd name="T6" fmla="*/ 5 w 27"/>
                <a:gd name="T7" fmla="*/ 0 h 175"/>
                <a:gd name="T8" fmla="*/ 18 w 27"/>
                <a:gd name="T9" fmla="*/ 0 h 175"/>
                <a:gd name="T10" fmla="*/ 24 w 27"/>
                <a:gd name="T11" fmla="*/ 118 h 175"/>
                <a:gd name="T12" fmla="*/ 12 w 27"/>
                <a:gd name="T13" fmla="*/ 154 h 175"/>
                <a:gd name="T14" fmla="*/ 0 w 27"/>
                <a:gd name="T15" fmla="*/ 118 h 175"/>
                <a:gd name="T16" fmla="*/ 24 w 27"/>
                <a:gd name="T17" fmla="*/ 118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75"/>
                <a:gd name="T29" fmla="*/ 27 w 27"/>
                <a:gd name="T30" fmla="*/ 175 h 1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75">
                  <a:moveTo>
                    <a:pt x="20" y="0"/>
                  </a:moveTo>
                  <a:lnTo>
                    <a:pt x="20" y="141"/>
                  </a:lnTo>
                  <a:lnTo>
                    <a:pt x="6" y="141"/>
                  </a:lnTo>
                  <a:lnTo>
                    <a:pt x="6" y="0"/>
                  </a:lnTo>
                  <a:lnTo>
                    <a:pt x="20" y="0"/>
                  </a:lnTo>
                  <a:close/>
                  <a:moveTo>
                    <a:pt x="27" y="134"/>
                  </a:moveTo>
                  <a:lnTo>
                    <a:pt x="13" y="175"/>
                  </a:lnTo>
                  <a:lnTo>
                    <a:pt x="0" y="134"/>
                  </a:lnTo>
                  <a:lnTo>
                    <a:pt x="27" y="134"/>
                  </a:lnTo>
                  <a:close/>
                </a:path>
              </a:pathLst>
            </a:custGeom>
            <a:solidFill>
              <a:srgbClr val="FF6600"/>
            </a:solidFill>
            <a:ln w="0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7" name="Freeform 315"/>
            <p:cNvSpPr>
              <a:spLocks noEditPoints="1"/>
            </p:cNvSpPr>
            <p:nvPr/>
          </p:nvSpPr>
          <p:spPr bwMode="auto">
            <a:xfrm>
              <a:off x="4597" y="1989"/>
              <a:ext cx="24" cy="172"/>
            </a:xfrm>
            <a:custGeom>
              <a:avLst/>
              <a:gdLst>
                <a:gd name="T0" fmla="*/ 18 w 28"/>
                <a:gd name="T1" fmla="*/ 0 h 195"/>
                <a:gd name="T2" fmla="*/ 18 w 28"/>
                <a:gd name="T3" fmla="*/ 142 h 195"/>
                <a:gd name="T4" fmla="*/ 6 w 28"/>
                <a:gd name="T5" fmla="*/ 142 h 195"/>
                <a:gd name="T6" fmla="*/ 6 w 28"/>
                <a:gd name="T7" fmla="*/ 0 h 195"/>
                <a:gd name="T8" fmla="*/ 18 w 28"/>
                <a:gd name="T9" fmla="*/ 0 h 195"/>
                <a:gd name="T10" fmla="*/ 24 w 28"/>
                <a:gd name="T11" fmla="*/ 136 h 195"/>
                <a:gd name="T12" fmla="*/ 12 w 28"/>
                <a:gd name="T13" fmla="*/ 172 h 195"/>
                <a:gd name="T14" fmla="*/ 0 w 28"/>
                <a:gd name="T15" fmla="*/ 136 h 195"/>
                <a:gd name="T16" fmla="*/ 24 w 28"/>
                <a:gd name="T17" fmla="*/ 136 h 19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195"/>
                <a:gd name="T29" fmla="*/ 28 w 28"/>
                <a:gd name="T30" fmla="*/ 195 h 19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195">
                  <a:moveTo>
                    <a:pt x="21" y="0"/>
                  </a:moveTo>
                  <a:lnTo>
                    <a:pt x="21" y="161"/>
                  </a:lnTo>
                  <a:lnTo>
                    <a:pt x="7" y="161"/>
                  </a:lnTo>
                  <a:lnTo>
                    <a:pt x="7" y="0"/>
                  </a:lnTo>
                  <a:lnTo>
                    <a:pt x="21" y="0"/>
                  </a:lnTo>
                  <a:close/>
                  <a:moveTo>
                    <a:pt x="28" y="154"/>
                  </a:moveTo>
                  <a:lnTo>
                    <a:pt x="14" y="195"/>
                  </a:lnTo>
                  <a:lnTo>
                    <a:pt x="0" y="154"/>
                  </a:lnTo>
                  <a:lnTo>
                    <a:pt x="28" y="154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8" name="Line 316"/>
            <p:cNvSpPr>
              <a:spLocks noChangeShapeType="1"/>
            </p:cNvSpPr>
            <p:nvPr/>
          </p:nvSpPr>
          <p:spPr bwMode="auto">
            <a:xfrm flipV="1">
              <a:off x="3937" y="2333"/>
              <a:ext cx="1" cy="241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39" name="Freeform 317"/>
            <p:cNvSpPr>
              <a:spLocks noEditPoints="1"/>
            </p:cNvSpPr>
            <p:nvPr/>
          </p:nvSpPr>
          <p:spPr bwMode="auto">
            <a:xfrm>
              <a:off x="5269" y="1572"/>
              <a:ext cx="23" cy="103"/>
            </a:xfrm>
            <a:custGeom>
              <a:avLst/>
              <a:gdLst>
                <a:gd name="T0" fmla="*/ 17 w 27"/>
                <a:gd name="T1" fmla="*/ 0 h 117"/>
                <a:gd name="T2" fmla="*/ 17 w 27"/>
                <a:gd name="T3" fmla="*/ 73 h 117"/>
                <a:gd name="T4" fmla="*/ 5 w 27"/>
                <a:gd name="T5" fmla="*/ 73 h 117"/>
                <a:gd name="T6" fmla="*/ 5 w 27"/>
                <a:gd name="T7" fmla="*/ 0 h 117"/>
                <a:gd name="T8" fmla="*/ 17 w 27"/>
                <a:gd name="T9" fmla="*/ 0 h 117"/>
                <a:gd name="T10" fmla="*/ 23 w 27"/>
                <a:gd name="T11" fmla="*/ 67 h 117"/>
                <a:gd name="T12" fmla="*/ 11 w 27"/>
                <a:gd name="T13" fmla="*/ 103 h 117"/>
                <a:gd name="T14" fmla="*/ 0 w 27"/>
                <a:gd name="T15" fmla="*/ 67 h 117"/>
                <a:gd name="T16" fmla="*/ 23 w 27"/>
                <a:gd name="T17" fmla="*/ 67 h 1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7"/>
                <a:gd name="T28" fmla="*/ 0 h 117"/>
                <a:gd name="T29" fmla="*/ 27 w 27"/>
                <a:gd name="T30" fmla="*/ 117 h 11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7" h="117">
                  <a:moveTo>
                    <a:pt x="20" y="0"/>
                  </a:moveTo>
                  <a:lnTo>
                    <a:pt x="20" y="83"/>
                  </a:lnTo>
                  <a:lnTo>
                    <a:pt x="6" y="83"/>
                  </a:lnTo>
                  <a:lnTo>
                    <a:pt x="6" y="0"/>
                  </a:lnTo>
                  <a:lnTo>
                    <a:pt x="20" y="0"/>
                  </a:lnTo>
                  <a:close/>
                  <a:moveTo>
                    <a:pt x="27" y="76"/>
                  </a:moveTo>
                  <a:lnTo>
                    <a:pt x="13" y="117"/>
                  </a:lnTo>
                  <a:lnTo>
                    <a:pt x="0" y="76"/>
                  </a:lnTo>
                  <a:lnTo>
                    <a:pt x="27" y="76"/>
                  </a:lnTo>
                  <a:close/>
                </a:path>
              </a:pathLst>
            </a:custGeom>
            <a:solidFill>
              <a:srgbClr val="FF6600"/>
            </a:solidFill>
            <a:ln w="1651" cap="flat">
              <a:solidFill>
                <a:srgbClr val="FF66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40" name="Rectangle 73"/>
            <p:cNvSpPr>
              <a:spLocks noChangeArrowheads="1"/>
            </p:cNvSpPr>
            <p:nvPr/>
          </p:nvSpPr>
          <p:spPr bwMode="auto">
            <a:xfrm>
              <a:off x="2859" y="1764"/>
              <a:ext cx="29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99CCFF"/>
                  </a:solidFill>
                </a:rPr>
                <a:t>H</a:t>
              </a:r>
              <a:r>
                <a:rPr lang="en-US" sz="2000" baseline="-25000">
                  <a:solidFill>
                    <a:srgbClr val="99CCFF"/>
                  </a:solidFill>
                </a:rPr>
                <a:t>2</a:t>
              </a:r>
              <a:r>
                <a:rPr lang="en-US" sz="2000">
                  <a:solidFill>
                    <a:srgbClr val="99CCFF"/>
                  </a:solidFill>
                </a:rPr>
                <a:t>O</a:t>
              </a:r>
            </a:p>
          </p:txBody>
        </p:sp>
        <p:sp>
          <p:nvSpPr>
            <p:cNvPr id="46341" name="Rectangle 396"/>
            <p:cNvSpPr>
              <a:spLocks noChangeArrowheads="1"/>
            </p:cNvSpPr>
            <p:nvPr/>
          </p:nvSpPr>
          <p:spPr bwMode="auto">
            <a:xfrm>
              <a:off x="5163" y="1677"/>
              <a:ext cx="241" cy="212"/>
            </a:xfrm>
            <a:prstGeom prst="rect">
              <a:avLst/>
            </a:prstGeom>
            <a:solidFill>
              <a:srgbClr val="FF9900">
                <a:alpha val="50195"/>
              </a:srgbClr>
            </a:solidFill>
            <a:ln w="8001" cap="rnd">
              <a:solidFill>
                <a:srgbClr val="FF99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342" name="Line 397"/>
            <p:cNvSpPr>
              <a:spLocks noChangeShapeType="1"/>
            </p:cNvSpPr>
            <p:nvPr/>
          </p:nvSpPr>
          <p:spPr bwMode="auto">
            <a:xfrm>
              <a:off x="3992" y="1293"/>
              <a:ext cx="319" cy="1"/>
            </a:xfrm>
            <a:prstGeom prst="line">
              <a:avLst/>
            </a:prstGeom>
            <a:noFill/>
            <a:ln w="79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43" name="Line 402"/>
            <p:cNvSpPr>
              <a:spLocks noChangeShapeType="1"/>
            </p:cNvSpPr>
            <p:nvPr/>
          </p:nvSpPr>
          <p:spPr bwMode="auto">
            <a:xfrm flipH="1">
              <a:off x="4624" y="1440"/>
              <a:ext cx="672" cy="0"/>
            </a:xfrm>
            <a:prstGeom prst="line">
              <a:avLst/>
            </a:prstGeom>
            <a:noFill/>
            <a:ln w="19050">
              <a:solidFill>
                <a:srgbClr val="666600"/>
              </a:solidFill>
              <a:round/>
              <a:headEnd/>
              <a:tailEnd type="arrow" w="sm" len="sm"/>
            </a:ln>
          </p:spPr>
          <p:txBody>
            <a:bodyPr wrap="none" anchor="ctr"/>
            <a:lstStyle/>
            <a:p>
              <a:endParaRPr lang="de-DE"/>
            </a:p>
          </p:txBody>
        </p:sp>
        <p:cxnSp>
          <p:nvCxnSpPr>
            <p:cNvPr id="46344" name="AutoShape 403"/>
            <p:cNvCxnSpPr>
              <a:cxnSpLocks noChangeShapeType="1"/>
              <a:stCxn id="46343" idx="0"/>
              <a:endCxn id="46089" idx="2"/>
            </p:cNvCxnSpPr>
            <p:nvPr/>
          </p:nvCxnSpPr>
          <p:spPr bwMode="auto">
            <a:xfrm flipV="1">
              <a:off x="5296" y="1241"/>
              <a:ext cx="6" cy="199"/>
            </a:xfrm>
            <a:prstGeom prst="straightConnector1">
              <a:avLst/>
            </a:prstGeom>
            <a:noFill/>
            <a:ln w="19050">
              <a:solidFill>
                <a:srgbClr val="808000"/>
              </a:solidFill>
              <a:round/>
              <a:headEnd/>
              <a:tailEnd/>
            </a:ln>
          </p:spPr>
        </p:cxnSp>
        <p:sp>
          <p:nvSpPr>
            <p:cNvPr id="46345" name="Freeform 408"/>
            <p:cNvSpPr>
              <a:spLocks noEditPoints="1"/>
            </p:cNvSpPr>
            <p:nvPr/>
          </p:nvSpPr>
          <p:spPr bwMode="auto">
            <a:xfrm rot="12516672" flipV="1">
              <a:off x="816" y="1776"/>
              <a:ext cx="1632" cy="48"/>
            </a:xfrm>
            <a:custGeom>
              <a:avLst/>
              <a:gdLst>
                <a:gd name="T0" fmla="*/ 1582 w 5725"/>
                <a:gd name="T1" fmla="*/ 29 h 267"/>
                <a:gd name="T2" fmla="*/ 1582 w 5725"/>
                <a:gd name="T3" fmla="*/ 20 h 267"/>
                <a:gd name="T4" fmla="*/ 1632 w 5725"/>
                <a:gd name="T5" fmla="*/ 24 h 267"/>
                <a:gd name="T6" fmla="*/ 1525 w 5725"/>
                <a:gd name="T7" fmla="*/ 29 h 267"/>
                <a:gd name="T8" fmla="*/ 1475 w 5725"/>
                <a:gd name="T9" fmla="*/ 24 h 267"/>
                <a:gd name="T10" fmla="*/ 1525 w 5725"/>
                <a:gd name="T11" fmla="*/ 20 h 267"/>
                <a:gd name="T12" fmla="*/ 1525 w 5725"/>
                <a:gd name="T13" fmla="*/ 29 h 267"/>
                <a:gd name="T14" fmla="*/ 1383 w 5725"/>
                <a:gd name="T15" fmla="*/ 29 h 267"/>
                <a:gd name="T16" fmla="*/ 1383 w 5725"/>
                <a:gd name="T17" fmla="*/ 20 h 267"/>
                <a:gd name="T18" fmla="*/ 1432 w 5725"/>
                <a:gd name="T19" fmla="*/ 24 h 267"/>
                <a:gd name="T20" fmla="*/ 1326 w 5725"/>
                <a:gd name="T21" fmla="*/ 29 h 267"/>
                <a:gd name="T22" fmla="*/ 1276 w 5725"/>
                <a:gd name="T23" fmla="*/ 24 h 267"/>
                <a:gd name="T24" fmla="*/ 1326 w 5725"/>
                <a:gd name="T25" fmla="*/ 20 h 267"/>
                <a:gd name="T26" fmla="*/ 1326 w 5725"/>
                <a:gd name="T27" fmla="*/ 29 h 267"/>
                <a:gd name="T28" fmla="*/ 1183 w 5725"/>
                <a:gd name="T29" fmla="*/ 29 h 267"/>
                <a:gd name="T30" fmla="*/ 1183 w 5725"/>
                <a:gd name="T31" fmla="*/ 20 h 267"/>
                <a:gd name="T32" fmla="*/ 1233 w 5725"/>
                <a:gd name="T33" fmla="*/ 24 h 267"/>
                <a:gd name="T34" fmla="*/ 1126 w 5725"/>
                <a:gd name="T35" fmla="*/ 29 h 267"/>
                <a:gd name="T36" fmla="*/ 1076 w 5725"/>
                <a:gd name="T37" fmla="*/ 24 h 267"/>
                <a:gd name="T38" fmla="*/ 1126 w 5725"/>
                <a:gd name="T39" fmla="*/ 20 h 267"/>
                <a:gd name="T40" fmla="*/ 1126 w 5725"/>
                <a:gd name="T41" fmla="*/ 29 h 267"/>
                <a:gd name="T42" fmla="*/ 983 w 5725"/>
                <a:gd name="T43" fmla="*/ 29 h 267"/>
                <a:gd name="T44" fmla="*/ 983 w 5725"/>
                <a:gd name="T45" fmla="*/ 20 h 267"/>
                <a:gd name="T46" fmla="*/ 1033 w 5725"/>
                <a:gd name="T47" fmla="*/ 24 h 267"/>
                <a:gd name="T48" fmla="*/ 926 w 5725"/>
                <a:gd name="T49" fmla="*/ 29 h 267"/>
                <a:gd name="T50" fmla="*/ 877 w 5725"/>
                <a:gd name="T51" fmla="*/ 24 h 267"/>
                <a:gd name="T52" fmla="*/ 926 w 5725"/>
                <a:gd name="T53" fmla="*/ 20 h 267"/>
                <a:gd name="T54" fmla="*/ 926 w 5725"/>
                <a:gd name="T55" fmla="*/ 29 h 267"/>
                <a:gd name="T56" fmla="*/ 784 w 5725"/>
                <a:gd name="T57" fmla="*/ 29 h 267"/>
                <a:gd name="T58" fmla="*/ 784 w 5725"/>
                <a:gd name="T59" fmla="*/ 20 h 267"/>
                <a:gd name="T60" fmla="*/ 834 w 5725"/>
                <a:gd name="T61" fmla="*/ 24 h 267"/>
                <a:gd name="T62" fmla="*/ 727 w 5725"/>
                <a:gd name="T63" fmla="*/ 29 h 267"/>
                <a:gd name="T64" fmla="*/ 677 w 5725"/>
                <a:gd name="T65" fmla="*/ 24 h 267"/>
                <a:gd name="T66" fmla="*/ 727 w 5725"/>
                <a:gd name="T67" fmla="*/ 20 h 267"/>
                <a:gd name="T68" fmla="*/ 727 w 5725"/>
                <a:gd name="T69" fmla="*/ 29 h 267"/>
                <a:gd name="T70" fmla="*/ 584 w 5725"/>
                <a:gd name="T71" fmla="*/ 29 h 267"/>
                <a:gd name="T72" fmla="*/ 584 w 5725"/>
                <a:gd name="T73" fmla="*/ 20 h 267"/>
                <a:gd name="T74" fmla="*/ 634 w 5725"/>
                <a:gd name="T75" fmla="*/ 24 h 267"/>
                <a:gd name="T76" fmla="*/ 527 w 5725"/>
                <a:gd name="T77" fmla="*/ 29 h 267"/>
                <a:gd name="T78" fmla="*/ 477 w 5725"/>
                <a:gd name="T79" fmla="*/ 24 h 267"/>
                <a:gd name="T80" fmla="*/ 527 w 5725"/>
                <a:gd name="T81" fmla="*/ 20 h 267"/>
                <a:gd name="T82" fmla="*/ 527 w 5725"/>
                <a:gd name="T83" fmla="*/ 29 h 267"/>
                <a:gd name="T84" fmla="*/ 385 w 5725"/>
                <a:gd name="T85" fmla="*/ 29 h 267"/>
                <a:gd name="T86" fmla="*/ 385 w 5725"/>
                <a:gd name="T87" fmla="*/ 20 h 267"/>
                <a:gd name="T88" fmla="*/ 435 w 5725"/>
                <a:gd name="T89" fmla="*/ 24 h 267"/>
                <a:gd name="T90" fmla="*/ 328 w 5725"/>
                <a:gd name="T91" fmla="*/ 29 h 267"/>
                <a:gd name="T92" fmla="*/ 278 w 5725"/>
                <a:gd name="T93" fmla="*/ 24 h 267"/>
                <a:gd name="T94" fmla="*/ 328 w 5725"/>
                <a:gd name="T95" fmla="*/ 20 h 267"/>
                <a:gd name="T96" fmla="*/ 328 w 5725"/>
                <a:gd name="T97" fmla="*/ 29 h 267"/>
                <a:gd name="T98" fmla="*/ 185 w 5725"/>
                <a:gd name="T99" fmla="*/ 29 h 267"/>
                <a:gd name="T100" fmla="*/ 185 w 5725"/>
                <a:gd name="T101" fmla="*/ 20 h 267"/>
                <a:gd name="T102" fmla="*/ 235 w 5725"/>
                <a:gd name="T103" fmla="*/ 24 h 267"/>
                <a:gd name="T104" fmla="*/ 128 w 5725"/>
                <a:gd name="T105" fmla="*/ 29 h 267"/>
                <a:gd name="T106" fmla="*/ 88 w 5725"/>
                <a:gd name="T107" fmla="*/ 24 h 267"/>
                <a:gd name="T108" fmla="*/ 128 w 5725"/>
                <a:gd name="T109" fmla="*/ 20 h 267"/>
                <a:gd name="T110" fmla="*/ 128 w 5725"/>
                <a:gd name="T111" fmla="*/ 29 h 267"/>
                <a:gd name="T112" fmla="*/ 0 w 5725"/>
                <a:gd name="T113" fmla="*/ 24 h 267"/>
                <a:gd name="T114" fmla="*/ 114 w 5725"/>
                <a:gd name="T115" fmla="*/ 48 h 26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725"/>
                <a:gd name="T175" fmla="*/ 0 h 267"/>
                <a:gd name="T176" fmla="*/ 5725 w 5725"/>
                <a:gd name="T177" fmla="*/ 267 h 26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725" h="267">
                  <a:moveTo>
                    <a:pt x="5700" y="159"/>
                  </a:moveTo>
                  <a:lnTo>
                    <a:pt x="5550" y="159"/>
                  </a:lnTo>
                  <a:cubicBezTo>
                    <a:pt x="5537" y="159"/>
                    <a:pt x="5525" y="148"/>
                    <a:pt x="5525" y="134"/>
                  </a:cubicBezTo>
                  <a:cubicBezTo>
                    <a:pt x="5525" y="120"/>
                    <a:pt x="5537" y="109"/>
                    <a:pt x="5550" y="109"/>
                  </a:cubicBezTo>
                  <a:lnTo>
                    <a:pt x="5700" y="109"/>
                  </a:lnTo>
                  <a:cubicBezTo>
                    <a:pt x="5714" y="109"/>
                    <a:pt x="5725" y="120"/>
                    <a:pt x="5725" y="134"/>
                  </a:cubicBezTo>
                  <a:cubicBezTo>
                    <a:pt x="5725" y="148"/>
                    <a:pt x="5714" y="159"/>
                    <a:pt x="5700" y="159"/>
                  </a:cubicBezTo>
                  <a:close/>
                  <a:moveTo>
                    <a:pt x="5350" y="159"/>
                  </a:moveTo>
                  <a:lnTo>
                    <a:pt x="5200" y="159"/>
                  </a:lnTo>
                  <a:cubicBezTo>
                    <a:pt x="5187" y="159"/>
                    <a:pt x="5175" y="148"/>
                    <a:pt x="5175" y="134"/>
                  </a:cubicBezTo>
                  <a:cubicBezTo>
                    <a:pt x="5175" y="120"/>
                    <a:pt x="5187" y="109"/>
                    <a:pt x="5200" y="109"/>
                  </a:cubicBezTo>
                  <a:lnTo>
                    <a:pt x="5350" y="109"/>
                  </a:lnTo>
                  <a:cubicBezTo>
                    <a:pt x="5364" y="109"/>
                    <a:pt x="5375" y="120"/>
                    <a:pt x="5375" y="134"/>
                  </a:cubicBezTo>
                  <a:cubicBezTo>
                    <a:pt x="5375" y="148"/>
                    <a:pt x="5364" y="159"/>
                    <a:pt x="5350" y="159"/>
                  </a:cubicBezTo>
                  <a:close/>
                  <a:moveTo>
                    <a:pt x="5000" y="159"/>
                  </a:moveTo>
                  <a:lnTo>
                    <a:pt x="4850" y="159"/>
                  </a:lnTo>
                  <a:cubicBezTo>
                    <a:pt x="4837" y="159"/>
                    <a:pt x="4825" y="148"/>
                    <a:pt x="4825" y="134"/>
                  </a:cubicBezTo>
                  <a:cubicBezTo>
                    <a:pt x="4825" y="120"/>
                    <a:pt x="4837" y="109"/>
                    <a:pt x="4850" y="109"/>
                  </a:cubicBezTo>
                  <a:lnTo>
                    <a:pt x="5000" y="109"/>
                  </a:lnTo>
                  <a:cubicBezTo>
                    <a:pt x="5014" y="109"/>
                    <a:pt x="5025" y="120"/>
                    <a:pt x="5025" y="134"/>
                  </a:cubicBezTo>
                  <a:cubicBezTo>
                    <a:pt x="5025" y="148"/>
                    <a:pt x="5014" y="159"/>
                    <a:pt x="5000" y="159"/>
                  </a:cubicBezTo>
                  <a:close/>
                  <a:moveTo>
                    <a:pt x="4650" y="159"/>
                  </a:moveTo>
                  <a:lnTo>
                    <a:pt x="4500" y="159"/>
                  </a:lnTo>
                  <a:cubicBezTo>
                    <a:pt x="4487" y="159"/>
                    <a:pt x="4475" y="148"/>
                    <a:pt x="4475" y="134"/>
                  </a:cubicBezTo>
                  <a:cubicBezTo>
                    <a:pt x="4475" y="120"/>
                    <a:pt x="4487" y="109"/>
                    <a:pt x="4500" y="109"/>
                  </a:cubicBezTo>
                  <a:lnTo>
                    <a:pt x="4650" y="109"/>
                  </a:lnTo>
                  <a:cubicBezTo>
                    <a:pt x="4664" y="109"/>
                    <a:pt x="4675" y="120"/>
                    <a:pt x="4675" y="134"/>
                  </a:cubicBezTo>
                  <a:cubicBezTo>
                    <a:pt x="4675" y="148"/>
                    <a:pt x="4664" y="159"/>
                    <a:pt x="4650" y="159"/>
                  </a:cubicBezTo>
                  <a:close/>
                  <a:moveTo>
                    <a:pt x="4300" y="159"/>
                  </a:moveTo>
                  <a:lnTo>
                    <a:pt x="4150" y="159"/>
                  </a:lnTo>
                  <a:cubicBezTo>
                    <a:pt x="4137" y="159"/>
                    <a:pt x="4125" y="148"/>
                    <a:pt x="4125" y="134"/>
                  </a:cubicBezTo>
                  <a:cubicBezTo>
                    <a:pt x="4125" y="120"/>
                    <a:pt x="4137" y="109"/>
                    <a:pt x="4150" y="109"/>
                  </a:cubicBezTo>
                  <a:lnTo>
                    <a:pt x="4300" y="109"/>
                  </a:lnTo>
                  <a:cubicBezTo>
                    <a:pt x="4314" y="109"/>
                    <a:pt x="4325" y="120"/>
                    <a:pt x="4325" y="134"/>
                  </a:cubicBezTo>
                  <a:cubicBezTo>
                    <a:pt x="4325" y="148"/>
                    <a:pt x="4314" y="159"/>
                    <a:pt x="4300" y="159"/>
                  </a:cubicBezTo>
                  <a:close/>
                  <a:moveTo>
                    <a:pt x="3950" y="159"/>
                  </a:moveTo>
                  <a:lnTo>
                    <a:pt x="3800" y="159"/>
                  </a:lnTo>
                  <a:cubicBezTo>
                    <a:pt x="3787" y="159"/>
                    <a:pt x="3775" y="148"/>
                    <a:pt x="3775" y="134"/>
                  </a:cubicBezTo>
                  <a:cubicBezTo>
                    <a:pt x="3775" y="120"/>
                    <a:pt x="3787" y="109"/>
                    <a:pt x="3800" y="109"/>
                  </a:cubicBezTo>
                  <a:lnTo>
                    <a:pt x="3950" y="109"/>
                  </a:lnTo>
                  <a:cubicBezTo>
                    <a:pt x="3964" y="109"/>
                    <a:pt x="3975" y="120"/>
                    <a:pt x="3975" y="134"/>
                  </a:cubicBezTo>
                  <a:cubicBezTo>
                    <a:pt x="3975" y="148"/>
                    <a:pt x="3964" y="159"/>
                    <a:pt x="3950" y="159"/>
                  </a:cubicBezTo>
                  <a:close/>
                  <a:moveTo>
                    <a:pt x="3600" y="159"/>
                  </a:moveTo>
                  <a:lnTo>
                    <a:pt x="3450" y="159"/>
                  </a:lnTo>
                  <a:cubicBezTo>
                    <a:pt x="3437" y="159"/>
                    <a:pt x="3425" y="148"/>
                    <a:pt x="3425" y="134"/>
                  </a:cubicBezTo>
                  <a:cubicBezTo>
                    <a:pt x="3425" y="120"/>
                    <a:pt x="3437" y="109"/>
                    <a:pt x="3450" y="109"/>
                  </a:cubicBezTo>
                  <a:lnTo>
                    <a:pt x="3600" y="109"/>
                  </a:lnTo>
                  <a:cubicBezTo>
                    <a:pt x="3614" y="109"/>
                    <a:pt x="3625" y="120"/>
                    <a:pt x="3625" y="134"/>
                  </a:cubicBezTo>
                  <a:cubicBezTo>
                    <a:pt x="3625" y="148"/>
                    <a:pt x="3614" y="159"/>
                    <a:pt x="3600" y="159"/>
                  </a:cubicBezTo>
                  <a:close/>
                  <a:moveTo>
                    <a:pt x="3250" y="159"/>
                  </a:moveTo>
                  <a:lnTo>
                    <a:pt x="3100" y="159"/>
                  </a:lnTo>
                  <a:cubicBezTo>
                    <a:pt x="3087" y="159"/>
                    <a:pt x="3075" y="148"/>
                    <a:pt x="3075" y="134"/>
                  </a:cubicBezTo>
                  <a:cubicBezTo>
                    <a:pt x="3075" y="120"/>
                    <a:pt x="3087" y="109"/>
                    <a:pt x="3100" y="109"/>
                  </a:cubicBezTo>
                  <a:lnTo>
                    <a:pt x="3250" y="109"/>
                  </a:lnTo>
                  <a:cubicBezTo>
                    <a:pt x="3264" y="109"/>
                    <a:pt x="3275" y="120"/>
                    <a:pt x="3275" y="134"/>
                  </a:cubicBezTo>
                  <a:cubicBezTo>
                    <a:pt x="3275" y="148"/>
                    <a:pt x="3264" y="159"/>
                    <a:pt x="3250" y="159"/>
                  </a:cubicBezTo>
                  <a:close/>
                  <a:moveTo>
                    <a:pt x="2900" y="159"/>
                  </a:moveTo>
                  <a:lnTo>
                    <a:pt x="2750" y="159"/>
                  </a:lnTo>
                  <a:cubicBezTo>
                    <a:pt x="2737" y="159"/>
                    <a:pt x="2725" y="148"/>
                    <a:pt x="2725" y="134"/>
                  </a:cubicBezTo>
                  <a:cubicBezTo>
                    <a:pt x="2725" y="120"/>
                    <a:pt x="2737" y="109"/>
                    <a:pt x="2750" y="109"/>
                  </a:cubicBezTo>
                  <a:lnTo>
                    <a:pt x="2900" y="109"/>
                  </a:lnTo>
                  <a:cubicBezTo>
                    <a:pt x="2914" y="109"/>
                    <a:pt x="2925" y="120"/>
                    <a:pt x="2925" y="134"/>
                  </a:cubicBezTo>
                  <a:cubicBezTo>
                    <a:pt x="2925" y="148"/>
                    <a:pt x="2914" y="159"/>
                    <a:pt x="2900" y="159"/>
                  </a:cubicBezTo>
                  <a:close/>
                  <a:moveTo>
                    <a:pt x="2550" y="159"/>
                  </a:moveTo>
                  <a:lnTo>
                    <a:pt x="2400" y="159"/>
                  </a:lnTo>
                  <a:cubicBezTo>
                    <a:pt x="2387" y="159"/>
                    <a:pt x="2375" y="148"/>
                    <a:pt x="2375" y="134"/>
                  </a:cubicBezTo>
                  <a:cubicBezTo>
                    <a:pt x="2375" y="120"/>
                    <a:pt x="2387" y="109"/>
                    <a:pt x="2400" y="109"/>
                  </a:cubicBezTo>
                  <a:lnTo>
                    <a:pt x="2550" y="109"/>
                  </a:lnTo>
                  <a:cubicBezTo>
                    <a:pt x="2564" y="109"/>
                    <a:pt x="2575" y="120"/>
                    <a:pt x="2575" y="134"/>
                  </a:cubicBezTo>
                  <a:cubicBezTo>
                    <a:pt x="2575" y="148"/>
                    <a:pt x="2564" y="159"/>
                    <a:pt x="2550" y="159"/>
                  </a:cubicBezTo>
                  <a:close/>
                  <a:moveTo>
                    <a:pt x="2200" y="159"/>
                  </a:moveTo>
                  <a:lnTo>
                    <a:pt x="2050" y="159"/>
                  </a:lnTo>
                  <a:cubicBezTo>
                    <a:pt x="2037" y="159"/>
                    <a:pt x="2025" y="148"/>
                    <a:pt x="2025" y="134"/>
                  </a:cubicBezTo>
                  <a:cubicBezTo>
                    <a:pt x="2025" y="120"/>
                    <a:pt x="2037" y="109"/>
                    <a:pt x="2050" y="109"/>
                  </a:cubicBezTo>
                  <a:lnTo>
                    <a:pt x="2200" y="109"/>
                  </a:lnTo>
                  <a:cubicBezTo>
                    <a:pt x="2214" y="109"/>
                    <a:pt x="2225" y="120"/>
                    <a:pt x="2225" y="134"/>
                  </a:cubicBezTo>
                  <a:cubicBezTo>
                    <a:pt x="2225" y="148"/>
                    <a:pt x="2214" y="159"/>
                    <a:pt x="2200" y="159"/>
                  </a:cubicBezTo>
                  <a:close/>
                  <a:moveTo>
                    <a:pt x="1850" y="159"/>
                  </a:moveTo>
                  <a:lnTo>
                    <a:pt x="1700" y="159"/>
                  </a:lnTo>
                  <a:cubicBezTo>
                    <a:pt x="1687" y="159"/>
                    <a:pt x="1675" y="148"/>
                    <a:pt x="1675" y="134"/>
                  </a:cubicBezTo>
                  <a:cubicBezTo>
                    <a:pt x="1675" y="120"/>
                    <a:pt x="1687" y="109"/>
                    <a:pt x="1700" y="109"/>
                  </a:cubicBezTo>
                  <a:lnTo>
                    <a:pt x="1850" y="109"/>
                  </a:lnTo>
                  <a:cubicBezTo>
                    <a:pt x="1864" y="109"/>
                    <a:pt x="1875" y="120"/>
                    <a:pt x="1875" y="134"/>
                  </a:cubicBezTo>
                  <a:cubicBezTo>
                    <a:pt x="1875" y="148"/>
                    <a:pt x="1864" y="159"/>
                    <a:pt x="1850" y="159"/>
                  </a:cubicBezTo>
                  <a:close/>
                  <a:moveTo>
                    <a:pt x="1500" y="159"/>
                  </a:moveTo>
                  <a:lnTo>
                    <a:pt x="1350" y="159"/>
                  </a:lnTo>
                  <a:cubicBezTo>
                    <a:pt x="1337" y="159"/>
                    <a:pt x="1325" y="148"/>
                    <a:pt x="1325" y="134"/>
                  </a:cubicBezTo>
                  <a:cubicBezTo>
                    <a:pt x="1325" y="120"/>
                    <a:pt x="1337" y="109"/>
                    <a:pt x="1350" y="109"/>
                  </a:cubicBezTo>
                  <a:lnTo>
                    <a:pt x="1500" y="109"/>
                  </a:lnTo>
                  <a:cubicBezTo>
                    <a:pt x="1514" y="109"/>
                    <a:pt x="1525" y="120"/>
                    <a:pt x="1525" y="134"/>
                  </a:cubicBezTo>
                  <a:cubicBezTo>
                    <a:pt x="1525" y="148"/>
                    <a:pt x="1514" y="159"/>
                    <a:pt x="1500" y="159"/>
                  </a:cubicBezTo>
                  <a:close/>
                  <a:moveTo>
                    <a:pt x="1150" y="159"/>
                  </a:moveTo>
                  <a:lnTo>
                    <a:pt x="1000" y="159"/>
                  </a:lnTo>
                  <a:cubicBezTo>
                    <a:pt x="987" y="159"/>
                    <a:pt x="975" y="148"/>
                    <a:pt x="975" y="134"/>
                  </a:cubicBezTo>
                  <a:cubicBezTo>
                    <a:pt x="975" y="120"/>
                    <a:pt x="987" y="109"/>
                    <a:pt x="1000" y="109"/>
                  </a:cubicBezTo>
                  <a:lnTo>
                    <a:pt x="1150" y="109"/>
                  </a:lnTo>
                  <a:cubicBezTo>
                    <a:pt x="1164" y="109"/>
                    <a:pt x="1175" y="120"/>
                    <a:pt x="1175" y="134"/>
                  </a:cubicBezTo>
                  <a:cubicBezTo>
                    <a:pt x="1175" y="148"/>
                    <a:pt x="1164" y="159"/>
                    <a:pt x="1150" y="159"/>
                  </a:cubicBezTo>
                  <a:close/>
                  <a:moveTo>
                    <a:pt x="800" y="159"/>
                  </a:moveTo>
                  <a:lnTo>
                    <a:pt x="650" y="159"/>
                  </a:lnTo>
                  <a:cubicBezTo>
                    <a:pt x="637" y="159"/>
                    <a:pt x="625" y="148"/>
                    <a:pt x="625" y="134"/>
                  </a:cubicBezTo>
                  <a:cubicBezTo>
                    <a:pt x="625" y="120"/>
                    <a:pt x="637" y="109"/>
                    <a:pt x="650" y="109"/>
                  </a:cubicBezTo>
                  <a:lnTo>
                    <a:pt x="800" y="109"/>
                  </a:lnTo>
                  <a:cubicBezTo>
                    <a:pt x="814" y="109"/>
                    <a:pt x="825" y="120"/>
                    <a:pt x="825" y="134"/>
                  </a:cubicBezTo>
                  <a:cubicBezTo>
                    <a:pt x="825" y="148"/>
                    <a:pt x="814" y="159"/>
                    <a:pt x="800" y="159"/>
                  </a:cubicBezTo>
                  <a:close/>
                  <a:moveTo>
                    <a:pt x="450" y="159"/>
                  </a:moveTo>
                  <a:lnTo>
                    <a:pt x="334" y="159"/>
                  </a:lnTo>
                  <a:cubicBezTo>
                    <a:pt x="320" y="159"/>
                    <a:pt x="309" y="148"/>
                    <a:pt x="309" y="134"/>
                  </a:cubicBezTo>
                  <a:cubicBezTo>
                    <a:pt x="309" y="120"/>
                    <a:pt x="320" y="109"/>
                    <a:pt x="334" y="109"/>
                  </a:cubicBezTo>
                  <a:lnTo>
                    <a:pt x="450" y="109"/>
                  </a:lnTo>
                  <a:cubicBezTo>
                    <a:pt x="464" y="109"/>
                    <a:pt x="475" y="120"/>
                    <a:pt x="475" y="134"/>
                  </a:cubicBezTo>
                  <a:cubicBezTo>
                    <a:pt x="475" y="148"/>
                    <a:pt x="464" y="159"/>
                    <a:pt x="450" y="159"/>
                  </a:cubicBezTo>
                  <a:close/>
                  <a:moveTo>
                    <a:pt x="400" y="267"/>
                  </a:moveTo>
                  <a:lnTo>
                    <a:pt x="0" y="134"/>
                  </a:lnTo>
                  <a:lnTo>
                    <a:pt x="400" y="0"/>
                  </a:lnTo>
                  <a:lnTo>
                    <a:pt x="400" y="267"/>
                  </a:lnTo>
                  <a:close/>
                </a:path>
              </a:pathLst>
            </a:custGeom>
            <a:solidFill>
              <a:schemeClr val="bg2"/>
            </a:solidFill>
            <a:ln w="1651" cap="flat">
              <a:solidFill>
                <a:srgbClr val="3399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346" name="Group 409"/>
            <p:cNvGrpSpPr>
              <a:grpSpLocks/>
            </p:cNvGrpSpPr>
            <p:nvPr/>
          </p:nvGrpSpPr>
          <p:grpSpPr bwMode="auto">
            <a:xfrm>
              <a:off x="1710" y="1806"/>
              <a:ext cx="210" cy="210"/>
              <a:chOff x="1662" y="1819"/>
              <a:chExt cx="69" cy="69"/>
            </a:xfrm>
          </p:grpSpPr>
          <p:sp>
            <p:nvSpPr>
              <p:cNvPr id="46347" name="Line 101"/>
              <p:cNvSpPr>
                <a:spLocks noChangeShapeType="1"/>
              </p:cNvSpPr>
              <p:nvPr/>
            </p:nvSpPr>
            <p:spPr bwMode="auto">
              <a:xfrm flipV="1">
                <a:off x="1662" y="1819"/>
                <a:ext cx="69" cy="69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6348" name="Group 104"/>
              <p:cNvGrpSpPr>
                <a:grpSpLocks/>
              </p:cNvGrpSpPr>
              <p:nvPr/>
            </p:nvGrpSpPr>
            <p:grpSpPr bwMode="auto">
              <a:xfrm>
                <a:off x="1680" y="1836"/>
                <a:ext cx="34" cy="35"/>
                <a:chOff x="1321" y="1663"/>
                <a:chExt cx="39" cy="39"/>
              </a:xfrm>
            </p:grpSpPr>
            <p:sp>
              <p:nvSpPr>
                <p:cNvPr id="46349" name="Oval 102"/>
                <p:cNvSpPr>
                  <a:spLocks noChangeArrowheads="1"/>
                </p:cNvSpPr>
                <p:nvPr/>
              </p:nvSpPr>
              <p:spPr bwMode="auto">
                <a:xfrm>
                  <a:off x="1321" y="1663"/>
                  <a:ext cx="39" cy="39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50" name="Oval 103"/>
                <p:cNvSpPr>
                  <a:spLocks noChangeArrowheads="1"/>
                </p:cNvSpPr>
                <p:nvPr/>
              </p:nvSpPr>
              <p:spPr bwMode="auto">
                <a:xfrm>
                  <a:off x="1321" y="1663"/>
                  <a:ext cx="39" cy="39"/>
                </a:xfrm>
                <a:prstGeom prst="ellipse">
                  <a:avLst/>
                </a:prstGeom>
                <a:noFill/>
                <a:ln w="7938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46351" name="Freeform 410"/>
            <p:cNvSpPr>
              <a:spLocks noEditPoints="1"/>
            </p:cNvSpPr>
            <p:nvPr/>
          </p:nvSpPr>
          <p:spPr bwMode="auto">
            <a:xfrm>
              <a:off x="1104" y="1296"/>
              <a:ext cx="384" cy="48"/>
            </a:xfrm>
            <a:custGeom>
              <a:avLst/>
              <a:gdLst>
                <a:gd name="T0" fmla="*/ 372 w 5725"/>
                <a:gd name="T1" fmla="*/ 29 h 267"/>
                <a:gd name="T2" fmla="*/ 372 w 5725"/>
                <a:gd name="T3" fmla="*/ 20 h 267"/>
                <a:gd name="T4" fmla="*/ 384 w 5725"/>
                <a:gd name="T5" fmla="*/ 24 h 267"/>
                <a:gd name="T6" fmla="*/ 359 w 5725"/>
                <a:gd name="T7" fmla="*/ 29 h 267"/>
                <a:gd name="T8" fmla="*/ 347 w 5725"/>
                <a:gd name="T9" fmla="*/ 24 h 267"/>
                <a:gd name="T10" fmla="*/ 359 w 5725"/>
                <a:gd name="T11" fmla="*/ 20 h 267"/>
                <a:gd name="T12" fmla="*/ 359 w 5725"/>
                <a:gd name="T13" fmla="*/ 29 h 267"/>
                <a:gd name="T14" fmla="*/ 325 w 5725"/>
                <a:gd name="T15" fmla="*/ 29 h 267"/>
                <a:gd name="T16" fmla="*/ 325 w 5725"/>
                <a:gd name="T17" fmla="*/ 20 h 267"/>
                <a:gd name="T18" fmla="*/ 337 w 5725"/>
                <a:gd name="T19" fmla="*/ 24 h 267"/>
                <a:gd name="T20" fmla="*/ 312 w 5725"/>
                <a:gd name="T21" fmla="*/ 29 h 267"/>
                <a:gd name="T22" fmla="*/ 300 w 5725"/>
                <a:gd name="T23" fmla="*/ 24 h 267"/>
                <a:gd name="T24" fmla="*/ 312 w 5725"/>
                <a:gd name="T25" fmla="*/ 20 h 267"/>
                <a:gd name="T26" fmla="*/ 312 w 5725"/>
                <a:gd name="T27" fmla="*/ 29 h 267"/>
                <a:gd name="T28" fmla="*/ 278 w 5725"/>
                <a:gd name="T29" fmla="*/ 29 h 267"/>
                <a:gd name="T30" fmla="*/ 278 w 5725"/>
                <a:gd name="T31" fmla="*/ 20 h 267"/>
                <a:gd name="T32" fmla="*/ 290 w 5725"/>
                <a:gd name="T33" fmla="*/ 24 h 267"/>
                <a:gd name="T34" fmla="*/ 265 w 5725"/>
                <a:gd name="T35" fmla="*/ 29 h 267"/>
                <a:gd name="T36" fmla="*/ 253 w 5725"/>
                <a:gd name="T37" fmla="*/ 24 h 267"/>
                <a:gd name="T38" fmla="*/ 265 w 5725"/>
                <a:gd name="T39" fmla="*/ 20 h 267"/>
                <a:gd name="T40" fmla="*/ 265 w 5725"/>
                <a:gd name="T41" fmla="*/ 29 h 267"/>
                <a:gd name="T42" fmla="*/ 231 w 5725"/>
                <a:gd name="T43" fmla="*/ 29 h 267"/>
                <a:gd name="T44" fmla="*/ 231 w 5725"/>
                <a:gd name="T45" fmla="*/ 20 h 267"/>
                <a:gd name="T46" fmla="*/ 243 w 5725"/>
                <a:gd name="T47" fmla="*/ 24 h 267"/>
                <a:gd name="T48" fmla="*/ 218 w 5725"/>
                <a:gd name="T49" fmla="*/ 29 h 267"/>
                <a:gd name="T50" fmla="*/ 206 w 5725"/>
                <a:gd name="T51" fmla="*/ 24 h 267"/>
                <a:gd name="T52" fmla="*/ 218 w 5725"/>
                <a:gd name="T53" fmla="*/ 20 h 267"/>
                <a:gd name="T54" fmla="*/ 218 w 5725"/>
                <a:gd name="T55" fmla="*/ 29 h 267"/>
                <a:gd name="T56" fmla="*/ 184 w 5725"/>
                <a:gd name="T57" fmla="*/ 29 h 267"/>
                <a:gd name="T58" fmla="*/ 184 w 5725"/>
                <a:gd name="T59" fmla="*/ 20 h 267"/>
                <a:gd name="T60" fmla="*/ 196 w 5725"/>
                <a:gd name="T61" fmla="*/ 24 h 267"/>
                <a:gd name="T62" fmla="*/ 171 w 5725"/>
                <a:gd name="T63" fmla="*/ 29 h 267"/>
                <a:gd name="T64" fmla="*/ 159 w 5725"/>
                <a:gd name="T65" fmla="*/ 24 h 267"/>
                <a:gd name="T66" fmla="*/ 171 w 5725"/>
                <a:gd name="T67" fmla="*/ 20 h 267"/>
                <a:gd name="T68" fmla="*/ 171 w 5725"/>
                <a:gd name="T69" fmla="*/ 29 h 267"/>
                <a:gd name="T70" fmla="*/ 138 w 5725"/>
                <a:gd name="T71" fmla="*/ 29 h 267"/>
                <a:gd name="T72" fmla="*/ 138 w 5725"/>
                <a:gd name="T73" fmla="*/ 20 h 267"/>
                <a:gd name="T74" fmla="*/ 149 w 5725"/>
                <a:gd name="T75" fmla="*/ 24 h 267"/>
                <a:gd name="T76" fmla="*/ 124 w 5725"/>
                <a:gd name="T77" fmla="*/ 29 h 267"/>
                <a:gd name="T78" fmla="*/ 112 w 5725"/>
                <a:gd name="T79" fmla="*/ 24 h 267"/>
                <a:gd name="T80" fmla="*/ 124 w 5725"/>
                <a:gd name="T81" fmla="*/ 20 h 267"/>
                <a:gd name="T82" fmla="*/ 124 w 5725"/>
                <a:gd name="T83" fmla="*/ 29 h 267"/>
                <a:gd name="T84" fmla="*/ 91 w 5725"/>
                <a:gd name="T85" fmla="*/ 29 h 267"/>
                <a:gd name="T86" fmla="*/ 91 w 5725"/>
                <a:gd name="T87" fmla="*/ 20 h 267"/>
                <a:gd name="T88" fmla="*/ 102 w 5725"/>
                <a:gd name="T89" fmla="*/ 24 h 267"/>
                <a:gd name="T90" fmla="*/ 77 w 5725"/>
                <a:gd name="T91" fmla="*/ 29 h 267"/>
                <a:gd name="T92" fmla="*/ 65 w 5725"/>
                <a:gd name="T93" fmla="*/ 24 h 267"/>
                <a:gd name="T94" fmla="*/ 77 w 5725"/>
                <a:gd name="T95" fmla="*/ 20 h 267"/>
                <a:gd name="T96" fmla="*/ 77 w 5725"/>
                <a:gd name="T97" fmla="*/ 29 h 267"/>
                <a:gd name="T98" fmla="*/ 44 w 5725"/>
                <a:gd name="T99" fmla="*/ 29 h 267"/>
                <a:gd name="T100" fmla="*/ 44 w 5725"/>
                <a:gd name="T101" fmla="*/ 20 h 267"/>
                <a:gd name="T102" fmla="*/ 55 w 5725"/>
                <a:gd name="T103" fmla="*/ 24 h 267"/>
                <a:gd name="T104" fmla="*/ 30 w 5725"/>
                <a:gd name="T105" fmla="*/ 29 h 267"/>
                <a:gd name="T106" fmla="*/ 21 w 5725"/>
                <a:gd name="T107" fmla="*/ 24 h 267"/>
                <a:gd name="T108" fmla="*/ 30 w 5725"/>
                <a:gd name="T109" fmla="*/ 20 h 267"/>
                <a:gd name="T110" fmla="*/ 30 w 5725"/>
                <a:gd name="T111" fmla="*/ 29 h 267"/>
                <a:gd name="T112" fmla="*/ 0 w 5725"/>
                <a:gd name="T113" fmla="*/ 24 h 267"/>
                <a:gd name="T114" fmla="*/ 27 w 5725"/>
                <a:gd name="T115" fmla="*/ 48 h 26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5725"/>
                <a:gd name="T175" fmla="*/ 0 h 267"/>
                <a:gd name="T176" fmla="*/ 5725 w 5725"/>
                <a:gd name="T177" fmla="*/ 267 h 26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5725" h="267">
                  <a:moveTo>
                    <a:pt x="5700" y="159"/>
                  </a:moveTo>
                  <a:lnTo>
                    <a:pt x="5550" y="159"/>
                  </a:lnTo>
                  <a:cubicBezTo>
                    <a:pt x="5537" y="159"/>
                    <a:pt x="5525" y="148"/>
                    <a:pt x="5525" y="134"/>
                  </a:cubicBezTo>
                  <a:cubicBezTo>
                    <a:pt x="5525" y="120"/>
                    <a:pt x="5537" y="109"/>
                    <a:pt x="5550" y="109"/>
                  </a:cubicBezTo>
                  <a:lnTo>
                    <a:pt x="5700" y="109"/>
                  </a:lnTo>
                  <a:cubicBezTo>
                    <a:pt x="5714" y="109"/>
                    <a:pt x="5725" y="120"/>
                    <a:pt x="5725" y="134"/>
                  </a:cubicBezTo>
                  <a:cubicBezTo>
                    <a:pt x="5725" y="148"/>
                    <a:pt x="5714" y="159"/>
                    <a:pt x="5700" y="159"/>
                  </a:cubicBezTo>
                  <a:close/>
                  <a:moveTo>
                    <a:pt x="5350" y="159"/>
                  </a:moveTo>
                  <a:lnTo>
                    <a:pt x="5200" y="159"/>
                  </a:lnTo>
                  <a:cubicBezTo>
                    <a:pt x="5187" y="159"/>
                    <a:pt x="5175" y="148"/>
                    <a:pt x="5175" y="134"/>
                  </a:cubicBezTo>
                  <a:cubicBezTo>
                    <a:pt x="5175" y="120"/>
                    <a:pt x="5187" y="109"/>
                    <a:pt x="5200" y="109"/>
                  </a:cubicBezTo>
                  <a:lnTo>
                    <a:pt x="5350" y="109"/>
                  </a:lnTo>
                  <a:cubicBezTo>
                    <a:pt x="5364" y="109"/>
                    <a:pt x="5375" y="120"/>
                    <a:pt x="5375" y="134"/>
                  </a:cubicBezTo>
                  <a:cubicBezTo>
                    <a:pt x="5375" y="148"/>
                    <a:pt x="5364" y="159"/>
                    <a:pt x="5350" y="159"/>
                  </a:cubicBezTo>
                  <a:close/>
                  <a:moveTo>
                    <a:pt x="5000" y="159"/>
                  </a:moveTo>
                  <a:lnTo>
                    <a:pt x="4850" y="159"/>
                  </a:lnTo>
                  <a:cubicBezTo>
                    <a:pt x="4837" y="159"/>
                    <a:pt x="4825" y="148"/>
                    <a:pt x="4825" y="134"/>
                  </a:cubicBezTo>
                  <a:cubicBezTo>
                    <a:pt x="4825" y="120"/>
                    <a:pt x="4837" y="109"/>
                    <a:pt x="4850" y="109"/>
                  </a:cubicBezTo>
                  <a:lnTo>
                    <a:pt x="5000" y="109"/>
                  </a:lnTo>
                  <a:cubicBezTo>
                    <a:pt x="5014" y="109"/>
                    <a:pt x="5025" y="120"/>
                    <a:pt x="5025" y="134"/>
                  </a:cubicBezTo>
                  <a:cubicBezTo>
                    <a:pt x="5025" y="148"/>
                    <a:pt x="5014" y="159"/>
                    <a:pt x="5000" y="159"/>
                  </a:cubicBezTo>
                  <a:close/>
                  <a:moveTo>
                    <a:pt x="4650" y="159"/>
                  </a:moveTo>
                  <a:lnTo>
                    <a:pt x="4500" y="159"/>
                  </a:lnTo>
                  <a:cubicBezTo>
                    <a:pt x="4487" y="159"/>
                    <a:pt x="4475" y="148"/>
                    <a:pt x="4475" y="134"/>
                  </a:cubicBezTo>
                  <a:cubicBezTo>
                    <a:pt x="4475" y="120"/>
                    <a:pt x="4487" y="109"/>
                    <a:pt x="4500" y="109"/>
                  </a:cubicBezTo>
                  <a:lnTo>
                    <a:pt x="4650" y="109"/>
                  </a:lnTo>
                  <a:cubicBezTo>
                    <a:pt x="4664" y="109"/>
                    <a:pt x="4675" y="120"/>
                    <a:pt x="4675" y="134"/>
                  </a:cubicBezTo>
                  <a:cubicBezTo>
                    <a:pt x="4675" y="148"/>
                    <a:pt x="4664" y="159"/>
                    <a:pt x="4650" y="159"/>
                  </a:cubicBezTo>
                  <a:close/>
                  <a:moveTo>
                    <a:pt x="4300" y="159"/>
                  </a:moveTo>
                  <a:lnTo>
                    <a:pt x="4150" y="159"/>
                  </a:lnTo>
                  <a:cubicBezTo>
                    <a:pt x="4137" y="159"/>
                    <a:pt x="4125" y="148"/>
                    <a:pt x="4125" y="134"/>
                  </a:cubicBezTo>
                  <a:cubicBezTo>
                    <a:pt x="4125" y="120"/>
                    <a:pt x="4137" y="109"/>
                    <a:pt x="4150" y="109"/>
                  </a:cubicBezTo>
                  <a:lnTo>
                    <a:pt x="4300" y="109"/>
                  </a:lnTo>
                  <a:cubicBezTo>
                    <a:pt x="4314" y="109"/>
                    <a:pt x="4325" y="120"/>
                    <a:pt x="4325" y="134"/>
                  </a:cubicBezTo>
                  <a:cubicBezTo>
                    <a:pt x="4325" y="148"/>
                    <a:pt x="4314" y="159"/>
                    <a:pt x="4300" y="159"/>
                  </a:cubicBezTo>
                  <a:close/>
                  <a:moveTo>
                    <a:pt x="3950" y="159"/>
                  </a:moveTo>
                  <a:lnTo>
                    <a:pt x="3800" y="159"/>
                  </a:lnTo>
                  <a:cubicBezTo>
                    <a:pt x="3787" y="159"/>
                    <a:pt x="3775" y="148"/>
                    <a:pt x="3775" y="134"/>
                  </a:cubicBezTo>
                  <a:cubicBezTo>
                    <a:pt x="3775" y="120"/>
                    <a:pt x="3787" y="109"/>
                    <a:pt x="3800" y="109"/>
                  </a:cubicBezTo>
                  <a:lnTo>
                    <a:pt x="3950" y="109"/>
                  </a:lnTo>
                  <a:cubicBezTo>
                    <a:pt x="3964" y="109"/>
                    <a:pt x="3975" y="120"/>
                    <a:pt x="3975" y="134"/>
                  </a:cubicBezTo>
                  <a:cubicBezTo>
                    <a:pt x="3975" y="148"/>
                    <a:pt x="3964" y="159"/>
                    <a:pt x="3950" y="159"/>
                  </a:cubicBezTo>
                  <a:close/>
                  <a:moveTo>
                    <a:pt x="3600" y="159"/>
                  </a:moveTo>
                  <a:lnTo>
                    <a:pt x="3450" y="159"/>
                  </a:lnTo>
                  <a:cubicBezTo>
                    <a:pt x="3437" y="159"/>
                    <a:pt x="3425" y="148"/>
                    <a:pt x="3425" y="134"/>
                  </a:cubicBezTo>
                  <a:cubicBezTo>
                    <a:pt x="3425" y="120"/>
                    <a:pt x="3437" y="109"/>
                    <a:pt x="3450" y="109"/>
                  </a:cubicBezTo>
                  <a:lnTo>
                    <a:pt x="3600" y="109"/>
                  </a:lnTo>
                  <a:cubicBezTo>
                    <a:pt x="3614" y="109"/>
                    <a:pt x="3625" y="120"/>
                    <a:pt x="3625" y="134"/>
                  </a:cubicBezTo>
                  <a:cubicBezTo>
                    <a:pt x="3625" y="148"/>
                    <a:pt x="3614" y="159"/>
                    <a:pt x="3600" y="159"/>
                  </a:cubicBezTo>
                  <a:close/>
                  <a:moveTo>
                    <a:pt x="3250" y="159"/>
                  </a:moveTo>
                  <a:lnTo>
                    <a:pt x="3100" y="159"/>
                  </a:lnTo>
                  <a:cubicBezTo>
                    <a:pt x="3087" y="159"/>
                    <a:pt x="3075" y="148"/>
                    <a:pt x="3075" y="134"/>
                  </a:cubicBezTo>
                  <a:cubicBezTo>
                    <a:pt x="3075" y="120"/>
                    <a:pt x="3087" y="109"/>
                    <a:pt x="3100" y="109"/>
                  </a:cubicBezTo>
                  <a:lnTo>
                    <a:pt x="3250" y="109"/>
                  </a:lnTo>
                  <a:cubicBezTo>
                    <a:pt x="3264" y="109"/>
                    <a:pt x="3275" y="120"/>
                    <a:pt x="3275" y="134"/>
                  </a:cubicBezTo>
                  <a:cubicBezTo>
                    <a:pt x="3275" y="148"/>
                    <a:pt x="3264" y="159"/>
                    <a:pt x="3250" y="159"/>
                  </a:cubicBezTo>
                  <a:close/>
                  <a:moveTo>
                    <a:pt x="2900" y="159"/>
                  </a:moveTo>
                  <a:lnTo>
                    <a:pt x="2750" y="159"/>
                  </a:lnTo>
                  <a:cubicBezTo>
                    <a:pt x="2737" y="159"/>
                    <a:pt x="2725" y="148"/>
                    <a:pt x="2725" y="134"/>
                  </a:cubicBezTo>
                  <a:cubicBezTo>
                    <a:pt x="2725" y="120"/>
                    <a:pt x="2737" y="109"/>
                    <a:pt x="2750" y="109"/>
                  </a:cubicBezTo>
                  <a:lnTo>
                    <a:pt x="2900" y="109"/>
                  </a:lnTo>
                  <a:cubicBezTo>
                    <a:pt x="2914" y="109"/>
                    <a:pt x="2925" y="120"/>
                    <a:pt x="2925" y="134"/>
                  </a:cubicBezTo>
                  <a:cubicBezTo>
                    <a:pt x="2925" y="148"/>
                    <a:pt x="2914" y="159"/>
                    <a:pt x="2900" y="159"/>
                  </a:cubicBezTo>
                  <a:close/>
                  <a:moveTo>
                    <a:pt x="2550" y="159"/>
                  </a:moveTo>
                  <a:lnTo>
                    <a:pt x="2400" y="159"/>
                  </a:lnTo>
                  <a:cubicBezTo>
                    <a:pt x="2387" y="159"/>
                    <a:pt x="2375" y="148"/>
                    <a:pt x="2375" y="134"/>
                  </a:cubicBezTo>
                  <a:cubicBezTo>
                    <a:pt x="2375" y="120"/>
                    <a:pt x="2387" y="109"/>
                    <a:pt x="2400" y="109"/>
                  </a:cubicBezTo>
                  <a:lnTo>
                    <a:pt x="2550" y="109"/>
                  </a:lnTo>
                  <a:cubicBezTo>
                    <a:pt x="2564" y="109"/>
                    <a:pt x="2575" y="120"/>
                    <a:pt x="2575" y="134"/>
                  </a:cubicBezTo>
                  <a:cubicBezTo>
                    <a:pt x="2575" y="148"/>
                    <a:pt x="2564" y="159"/>
                    <a:pt x="2550" y="159"/>
                  </a:cubicBezTo>
                  <a:close/>
                  <a:moveTo>
                    <a:pt x="2200" y="159"/>
                  </a:moveTo>
                  <a:lnTo>
                    <a:pt x="2050" y="159"/>
                  </a:lnTo>
                  <a:cubicBezTo>
                    <a:pt x="2037" y="159"/>
                    <a:pt x="2025" y="148"/>
                    <a:pt x="2025" y="134"/>
                  </a:cubicBezTo>
                  <a:cubicBezTo>
                    <a:pt x="2025" y="120"/>
                    <a:pt x="2037" y="109"/>
                    <a:pt x="2050" y="109"/>
                  </a:cubicBezTo>
                  <a:lnTo>
                    <a:pt x="2200" y="109"/>
                  </a:lnTo>
                  <a:cubicBezTo>
                    <a:pt x="2214" y="109"/>
                    <a:pt x="2225" y="120"/>
                    <a:pt x="2225" y="134"/>
                  </a:cubicBezTo>
                  <a:cubicBezTo>
                    <a:pt x="2225" y="148"/>
                    <a:pt x="2214" y="159"/>
                    <a:pt x="2200" y="159"/>
                  </a:cubicBezTo>
                  <a:close/>
                  <a:moveTo>
                    <a:pt x="1850" y="159"/>
                  </a:moveTo>
                  <a:lnTo>
                    <a:pt x="1700" y="159"/>
                  </a:lnTo>
                  <a:cubicBezTo>
                    <a:pt x="1687" y="159"/>
                    <a:pt x="1675" y="148"/>
                    <a:pt x="1675" y="134"/>
                  </a:cubicBezTo>
                  <a:cubicBezTo>
                    <a:pt x="1675" y="120"/>
                    <a:pt x="1687" y="109"/>
                    <a:pt x="1700" y="109"/>
                  </a:cubicBezTo>
                  <a:lnTo>
                    <a:pt x="1850" y="109"/>
                  </a:lnTo>
                  <a:cubicBezTo>
                    <a:pt x="1864" y="109"/>
                    <a:pt x="1875" y="120"/>
                    <a:pt x="1875" y="134"/>
                  </a:cubicBezTo>
                  <a:cubicBezTo>
                    <a:pt x="1875" y="148"/>
                    <a:pt x="1864" y="159"/>
                    <a:pt x="1850" y="159"/>
                  </a:cubicBezTo>
                  <a:close/>
                  <a:moveTo>
                    <a:pt x="1500" y="159"/>
                  </a:moveTo>
                  <a:lnTo>
                    <a:pt x="1350" y="159"/>
                  </a:lnTo>
                  <a:cubicBezTo>
                    <a:pt x="1337" y="159"/>
                    <a:pt x="1325" y="148"/>
                    <a:pt x="1325" y="134"/>
                  </a:cubicBezTo>
                  <a:cubicBezTo>
                    <a:pt x="1325" y="120"/>
                    <a:pt x="1337" y="109"/>
                    <a:pt x="1350" y="109"/>
                  </a:cubicBezTo>
                  <a:lnTo>
                    <a:pt x="1500" y="109"/>
                  </a:lnTo>
                  <a:cubicBezTo>
                    <a:pt x="1514" y="109"/>
                    <a:pt x="1525" y="120"/>
                    <a:pt x="1525" y="134"/>
                  </a:cubicBezTo>
                  <a:cubicBezTo>
                    <a:pt x="1525" y="148"/>
                    <a:pt x="1514" y="159"/>
                    <a:pt x="1500" y="159"/>
                  </a:cubicBezTo>
                  <a:close/>
                  <a:moveTo>
                    <a:pt x="1150" y="159"/>
                  </a:moveTo>
                  <a:lnTo>
                    <a:pt x="1000" y="159"/>
                  </a:lnTo>
                  <a:cubicBezTo>
                    <a:pt x="987" y="159"/>
                    <a:pt x="975" y="148"/>
                    <a:pt x="975" y="134"/>
                  </a:cubicBezTo>
                  <a:cubicBezTo>
                    <a:pt x="975" y="120"/>
                    <a:pt x="987" y="109"/>
                    <a:pt x="1000" y="109"/>
                  </a:cubicBezTo>
                  <a:lnTo>
                    <a:pt x="1150" y="109"/>
                  </a:lnTo>
                  <a:cubicBezTo>
                    <a:pt x="1164" y="109"/>
                    <a:pt x="1175" y="120"/>
                    <a:pt x="1175" y="134"/>
                  </a:cubicBezTo>
                  <a:cubicBezTo>
                    <a:pt x="1175" y="148"/>
                    <a:pt x="1164" y="159"/>
                    <a:pt x="1150" y="159"/>
                  </a:cubicBezTo>
                  <a:close/>
                  <a:moveTo>
                    <a:pt x="800" y="159"/>
                  </a:moveTo>
                  <a:lnTo>
                    <a:pt x="650" y="159"/>
                  </a:lnTo>
                  <a:cubicBezTo>
                    <a:pt x="637" y="159"/>
                    <a:pt x="625" y="148"/>
                    <a:pt x="625" y="134"/>
                  </a:cubicBezTo>
                  <a:cubicBezTo>
                    <a:pt x="625" y="120"/>
                    <a:pt x="637" y="109"/>
                    <a:pt x="650" y="109"/>
                  </a:cubicBezTo>
                  <a:lnTo>
                    <a:pt x="800" y="109"/>
                  </a:lnTo>
                  <a:cubicBezTo>
                    <a:pt x="814" y="109"/>
                    <a:pt x="825" y="120"/>
                    <a:pt x="825" y="134"/>
                  </a:cubicBezTo>
                  <a:cubicBezTo>
                    <a:pt x="825" y="148"/>
                    <a:pt x="814" y="159"/>
                    <a:pt x="800" y="159"/>
                  </a:cubicBezTo>
                  <a:close/>
                  <a:moveTo>
                    <a:pt x="450" y="159"/>
                  </a:moveTo>
                  <a:lnTo>
                    <a:pt x="334" y="159"/>
                  </a:lnTo>
                  <a:cubicBezTo>
                    <a:pt x="320" y="159"/>
                    <a:pt x="309" y="148"/>
                    <a:pt x="309" y="134"/>
                  </a:cubicBezTo>
                  <a:cubicBezTo>
                    <a:pt x="309" y="120"/>
                    <a:pt x="320" y="109"/>
                    <a:pt x="334" y="109"/>
                  </a:cubicBezTo>
                  <a:lnTo>
                    <a:pt x="450" y="109"/>
                  </a:lnTo>
                  <a:cubicBezTo>
                    <a:pt x="464" y="109"/>
                    <a:pt x="475" y="120"/>
                    <a:pt x="475" y="134"/>
                  </a:cubicBezTo>
                  <a:cubicBezTo>
                    <a:pt x="475" y="148"/>
                    <a:pt x="464" y="159"/>
                    <a:pt x="450" y="159"/>
                  </a:cubicBezTo>
                  <a:close/>
                  <a:moveTo>
                    <a:pt x="400" y="267"/>
                  </a:moveTo>
                  <a:lnTo>
                    <a:pt x="0" y="134"/>
                  </a:lnTo>
                  <a:lnTo>
                    <a:pt x="400" y="0"/>
                  </a:lnTo>
                  <a:lnTo>
                    <a:pt x="400" y="267"/>
                  </a:lnTo>
                  <a:close/>
                </a:path>
              </a:pathLst>
            </a:custGeom>
            <a:solidFill>
              <a:schemeClr val="bg2"/>
            </a:solidFill>
            <a:ln w="1651" cap="flat">
              <a:solidFill>
                <a:srgbClr val="3399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6352" name="Freeform 411"/>
            <p:cNvSpPr>
              <a:spLocks noEditPoints="1"/>
            </p:cNvSpPr>
            <p:nvPr/>
          </p:nvSpPr>
          <p:spPr bwMode="auto">
            <a:xfrm>
              <a:off x="1440" y="1344"/>
              <a:ext cx="48" cy="348"/>
            </a:xfrm>
            <a:custGeom>
              <a:avLst/>
              <a:gdLst>
                <a:gd name="T0" fmla="*/ 0 w 50"/>
                <a:gd name="T1" fmla="*/ 329 h 3280"/>
                <a:gd name="T2" fmla="*/ 48 w 50"/>
                <a:gd name="T3" fmla="*/ 329 h 3280"/>
                <a:gd name="T4" fmla="*/ 24 w 50"/>
                <a:gd name="T5" fmla="*/ 348 h 3280"/>
                <a:gd name="T6" fmla="*/ 0 w 50"/>
                <a:gd name="T7" fmla="*/ 308 h 3280"/>
                <a:gd name="T8" fmla="*/ 24 w 50"/>
                <a:gd name="T9" fmla="*/ 290 h 3280"/>
                <a:gd name="T10" fmla="*/ 48 w 50"/>
                <a:gd name="T11" fmla="*/ 308 h 3280"/>
                <a:gd name="T12" fmla="*/ 0 w 50"/>
                <a:gd name="T13" fmla="*/ 308 h 3280"/>
                <a:gd name="T14" fmla="*/ 0 w 50"/>
                <a:gd name="T15" fmla="*/ 255 h 3280"/>
                <a:gd name="T16" fmla="*/ 48 w 50"/>
                <a:gd name="T17" fmla="*/ 255 h 3280"/>
                <a:gd name="T18" fmla="*/ 24 w 50"/>
                <a:gd name="T19" fmla="*/ 274 h 3280"/>
                <a:gd name="T20" fmla="*/ 0 w 50"/>
                <a:gd name="T21" fmla="*/ 234 h 3280"/>
                <a:gd name="T22" fmla="*/ 24 w 50"/>
                <a:gd name="T23" fmla="*/ 215 h 3280"/>
                <a:gd name="T24" fmla="*/ 48 w 50"/>
                <a:gd name="T25" fmla="*/ 234 h 3280"/>
                <a:gd name="T26" fmla="*/ 0 w 50"/>
                <a:gd name="T27" fmla="*/ 234 h 3280"/>
                <a:gd name="T28" fmla="*/ 0 w 50"/>
                <a:gd name="T29" fmla="*/ 181 h 3280"/>
                <a:gd name="T30" fmla="*/ 48 w 50"/>
                <a:gd name="T31" fmla="*/ 181 h 3280"/>
                <a:gd name="T32" fmla="*/ 24 w 50"/>
                <a:gd name="T33" fmla="*/ 199 h 3280"/>
                <a:gd name="T34" fmla="*/ 0 w 50"/>
                <a:gd name="T35" fmla="*/ 160 h 3280"/>
                <a:gd name="T36" fmla="*/ 24 w 50"/>
                <a:gd name="T37" fmla="*/ 141 h 3280"/>
                <a:gd name="T38" fmla="*/ 48 w 50"/>
                <a:gd name="T39" fmla="*/ 160 h 3280"/>
                <a:gd name="T40" fmla="*/ 0 w 50"/>
                <a:gd name="T41" fmla="*/ 160 h 3280"/>
                <a:gd name="T42" fmla="*/ 0 w 50"/>
                <a:gd name="T43" fmla="*/ 107 h 3280"/>
                <a:gd name="T44" fmla="*/ 48 w 50"/>
                <a:gd name="T45" fmla="*/ 107 h 3280"/>
                <a:gd name="T46" fmla="*/ 24 w 50"/>
                <a:gd name="T47" fmla="*/ 125 h 3280"/>
                <a:gd name="T48" fmla="*/ 0 w 50"/>
                <a:gd name="T49" fmla="*/ 85 h 3280"/>
                <a:gd name="T50" fmla="*/ 24 w 50"/>
                <a:gd name="T51" fmla="*/ 67 h 3280"/>
                <a:gd name="T52" fmla="*/ 48 w 50"/>
                <a:gd name="T53" fmla="*/ 85 h 3280"/>
                <a:gd name="T54" fmla="*/ 0 w 50"/>
                <a:gd name="T55" fmla="*/ 85 h 3280"/>
                <a:gd name="T56" fmla="*/ 0 w 50"/>
                <a:gd name="T57" fmla="*/ 32 h 3280"/>
                <a:gd name="T58" fmla="*/ 48 w 50"/>
                <a:gd name="T59" fmla="*/ 32 h 3280"/>
                <a:gd name="T60" fmla="*/ 24 w 50"/>
                <a:gd name="T61" fmla="*/ 51 h 3280"/>
                <a:gd name="T62" fmla="*/ 0 w 50"/>
                <a:gd name="T63" fmla="*/ 11 h 3280"/>
                <a:gd name="T64" fmla="*/ 24 w 50"/>
                <a:gd name="T65" fmla="*/ 0 h 3280"/>
                <a:gd name="T66" fmla="*/ 48 w 50"/>
                <a:gd name="T67" fmla="*/ 11 h 3280"/>
                <a:gd name="T68" fmla="*/ 0 w 50"/>
                <a:gd name="T69" fmla="*/ 11 h 328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"/>
                <a:gd name="T106" fmla="*/ 0 h 3280"/>
                <a:gd name="T107" fmla="*/ 50 w 50"/>
                <a:gd name="T108" fmla="*/ 3280 h 328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" h="3280">
                  <a:moveTo>
                    <a:pt x="0" y="3255"/>
                  </a:moveTo>
                  <a:lnTo>
                    <a:pt x="0" y="3105"/>
                  </a:lnTo>
                  <a:cubicBezTo>
                    <a:pt x="0" y="3091"/>
                    <a:pt x="12" y="3080"/>
                    <a:pt x="25" y="3080"/>
                  </a:cubicBezTo>
                  <a:cubicBezTo>
                    <a:pt x="39" y="3080"/>
                    <a:pt x="50" y="3091"/>
                    <a:pt x="50" y="3105"/>
                  </a:cubicBezTo>
                  <a:lnTo>
                    <a:pt x="50" y="3255"/>
                  </a:lnTo>
                  <a:cubicBezTo>
                    <a:pt x="50" y="3269"/>
                    <a:pt x="39" y="3280"/>
                    <a:pt x="25" y="3280"/>
                  </a:cubicBezTo>
                  <a:cubicBezTo>
                    <a:pt x="12" y="3280"/>
                    <a:pt x="0" y="3269"/>
                    <a:pt x="0" y="3255"/>
                  </a:cubicBezTo>
                  <a:close/>
                  <a:moveTo>
                    <a:pt x="0" y="2905"/>
                  </a:moveTo>
                  <a:lnTo>
                    <a:pt x="0" y="2755"/>
                  </a:lnTo>
                  <a:cubicBezTo>
                    <a:pt x="0" y="2741"/>
                    <a:pt x="12" y="2730"/>
                    <a:pt x="25" y="2730"/>
                  </a:cubicBezTo>
                  <a:cubicBezTo>
                    <a:pt x="39" y="2730"/>
                    <a:pt x="50" y="2741"/>
                    <a:pt x="50" y="2755"/>
                  </a:cubicBezTo>
                  <a:lnTo>
                    <a:pt x="50" y="2905"/>
                  </a:lnTo>
                  <a:cubicBezTo>
                    <a:pt x="50" y="2919"/>
                    <a:pt x="39" y="2930"/>
                    <a:pt x="25" y="2930"/>
                  </a:cubicBezTo>
                  <a:cubicBezTo>
                    <a:pt x="12" y="2930"/>
                    <a:pt x="0" y="2919"/>
                    <a:pt x="0" y="2905"/>
                  </a:cubicBezTo>
                  <a:close/>
                  <a:moveTo>
                    <a:pt x="0" y="2555"/>
                  </a:moveTo>
                  <a:lnTo>
                    <a:pt x="0" y="2405"/>
                  </a:lnTo>
                  <a:cubicBezTo>
                    <a:pt x="0" y="2391"/>
                    <a:pt x="12" y="2380"/>
                    <a:pt x="25" y="2380"/>
                  </a:cubicBezTo>
                  <a:cubicBezTo>
                    <a:pt x="39" y="2380"/>
                    <a:pt x="50" y="2391"/>
                    <a:pt x="50" y="2405"/>
                  </a:cubicBezTo>
                  <a:lnTo>
                    <a:pt x="50" y="2555"/>
                  </a:lnTo>
                  <a:cubicBezTo>
                    <a:pt x="50" y="2569"/>
                    <a:pt x="39" y="2580"/>
                    <a:pt x="25" y="2580"/>
                  </a:cubicBezTo>
                  <a:cubicBezTo>
                    <a:pt x="12" y="2580"/>
                    <a:pt x="0" y="2569"/>
                    <a:pt x="0" y="2555"/>
                  </a:cubicBezTo>
                  <a:close/>
                  <a:moveTo>
                    <a:pt x="0" y="2205"/>
                  </a:moveTo>
                  <a:lnTo>
                    <a:pt x="0" y="2055"/>
                  </a:lnTo>
                  <a:cubicBezTo>
                    <a:pt x="0" y="2041"/>
                    <a:pt x="12" y="2030"/>
                    <a:pt x="25" y="2030"/>
                  </a:cubicBezTo>
                  <a:cubicBezTo>
                    <a:pt x="39" y="2030"/>
                    <a:pt x="50" y="2041"/>
                    <a:pt x="50" y="2055"/>
                  </a:cubicBezTo>
                  <a:lnTo>
                    <a:pt x="50" y="2205"/>
                  </a:lnTo>
                  <a:cubicBezTo>
                    <a:pt x="50" y="2219"/>
                    <a:pt x="39" y="2230"/>
                    <a:pt x="25" y="2230"/>
                  </a:cubicBezTo>
                  <a:cubicBezTo>
                    <a:pt x="12" y="2230"/>
                    <a:pt x="0" y="2219"/>
                    <a:pt x="0" y="2205"/>
                  </a:cubicBezTo>
                  <a:close/>
                  <a:moveTo>
                    <a:pt x="0" y="1855"/>
                  </a:moveTo>
                  <a:lnTo>
                    <a:pt x="0" y="1705"/>
                  </a:lnTo>
                  <a:cubicBezTo>
                    <a:pt x="0" y="1691"/>
                    <a:pt x="12" y="1680"/>
                    <a:pt x="25" y="1680"/>
                  </a:cubicBezTo>
                  <a:cubicBezTo>
                    <a:pt x="39" y="1680"/>
                    <a:pt x="50" y="1691"/>
                    <a:pt x="50" y="1705"/>
                  </a:cubicBezTo>
                  <a:lnTo>
                    <a:pt x="50" y="1855"/>
                  </a:lnTo>
                  <a:cubicBezTo>
                    <a:pt x="50" y="1869"/>
                    <a:pt x="39" y="1880"/>
                    <a:pt x="25" y="1880"/>
                  </a:cubicBezTo>
                  <a:cubicBezTo>
                    <a:pt x="12" y="1880"/>
                    <a:pt x="0" y="1869"/>
                    <a:pt x="0" y="1855"/>
                  </a:cubicBezTo>
                  <a:close/>
                  <a:moveTo>
                    <a:pt x="0" y="1505"/>
                  </a:moveTo>
                  <a:lnTo>
                    <a:pt x="0" y="1355"/>
                  </a:lnTo>
                  <a:cubicBezTo>
                    <a:pt x="0" y="1341"/>
                    <a:pt x="12" y="1330"/>
                    <a:pt x="25" y="1330"/>
                  </a:cubicBezTo>
                  <a:cubicBezTo>
                    <a:pt x="39" y="1330"/>
                    <a:pt x="50" y="1341"/>
                    <a:pt x="50" y="1355"/>
                  </a:cubicBezTo>
                  <a:lnTo>
                    <a:pt x="50" y="1505"/>
                  </a:lnTo>
                  <a:cubicBezTo>
                    <a:pt x="50" y="1519"/>
                    <a:pt x="39" y="1530"/>
                    <a:pt x="25" y="1530"/>
                  </a:cubicBezTo>
                  <a:cubicBezTo>
                    <a:pt x="12" y="1530"/>
                    <a:pt x="0" y="1519"/>
                    <a:pt x="0" y="1505"/>
                  </a:cubicBezTo>
                  <a:close/>
                  <a:moveTo>
                    <a:pt x="0" y="1155"/>
                  </a:moveTo>
                  <a:lnTo>
                    <a:pt x="0" y="1005"/>
                  </a:lnTo>
                  <a:cubicBezTo>
                    <a:pt x="0" y="991"/>
                    <a:pt x="12" y="980"/>
                    <a:pt x="25" y="980"/>
                  </a:cubicBezTo>
                  <a:cubicBezTo>
                    <a:pt x="39" y="980"/>
                    <a:pt x="50" y="991"/>
                    <a:pt x="50" y="1005"/>
                  </a:cubicBezTo>
                  <a:lnTo>
                    <a:pt x="50" y="1155"/>
                  </a:lnTo>
                  <a:cubicBezTo>
                    <a:pt x="50" y="1169"/>
                    <a:pt x="39" y="1180"/>
                    <a:pt x="25" y="1180"/>
                  </a:cubicBezTo>
                  <a:cubicBezTo>
                    <a:pt x="12" y="1180"/>
                    <a:pt x="0" y="1169"/>
                    <a:pt x="0" y="1155"/>
                  </a:cubicBezTo>
                  <a:close/>
                  <a:moveTo>
                    <a:pt x="0" y="805"/>
                  </a:moveTo>
                  <a:lnTo>
                    <a:pt x="0" y="655"/>
                  </a:lnTo>
                  <a:cubicBezTo>
                    <a:pt x="0" y="641"/>
                    <a:pt x="12" y="630"/>
                    <a:pt x="25" y="630"/>
                  </a:cubicBezTo>
                  <a:cubicBezTo>
                    <a:pt x="39" y="630"/>
                    <a:pt x="50" y="641"/>
                    <a:pt x="50" y="655"/>
                  </a:cubicBezTo>
                  <a:lnTo>
                    <a:pt x="50" y="805"/>
                  </a:lnTo>
                  <a:cubicBezTo>
                    <a:pt x="50" y="819"/>
                    <a:pt x="39" y="830"/>
                    <a:pt x="25" y="830"/>
                  </a:cubicBezTo>
                  <a:cubicBezTo>
                    <a:pt x="12" y="830"/>
                    <a:pt x="0" y="819"/>
                    <a:pt x="0" y="805"/>
                  </a:cubicBezTo>
                  <a:close/>
                  <a:moveTo>
                    <a:pt x="0" y="455"/>
                  </a:moveTo>
                  <a:lnTo>
                    <a:pt x="0" y="305"/>
                  </a:lnTo>
                  <a:cubicBezTo>
                    <a:pt x="0" y="291"/>
                    <a:pt x="12" y="280"/>
                    <a:pt x="25" y="280"/>
                  </a:cubicBezTo>
                  <a:cubicBezTo>
                    <a:pt x="39" y="280"/>
                    <a:pt x="50" y="291"/>
                    <a:pt x="50" y="305"/>
                  </a:cubicBezTo>
                  <a:lnTo>
                    <a:pt x="50" y="455"/>
                  </a:lnTo>
                  <a:cubicBezTo>
                    <a:pt x="50" y="469"/>
                    <a:pt x="39" y="480"/>
                    <a:pt x="25" y="480"/>
                  </a:cubicBezTo>
                  <a:cubicBezTo>
                    <a:pt x="12" y="480"/>
                    <a:pt x="0" y="469"/>
                    <a:pt x="0" y="455"/>
                  </a:cubicBezTo>
                  <a:close/>
                  <a:moveTo>
                    <a:pt x="0" y="105"/>
                  </a:moveTo>
                  <a:lnTo>
                    <a:pt x="0" y="25"/>
                  </a:lnTo>
                  <a:cubicBezTo>
                    <a:pt x="0" y="11"/>
                    <a:pt x="12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lnTo>
                    <a:pt x="50" y="105"/>
                  </a:lnTo>
                  <a:cubicBezTo>
                    <a:pt x="50" y="119"/>
                    <a:pt x="39" y="130"/>
                    <a:pt x="25" y="130"/>
                  </a:cubicBezTo>
                  <a:cubicBezTo>
                    <a:pt x="12" y="130"/>
                    <a:pt x="0" y="119"/>
                    <a:pt x="0" y="105"/>
                  </a:cubicBezTo>
                  <a:close/>
                </a:path>
              </a:pathLst>
            </a:custGeom>
            <a:solidFill>
              <a:schemeClr val="bg2"/>
            </a:solidFill>
            <a:ln w="1651" cap="flat">
              <a:solidFill>
                <a:srgbClr val="339900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grpSp>
          <p:nvGrpSpPr>
            <p:cNvPr id="46353" name="Group 412"/>
            <p:cNvGrpSpPr>
              <a:grpSpLocks/>
            </p:cNvGrpSpPr>
            <p:nvPr/>
          </p:nvGrpSpPr>
          <p:grpSpPr bwMode="auto">
            <a:xfrm>
              <a:off x="1360" y="1368"/>
              <a:ext cx="210" cy="210"/>
              <a:chOff x="1662" y="1819"/>
              <a:chExt cx="69" cy="69"/>
            </a:xfrm>
          </p:grpSpPr>
          <p:sp>
            <p:nvSpPr>
              <p:cNvPr id="46354" name="Line 413"/>
              <p:cNvSpPr>
                <a:spLocks noChangeShapeType="1"/>
              </p:cNvSpPr>
              <p:nvPr/>
            </p:nvSpPr>
            <p:spPr bwMode="auto">
              <a:xfrm flipV="1">
                <a:off x="1662" y="1819"/>
                <a:ext cx="69" cy="69"/>
              </a:xfrm>
              <a:prstGeom prst="line">
                <a:avLst/>
              </a:prstGeom>
              <a:noFill/>
              <a:ln w="7938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46355" name="Group 414"/>
              <p:cNvGrpSpPr>
                <a:grpSpLocks/>
              </p:cNvGrpSpPr>
              <p:nvPr/>
            </p:nvGrpSpPr>
            <p:grpSpPr bwMode="auto">
              <a:xfrm>
                <a:off x="1680" y="1836"/>
                <a:ext cx="34" cy="35"/>
                <a:chOff x="1321" y="1663"/>
                <a:chExt cx="39" cy="39"/>
              </a:xfrm>
            </p:grpSpPr>
            <p:sp>
              <p:nvSpPr>
                <p:cNvPr id="46356" name="Oval 415"/>
                <p:cNvSpPr>
                  <a:spLocks noChangeArrowheads="1"/>
                </p:cNvSpPr>
                <p:nvPr/>
              </p:nvSpPr>
              <p:spPr bwMode="auto">
                <a:xfrm>
                  <a:off x="1321" y="1663"/>
                  <a:ext cx="39" cy="39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357" name="Oval 416"/>
                <p:cNvSpPr>
                  <a:spLocks noChangeArrowheads="1"/>
                </p:cNvSpPr>
                <p:nvPr/>
              </p:nvSpPr>
              <p:spPr bwMode="auto">
                <a:xfrm>
                  <a:off x="1321" y="1663"/>
                  <a:ext cx="39" cy="39"/>
                </a:xfrm>
                <a:prstGeom prst="ellipse">
                  <a:avLst/>
                </a:prstGeom>
                <a:noFill/>
                <a:ln w="7938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181E501-9A76-4CD5-ABC6-25F71566DDA2}" type="slidenum">
              <a:rPr lang="en-US" sz="800"/>
              <a:pPr algn="r"/>
              <a:t>29</a:t>
            </a:fld>
            <a:endParaRPr lang="en-US" sz="800"/>
          </a:p>
        </p:txBody>
      </p:sp>
      <p:sp>
        <p:nvSpPr>
          <p:cNvPr id="47109" name="Content Placeholder 2"/>
          <p:cNvSpPr>
            <a:spLocks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Quenching of raw gas at scrubber inlet to 55°C in order to protect lining of scrubber (PP)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High density of absorber sump that could damage scrubber components (controlled by bleed stream)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Bleed stream is mandatory in order to eliminate inerts (SiO2, etc) that would affect negatively the gypsum quality (size and hence dewatering)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pH of sump has to be kept at around 5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Gypsum conditioning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47110" name="Title 3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Key Issues – Critical points to be controlled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2363BD2-A59B-4995-9186-1A85217190DA}" type="slidenum">
              <a:rPr lang="en-US" sz="800"/>
              <a:pPr algn="r"/>
              <a:t>3</a:t>
            </a:fld>
            <a:endParaRPr lang="en-US" sz="800"/>
          </a:p>
        </p:txBody>
      </p:sp>
      <p:sp>
        <p:nvSpPr>
          <p:cNvPr id="18437" name="Rectangle 3"/>
          <p:cNvSpPr>
            <a:spLocks noChangeArrowheads="1"/>
          </p:cNvSpPr>
          <p:nvPr/>
        </p:nvSpPr>
        <p:spPr bwMode="auto">
          <a:xfrm>
            <a:off x="560388" y="13811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/>
              <a:t>Environmental impact of SO</a:t>
            </a:r>
            <a:r>
              <a:rPr lang="en-US" sz="2400" baseline="-25000"/>
              <a:t>2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/>
              <a:t>How to analyze/solve a SO</a:t>
            </a:r>
            <a:r>
              <a:rPr lang="en-US" sz="2400" baseline="-25000"/>
              <a:t>2</a:t>
            </a:r>
            <a:r>
              <a:rPr lang="en-US" sz="2400"/>
              <a:t> emission problem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/>
              <a:t>Formation of SO</a:t>
            </a:r>
            <a:r>
              <a:rPr lang="en-US" sz="2400" baseline="-25000"/>
              <a:t>2</a:t>
            </a:r>
            <a:r>
              <a:rPr lang="en-US" sz="2400"/>
              <a:t> in kiln system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/>
              <a:t>Primary measures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400"/>
              <a:t>Secondary measures</a:t>
            </a:r>
          </a:p>
        </p:txBody>
      </p:sp>
      <p:sp>
        <p:nvSpPr>
          <p:cNvPr id="18438" name="Rectangle 2"/>
          <p:cNvSpPr>
            <a:spLocks noChangeArrowheads="1"/>
          </p:cNvSpPr>
          <p:nvPr/>
        </p:nvSpPr>
        <p:spPr bwMode="auto">
          <a:xfrm>
            <a:off x="560388" y="37306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Content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68771986-5696-4608-A8B4-3E9465FF530D}" type="slidenum">
              <a:rPr lang="en-US" sz="800"/>
              <a:pPr algn="r"/>
              <a:t>30</a:t>
            </a:fld>
            <a:endParaRPr lang="en-US" sz="800"/>
          </a:p>
        </p:txBody>
      </p:sp>
      <p:sp>
        <p:nvSpPr>
          <p:cNvPr id="48133" name="Title 1"/>
          <p:cNvSpPr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Mandatory bleed stream in wet scrubbers</a:t>
            </a:r>
          </a:p>
        </p:txBody>
      </p:sp>
      <p:sp>
        <p:nvSpPr>
          <p:cNvPr id="48134" name="Rectangle 2"/>
          <p:cNvSpPr txBox="1">
            <a:spLocks noChangeArrowheads="1"/>
          </p:cNvSpPr>
          <p:nvPr/>
        </p:nvSpPr>
        <p:spPr bwMode="auto">
          <a:xfrm>
            <a:off x="1600200" y="1114425"/>
            <a:ext cx="8077200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0513" indent="-290513" eaLnBrk="0" hangingPunct="0">
              <a:spcBef>
                <a:spcPct val="20000"/>
              </a:spcBef>
              <a:spcAft>
                <a:spcPct val="30000"/>
              </a:spcAft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endParaRPr lang="en-US" sz="2400" b="1"/>
          </a:p>
        </p:txBody>
      </p:sp>
      <p:sp>
        <p:nvSpPr>
          <p:cNvPr id="48135" name="Rectangle 4"/>
          <p:cNvSpPr>
            <a:spLocks noChangeArrowheads="1"/>
          </p:cNvSpPr>
          <p:nvPr/>
        </p:nvSpPr>
        <p:spPr bwMode="auto">
          <a:xfrm>
            <a:off x="3463925" y="3362325"/>
            <a:ext cx="1588" cy="1111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136" name="Freeform 5"/>
          <p:cNvSpPr>
            <a:spLocks/>
          </p:cNvSpPr>
          <p:nvPr/>
        </p:nvSpPr>
        <p:spPr bwMode="auto">
          <a:xfrm>
            <a:off x="3216275" y="3446463"/>
            <a:ext cx="9525" cy="4762"/>
          </a:xfrm>
          <a:custGeom>
            <a:avLst/>
            <a:gdLst>
              <a:gd name="T0" fmla="*/ 9525 w 12"/>
              <a:gd name="T1" fmla="*/ 4762 h 7"/>
              <a:gd name="T2" fmla="*/ 0 w 12"/>
              <a:gd name="T3" fmla="*/ 1361 h 7"/>
              <a:gd name="T4" fmla="*/ 0 w 12"/>
              <a:gd name="T5" fmla="*/ 0 h 7"/>
              <a:gd name="T6" fmla="*/ 9525 w 12"/>
              <a:gd name="T7" fmla="*/ 4762 h 7"/>
              <a:gd name="T8" fmla="*/ 0 60000 65536"/>
              <a:gd name="T9" fmla="*/ 0 60000 65536"/>
              <a:gd name="T10" fmla="*/ 0 60000 65536"/>
              <a:gd name="T11" fmla="*/ 0 60000 65536"/>
              <a:gd name="T12" fmla="*/ 0 w 12"/>
              <a:gd name="T13" fmla="*/ 0 h 7"/>
              <a:gd name="T14" fmla="*/ 12 w 12"/>
              <a:gd name="T15" fmla="*/ 7 h 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" h="7">
                <a:moveTo>
                  <a:pt x="12" y="7"/>
                </a:moveTo>
                <a:lnTo>
                  <a:pt x="0" y="2"/>
                </a:lnTo>
                <a:lnTo>
                  <a:pt x="0" y="0"/>
                </a:lnTo>
                <a:lnTo>
                  <a:pt x="12" y="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8137" name="Freeform 6"/>
          <p:cNvSpPr>
            <a:spLocks/>
          </p:cNvSpPr>
          <p:nvPr/>
        </p:nvSpPr>
        <p:spPr bwMode="auto">
          <a:xfrm>
            <a:off x="3603625" y="2570163"/>
            <a:ext cx="6350" cy="11112"/>
          </a:xfrm>
          <a:custGeom>
            <a:avLst/>
            <a:gdLst>
              <a:gd name="T0" fmla="*/ 0 w 7"/>
              <a:gd name="T1" fmla="*/ 0 h 12"/>
              <a:gd name="T2" fmla="*/ 6350 w 7"/>
              <a:gd name="T3" fmla="*/ 11112 h 12"/>
              <a:gd name="T4" fmla="*/ 5443 w 7"/>
              <a:gd name="T5" fmla="*/ 11112 h 12"/>
              <a:gd name="T6" fmla="*/ 0 w 7"/>
              <a:gd name="T7" fmla="*/ 0 h 12"/>
              <a:gd name="T8" fmla="*/ 0 60000 65536"/>
              <a:gd name="T9" fmla="*/ 0 60000 65536"/>
              <a:gd name="T10" fmla="*/ 0 60000 65536"/>
              <a:gd name="T11" fmla="*/ 0 60000 65536"/>
              <a:gd name="T12" fmla="*/ 0 w 7"/>
              <a:gd name="T13" fmla="*/ 0 h 12"/>
              <a:gd name="T14" fmla="*/ 7 w 7"/>
              <a:gd name="T15" fmla="*/ 12 h 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" h="12">
                <a:moveTo>
                  <a:pt x="0" y="0"/>
                </a:moveTo>
                <a:lnTo>
                  <a:pt x="7" y="12"/>
                </a:lnTo>
                <a:lnTo>
                  <a:pt x="6" y="1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8138" name="Freeform 7"/>
          <p:cNvSpPr>
            <a:spLocks/>
          </p:cNvSpPr>
          <p:nvPr/>
        </p:nvSpPr>
        <p:spPr bwMode="auto">
          <a:xfrm>
            <a:off x="3113088" y="2781300"/>
            <a:ext cx="6350" cy="9525"/>
          </a:xfrm>
          <a:custGeom>
            <a:avLst/>
            <a:gdLst>
              <a:gd name="T0" fmla="*/ 6350 w 9"/>
              <a:gd name="T1" fmla="*/ 0 h 12"/>
              <a:gd name="T2" fmla="*/ 1411 w 9"/>
              <a:gd name="T3" fmla="*/ 9525 h 12"/>
              <a:gd name="T4" fmla="*/ 0 w 9"/>
              <a:gd name="T5" fmla="*/ 7938 h 12"/>
              <a:gd name="T6" fmla="*/ 6350 w 9"/>
              <a:gd name="T7" fmla="*/ 0 h 12"/>
              <a:gd name="T8" fmla="*/ 0 60000 65536"/>
              <a:gd name="T9" fmla="*/ 0 60000 65536"/>
              <a:gd name="T10" fmla="*/ 0 60000 65536"/>
              <a:gd name="T11" fmla="*/ 0 60000 65536"/>
              <a:gd name="T12" fmla="*/ 0 w 9"/>
              <a:gd name="T13" fmla="*/ 0 h 12"/>
              <a:gd name="T14" fmla="*/ 9 w 9"/>
              <a:gd name="T15" fmla="*/ 12 h 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" h="12">
                <a:moveTo>
                  <a:pt x="9" y="0"/>
                </a:moveTo>
                <a:lnTo>
                  <a:pt x="2" y="12"/>
                </a:lnTo>
                <a:lnTo>
                  <a:pt x="0" y="10"/>
                </a:lnTo>
                <a:lnTo>
                  <a:pt x="9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8139" name="Line 11"/>
          <p:cNvSpPr>
            <a:spLocks noChangeShapeType="1"/>
          </p:cNvSpPr>
          <p:nvPr/>
        </p:nvSpPr>
        <p:spPr bwMode="auto">
          <a:xfrm>
            <a:off x="4165600" y="4681538"/>
            <a:ext cx="1588" cy="4810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3962400" y="5162550"/>
            <a:ext cx="428625" cy="3937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CC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1" name="Line 13"/>
          <p:cNvSpPr>
            <a:spLocks noChangeShapeType="1"/>
          </p:cNvSpPr>
          <p:nvPr/>
        </p:nvSpPr>
        <p:spPr bwMode="auto">
          <a:xfrm>
            <a:off x="4016375" y="5227638"/>
            <a:ext cx="1588" cy="265112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2" name="Line 14"/>
          <p:cNvSpPr>
            <a:spLocks noChangeShapeType="1"/>
          </p:cNvSpPr>
          <p:nvPr/>
        </p:nvSpPr>
        <p:spPr bwMode="auto">
          <a:xfrm>
            <a:off x="4335463" y="5227638"/>
            <a:ext cx="1587" cy="2301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3" name="Line 15"/>
          <p:cNvSpPr>
            <a:spLocks noChangeShapeType="1"/>
          </p:cNvSpPr>
          <p:nvPr/>
        </p:nvSpPr>
        <p:spPr bwMode="auto">
          <a:xfrm flipH="1">
            <a:off x="4176713" y="5441950"/>
            <a:ext cx="3175" cy="342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4" name="Freeform 16" descr="Diagonal weit nach oben"/>
          <p:cNvSpPr>
            <a:spLocks/>
          </p:cNvSpPr>
          <p:nvPr/>
        </p:nvSpPr>
        <p:spPr bwMode="auto">
          <a:xfrm>
            <a:off x="3765550" y="5799138"/>
            <a:ext cx="822325" cy="409575"/>
          </a:xfrm>
          <a:custGeom>
            <a:avLst/>
            <a:gdLst>
              <a:gd name="T0" fmla="*/ 0 w 584"/>
              <a:gd name="T1" fmla="*/ 409575 h 290"/>
              <a:gd name="T2" fmla="*/ 439324 w 584"/>
              <a:gd name="T3" fmla="*/ 1412 h 290"/>
              <a:gd name="T4" fmla="*/ 822325 w 584"/>
              <a:gd name="T5" fmla="*/ 398276 h 290"/>
              <a:gd name="T6" fmla="*/ 0 60000 65536"/>
              <a:gd name="T7" fmla="*/ 0 60000 65536"/>
              <a:gd name="T8" fmla="*/ 0 60000 65536"/>
              <a:gd name="T9" fmla="*/ 0 w 584"/>
              <a:gd name="T10" fmla="*/ 0 h 290"/>
              <a:gd name="T11" fmla="*/ 584 w 584"/>
              <a:gd name="T12" fmla="*/ 290 h 2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84" h="290">
                <a:moveTo>
                  <a:pt x="0" y="290"/>
                </a:moveTo>
                <a:cubicBezTo>
                  <a:pt x="107" y="146"/>
                  <a:pt x="215" y="2"/>
                  <a:pt x="312" y="1"/>
                </a:cubicBezTo>
                <a:cubicBezTo>
                  <a:pt x="409" y="0"/>
                  <a:pt x="536" y="233"/>
                  <a:pt x="584" y="282"/>
                </a:cubicBezTo>
              </a:path>
            </a:pathLst>
          </a:custGeom>
          <a:pattFill prst="wdUpDiag">
            <a:fgClr>
              <a:schemeClr val="tx1"/>
            </a:fgClr>
            <a:bgClr>
              <a:srgbClr val="FFFFFF"/>
            </a:bgClr>
          </a:pattFill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4114800" y="5348288"/>
            <a:ext cx="131763" cy="165100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46" name="Text Box 18"/>
          <p:cNvSpPr txBox="1">
            <a:spLocks noChangeArrowheads="1"/>
          </p:cNvSpPr>
          <p:nvPr/>
        </p:nvSpPr>
        <p:spPr bwMode="auto">
          <a:xfrm>
            <a:off x="2362200" y="5238750"/>
            <a:ext cx="159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400"/>
              <a:t>Centrifuge</a:t>
            </a:r>
          </a:p>
        </p:txBody>
      </p:sp>
      <p:sp>
        <p:nvSpPr>
          <p:cNvPr id="48147" name="Text Box 19"/>
          <p:cNvSpPr txBox="1">
            <a:spLocks noChangeArrowheads="1"/>
          </p:cNvSpPr>
          <p:nvPr/>
        </p:nvSpPr>
        <p:spPr bwMode="auto">
          <a:xfrm>
            <a:off x="2438400" y="5772150"/>
            <a:ext cx="1511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2400"/>
              <a:t>Gypsum</a:t>
            </a:r>
          </a:p>
        </p:txBody>
      </p:sp>
      <p:sp>
        <p:nvSpPr>
          <p:cNvPr id="48148" name="Line 32"/>
          <p:cNvSpPr>
            <a:spLocks noChangeShapeType="1"/>
          </p:cNvSpPr>
          <p:nvPr/>
        </p:nvSpPr>
        <p:spPr bwMode="auto">
          <a:xfrm>
            <a:off x="2963863" y="3863975"/>
            <a:ext cx="106203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49" name="Line 36"/>
          <p:cNvSpPr>
            <a:spLocks noChangeShapeType="1"/>
          </p:cNvSpPr>
          <p:nvPr/>
        </p:nvSpPr>
        <p:spPr bwMode="auto">
          <a:xfrm flipV="1">
            <a:off x="4168775" y="3338513"/>
            <a:ext cx="1588" cy="319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37"/>
          <p:cNvSpPr>
            <a:spLocks noChangeArrowheads="1"/>
          </p:cNvSpPr>
          <p:nvPr/>
        </p:nvSpPr>
        <p:spPr bwMode="auto">
          <a:xfrm>
            <a:off x="1524000" y="2800350"/>
            <a:ext cx="1427163" cy="2274888"/>
          </a:xfrm>
          <a:prstGeom prst="can">
            <a:avLst>
              <a:gd name="adj" fmla="val 39850"/>
            </a:avLst>
          </a:prstGeom>
          <a:gradFill rotWithShape="0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defRPr/>
            </a:pPr>
            <a:r>
              <a:rPr lang="en-US" sz="2000" dirty="0">
                <a:latin typeface="+mn-lt"/>
                <a:cs typeface="+mn-cs"/>
              </a:rPr>
              <a:t>Wet</a:t>
            </a:r>
          </a:p>
          <a:p>
            <a:pPr fontAlgn="auto">
              <a:defRPr/>
            </a:pPr>
            <a:r>
              <a:rPr lang="en-US" sz="2000" dirty="0">
                <a:latin typeface="+mn-lt"/>
                <a:cs typeface="+mn-cs"/>
              </a:rPr>
              <a:t>Scrubber</a:t>
            </a:r>
          </a:p>
        </p:txBody>
      </p:sp>
      <p:sp>
        <p:nvSpPr>
          <p:cNvPr id="48151" name="Line 38"/>
          <p:cNvSpPr>
            <a:spLocks noChangeShapeType="1"/>
          </p:cNvSpPr>
          <p:nvPr/>
        </p:nvSpPr>
        <p:spPr bwMode="auto">
          <a:xfrm flipV="1">
            <a:off x="1533525" y="2601913"/>
            <a:ext cx="265113" cy="48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52" name="Line 39"/>
          <p:cNvSpPr>
            <a:spLocks noChangeShapeType="1"/>
          </p:cNvSpPr>
          <p:nvPr/>
        </p:nvSpPr>
        <p:spPr bwMode="auto">
          <a:xfrm flipH="1" flipV="1">
            <a:off x="2698750" y="2622550"/>
            <a:ext cx="241300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39" name="Oval 41"/>
          <p:cNvSpPr>
            <a:spLocks noChangeArrowheads="1"/>
          </p:cNvSpPr>
          <p:nvPr/>
        </p:nvSpPr>
        <p:spPr bwMode="auto">
          <a:xfrm>
            <a:off x="1795463" y="2503488"/>
            <a:ext cx="898525" cy="274637"/>
          </a:xfrm>
          <a:prstGeom prst="ellipse">
            <a:avLst/>
          </a:prstGeom>
          <a:gradFill rotWithShape="0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8154" name="Line 42"/>
          <p:cNvSpPr>
            <a:spLocks noChangeShapeType="1"/>
          </p:cNvSpPr>
          <p:nvPr/>
        </p:nvSpPr>
        <p:spPr bwMode="auto">
          <a:xfrm flipV="1">
            <a:off x="1795463" y="1954213"/>
            <a:ext cx="0" cy="658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55" name="Line 43"/>
          <p:cNvSpPr>
            <a:spLocks noChangeShapeType="1"/>
          </p:cNvSpPr>
          <p:nvPr/>
        </p:nvSpPr>
        <p:spPr bwMode="auto">
          <a:xfrm flipV="1">
            <a:off x="2714625" y="1931988"/>
            <a:ext cx="1588" cy="692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2" name="Oval 44"/>
          <p:cNvSpPr>
            <a:spLocks noChangeArrowheads="1"/>
          </p:cNvSpPr>
          <p:nvPr/>
        </p:nvSpPr>
        <p:spPr bwMode="auto">
          <a:xfrm>
            <a:off x="1809750" y="1812925"/>
            <a:ext cx="898525" cy="274638"/>
          </a:xfrm>
          <a:prstGeom prst="ellipse">
            <a:avLst/>
          </a:prstGeom>
          <a:gradFill rotWithShape="0">
            <a:gsLst>
              <a:gs pos="0">
                <a:schemeClr val="bg2"/>
              </a:gs>
              <a:gs pos="50000">
                <a:srgbClr val="FFFFFF"/>
              </a:gs>
              <a:gs pos="100000">
                <a:schemeClr val="bg2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8157" name="Line 45"/>
          <p:cNvSpPr>
            <a:spLocks noChangeShapeType="1"/>
          </p:cNvSpPr>
          <p:nvPr/>
        </p:nvSpPr>
        <p:spPr bwMode="auto">
          <a:xfrm>
            <a:off x="4170363" y="3333750"/>
            <a:ext cx="1503362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58" name="Line 46"/>
          <p:cNvSpPr>
            <a:spLocks noChangeShapeType="1"/>
          </p:cNvSpPr>
          <p:nvPr/>
        </p:nvSpPr>
        <p:spPr bwMode="auto">
          <a:xfrm>
            <a:off x="5661025" y="3332163"/>
            <a:ext cx="1588" cy="341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59" name="Line 47"/>
          <p:cNvSpPr>
            <a:spLocks noChangeShapeType="1"/>
          </p:cNvSpPr>
          <p:nvPr/>
        </p:nvSpPr>
        <p:spPr bwMode="auto">
          <a:xfrm>
            <a:off x="6157913" y="4819650"/>
            <a:ext cx="1587" cy="236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0" name="AutoShape 48"/>
          <p:cNvSpPr>
            <a:spLocks noChangeArrowheads="1"/>
          </p:cNvSpPr>
          <p:nvPr/>
        </p:nvSpPr>
        <p:spPr bwMode="auto">
          <a:xfrm>
            <a:off x="4999038" y="2393950"/>
            <a:ext cx="436562" cy="541338"/>
          </a:xfrm>
          <a:prstGeom prst="can">
            <a:avLst>
              <a:gd name="adj" fmla="val 31000"/>
            </a:avLst>
          </a:prstGeom>
          <a:gradFill rotWithShape="0">
            <a:gsLst>
              <a:gs pos="0">
                <a:srgbClr val="3399CC"/>
              </a:gs>
              <a:gs pos="50000">
                <a:srgbClr val="FFFFFF"/>
              </a:gs>
              <a:gs pos="100000">
                <a:srgbClr val="3399CC"/>
              </a:gs>
            </a:gsLst>
            <a:lin ang="0" scaled="1"/>
          </a:gra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61" name="Text Box 49"/>
          <p:cNvSpPr txBox="1">
            <a:spLocks noChangeArrowheads="1"/>
          </p:cNvSpPr>
          <p:nvPr/>
        </p:nvSpPr>
        <p:spPr bwMode="auto">
          <a:xfrm>
            <a:off x="3149600" y="2647950"/>
            <a:ext cx="157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Flocculant</a:t>
            </a:r>
          </a:p>
        </p:txBody>
      </p:sp>
      <p:sp>
        <p:nvSpPr>
          <p:cNvPr id="48162" name="Text Box 50"/>
          <p:cNvSpPr txBox="1">
            <a:spLocks noChangeArrowheads="1"/>
          </p:cNvSpPr>
          <p:nvPr/>
        </p:nvSpPr>
        <p:spPr bwMode="auto">
          <a:xfrm>
            <a:off x="3581400" y="2190750"/>
            <a:ext cx="996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Water</a:t>
            </a:r>
          </a:p>
        </p:txBody>
      </p:sp>
      <p:sp>
        <p:nvSpPr>
          <p:cNvPr id="48163" name="Line 51"/>
          <p:cNvSpPr>
            <a:spLocks noChangeShapeType="1"/>
          </p:cNvSpPr>
          <p:nvPr/>
        </p:nvSpPr>
        <p:spPr bwMode="auto">
          <a:xfrm>
            <a:off x="4999038" y="2597150"/>
            <a:ext cx="43656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4" name="Line 52"/>
          <p:cNvSpPr>
            <a:spLocks noChangeShapeType="1"/>
          </p:cNvSpPr>
          <p:nvPr/>
        </p:nvSpPr>
        <p:spPr bwMode="auto">
          <a:xfrm>
            <a:off x="5060950" y="2663825"/>
            <a:ext cx="1238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5" name="Line 53"/>
          <p:cNvSpPr>
            <a:spLocks noChangeShapeType="1"/>
          </p:cNvSpPr>
          <p:nvPr/>
        </p:nvSpPr>
        <p:spPr bwMode="auto">
          <a:xfrm>
            <a:off x="5184775" y="2663825"/>
            <a:ext cx="125413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6" name="Line 54"/>
          <p:cNvSpPr>
            <a:spLocks noChangeShapeType="1"/>
          </p:cNvSpPr>
          <p:nvPr/>
        </p:nvSpPr>
        <p:spPr bwMode="auto">
          <a:xfrm>
            <a:off x="5122863" y="2732088"/>
            <a:ext cx="1254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7" name="Line 55"/>
          <p:cNvSpPr>
            <a:spLocks noChangeShapeType="1"/>
          </p:cNvSpPr>
          <p:nvPr/>
        </p:nvSpPr>
        <p:spPr bwMode="auto">
          <a:xfrm>
            <a:off x="4525963" y="2724150"/>
            <a:ext cx="4921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8" name="Line 56"/>
          <p:cNvSpPr>
            <a:spLocks noChangeShapeType="1"/>
          </p:cNvSpPr>
          <p:nvPr/>
        </p:nvSpPr>
        <p:spPr bwMode="auto">
          <a:xfrm>
            <a:off x="4503738" y="2522538"/>
            <a:ext cx="525462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69" name="Line 57"/>
          <p:cNvSpPr>
            <a:spLocks noChangeShapeType="1"/>
          </p:cNvSpPr>
          <p:nvPr/>
        </p:nvSpPr>
        <p:spPr bwMode="auto">
          <a:xfrm flipV="1">
            <a:off x="5435600" y="2786063"/>
            <a:ext cx="415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70" name="Line 58"/>
          <p:cNvSpPr>
            <a:spLocks noChangeShapeType="1"/>
          </p:cNvSpPr>
          <p:nvPr/>
        </p:nvSpPr>
        <p:spPr bwMode="auto">
          <a:xfrm>
            <a:off x="5837238" y="2786063"/>
            <a:ext cx="3175" cy="912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71" name="Text Box 59"/>
          <p:cNvSpPr txBox="1">
            <a:spLocks noChangeArrowheads="1"/>
          </p:cNvSpPr>
          <p:nvPr/>
        </p:nvSpPr>
        <p:spPr bwMode="auto">
          <a:xfrm>
            <a:off x="5189538" y="5010150"/>
            <a:ext cx="1981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400"/>
              <a:t>Waste water</a:t>
            </a:r>
            <a:br>
              <a:rPr lang="en-US" sz="2400"/>
            </a:br>
            <a:r>
              <a:rPr lang="en-US" sz="2400"/>
              <a:t>Bleed stream</a:t>
            </a:r>
          </a:p>
        </p:txBody>
      </p:sp>
      <p:sp>
        <p:nvSpPr>
          <p:cNvPr id="48172" name="Line 60"/>
          <p:cNvSpPr>
            <a:spLocks noChangeShapeType="1"/>
          </p:cNvSpPr>
          <p:nvPr/>
        </p:nvSpPr>
        <p:spPr bwMode="auto">
          <a:xfrm flipV="1">
            <a:off x="5257800" y="3917950"/>
            <a:ext cx="88900" cy="254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73" name="Line 61"/>
          <p:cNvSpPr>
            <a:spLocks noChangeShapeType="1"/>
          </p:cNvSpPr>
          <p:nvPr/>
        </p:nvSpPr>
        <p:spPr bwMode="auto">
          <a:xfrm flipH="1">
            <a:off x="4343400" y="4171950"/>
            <a:ext cx="9112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74" name="Line 62"/>
          <p:cNvSpPr>
            <a:spLocks noChangeShapeType="1"/>
          </p:cNvSpPr>
          <p:nvPr/>
        </p:nvSpPr>
        <p:spPr bwMode="auto">
          <a:xfrm flipH="1">
            <a:off x="2933700" y="4171950"/>
            <a:ext cx="10668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48175" name="Text Box 64"/>
          <p:cNvSpPr txBox="1">
            <a:spLocks noChangeArrowheads="1"/>
          </p:cNvSpPr>
          <p:nvPr/>
        </p:nvSpPr>
        <p:spPr bwMode="auto">
          <a:xfrm>
            <a:off x="4173538" y="4146550"/>
            <a:ext cx="1219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400"/>
              <a:t>Hydro-</a:t>
            </a:r>
            <a:br>
              <a:rPr lang="en-US" sz="2400"/>
            </a:br>
            <a:r>
              <a:rPr lang="en-US" sz="2400"/>
              <a:t>cyclone</a:t>
            </a:r>
          </a:p>
        </p:txBody>
      </p:sp>
      <p:sp>
        <p:nvSpPr>
          <p:cNvPr id="48176" name="Text Box 65"/>
          <p:cNvSpPr txBox="1">
            <a:spLocks noChangeArrowheads="1"/>
          </p:cNvSpPr>
          <p:nvPr/>
        </p:nvSpPr>
        <p:spPr bwMode="auto">
          <a:xfrm>
            <a:off x="6799263" y="4095750"/>
            <a:ext cx="19637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400"/>
              <a:t>Settling Tank</a:t>
            </a:r>
          </a:p>
        </p:txBody>
      </p:sp>
      <p:sp>
        <p:nvSpPr>
          <p:cNvPr id="48177" name="Text Box 66"/>
          <p:cNvSpPr txBox="1">
            <a:spLocks noChangeArrowheads="1"/>
          </p:cNvSpPr>
          <p:nvPr/>
        </p:nvSpPr>
        <p:spPr bwMode="auto">
          <a:xfrm>
            <a:off x="6400800" y="1200150"/>
            <a:ext cx="3200400" cy="1635125"/>
          </a:xfrm>
          <a:prstGeom prst="rect">
            <a:avLst/>
          </a:prstGeom>
          <a:noFill/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Bleed stream in order to eliminate inerts (SiO</a:t>
            </a:r>
            <a:r>
              <a:rPr lang="en-US" sz="2000" baseline="-25000"/>
              <a:t>2</a:t>
            </a:r>
            <a:r>
              <a:rPr lang="en-US" sz="2000"/>
              <a:t>, etc) that would affect negatively the gypsum quality </a:t>
            </a:r>
          </a:p>
        </p:txBody>
      </p:sp>
      <p:grpSp>
        <p:nvGrpSpPr>
          <p:cNvPr id="48178" name="Group 20"/>
          <p:cNvGrpSpPr>
            <a:grpSpLocks/>
          </p:cNvGrpSpPr>
          <p:nvPr/>
        </p:nvGrpSpPr>
        <p:grpSpPr bwMode="auto">
          <a:xfrm>
            <a:off x="5265738" y="3556000"/>
            <a:ext cx="1812925" cy="1285875"/>
            <a:chOff x="3279" y="1728"/>
            <a:chExt cx="1285" cy="912"/>
          </a:xfrm>
        </p:grpSpPr>
        <p:sp>
          <p:nvSpPr>
            <p:cNvPr id="69" name="AutoShape 21"/>
            <p:cNvSpPr>
              <a:spLocks noChangeArrowheads="1"/>
            </p:cNvSpPr>
            <p:nvPr/>
          </p:nvSpPr>
          <p:spPr bwMode="auto">
            <a:xfrm>
              <a:off x="3500" y="1776"/>
              <a:ext cx="843" cy="864"/>
            </a:xfrm>
            <a:prstGeom prst="can">
              <a:avLst>
                <a:gd name="adj" fmla="val 25653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0" name="AutoShape 22"/>
            <p:cNvSpPr>
              <a:spLocks noChangeArrowheads="1"/>
            </p:cNvSpPr>
            <p:nvPr/>
          </p:nvSpPr>
          <p:spPr bwMode="auto">
            <a:xfrm>
              <a:off x="3279" y="1824"/>
              <a:ext cx="221" cy="193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1" name="AutoShape 23"/>
            <p:cNvSpPr>
              <a:spLocks noChangeArrowheads="1"/>
            </p:cNvSpPr>
            <p:nvPr/>
          </p:nvSpPr>
          <p:spPr bwMode="auto">
            <a:xfrm>
              <a:off x="4342" y="1824"/>
              <a:ext cx="222" cy="193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2" name="Line 24"/>
            <p:cNvSpPr>
              <a:spLocks noChangeShapeType="1"/>
            </p:cNvSpPr>
            <p:nvPr/>
          </p:nvSpPr>
          <p:spPr bwMode="auto">
            <a:xfrm flipH="1" flipV="1">
              <a:off x="3500" y="2447"/>
              <a:ext cx="443" cy="1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3" name="Line 25"/>
            <p:cNvSpPr>
              <a:spLocks noChangeShapeType="1"/>
            </p:cNvSpPr>
            <p:nvPr/>
          </p:nvSpPr>
          <p:spPr bwMode="auto">
            <a:xfrm flipV="1">
              <a:off x="3943" y="2447"/>
              <a:ext cx="399" cy="193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4" name="AutoShape 26"/>
            <p:cNvSpPr>
              <a:spLocks noChangeArrowheads="1"/>
            </p:cNvSpPr>
            <p:nvPr/>
          </p:nvSpPr>
          <p:spPr bwMode="auto">
            <a:xfrm>
              <a:off x="3633" y="2400"/>
              <a:ext cx="531" cy="47"/>
            </a:xfrm>
            <a:prstGeom prst="wave">
              <a:avLst>
                <a:gd name="adj1" fmla="val 13005"/>
                <a:gd name="adj2" fmla="val 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FF0000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5" name="Line 27"/>
            <p:cNvSpPr>
              <a:spLocks noChangeShapeType="1"/>
            </p:cNvSpPr>
            <p:nvPr/>
          </p:nvSpPr>
          <p:spPr bwMode="auto">
            <a:xfrm flipV="1">
              <a:off x="3899" y="1728"/>
              <a:ext cx="0" cy="67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6" name="Line 28"/>
            <p:cNvSpPr>
              <a:spLocks noChangeShapeType="1"/>
            </p:cNvSpPr>
            <p:nvPr/>
          </p:nvSpPr>
          <p:spPr bwMode="auto">
            <a:xfrm>
              <a:off x="3500" y="2064"/>
              <a:ext cx="84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7" name="Line 29"/>
            <p:cNvSpPr>
              <a:spLocks noChangeShapeType="1"/>
            </p:cNvSpPr>
            <p:nvPr/>
          </p:nvSpPr>
          <p:spPr bwMode="auto">
            <a:xfrm>
              <a:off x="3545" y="2112"/>
              <a:ext cx="8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8" name="Line 30"/>
            <p:cNvSpPr>
              <a:spLocks noChangeShapeType="1"/>
            </p:cNvSpPr>
            <p:nvPr/>
          </p:nvSpPr>
          <p:spPr bwMode="auto">
            <a:xfrm>
              <a:off x="3678" y="2112"/>
              <a:ext cx="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79" name="Line 31"/>
            <p:cNvSpPr>
              <a:spLocks noChangeShapeType="1"/>
            </p:cNvSpPr>
            <p:nvPr/>
          </p:nvSpPr>
          <p:spPr bwMode="auto">
            <a:xfrm>
              <a:off x="3590" y="2160"/>
              <a:ext cx="133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48190" name="Group 33"/>
          <p:cNvGrpSpPr>
            <a:grpSpLocks/>
          </p:cNvGrpSpPr>
          <p:nvPr/>
        </p:nvGrpSpPr>
        <p:grpSpPr bwMode="auto">
          <a:xfrm>
            <a:off x="3998913" y="3589338"/>
            <a:ext cx="342900" cy="1081087"/>
            <a:chOff x="1196" y="1824"/>
            <a:chExt cx="266" cy="1008"/>
          </a:xfrm>
        </p:grpSpPr>
        <p:sp>
          <p:nvSpPr>
            <p:cNvPr id="81" name="AutoShape 34"/>
            <p:cNvSpPr>
              <a:spLocks noChangeArrowheads="1"/>
            </p:cNvSpPr>
            <p:nvPr/>
          </p:nvSpPr>
          <p:spPr bwMode="auto">
            <a:xfrm rot="10800000">
              <a:off x="1196" y="2352"/>
              <a:ext cx="266" cy="480"/>
            </a:xfrm>
            <a:prstGeom prst="triangle">
              <a:avLst>
                <a:gd name="adj" fmla="val 50000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19050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82" name="AutoShape 35"/>
            <p:cNvSpPr>
              <a:spLocks noChangeArrowheads="1"/>
            </p:cNvSpPr>
            <p:nvPr/>
          </p:nvSpPr>
          <p:spPr bwMode="auto">
            <a:xfrm>
              <a:off x="1196" y="1824"/>
              <a:ext cx="266" cy="576"/>
            </a:xfrm>
            <a:prstGeom prst="can">
              <a:avLst>
                <a:gd name="adj" fmla="val 54135"/>
              </a:avLst>
            </a:prstGeom>
            <a:gradFill rotWithShape="0">
              <a:gsLst>
                <a:gs pos="0">
                  <a:srgbClr val="FF0000"/>
                </a:gs>
                <a:gs pos="50000">
                  <a:srgbClr val="FFFFFF"/>
                </a:gs>
                <a:gs pos="100000">
                  <a:srgbClr val="FF0000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D131DE0-2BB4-49CE-9521-6E62604FCA45}" type="slidenum">
              <a:rPr lang="en-US" sz="800"/>
              <a:pPr algn="r"/>
              <a:t>31</a:t>
            </a:fld>
            <a:endParaRPr lang="en-US" sz="800"/>
          </a:p>
        </p:txBody>
      </p:sp>
      <p:sp>
        <p:nvSpPr>
          <p:cNvPr id="49157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Efficiency of different secondary measures</a:t>
            </a:r>
          </a:p>
        </p:txBody>
      </p:sp>
      <p:graphicFrame>
        <p:nvGraphicFramePr>
          <p:cNvPr id="49172" name="Object 84"/>
          <p:cNvGraphicFramePr>
            <a:graphicFrameLocks noChangeAspect="1"/>
          </p:cNvGraphicFramePr>
          <p:nvPr/>
        </p:nvGraphicFramePr>
        <p:xfrm>
          <a:off x="415925" y="1125538"/>
          <a:ext cx="8280400" cy="478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r:id="rId3" imgW="8279086" imgH="4779678" progId="Excel.Chart.8">
                  <p:embed/>
                </p:oleObj>
              </mc:Choice>
              <mc:Fallback>
                <p:oleObj r:id="rId3" imgW="8279086" imgH="4779678" progId="Excel.Chart.8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925" y="1125538"/>
                        <a:ext cx="8280400" cy="4781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173" name="Group 22"/>
          <p:cNvGrpSpPr>
            <a:grpSpLocks/>
          </p:cNvGrpSpPr>
          <p:nvPr/>
        </p:nvGrpSpPr>
        <p:grpSpPr bwMode="auto">
          <a:xfrm>
            <a:off x="2454275" y="1246188"/>
            <a:ext cx="6457950" cy="4176712"/>
            <a:chOff x="3152775" y="1484313"/>
            <a:chExt cx="6457950" cy="4176712"/>
          </a:xfrm>
        </p:grpSpPr>
        <p:sp>
          <p:nvSpPr>
            <p:cNvPr id="24" name="Text Box 85"/>
            <p:cNvSpPr txBox="1">
              <a:spLocks noChangeArrowheads="1"/>
            </p:cNvSpPr>
            <p:nvPr/>
          </p:nvSpPr>
          <p:spPr bwMode="auto">
            <a:xfrm rot="16200000">
              <a:off x="8489156" y="3566319"/>
              <a:ext cx="1906588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CAPEX (Mio USD)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25" name="Text Box 87"/>
            <p:cNvSpPr txBox="1">
              <a:spLocks noChangeArrowheads="1"/>
            </p:cNvSpPr>
            <p:nvPr/>
          </p:nvSpPr>
          <p:spPr bwMode="auto">
            <a:xfrm>
              <a:off x="8769350" y="5324475"/>
              <a:ext cx="293688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0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26" name="Text Box 88"/>
            <p:cNvSpPr txBox="1">
              <a:spLocks noChangeArrowheads="1"/>
            </p:cNvSpPr>
            <p:nvPr/>
          </p:nvSpPr>
          <p:spPr bwMode="auto">
            <a:xfrm>
              <a:off x="8769350" y="4652963"/>
              <a:ext cx="293688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5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27" name="Text Box 89"/>
            <p:cNvSpPr txBox="1">
              <a:spLocks noChangeArrowheads="1"/>
            </p:cNvSpPr>
            <p:nvPr/>
          </p:nvSpPr>
          <p:spPr bwMode="auto">
            <a:xfrm>
              <a:off x="8769350" y="4005263"/>
              <a:ext cx="406400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10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28" name="Text Box 90"/>
            <p:cNvSpPr txBox="1">
              <a:spLocks noChangeArrowheads="1"/>
            </p:cNvSpPr>
            <p:nvPr/>
          </p:nvSpPr>
          <p:spPr bwMode="auto">
            <a:xfrm>
              <a:off x="8769350" y="3357563"/>
              <a:ext cx="406400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15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29" name="Text Box 91"/>
            <p:cNvSpPr txBox="1">
              <a:spLocks noChangeArrowheads="1"/>
            </p:cNvSpPr>
            <p:nvPr/>
          </p:nvSpPr>
          <p:spPr bwMode="auto">
            <a:xfrm>
              <a:off x="8769350" y="2724150"/>
              <a:ext cx="406400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20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30" name="Text Box 92"/>
            <p:cNvSpPr txBox="1">
              <a:spLocks noChangeArrowheads="1"/>
            </p:cNvSpPr>
            <p:nvPr/>
          </p:nvSpPr>
          <p:spPr bwMode="auto">
            <a:xfrm>
              <a:off x="8769350" y="2084388"/>
              <a:ext cx="406400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25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31" name="Text Box 93"/>
            <p:cNvSpPr txBox="1">
              <a:spLocks noChangeArrowheads="1"/>
            </p:cNvSpPr>
            <p:nvPr/>
          </p:nvSpPr>
          <p:spPr bwMode="auto">
            <a:xfrm>
              <a:off x="8769350" y="1484313"/>
              <a:ext cx="406400" cy="336550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none" lIns="90000" tIns="46800" rIns="90000" bIns="4680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de-CH" sz="1600" b="1" kern="0">
                  <a:solidFill>
                    <a:srgbClr val="FF0000"/>
                  </a:solidFill>
                  <a:cs typeface="+mn-cs"/>
                </a:rPr>
                <a:t>30</a:t>
              </a:r>
              <a:endParaRPr lang="en-US" sz="1600" b="1" kern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32" name="Oval 94"/>
            <p:cNvSpPr>
              <a:spLocks noChangeArrowheads="1"/>
            </p:cNvSpPr>
            <p:nvPr/>
          </p:nvSpPr>
          <p:spPr bwMode="auto">
            <a:xfrm>
              <a:off x="7977188" y="2205038"/>
              <a:ext cx="71437" cy="71437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33" name="Oval 95"/>
            <p:cNvSpPr>
              <a:spLocks noChangeArrowheads="1"/>
            </p:cNvSpPr>
            <p:nvPr/>
          </p:nvSpPr>
          <p:spPr bwMode="auto">
            <a:xfrm>
              <a:off x="6394450" y="2852738"/>
              <a:ext cx="71438" cy="1296987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34" name="Oval 96"/>
            <p:cNvSpPr>
              <a:spLocks noChangeArrowheads="1"/>
            </p:cNvSpPr>
            <p:nvPr/>
          </p:nvSpPr>
          <p:spPr bwMode="auto">
            <a:xfrm>
              <a:off x="4810125" y="5157788"/>
              <a:ext cx="71438" cy="14287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/>
          </p:spPr>
          <p:txBody>
            <a:bodyPr lIns="90000" tIns="46800" rIns="90000" bIns="4680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  <p:sp>
          <p:nvSpPr>
            <p:cNvPr id="35" name="Oval 97"/>
            <p:cNvSpPr>
              <a:spLocks noChangeArrowheads="1"/>
            </p:cNvSpPr>
            <p:nvPr/>
          </p:nvSpPr>
          <p:spPr bwMode="auto">
            <a:xfrm>
              <a:off x="3152775" y="5321300"/>
              <a:ext cx="71438" cy="71438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round/>
              <a:headEnd/>
              <a:tailEnd/>
            </a:ln>
            <a:effectLst/>
            <a:extLst/>
          </p:spPr>
          <p:txBody>
            <a:bodyPr wrap="none" lIns="90000" tIns="46800" rIns="90000" bIns="46800" anchor="ctr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CH" kern="0">
                <a:solidFill>
                  <a:sysClr val="windowText" lastClr="000000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AC97ABD-D067-4CFD-B894-5A60749596B6}" type="slidenum">
              <a:rPr lang="en-US" sz="800"/>
              <a:pPr algn="r"/>
              <a:t>32</a:t>
            </a:fld>
            <a:endParaRPr lang="en-US" sz="800"/>
          </a:p>
        </p:txBody>
      </p:sp>
      <p:sp>
        <p:nvSpPr>
          <p:cNvPr id="50181" name="Rectangle 2"/>
          <p:cNvSpPr>
            <a:spLocks noChangeArrowheads="1"/>
          </p:cNvSpPr>
          <p:nvPr/>
        </p:nvSpPr>
        <p:spPr bwMode="auto">
          <a:xfrm>
            <a:off x="488950" y="1195388"/>
            <a:ext cx="8774113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SO2 emissions depend on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Type of kiln system</a:t>
            </a:r>
            <a:br>
              <a:rPr lang="en-US"/>
            </a:br>
            <a:r>
              <a:rPr lang="en-US"/>
              <a:t>SO2 emissions of preheater kilns are basically fuel independent – exception: SO2 from bypass (and unfavorable conditions in tower)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Sulphur input by raw materials (high volatiles) / fuel (long kiln)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Kiln operating conditions (volatility, bypass)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Secondary reduction measures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Actual and future SO2 limits </a:t>
            </a:r>
            <a:r>
              <a:rPr lang="en-US" sz="2000">
                <a:sym typeface="Wingdings" pitchFamily="2" charset="2"/>
              </a:rPr>
              <a:t></a:t>
            </a:r>
            <a:r>
              <a:rPr lang="en-US" sz="2000"/>
              <a:t> secondary reduction necessary in many cases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Available technology allows SO2 reduction up to...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...60 % by dry hydrated lime addition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...75 % by semi-wet scrubbing systems</a:t>
            </a:r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...98 % by wet scrubbers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</p:txBody>
      </p:sp>
      <p:sp>
        <p:nvSpPr>
          <p:cNvPr id="50182" name="Title 1"/>
          <p:cNvSpPr txBox="1">
            <a:spLocks/>
          </p:cNvSpPr>
          <p:nvPr/>
        </p:nvSpPr>
        <p:spPr bwMode="auto">
          <a:xfrm>
            <a:off x="488950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sz="2400" b="1"/>
          </a:p>
          <a:p>
            <a:r>
              <a:rPr lang="en-US" sz="2400" b="1"/>
              <a:t>Summary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89621C8-F8FE-4A48-9E41-C8516EF2B14E}" type="slidenum">
              <a:rPr lang="en-US" sz="800"/>
              <a:pPr algn="r"/>
              <a:t>33</a:t>
            </a:fld>
            <a:endParaRPr lang="en-US" sz="800"/>
          </a:p>
        </p:txBody>
      </p:sp>
      <p:sp>
        <p:nvSpPr>
          <p:cNvPr id="51205" name="Rectangle 2"/>
          <p:cNvSpPr>
            <a:spLocks noChangeArrowheads="1"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Questions/Remarks?</a:t>
            </a:r>
          </a:p>
        </p:txBody>
      </p:sp>
      <p:graphicFrame>
        <p:nvGraphicFramePr>
          <p:cNvPr id="51206" name="Object 6"/>
          <p:cNvGraphicFramePr>
            <a:graphicFrameLocks noChangeAspect="1"/>
          </p:cNvGraphicFramePr>
          <p:nvPr/>
        </p:nvGraphicFramePr>
        <p:xfrm>
          <a:off x="2438400" y="1682750"/>
          <a:ext cx="1857375" cy="399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Clip" r:id="rId3" imgW="1857375" imgH="3995738" progId="">
                  <p:embed/>
                </p:oleObj>
              </mc:Choice>
              <mc:Fallback>
                <p:oleObj name="Clip" r:id="rId3" imgW="1857375" imgH="3995738" progId="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82750"/>
                        <a:ext cx="1857375" cy="3995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7"/>
          <p:cNvGraphicFramePr>
            <a:graphicFrameLocks noChangeAspect="1"/>
          </p:cNvGraphicFramePr>
          <p:nvPr/>
        </p:nvGraphicFramePr>
        <p:xfrm>
          <a:off x="6096000" y="1676400"/>
          <a:ext cx="129540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Clip" r:id="rId5" imgW="1296063" imgH="3934305" progId="">
                  <p:embed/>
                </p:oleObj>
              </mc:Choice>
              <mc:Fallback>
                <p:oleObj name="Clip" r:id="rId5" imgW="1296063" imgH="3934305" progId="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676400"/>
                        <a:ext cx="1295400" cy="3933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E54F6D4-F408-4ED2-9250-2C092331FD37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19461" name="Rectangle 2"/>
          <p:cNvSpPr>
            <a:spLocks noChangeArrowheads="1"/>
          </p:cNvSpPr>
          <p:nvPr/>
        </p:nvSpPr>
        <p:spPr bwMode="auto">
          <a:xfrm>
            <a:off x="501650" y="461963"/>
            <a:ext cx="8785225" cy="698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endParaRPr lang="en-US" sz="1400"/>
          </a:p>
          <a:p>
            <a:pPr marL="269875" indent="-269875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Wingdings" pitchFamily="2" charset="2"/>
              <a:buNone/>
            </a:pPr>
            <a:r>
              <a:rPr lang="en-US" sz="1600"/>
              <a:t>Smog killed 8’000 people in London in 1952</a:t>
            </a:r>
          </a:p>
          <a:p>
            <a:pPr marL="269875" indent="-269875" algn="ctr" eaLnBrk="0" hangingPunct="0">
              <a:lnSpc>
                <a:spcPct val="90000"/>
              </a:lnSpc>
              <a:spcBef>
                <a:spcPts val="1200"/>
              </a:spcBef>
              <a:spcAft>
                <a:spcPct val="20000"/>
              </a:spcAft>
              <a:buClr>
                <a:schemeClr val="accent1"/>
              </a:buClr>
              <a:buFont typeface="Arial" charset="0"/>
              <a:buChar char="•"/>
            </a:pPr>
            <a:endParaRPr lang="en-US" sz="1600"/>
          </a:p>
        </p:txBody>
      </p:sp>
      <p:sp>
        <p:nvSpPr>
          <p:cNvPr id="19462" name="Rectangle 3"/>
          <p:cNvSpPr>
            <a:spLocks noChangeArrowheads="1"/>
          </p:cNvSpPr>
          <p:nvPr/>
        </p:nvSpPr>
        <p:spPr bwMode="auto">
          <a:xfrm>
            <a:off x="56038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/>
            </a:r>
            <a:br>
              <a:rPr lang="en-US" sz="2400" b="1"/>
            </a:br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contributes to smog and acid rain formation</a:t>
            </a:r>
          </a:p>
        </p:txBody>
      </p:sp>
      <p:pic>
        <p:nvPicPr>
          <p:cNvPr id="19463" name="Picture 4" descr="smo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3933825"/>
            <a:ext cx="2808287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Rectangle 5"/>
          <p:cNvSpPr>
            <a:spLocks noChangeArrowheads="1"/>
          </p:cNvSpPr>
          <p:nvPr/>
        </p:nvSpPr>
        <p:spPr bwMode="auto">
          <a:xfrm>
            <a:off x="5713413" y="3249613"/>
            <a:ext cx="38163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90513" indent="-290513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600"/>
              <a:t>Smog in large cities nowadays</a:t>
            </a:r>
          </a:p>
        </p:txBody>
      </p:sp>
      <p:pic>
        <p:nvPicPr>
          <p:cNvPr id="16391" name="Picture 6" descr="smog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6900" y="1268413"/>
            <a:ext cx="2928938" cy="1952625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6393" name="Picture 8" descr="waldsterbe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388" y="1268413"/>
            <a:ext cx="1741487" cy="2516187"/>
          </a:xfrm>
          <a:prstGeom prst="rect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6394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68963" y="3703638"/>
            <a:ext cx="4032250" cy="237172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19468" name="Text Box 10"/>
          <p:cNvSpPr txBox="1">
            <a:spLocks noChangeArrowheads="1"/>
          </p:cNvSpPr>
          <p:nvPr/>
        </p:nvSpPr>
        <p:spPr bwMode="auto">
          <a:xfrm>
            <a:off x="2432050" y="3357563"/>
            <a:ext cx="28590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/>
              <a:t>Acid rain damages vegetation</a:t>
            </a:r>
          </a:p>
        </p:txBody>
      </p:sp>
      <p:sp>
        <p:nvSpPr>
          <p:cNvPr id="19469" name="Rectangle 11"/>
          <p:cNvSpPr>
            <a:spLocks noChangeArrowheads="1"/>
          </p:cNvSpPr>
          <p:nvPr/>
        </p:nvSpPr>
        <p:spPr bwMode="auto">
          <a:xfrm>
            <a:off x="5665788" y="6091238"/>
            <a:ext cx="381635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90513" indent="-290513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600"/>
              <a:t>Inversion situation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5DDF91B-3C8A-478A-9B43-64532F17F9F4}" type="slidenum">
              <a:rPr lang="en-US" sz="800"/>
              <a:pPr algn="r"/>
              <a:t>5</a:t>
            </a:fld>
            <a:endParaRPr lang="en-US" sz="80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50" y="1350963"/>
            <a:ext cx="7748588" cy="456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waldsterb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9438" y="1196975"/>
            <a:ext cx="3509962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 descr="untitl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76450" y="1930400"/>
            <a:ext cx="5981700" cy="398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londonsmo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3225" y="2398713"/>
            <a:ext cx="3062288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smo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25625" y="2398713"/>
            <a:ext cx="3311525" cy="229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4" descr="smog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37188" y="2581275"/>
            <a:ext cx="3594100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 descr="smo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9313" y="2581275"/>
            <a:ext cx="4356100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2927350" y="5235575"/>
            <a:ext cx="4241800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90513" indent="-290513" algn="ctr" eaLnBrk="0" hangingPunct="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90000"/>
              <a:buFont typeface="Wingdings" pitchFamily="2" charset="2"/>
              <a:buNone/>
            </a:pPr>
            <a:r>
              <a:rPr lang="en-US" sz="1600" dirty="0">
                <a:solidFill>
                  <a:schemeClr val="bg1"/>
                </a:solidFill>
              </a:rPr>
              <a:t>Smog killed 8’000 people in London in 1952</a:t>
            </a:r>
          </a:p>
          <a:p>
            <a:pPr marL="290513" indent="-290513" algn="ctr" eaLnBrk="0" hangingPunct="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SzPct val="90000"/>
              <a:buFont typeface="Wingdings" pitchFamily="2" charset="2"/>
              <a:buChar char="§"/>
            </a:pPr>
            <a:endParaRPr lang="en-US" sz="600" dirty="0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4154488" y="5986463"/>
            <a:ext cx="36861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90513" indent="-290513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600">
                <a:solidFill>
                  <a:schemeClr val="bg1"/>
                </a:solidFill>
              </a:rPr>
              <a:t>Inversion situation</a:t>
            </a:r>
          </a:p>
        </p:txBody>
      </p:sp>
      <p:sp>
        <p:nvSpPr>
          <p:cNvPr id="20496" name="Title 1"/>
          <p:cNvSpPr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contributes to smog and acid rain formation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150D7DB-5574-4535-9534-F6C6D30EBA22}" type="slidenum">
              <a:rPr lang="en-US" sz="800"/>
              <a:pPr algn="r"/>
              <a:t>6</a:t>
            </a:fld>
            <a:endParaRPr lang="en-US" sz="800"/>
          </a:p>
        </p:txBody>
      </p:sp>
      <p:pic>
        <p:nvPicPr>
          <p:cNvPr id="2" name="Picture 2" descr="Q:\CM\Safe\P_11700 PIC\370_ElowWHR\03 Working Documents\WP-4\01 HOLCIM\07 Pictures\2013_03_06\P3060007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4013" y="2924175"/>
            <a:ext cx="6664325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Q:\CM\Safe\P_11700 PIC\370_ElowWHR\03 Working Documents\WP-4\01 HOLCIM\07 Pictures\2013_03_06\P306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0750" y="1268413"/>
            <a:ext cx="81311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Connector 6"/>
          <p:cNvCxnSpPr/>
          <p:nvPr/>
        </p:nvCxnSpPr>
        <p:spPr>
          <a:xfrm>
            <a:off x="9032875" y="1665288"/>
            <a:ext cx="38417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032875" y="2328863"/>
            <a:ext cx="384175" cy="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112963" y="1665288"/>
            <a:ext cx="6919912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12963" y="2328863"/>
            <a:ext cx="6919912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12963" y="1665288"/>
            <a:ext cx="0" cy="655637"/>
          </a:xfrm>
          <a:prstGeom prst="line">
            <a:avLst/>
          </a:prstGeom>
          <a:ln w="28575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9" name="AutoShape 5"/>
          <p:cNvSpPr>
            <a:spLocks/>
          </p:cNvSpPr>
          <p:nvPr/>
        </p:nvSpPr>
        <p:spPr bwMode="auto">
          <a:xfrm>
            <a:off x="4799683" y="3222625"/>
            <a:ext cx="1141659" cy="276999"/>
          </a:xfrm>
          <a:prstGeom prst="borderCallout1">
            <a:avLst>
              <a:gd name="adj1" fmla="val 34287"/>
              <a:gd name="adj2" fmla="val -7704"/>
              <a:gd name="adj3" fmla="val 340477"/>
              <a:gd name="adj4" fmla="val -121190"/>
            </a:avLst>
          </a:prstGeom>
          <a:solidFill>
            <a:schemeClr val="bg1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spcAft>
                <a:spcPct val="30000"/>
              </a:spcAft>
              <a:buFont typeface="Wingdings" pitchFamily="2" charset="2"/>
              <a:buNone/>
            </a:pPr>
            <a:r>
              <a:rPr lang="en-US" sz="1200" b="1" dirty="0"/>
              <a:t>Steam plume</a:t>
            </a:r>
          </a:p>
        </p:txBody>
      </p:sp>
      <p:grpSp>
        <p:nvGrpSpPr>
          <p:cNvPr id="21520" name="Group 4"/>
          <p:cNvGrpSpPr>
            <a:grpSpLocks/>
          </p:cNvGrpSpPr>
          <p:nvPr/>
        </p:nvGrpSpPr>
        <p:grpSpPr bwMode="auto">
          <a:xfrm>
            <a:off x="6629400" y="2082800"/>
            <a:ext cx="1323975" cy="1723728"/>
            <a:chOff x="6753201" y="1867402"/>
            <a:chExt cx="1437381" cy="1872032"/>
          </a:xfrm>
        </p:grpSpPr>
        <p:sp>
          <p:nvSpPr>
            <p:cNvPr id="21521" name="AutoShape 6"/>
            <p:cNvSpPr>
              <a:spLocks/>
            </p:cNvSpPr>
            <p:nvPr/>
          </p:nvSpPr>
          <p:spPr bwMode="auto">
            <a:xfrm>
              <a:off x="7041022" y="3238049"/>
              <a:ext cx="1149560" cy="501385"/>
            </a:xfrm>
            <a:prstGeom prst="borderCallout1">
              <a:avLst>
                <a:gd name="adj1" fmla="val 109394"/>
                <a:gd name="adj2" fmla="val 47389"/>
                <a:gd name="adj3" fmla="val 282917"/>
                <a:gd name="adj4" fmla="val -5523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spcAft>
                  <a:spcPct val="30000"/>
                </a:spcAft>
                <a:buFont typeface="Wingdings" pitchFamily="2" charset="2"/>
                <a:buNone/>
              </a:pPr>
              <a:r>
                <a:rPr lang="en-US" sz="1200" b="1" dirty="0"/>
                <a:t>Secondary plume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 flipV="1">
              <a:off x="6753201" y="1867402"/>
              <a:ext cx="863463" cy="129651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24" name="Title 1"/>
          <p:cNvSpPr txBox="1">
            <a:spLocks/>
          </p:cNvSpPr>
          <p:nvPr/>
        </p:nvSpPr>
        <p:spPr bwMode="auto">
          <a:xfrm>
            <a:off x="517525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CH" sz="2400" b="1"/>
          </a:p>
          <a:p>
            <a:r>
              <a:rPr lang="en-US" sz="2400" b="1"/>
              <a:t>SO</a:t>
            </a:r>
            <a:r>
              <a:rPr lang="en-US" sz="2400" b="1" baseline="-25000"/>
              <a:t>2</a:t>
            </a:r>
            <a:r>
              <a:rPr lang="en-US" sz="2400" b="1"/>
              <a:t> can lead to Opacity – Detached plume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7662B22-8F28-411E-BD4E-37AA3198E6DB}" type="slidenum">
              <a:rPr lang="en-US" sz="800"/>
              <a:pPr algn="r"/>
              <a:t>7</a:t>
            </a:fld>
            <a:endParaRPr lang="en-US" sz="800"/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560388" y="1309688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Standard reporting in </a:t>
            </a:r>
            <a:r>
              <a:rPr lang="en-US" b="1"/>
              <a:t>mg/Nm</a:t>
            </a:r>
            <a:r>
              <a:rPr lang="en-US" b="1" baseline="30000"/>
              <a:t>3 </a:t>
            </a:r>
            <a:r>
              <a:rPr lang="en-US" b="1"/>
              <a:t>dry @ 10% O</a:t>
            </a:r>
            <a:r>
              <a:rPr lang="en-US" b="1" baseline="-25000"/>
              <a:t>2</a:t>
            </a:r>
            <a:endParaRPr lang="en-US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Transformation of SO</a:t>
            </a:r>
            <a:r>
              <a:rPr lang="en-US" sz="2400" b="1" baseline="-25000"/>
              <a:t>2</a:t>
            </a:r>
            <a:r>
              <a:rPr lang="en-US" sz="2400" b="1"/>
              <a:t> units</a:t>
            </a:r>
            <a:endParaRPr lang="en-US" sz="2400" b="1" baseline="-25000"/>
          </a:p>
        </p:txBody>
      </p:sp>
      <p:cxnSp>
        <p:nvCxnSpPr>
          <p:cNvPr id="23559" name="AutoShape 4"/>
          <p:cNvCxnSpPr>
            <a:cxnSpLocks noChangeShapeType="1"/>
            <a:stCxn id="23560" idx="2"/>
            <a:endCxn id="23562" idx="0"/>
          </p:cNvCxnSpPr>
          <p:nvPr/>
        </p:nvCxnSpPr>
        <p:spPr bwMode="auto">
          <a:xfrm>
            <a:off x="7256463" y="2862263"/>
            <a:ext cx="0" cy="1663700"/>
          </a:xfrm>
          <a:prstGeom prst="straightConnector1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3560" name="Rectangle 5"/>
          <p:cNvSpPr>
            <a:spLocks noChangeArrowheads="1"/>
          </p:cNvSpPr>
          <p:nvPr/>
        </p:nvSpPr>
        <p:spPr bwMode="auto">
          <a:xfrm>
            <a:off x="6494463" y="2093913"/>
            <a:ext cx="1524000" cy="7556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SO</a:t>
            </a:r>
            <a:r>
              <a:rPr lang="en-US" sz="1400" baseline="-25000"/>
              <a:t>2</a:t>
            </a:r>
            <a:r>
              <a:rPr lang="en-US" sz="1400"/>
              <a:t> Emissions expressed in mg/Nm</a:t>
            </a:r>
            <a:r>
              <a:rPr lang="en-US" sz="1400" baseline="30000"/>
              <a:t>3</a:t>
            </a:r>
            <a:r>
              <a:rPr lang="en-US" sz="1400"/>
              <a:t> </a:t>
            </a:r>
            <a:r>
              <a:rPr lang="en-US" sz="1400">
                <a:solidFill>
                  <a:srgbClr val="006982"/>
                </a:solidFill>
              </a:rPr>
              <a:t>wet*</a:t>
            </a:r>
          </a:p>
        </p:txBody>
      </p:sp>
      <p:sp>
        <p:nvSpPr>
          <p:cNvPr id="23561" name="Text Box 6"/>
          <p:cNvSpPr txBox="1">
            <a:spLocks noChangeArrowheads="1"/>
          </p:cNvSpPr>
          <p:nvPr/>
        </p:nvSpPr>
        <p:spPr bwMode="auto">
          <a:xfrm>
            <a:off x="2982913" y="5467350"/>
            <a:ext cx="578643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r>
              <a:rPr lang="en-US" sz="1400" b="1">
                <a:solidFill>
                  <a:srgbClr val="006982"/>
                </a:solidFill>
              </a:rPr>
              <a:t>*</a:t>
            </a:r>
            <a:r>
              <a:rPr lang="en-US" sz="1400">
                <a:solidFill>
                  <a:srgbClr val="006982"/>
                </a:solidFill>
              </a:rPr>
              <a:t>   Wet according to measurement principle (in situ, hot extractive, etc)</a:t>
            </a:r>
            <a:r>
              <a:rPr lang="en-US" sz="1400" b="1">
                <a:solidFill>
                  <a:srgbClr val="006982"/>
                </a:solidFill>
              </a:rPr>
              <a:t>  **  </a:t>
            </a:r>
            <a:r>
              <a:rPr lang="en-US" sz="1400">
                <a:solidFill>
                  <a:srgbClr val="006982"/>
                </a:solidFill>
              </a:rPr>
              <a:t>Water content of gas  (vol %)</a:t>
            </a:r>
          </a:p>
        </p:txBody>
      </p:sp>
      <p:sp>
        <p:nvSpPr>
          <p:cNvPr id="23562" name="Rectangle 7"/>
          <p:cNvSpPr>
            <a:spLocks noChangeArrowheads="1"/>
          </p:cNvSpPr>
          <p:nvPr/>
        </p:nvSpPr>
        <p:spPr bwMode="auto">
          <a:xfrm>
            <a:off x="6494463" y="4538663"/>
            <a:ext cx="1524000" cy="7556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SO</a:t>
            </a:r>
            <a:r>
              <a:rPr lang="en-US" sz="1400" baseline="-25000"/>
              <a:t>2</a:t>
            </a:r>
            <a:r>
              <a:rPr lang="en-US" sz="1400"/>
              <a:t> Emissions expressed in mg/Nm</a:t>
            </a:r>
            <a:r>
              <a:rPr lang="en-US" sz="1400" baseline="30000"/>
              <a:t>3</a:t>
            </a:r>
            <a:r>
              <a:rPr lang="en-US" sz="1400"/>
              <a:t> </a:t>
            </a:r>
            <a:r>
              <a:rPr lang="en-US" sz="1400">
                <a:solidFill>
                  <a:srgbClr val="006982"/>
                </a:solidFill>
              </a:rPr>
              <a:t>dry</a:t>
            </a:r>
            <a:r>
              <a:rPr lang="en-US" sz="1400"/>
              <a:t> 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23563" name="Rectangle 8"/>
          <p:cNvSpPr>
            <a:spLocks noChangeArrowheads="1"/>
          </p:cNvSpPr>
          <p:nvPr/>
        </p:nvSpPr>
        <p:spPr bwMode="auto">
          <a:xfrm>
            <a:off x="1236663" y="4432300"/>
            <a:ext cx="1524000" cy="9683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SO</a:t>
            </a:r>
            <a:r>
              <a:rPr lang="en-US" sz="1400" baseline="-25000"/>
              <a:t>2</a:t>
            </a:r>
            <a:r>
              <a:rPr lang="en-US" sz="1400"/>
              <a:t> Emissions expressed in mg/Nm3 </a:t>
            </a:r>
            <a:r>
              <a:rPr lang="en-US" sz="1400">
                <a:solidFill>
                  <a:srgbClr val="006982"/>
                </a:solidFill>
              </a:rPr>
              <a:t>dry @ y % O</a:t>
            </a:r>
            <a:r>
              <a:rPr lang="en-US" sz="1400" baseline="-25000">
                <a:solidFill>
                  <a:srgbClr val="006982"/>
                </a:solidFill>
              </a:rPr>
              <a:t>2</a:t>
            </a:r>
          </a:p>
        </p:txBody>
      </p:sp>
      <p:sp>
        <p:nvSpPr>
          <p:cNvPr id="23564" name="Rectangle 9"/>
          <p:cNvSpPr>
            <a:spLocks noChangeArrowheads="1"/>
          </p:cNvSpPr>
          <p:nvPr/>
        </p:nvSpPr>
        <p:spPr bwMode="auto">
          <a:xfrm>
            <a:off x="1084263" y="2206625"/>
            <a:ext cx="1828800" cy="542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SO</a:t>
            </a:r>
            <a:r>
              <a:rPr lang="en-US" sz="1400" baseline="-25000"/>
              <a:t>2</a:t>
            </a:r>
            <a:r>
              <a:rPr lang="en-US" sz="1400"/>
              <a:t> measurement (in ppm)</a:t>
            </a:r>
            <a:endParaRPr lang="en-US" sz="1400">
              <a:solidFill>
                <a:schemeClr val="accent2"/>
              </a:solidFill>
            </a:endParaRPr>
          </a:p>
        </p:txBody>
      </p:sp>
      <p:cxnSp>
        <p:nvCxnSpPr>
          <p:cNvPr id="23565" name="AutoShape 10"/>
          <p:cNvCxnSpPr>
            <a:cxnSpLocks noChangeShapeType="1"/>
            <a:stCxn id="23564" idx="2"/>
            <a:endCxn id="23563" idx="0"/>
          </p:cNvCxnSpPr>
          <p:nvPr/>
        </p:nvCxnSpPr>
        <p:spPr bwMode="auto">
          <a:xfrm>
            <a:off x="1998663" y="2762250"/>
            <a:ext cx="0" cy="1657350"/>
          </a:xfrm>
          <a:prstGeom prst="straightConnector1">
            <a:avLst/>
          </a:prstGeom>
          <a:noFill/>
          <a:ln w="57150">
            <a:solidFill>
              <a:srgbClr val="FF3300"/>
            </a:solidFill>
            <a:prstDash val="sysDot"/>
            <a:round/>
            <a:headEnd/>
            <a:tailEnd type="triangle" w="med" len="med"/>
          </a:ln>
        </p:spPr>
      </p:cxnSp>
      <p:sp>
        <p:nvSpPr>
          <p:cNvPr id="23566" name="Text Box 11"/>
          <p:cNvSpPr txBox="1">
            <a:spLocks noChangeArrowheads="1"/>
          </p:cNvSpPr>
          <p:nvPr/>
        </p:nvSpPr>
        <p:spPr bwMode="auto">
          <a:xfrm>
            <a:off x="1617663" y="3389313"/>
            <a:ext cx="3667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r>
              <a:rPr lang="en-US" sz="2400" b="1">
                <a:solidFill>
                  <a:srgbClr val="FF3300"/>
                </a:solidFill>
              </a:rPr>
              <a:t>?</a:t>
            </a:r>
          </a:p>
        </p:txBody>
      </p:sp>
      <p:cxnSp>
        <p:nvCxnSpPr>
          <p:cNvPr id="23567" name="AutoShape 12"/>
          <p:cNvCxnSpPr>
            <a:cxnSpLocks noChangeShapeType="1"/>
            <a:stCxn id="23564" idx="3"/>
            <a:endCxn id="23560" idx="1"/>
          </p:cNvCxnSpPr>
          <p:nvPr/>
        </p:nvCxnSpPr>
        <p:spPr bwMode="auto">
          <a:xfrm flipV="1">
            <a:off x="2925763" y="2471738"/>
            <a:ext cx="3556000" cy="6350"/>
          </a:xfrm>
          <a:prstGeom prst="straightConnector1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3568" name="AutoShape 13"/>
          <p:cNvSpPr>
            <a:spLocks noChangeArrowheads="1"/>
          </p:cNvSpPr>
          <p:nvPr/>
        </p:nvSpPr>
        <p:spPr bwMode="auto">
          <a:xfrm>
            <a:off x="3641725" y="2030413"/>
            <a:ext cx="1438275" cy="8255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chemeClr val="bg2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Conversion: ppm x 2.86 = mg/Nm</a:t>
            </a:r>
            <a:r>
              <a:rPr lang="en-US" sz="1400" baseline="30000"/>
              <a:t>3</a:t>
            </a:r>
            <a:endParaRPr lang="en-US" sz="1400" baseline="30000">
              <a:solidFill>
                <a:schemeClr val="accent2"/>
              </a:solidFill>
            </a:endParaRPr>
          </a:p>
        </p:txBody>
      </p:sp>
      <p:sp>
        <p:nvSpPr>
          <p:cNvPr id="23569" name="AutoShape 14"/>
          <p:cNvSpPr>
            <a:spLocks noChangeArrowheads="1"/>
          </p:cNvSpPr>
          <p:nvPr/>
        </p:nvSpPr>
        <p:spPr bwMode="auto">
          <a:xfrm>
            <a:off x="5880100" y="3143250"/>
            <a:ext cx="2757488" cy="96043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chemeClr val="bg2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Wet – dry conversion: </a:t>
            </a:r>
          </a:p>
          <a:p>
            <a:endParaRPr lang="en-US" sz="1400"/>
          </a:p>
          <a:p>
            <a:r>
              <a:rPr lang="en-US" sz="1400"/>
              <a:t> </a:t>
            </a:r>
          </a:p>
          <a:p>
            <a:endParaRPr lang="en-US" sz="800">
              <a:solidFill>
                <a:schemeClr val="accent2"/>
              </a:solidFill>
            </a:endParaRPr>
          </a:p>
        </p:txBody>
      </p:sp>
      <p:cxnSp>
        <p:nvCxnSpPr>
          <p:cNvPr id="23570" name="AutoShape 15"/>
          <p:cNvCxnSpPr>
            <a:cxnSpLocks noChangeShapeType="1"/>
            <a:stCxn id="23562" idx="1"/>
            <a:endCxn id="23563" idx="3"/>
          </p:cNvCxnSpPr>
          <p:nvPr/>
        </p:nvCxnSpPr>
        <p:spPr bwMode="auto">
          <a:xfrm flipH="1">
            <a:off x="2773363" y="4916488"/>
            <a:ext cx="3708400" cy="0"/>
          </a:xfrm>
          <a:prstGeom prst="straightConnector1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</p:spPr>
      </p:cxnSp>
      <p:sp>
        <p:nvSpPr>
          <p:cNvPr id="23571" name="AutoShape 16"/>
          <p:cNvSpPr>
            <a:spLocks noChangeArrowheads="1"/>
          </p:cNvSpPr>
          <p:nvPr/>
        </p:nvSpPr>
        <p:spPr bwMode="auto">
          <a:xfrm>
            <a:off x="3370263" y="4535488"/>
            <a:ext cx="2667000" cy="82391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>
            <a:solidFill>
              <a:schemeClr val="bg2"/>
            </a:solidFill>
            <a:round/>
            <a:headEnd/>
            <a:tailEnd/>
          </a:ln>
        </p:spPr>
        <p:txBody>
          <a:bodyPr lIns="90000" tIns="46800" rIns="90000" bIns="46800" anchor="ctr">
            <a:spAutoFit/>
          </a:bodyPr>
          <a:lstStyle/>
          <a:p>
            <a:r>
              <a:rPr lang="en-US" sz="1400"/>
              <a:t>O</a:t>
            </a:r>
            <a:r>
              <a:rPr lang="en-US" sz="1400" baseline="-25000"/>
              <a:t>2</a:t>
            </a:r>
            <a:r>
              <a:rPr lang="en-US" sz="1400"/>
              <a:t> correction:  </a:t>
            </a:r>
          </a:p>
          <a:p>
            <a:endParaRPr lang="en-US" sz="1400"/>
          </a:p>
          <a:p>
            <a:endParaRPr lang="en-US" sz="1400">
              <a:solidFill>
                <a:schemeClr val="accent2"/>
              </a:solidFill>
            </a:endParaRPr>
          </a:p>
        </p:txBody>
      </p:sp>
      <p:graphicFrame>
        <p:nvGraphicFramePr>
          <p:cNvPr id="23572" name="Object 20"/>
          <p:cNvGraphicFramePr>
            <a:graphicFrameLocks noChangeAspect="1"/>
          </p:cNvGraphicFramePr>
          <p:nvPr/>
        </p:nvGraphicFramePr>
        <p:xfrm>
          <a:off x="3446463" y="4818063"/>
          <a:ext cx="2552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3" imgW="2552400" imgH="431640" progId="Equation.3">
                  <p:embed/>
                </p:oleObj>
              </mc:Choice>
              <mc:Fallback>
                <p:oleObj name="Equation" r:id="rId3" imgW="2552400" imgH="43164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4818063"/>
                        <a:ext cx="25527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73" name="Object 21"/>
          <p:cNvGraphicFramePr>
            <a:graphicFrameLocks noChangeAspect="1"/>
          </p:cNvGraphicFramePr>
          <p:nvPr/>
        </p:nvGraphicFramePr>
        <p:xfrm>
          <a:off x="6562725" y="3355975"/>
          <a:ext cx="14652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quation" r:id="rId5" imgW="1269449" imgH="622030" progId="Equation.3">
                  <p:embed/>
                </p:oleObj>
              </mc:Choice>
              <mc:Fallback>
                <p:oleObj name="Equation" r:id="rId5" imgW="1269449" imgH="62203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2725" y="3355975"/>
                        <a:ext cx="1465263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83011420-365B-48DE-B189-055C89275C9F}" type="slidenum">
              <a:rPr lang="en-US" sz="800"/>
              <a:pPr algn="r"/>
              <a:t>8</a:t>
            </a:fld>
            <a:endParaRPr lang="en-US" sz="800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General procedure for emission abatement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581025" y="1468438"/>
            <a:ext cx="7467600" cy="7620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/>
        </p:spPr>
        <p:txBody>
          <a:bodyPr wrap="none" anchor="ctr"/>
          <a:lstStyle/>
          <a:p>
            <a:pPr fontAlgn="auto">
              <a:spcBef>
                <a:spcPct val="20000"/>
              </a:spcBef>
              <a:spcAft>
                <a:spcPct val="30000"/>
              </a:spcAft>
              <a:defRPr/>
            </a:pPr>
            <a:r>
              <a:rPr lang="en-US" sz="2600">
                <a:latin typeface="+mn-lt"/>
                <a:cs typeface="+mn-cs"/>
              </a:rPr>
              <a:t>Elimination of precursors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581025" y="3297238"/>
            <a:ext cx="7467600" cy="7620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/>
        </p:spPr>
        <p:txBody>
          <a:bodyPr wrap="none" anchor="ctr"/>
          <a:lstStyle/>
          <a:p>
            <a:pPr fontAlgn="auto">
              <a:spcBef>
                <a:spcPct val="20000"/>
              </a:spcBef>
              <a:spcAft>
                <a:spcPct val="30000"/>
              </a:spcAft>
              <a:defRPr/>
            </a:pPr>
            <a:r>
              <a:rPr lang="en-US" sz="2600">
                <a:latin typeface="+mn-lt"/>
                <a:cs typeface="+mn-cs"/>
              </a:rPr>
              <a:t>Primary measures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581025" y="5126038"/>
            <a:ext cx="7467600" cy="76200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/>
        </p:spPr>
        <p:txBody>
          <a:bodyPr wrap="none" anchor="ctr"/>
          <a:lstStyle/>
          <a:p>
            <a:pPr fontAlgn="auto">
              <a:spcBef>
                <a:spcPct val="20000"/>
              </a:spcBef>
              <a:spcAft>
                <a:spcPct val="30000"/>
              </a:spcAft>
              <a:defRPr/>
            </a:pPr>
            <a:r>
              <a:rPr lang="en-US" sz="2600">
                <a:latin typeface="+mn-lt"/>
                <a:cs typeface="+mn-cs"/>
              </a:rPr>
              <a:t>Secondary measures</a:t>
            </a:r>
          </a:p>
        </p:txBody>
      </p:sp>
      <p:sp>
        <p:nvSpPr>
          <p:cNvPr id="24585" name="AutoShape 6"/>
          <p:cNvSpPr>
            <a:spLocks noChangeArrowheads="1"/>
          </p:cNvSpPr>
          <p:nvPr/>
        </p:nvSpPr>
        <p:spPr bwMode="auto">
          <a:xfrm>
            <a:off x="3629025" y="2382838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AutoShape 7"/>
          <p:cNvSpPr>
            <a:spLocks noChangeArrowheads="1"/>
          </p:cNvSpPr>
          <p:nvPr/>
        </p:nvSpPr>
        <p:spPr bwMode="auto">
          <a:xfrm>
            <a:off x="3629025" y="4211638"/>
            <a:ext cx="685800" cy="838200"/>
          </a:xfrm>
          <a:prstGeom prst="downArrow">
            <a:avLst>
              <a:gd name="adj1" fmla="val 50000"/>
              <a:gd name="adj2" fmla="val 30556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F30490F3-0D7E-4093-A985-797DCA43A14A}" type="slidenum">
              <a:rPr lang="en-US" sz="800"/>
              <a:pPr algn="r"/>
              <a:t>9</a:t>
            </a:fld>
            <a:endParaRPr lang="en-US" sz="800"/>
          </a:p>
        </p:txBody>
      </p:sp>
      <p:sp>
        <p:nvSpPr>
          <p:cNvPr id="26629" name="Rectangle 2"/>
          <p:cNvSpPr>
            <a:spLocks noChangeArrowheads="1"/>
          </p:cNvSpPr>
          <p:nvPr/>
        </p:nvSpPr>
        <p:spPr bwMode="auto">
          <a:xfrm>
            <a:off x="463550" y="1223963"/>
            <a:ext cx="6721475" cy="48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Fuel</a:t>
            </a:r>
          </a:p>
          <a:p>
            <a:pPr marL="534988" lvl="1" indent="-265113" eaLnBrk="0" hangingPunct="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Coal:		0.5 - 4.0 % S</a:t>
            </a:r>
          </a:p>
          <a:p>
            <a:pPr marL="534988" lvl="1" indent="-265113" eaLnBrk="0" hangingPunct="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Fuel oil:		1.0 - 2.5 % S</a:t>
            </a:r>
          </a:p>
          <a:p>
            <a:pPr marL="534988" lvl="1" indent="-265113" eaLnBrk="0" hangingPunct="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Petcoke:		3.0 - 8.0 % S</a:t>
            </a:r>
          </a:p>
          <a:p>
            <a:pPr marL="534988" lvl="1" indent="-265113" eaLnBrk="0" hangingPunct="0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Tires:		0.8 - 4.0 % S</a:t>
            </a:r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 sz="2000"/>
          </a:p>
          <a:p>
            <a:pPr marL="269875" indent="-269875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000"/>
              <a:t>Raw material: </a:t>
            </a:r>
          </a:p>
          <a:p>
            <a:pPr marL="534988" lvl="1" indent="-265113" eaLnBrk="0" hangingPunct="0">
              <a:lnSpc>
                <a:spcPct val="11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Variable from &lt; 0.1 % to &gt; 1 % S as SO</a:t>
            </a:r>
            <a:r>
              <a:rPr lang="en-US" baseline="-25000"/>
              <a:t>3</a:t>
            </a:r>
            <a:r>
              <a:rPr lang="en-US"/>
              <a:t> </a:t>
            </a:r>
          </a:p>
          <a:p>
            <a:pPr marL="534988" lvl="1" indent="-265113" eaLnBrk="0" hangingPunct="0">
              <a:lnSpc>
                <a:spcPct val="115000"/>
              </a:lnSpc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/>
              <a:t>SO</a:t>
            </a:r>
            <a:r>
              <a:rPr lang="en-US" baseline="-25000"/>
              <a:t>3</a:t>
            </a:r>
            <a:r>
              <a:rPr lang="en-US"/>
              <a:t> average : ~ 0.45 % SO</a:t>
            </a:r>
            <a:r>
              <a:rPr lang="en-US" baseline="-25000"/>
              <a:t>3</a:t>
            </a:r>
            <a:endParaRPr lang="en-US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  <a:p>
            <a:pPr marL="534988" lvl="1" indent="-265113" eaLnBrk="0" hangingPunct="0">
              <a:spcBef>
                <a:spcPts val="1200"/>
              </a:spcBef>
              <a:buClr>
                <a:schemeClr val="accent1"/>
              </a:buClr>
              <a:buFont typeface="Arial" charset="0"/>
              <a:buChar char="•"/>
            </a:pPr>
            <a:endParaRPr lang="en-US"/>
          </a:p>
        </p:txBody>
      </p:sp>
      <p:sp>
        <p:nvSpPr>
          <p:cNvPr id="26630" name="Rectangle 3"/>
          <p:cNvSpPr>
            <a:spLocks noChangeArrowheads="1"/>
          </p:cNvSpPr>
          <p:nvPr/>
        </p:nvSpPr>
        <p:spPr bwMode="auto">
          <a:xfrm>
            <a:off x="42703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eaLnBrk="0" hangingPunct="0">
              <a:lnSpc>
                <a:spcPct val="95000"/>
              </a:lnSpc>
            </a:pPr>
            <a:r>
              <a:rPr lang="en-US" sz="2400" b="1"/>
              <a:t>Sulphur input into the kiln system via fuel and raw materials vary</a:t>
            </a:r>
          </a:p>
        </p:txBody>
      </p:sp>
      <p:sp>
        <p:nvSpPr>
          <p:cNvPr id="26631" name="Rectangle 4"/>
          <p:cNvSpPr>
            <a:spLocks noChangeArrowheads="1"/>
          </p:cNvSpPr>
          <p:nvPr/>
        </p:nvSpPr>
        <p:spPr bwMode="auto">
          <a:xfrm>
            <a:off x="1447800" y="3595688"/>
            <a:ext cx="80962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5963" tIns="42981" rIns="85963" bIns="42981"/>
          <a:lstStyle/>
          <a:p>
            <a:pPr marL="290513" indent="-290513">
              <a:spcBef>
                <a:spcPct val="20000"/>
              </a:spcBef>
              <a:spcAft>
                <a:spcPct val="30000"/>
              </a:spcAft>
            </a:pPr>
            <a:endParaRPr lang="en-US"/>
          </a:p>
        </p:txBody>
      </p:sp>
      <p:pic>
        <p:nvPicPr>
          <p:cNvPr id="17414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7463" y="2098675"/>
            <a:ext cx="2579687" cy="206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7415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8763" y="1331913"/>
            <a:ext cx="2652712" cy="178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17416" name="Picture 16"/>
          <p:cNvPicPr>
            <a:picLocks noChangeAspect="1" noChangeArrowheads="1"/>
          </p:cNvPicPr>
          <p:nvPr/>
        </p:nvPicPr>
        <p:blipFill>
          <a:blip r:embed="rId4">
            <a:lum bright="-6000"/>
          </a:blip>
          <a:srcRect/>
          <a:stretch>
            <a:fillRect/>
          </a:stretch>
        </p:blipFill>
        <p:spPr bwMode="auto">
          <a:xfrm>
            <a:off x="6424613" y="4392613"/>
            <a:ext cx="2505075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2016-05-09   © 2016 LafargeHolcim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D76D5CAB-8EE5-4FCF-AECD-B60483E0D80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TITLEBANDCOLOR" val="1"/>
  <p:tag name="DATE" val="2016-05-09"/>
  <p:tag name="CLASSIFICATION" val="0"/>
  <p:tag name="COPYRIGHTYEAR" val="2016"/>
  <p:tag name="LEGALTEXT" val="LafargeHolci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1471</Words>
  <Application>Microsoft Office PowerPoint</Application>
  <PresentationFormat>A4 Paper (210x297 mm)</PresentationFormat>
  <Paragraphs>474</Paragraphs>
  <Slides>34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blank</vt:lpstr>
      <vt:lpstr>Equation</vt:lpstr>
      <vt:lpstr>Microsoft Excel Chart</vt:lpstr>
      <vt:lpstr>Clip</vt:lpstr>
      <vt:lpstr>SO2 Emission Control &amp;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Holcim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Mirko Weber</cp:lastModifiedBy>
  <cp:revision>7</cp:revision>
  <dcterms:created xsi:type="dcterms:W3CDTF">2015-10-02T13:37:29Z</dcterms:created>
  <dcterms:modified xsi:type="dcterms:W3CDTF">2016-05-09T13:35:31Z</dcterms:modified>
</cp:coreProperties>
</file>